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95" r:id="rId2"/>
    <p:sldId id="258" r:id="rId3"/>
    <p:sldId id="261" r:id="rId4"/>
    <p:sldId id="260" r:id="rId5"/>
    <p:sldId id="280" r:id="rId6"/>
    <p:sldId id="259" r:id="rId7"/>
    <p:sldId id="293" r:id="rId8"/>
    <p:sldId id="304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8000"/>
    <a:srgbClr val="000099"/>
    <a:srgbClr val="FF0000"/>
    <a:srgbClr val="FF6600"/>
    <a:srgbClr val="33CC33"/>
    <a:srgbClr val="00666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91" autoAdjust="0"/>
    <p:restoredTop sz="94683" autoAdjust="0"/>
  </p:normalViewPr>
  <p:slideViewPr>
    <p:cSldViewPr>
      <p:cViewPr varScale="1">
        <p:scale>
          <a:sx n="74" d="100"/>
          <a:sy n="74" d="100"/>
        </p:scale>
        <p:origin x="4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fld id="{91EEB733-B3E7-47BD-ACD1-C2FD485B15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8420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B9604BF-EFC2-4105-9825-AC5C7ED2A5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89234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E0527B-C778-4B2D-A8A1-9BEA228082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11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10D976-A3FB-4F5A-A854-58B14EE615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94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3829F2-5C7A-4DB6-9BBE-BD27C61074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88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010257-2675-417F-AC8D-946A1DB3D8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68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6BD67B-5E07-4F69-A211-783789C15C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9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2301D5-0B7E-409D-B43B-1E3189EC18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208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8D87A6-FCEE-4269-A2BA-3683C2A656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249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909E8-4316-4063-9802-E7B276DD04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74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E11B10-E8EA-49B7-9FA7-AC1F43F7E8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358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D1657A-FF73-40DD-88C6-9D0CD8FF33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19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4B9B74-F067-407E-B818-0E85BE0409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744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563DA2D-ADB4-4FFF-9E22-4210BAA285E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9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0.png"/><Relationship Id="rId7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1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>
                <a:solidFill>
                  <a:srgbClr val="006666"/>
                </a:solidFill>
              </a:rPr>
              <a:t>Weighted Graphs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2133600" y="2392251"/>
            <a:ext cx="5181600" cy="2590800"/>
            <a:chOff x="1488" y="1584"/>
            <a:chExt cx="3264" cy="1632"/>
          </a:xfrm>
        </p:grpSpPr>
        <p:sp>
          <p:nvSpPr>
            <p:cNvPr id="7" name="Line 26"/>
            <p:cNvSpPr>
              <a:spLocks noChangeShapeType="1"/>
            </p:cNvSpPr>
            <p:nvPr/>
          </p:nvSpPr>
          <p:spPr bwMode="auto">
            <a:xfrm flipV="1">
              <a:off x="3312" y="1968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57"/>
            <p:cNvGrpSpPr>
              <a:grpSpLocks/>
            </p:cNvGrpSpPr>
            <p:nvPr/>
          </p:nvGrpSpPr>
          <p:grpSpPr bwMode="auto">
            <a:xfrm>
              <a:off x="1488" y="1584"/>
              <a:ext cx="3264" cy="1632"/>
              <a:chOff x="1488" y="1584"/>
              <a:chExt cx="3264" cy="16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3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1728"/>
                    <a:ext cx="336" cy="3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9" name="Oval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208" y="1728"/>
                    <a:ext cx="336" cy="336"/>
                  </a:xfrm>
                  <a:prstGeom prst="ellipse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256"/>
                    <a:ext cx="336" cy="3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altLang="en-US" sz="2400"/>
                  </a:p>
                </p:txBody>
              </p:sp>
            </mc:Choice>
            <mc:Fallback xmlns="">
              <p:sp>
                <p:nvSpPr>
                  <p:cNvPr id="10" name="Oval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488" y="2256"/>
                    <a:ext cx="336" cy="336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832"/>
                    <a:ext cx="336" cy="3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11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208" y="2832"/>
                    <a:ext cx="336" cy="336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784"/>
                    <a:ext cx="336" cy="3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12" name="Oval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600" y="2784"/>
                    <a:ext cx="336" cy="336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352"/>
                    <a:ext cx="336" cy="3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13" name="Oval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416" y="2352"/>
                    <a:ext cx="336" cy="336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 b="-8889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1680"/>
                    <a:ext cx="336" cy="3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14" name="Oval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648" y="1680"/>
                    <a:ext cx="336" cy="336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256"/>
                    <a:ext cx="336" cy="3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15" name="Oval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976" y="2256"/>
                    <a:ext cx="336" cy="336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>
                <a:off x="2544" y="1824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3984" y="1968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 flipV="1">
                <a:off x="1728" y="1920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1776" y="2544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2352" y="2064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 flipV="1">
                <a:off x="2544" y="2544"/>
                <a:ext cx="43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21"/>
              <p:cNvSpPr>
                <a:spLocks noChangeShapeType="1"/>
              </p:cNvSpPr>
              <p:nvPr/>
            </p:nvSpPr>
            <p:spPr bwMode="auto">
              <a:xfrm>
                <a:off x="3264" y="2544"/>
                <a:ext cx="38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>
                <a:off x="2544" y="2976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 flipV="1">
                <a:off x="3936" y="2592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>
                <a:off x="2544" y="1920"/>
                <a:ext cx="57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27"/>
              <p:cNvSpPr>
                <a:spLocks noChangeShapeType="1"/>
              </p:cNvSpPr>
              <p:nvPr/>
            </p:nvSpPr>
            <p:spPr bwMode="auto">
              <a:xfrm>
                <a:off x="3744" y="2016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28"/>
              <p:cNvSpPr txBox="1">
                <a:spLocks noChangeArrowheads="1"/>
              </p:cNvSpPr>
              <p:nvPr/>
            </p:nvSpPr>
            <p:spPr bwMode="auto">
              <a:xfrm>
                <a:off x="1776" y="187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3</a:t>
                </a:r>
              </a:p>
            </p:txBody>
          </p:sp>
          <p:sp>
            <p:nvSpPr>
              <p:cNvPr id="28" name="Text Box 29"/>
              <p:cNvSpPr txBox="1">
                <a:spLocks noChangeArrowheads="1"/>
              </p:cNvSpPr>
              <p:nvPr/>
            </p:nvSpPr>
            <p:spPr bwMode="auto">
              <a:xfrm>
                <a:off x="2880" y="15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3</a:t>
                </a:r>
              </a:p>
            </p:txBody>
          </p:sp>
          <p:sp>
            <p:nvSpPr>
              <p:cNvPr id="29" name="Text Box 30"/>
              <p:cNvSpPr txBox="1">
                <a:spLocks noChangeArrowheads="1"/>
              </p:cNvSpPr>
              <p:nvPr/>
            </p:nvSpPr>
            <p:spPr bwMode="auto">
              <a:xfrm>
                <a:off x="2592" y="20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5</a:t>
                </a:r>
              </a:p>
            </p:txBody>
          </p:sp>
          <p:sp>
            <p:nvSpPr>
              <p:cNvPr id="30" name="Text Box 31"/>
              <p:cNvSpPr txBox="1">
                <a:spLocks noChangeArrowheads="1"/>
              </p:cNvSpPr>
              <p:nvPr/>
            </p:nvSpPr>
            <p:spPr bwMode="auto">
              <a:xfrm>
                <a:off x="2178" y="22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1</a:t>
                </a:r>
              </a:p>
            </p:txBody>
          </p:sp>
          <p:sp>
            <p:nvSpPr>
              <p:cNvPr id="31" name="Text Box 32"/>
              <p:cNvSpPr txBox="1">
                <a:spLocks noChangeArrowheads="1"/>
              </p:cNvSpPr>
              <p:nvPr/>
            </p:nvSpPr>
            <p:spPr bwMode="auto">
              <a:xfrm>
                <a:off x="2553" y="250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2</a:t>
                </a:r>
              </a:p>
            </p:txBody>
          </p:sp>
          <p:sp>
            <p:nvSpPr>
              <p:cNvPr id="32" name="Text Box 33"/>
              <p:cNvSpPr txBox="1">
                <a:spLocks noChangeArrowheads="1"/>
              </p:cNvSpPr>
              <p:nvPr/>
            </p:nvSpPr>
            <p:spPr bwMode="auto">
              <a:xfrm>
                <a:off x="2880" y="292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2</a:t>
                </a:r>
              </a:p>
            </p:txBody>
          </p:sp>
          <p:sp>
            <p:nvSpPr>
              <p:cNvPr id="33" name="Text Box 34"/>
              <p:cNvSpPr txBox="1">
                <a:spLocks noChangeArrowheads="1"/>
              </p:cNvSpPr>
              <p:nvPr/>
            </p:nvSpPr>
            <p:spPr bwMode="auto">
              <a:xfrm>
                <a:off x="3360" y="240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2</a:t>
                </a:r>
              </a:p>
            </p:txBody>
          </p:sp>
          <p:sp>
            <p:nvSpPr>
              <p:cNvPr id="34" name="Text Box 35"/>
              <p:cNvSpPr txBox="1">
                <a:spLocks noChangeArrowheads="1"/>
              </p:cNvSpPr>
              <p:nvPr/>
            </p:nvSpPr>
            <p:spPr bwMode="auto">
              <a:xfrm>
                <a:off x="331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4</a:t>
                </a:r>
              </a:p>
            </p:txBody>
          </p:sp>
          <p:sp>
            <p:nvSpPr>
              <p:cNvPr id="35" name="Text Box 36"/>
              <p:cNvSpPr txBox="1">
                <a:spLocks noChangeArrowheads="1"/>
              </p:cNvSpPr>
              <p:nvPr/>
            </p:nvSpPr>
            <p:spPr bwMode="auto">
              <a:xfrm>
                <a:off x="3744" y="22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1</a:t>
                </a:r>
              </a:p>
            </p:txBody>
          </p:sp>
          <p:sp>
            <p:nvSpPr>
              <p:cNvPr id="36" name="Text Box 37"/>
              <p:cNvSpPr txBox="1">
                <a:spLocks noChangeArrowheads="1"/>
              </p:cNvSpPr>
              <p:nvPr/>
            </p:nvSpPr>
            <p:spPr bwMode="auto">
              <a:xfrm>
                <a:off x="4128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6</a:t>
                </a:r>
              </a:p>
            </p:txBody>
          </p:sp>
          <p:sp>
            <p:nvSpPr>
              <p:cNvPr id="37" name="Text Box 38"/>
              <p:cNvSpPr txBox="1">
                <a:spLocks noChangeArrowheads="1"/>
              </p:cNvSpPr>
              <p:nvPr/>
            </p:nvSpPr>
            <p:spPr bwMode="auto">
              <a:xfrm>
                <a:off x="4080" y="2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3</a:t>
                </a:r>
              </a:p>
            </p:txBody>
          </p:sp>
          <p:sp>
            <p:nvSpPr>
              <p:cNvPr id="38" name="Text Box 46"/>
              <p:cNvSpPr txBox="1">
                <a:spLocks noChangeArrowheads="1"/>
              </p:cNvSpPr>
              <p:nvPr/>
            </p:nvSpPr>
            <p:spPr bwMode="auto">
              <a:xfrm>
                <a:off x="1824" y="26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5</a:t>
                </a: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702778" y="1433054"/>
            <a:ext cx="5484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Every edge is labeled a numerical weight.  </a:t>
            </a:r>
            <a:endParaRPr lang="en-US" sz="2400"/>
          </a:p>
        </p:txBody>
      </p:sp>
      <p:sp>
        <p:nvSpPr>
          <p:cNvPr id="41" name="TextBox 40"/>
          <p:cNvSpPr txBox="1"/>
          <p:nvPr/>
        </p:nvSpPr>
        <p:spPr>
          <a:xfrm>
            <a:off x="828144" y="5821251"/>
            <a:ext cx="562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33CC"/>
                </a:solidFill>
              </a:rPr>
              <a:t>Assumption</a:t>
            </a:r>
            <a:r>
              <a:rPr lang="en-US" sz="2400" smtClean="0">
                <a:solidFill>
                  <a:srgbClr val="FF33CC"/>
                </a:solidFill>
              </a:rPr>
              <a:t>: No edge has negative weight.</a:t>
            </a:r>
            <a:r>
              <a:rPr lang="en-US" sz="2400" smtClean="0">
                <a:solidFill>
                  <a:srgbClr val="008000"/>
                </a:solidFill>
              </a:rPr>
              <a:t> </a:t>
            </a:r>
            <a:endParaRPr lang="en-US" sz="24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52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>
                <a:solidFill>
                  <a:srgbClr val="006666"/>
                </a:solidFill>
              </a:rPr>
              <a:t>Length of a Path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660400" y="1600200"/>
            <a:ext cx="8431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accent2"/>
                </a:solidFill>
              </a:rPr>
              <a:t>The</a:t>
            </a:r>
            <a:r>
              <a:rPr lang="en-US" altLang="en-US" sz="2400"/>
              <a:t> </a:t>
            </a:r>
            <a:r>
              <a:rPr lang="en-US" altLang="en-US" sz="2400" b="1" i="1">
                <a:solidFill>
                  <a:srgbClr val="FF33CC"/>
                </a:solidFill>
              </a:rPr>
              <a:t>weight</a:t>
            </a:r>
            <a:r>
              <a:rPr lang="en-US" altLang="en-US" sz="2400" i="1">
                <a:solidFill>
                  <a:srgbClr val="FF33CC"/>
                </a:solidFill>
              </a:rPr>
              <a:t> (</a:t>
            </a:r>
            <a:r>
              <a:rPr lang="en-US" altLang="en-US" sz="2400" b="1" i="1">
                <a:solidFill>
                  <a:srgbClr val="FF33CC"/>
                </a:solidFill>
              </a:rPr>
              <a:t>length</a:t>
            </a:r>
            <a:r>
              <a:rPr lang="en-US" altLang="en-US" sz="2400" i="1">
                <a:solidFill>
                  <a:srgbClr val="FF33CC"/>
                </a:solidFill>
              </a:rPr>
              <a:t>)</a:t>
            </a:r>
            <a:r>
              <a:rPr lang="en-US" altLang="en-US" sz="2400">
                <a:solidFill>
                  <a:srgbClr val="FF33CC"/>
                </a:solidFill>
              </a:rPr>
              <a:t> </a:t>
            </a:r>
            <a:r>
              <a:rPr lang="en-US" altLang="en-US" sz="2400">
                <a:solidFill>
                  <a:schemeClr val="accent2"/>
                </a:solidFill>
              </a:rPr>
              <a:t>of a path is the sum of the weights of its edges.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2" name="Oval 4"/>
              <p:cNvSpPr>
                <a:spLocks noChangeArrowheads="1"/>
              </p:cNvSpPr>
              <p:nvPr/>
            </p:nvSpPr>
            <p:spPr bwMode="auto">
              <a:xfrm>
                <a:off x="1981200" y="29718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2052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2971800"/>
                <a:ext cx="533400" cy="5334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3" name="Oval 5"/>
              <p:cNvSpPr>
                <a:spLocks noChangeArrowheads="1"/>
              </p:cNvSpPr>
              <p:nvPr/>
            </p:nvSpPr>
            <p:spPr bwMode="auto">
              <a:xfrm>
                <a:off x="5943600" y="29718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2053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3600" y="2971800"/>
                <a:ext cx="533400" cy="5334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4" name="Oval 6"/>
              <p:cNvSpPr>
                <a:spLocks noChangeArrowheads="1"/>
              </p:cNvSpPr>
              <p:nvPr/>
            </p:nvSpPr>
            <p:spPr bwMode="auto">
              <a:xfrm>
                <a:off x="4648200" y="29718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2054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2971800"/>
                <a:ext cx="533400" cy="5334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5" name="Oval 7"/>
              <p:cNvSpPr>
                <a:spLocks noChangeArrowheads="1"/>
              </p:cNvSpPr>
              <p:nvPr/>
            </p:nvSpPr>
            <p:spPr bwMode="auto">
              <a:xfrm>
                <a:off x="3352800" y="29718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2055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2800" y="2971800"/>
                <a:ext cx="533400" cy="5334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6" name="Oval 8"/>
              <p:cNvSpPr>
                <a:spLocks noChangeArrowheads="1"/>
              </p:cNvSpPr>
              <p:nvPr/>
            </p:nvSpPr>
            <p:spPr bwMode="auto">
              <a:xfrm>
                <a:off x="7162800" y="29718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2056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2800" y="2971800"/>
                <a:ext cx="533400" cy="5334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25146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3886200" y="3200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5181600" y="3200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64770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1" name="Text Box 13"/>
              <p:cNvSpPr txBox="1">
                <a:spLocks noChangeArrowheads="1"/>
              </p:cNvSpPr>
              <p:nvPr/>
            </p:nvSpPr>
            <p:spPr bwMode="auto">
              <a:xfrm>
                <a:off x="822325" y="2936875"/>
                <a:ext cx="106849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>
                    <a:solidFill>
                      <a:schemeClr val="accent2"/>
                    </a:solidFill>
                  </a:rPr>
                  <a:t>Path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2400">
                    <a:solidFill>
                      <a:schemeClr val="accent2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206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325" y="2936875"/>
                <a:ext cx="1068498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9143" t="-10526" r="-7429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2803525" y="2632075"/>
            <a:ext cx="422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7               2                1              5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9024" name="Text Box 16"/>
              <p:cNvSpPr txBox="1">
                <a:spLocks noChangeArrowheads="1"/>
              </p:cNvSpPr>
              <p:nvPr/>
            </p:nvSpPr>
            <p:spPr bwMode="auto">
              <a:xfrm>
                <a:off x="762000" y="4019490"/>
                <a:ext cx="765748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mtClean="0">
                    <a:solidFill>
                      <a:schemeClr val="accent2"/>
                    </a:solidFill>
                  </a:rPr>
                  <a:t>Edge weights: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)=7,  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)=2,  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)=1,  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)=5</m:t>
                    </m:r>
                  </m:oMath>
                </a14:m>
                <a:endParaRPr lang="en-US" alt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99024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4019490"/>
                <a:ext cx="7657481" cy="400110"/>
              </a:xfrm>
              <a:prstGeom prst="rect">
                <a:avLst/>
              </a:prstGeom>
              <a:blipFill rotWithShape="0">
                <a:blip r:embed="rId8"/>
                <a:stretch>
                  <a:fillRect l="-796"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4" name="Line 19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9028" name="Text Box 20"/>
              <p:cNvSpPr txBox="1">
                <a:spLocks noChangeArrowheads="1"/>
              </p:cNvSpPr>
              <p:nvPr/>
            </p:nvSpPr>
            <p:spPr bwMode="auto">
              <a:xfrm>
                <a:off x="762000" y="5791200"/>
                <a:ext cx="7494809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>
                    <a:solidFill>
                      <a:schemeClr val="accent2"/>
                    </a:solidFill>
                  </a:rPr>
                  <a:t>A </a:t>
                </a:r>
                <a:r>
                  <a:rPr lang="en-US" altLang="en-US" sz="2400" b="1" i="1">
                    <a:solidFill>
                      <a:srgbClr val="FF33CC"/>
                    </a:solidFill>
                  </a:rPr>
                  <a:t>shortest path</a:t>
                </a:r>
                <a:r>
                  <a:rPr lang="en-US" altLang="en-US" sz="2400">
                    <a:solidFill>
                      <a:schemeClr val="accent2"/>
                    </a:solidFill>
                  </a:rPr>
                  <a:t> from vertex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sz="2400">
                    <a:solidFill>
                      <a:schemeClr val="accent2"/>
                    </a:solidFill>
                  </a:rPr>
                  <a:t> to vertex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sz="2400">
                    <a:solidFill>
                      <a:schemeClr val="accent2"/>
                    </a:solidFill>
                  </a:rPr>
                  <a:t> has the </a:t>
                </a:r>
                <a:r>
                  <a:rPr lang="en-US" altLang="en-US" sz="2400" i="1">
                    <a:solidFill>
                      <a:srgbClr val="FF33CC"/>
                    </a:solidFill>
                  </a:rPr>
                  <a:t>minimum</a:t>
                </a:r>
                <a:r>
                  <a:rPr lang="en-US" altLang="en-US" sz="2400">
                    <a:solidFill>
                      <a:srgbClr val="FF33CC"/>
                    </a:solidFill>
                  </a:rPr>
                  <a:t> </a:t>
                </a:r>
              </a:p>
              <a:p>
                <a:r>
                  <a:rPr lang="en-US" altLang="en-US" sz="2400">
                    <a:solidFill>
                      <a:schemeClr val="accent2"/>
                    </a:solidFill>
                  </a:rPr>
                  <a:t>weight among all paths connecting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sz="2400">
                    <a:solidFill>
                      <a:schemeClr val="accent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sz="2400">
                    <a:solidFill>
                      <a:schemeClr val="accent2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299028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5791200"/>
                <a:ext cx="7494809" cy="830997"/>
              </a:xfrm>
              <a:prstGeom prst="rect">
                <a:avLst/>
              </a:prstGeom>
              <a:blipFill rotWithShape="0">
                <a:blip r:embed="rId9"/>
                <a:stretch>
                  <a:fillRect l="-1221" t="-5882" b="-161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029" name="Text Box 21"/>
              <p:cNvSpPr txBox="1">
                <a:spLocks noChangeArrowheads="1"/>
              </p:cNvSpPr>
              <p:nvPr/>
            </p:nvSpPr>
            <p:spPr bwMode="auto">
              <a:xfrm>
                <a:off x="762000" y="4580587"/>
                <a:ext cx="475284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>
                    <a:solidFill>
                      <a:schemeClr val="accent2"/>
                    </a:solidFill>
                  </a:rPr>
                  <a:t>Path weight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 = 7+2+1+5 = 15</m:t>
                    </m:r>
                  </m:oMath>
                </a14:m>
                <a:endParaRPr lang="en-US" altLang="en-US"/>
              </a:p>
            </p:txBody>
          </p:sp>
        </mc:Choice>
        <mc:Fallback xmlns="">
          <p:sp>
            <p:nvSpPr>
              <p:cNvPr id="299029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4580587"/>
                <a:ext cx="4752840" cy="400110"/>
              </a:xfrm>
              <a:prstGeom prst="rect">
                <a:avLst/>
              </a:prstGeom>
              <a:blipFill rotWithShape="0">
                <a:blip r:embed="rId10"/>
                <a:stretch>
                  <a:fillRect l="-1282"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9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9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24" grpId="0"/>
      <p:bldP spid="299028" grpId="0"/>
      <p:bldP spid="2990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>
                <a:solidFill>
                  <a:srgbClr val="006666"/>
                </a:solidFill>
              </a:rPr>
              <a:t>Single-Source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3146" name="Text Box 42"/>
              <p:cNvSpPr txBox="1">
                <a:spLocks noChangeArrowheads="1"/>
              </p:cNvSpPr>
              <p:nvPr/>
            </p:nvSpPr>
            <p:spPr bwMode="auto">
              <a:xfrm>
                <a:off x="457200" y="6019800"/>
                <a:ext cx="851470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 smtClean="0">
                    <a:solidFill>
                      <a:schemeClr val="accent2"/>
                    </a:solidFill>
                  </a:rPr>
                  <a:t>path     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2400" i="1" smtClean="0">
                    <a:solidFill>
                      <a:schemeClr val="accent2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2400" i="1" smtClean="0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sz="2400" i="1" smtClean="0">
                    <a:solidFill>
                      <a:schemeClr val="accent2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2400" i="1" smtClean="0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sz="2400" i="1" smtClean="0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400" i="1" smtClean="0">
                    <a:solidFill>
                      <a:schemeClr val="accent2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2400" i="1" smtClean="0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sz="2400" i="1" smtClean="0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400" i="1" smtClean="0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en-US" sz="2400" i="1" smtClean="0">
                    <a:solidFill>
                      <a:schemeClr val="accent2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2400" i="1" smtClean="0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sz="2400" i="1" smtClean="0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sz="2400" i="1" smtClean="0">
                    <a:solidFill>
                      <a:schemeClr val="accent2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2400" i="1" smtClean="0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sz="2400" i="1" smtClean="0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400" i="1" smtClean="0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en-US" sz="2400" i="1" smtClean="0">
                    <a:solidFill>
                      <a:schemeClr val="accent2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2400" i="1" smtClean="0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sz="2400" i="1" smtClean="0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400" i="1" smtClean="0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en-US" sz="2400" i="1" smtClean="0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en-US" sz="24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03146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6019800"/>
                <a:ext cx="8514703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074" t="-10667" r="-143" b="-29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148" name="Text Box 44"/>
              <p:cNvSpPr txBox="1">
                <a:spLocks noChangeArrowheads="1"/>
              </p:cNvSpPr>
              <p:nvPr/>
            </p:nvSpPr>
            <p:spPr bwMode="auto">
              <a:xfrm>
                <a:off x="457200" y="5638800"/>
                <a:ext cx="761618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 smtClean="0">
                    <a:solidFill>
                      <a:schemeClr val="accent2"/>
                    </a:solidFill>
                  </a:rPr>
                  <a:t>weight  </a:t>
                </a:r>
                <a14:m>
                  <m:oMath xmlns:m="http://schemas.openxmlformats.org/officeDocument/2006/math">
                    <m:r>
                      <a:rPr lang="en-US" altLang="en-US" sz="24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0         3         </m:t>
                    </m:r>
                    <m:r>
                      <a:rPr lang="en-US" alt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4               6             6            6                9 </m:t>
                    </m:r>
                  </m:oMath>
                </a14:m>
                <a:endParaRPr lang="en-US" altLang="en-US" sz="24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03148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5638800"/>
                <a:ext cx="7616188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201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149" name="Text Box 45"/>
              <p:cNvSpPr txBox="1">
                <a:spLocks noChangeArrowheads="1"/>
              </p:cNvSpPr>
              <p:nvPr/>
            </p:nvSpPr>
            <p:spPr bwMode="auto">
              <a:xfrm>
                <a:off x="1447800" y="5181600"/>
                <a:ext cx="662360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en-US" sz="24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03149" name="Text 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5181600"/>
                <a:ext cx="6623608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84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8" name="Line 4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9" name="Text Box 48"/>
              <p:cNvSpPr txBox="1">
                <a:spLocks noChangeArrowheads="1"/>
              </p:cNvSpPr>
              <p:nvPr/>
            </p:nvSpPr>
            <p:spPr bwMode="auto">
              <a:xfrm>
                <a:off x="685800" y="1295400"/>
                <a:ext cx="8433975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 b="1">
                    <a:solidFill>
                      <a:srgbClr val="33CC33"/>
                    </a:solidFill>
                  </a:rPr>
                  <a:t>Problem</a:t>
                </a:r>
                <a:r>
                  <a:rPr lang="en-US" altLang="en-US" sz="2400"/>
                  <a:t>  </a:t>
                </a:r>
                <a:r>
                  <a:rPr lang="en-US" altLang="en-US">
                    <a:solidFill>
                      <a:srgbClr val="008000"/>
                    </a:solidFill>
                  </a:rPr>
                  <a:t>Given a graph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altLang="en-US">
                    <a:solidFill>
                      <a:srgbClr val="008000"/>
                    </a:solidFill>
                  </a:rPr>
                  <a:t>where every edge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en-US">
                    <a:solidFill>
                      <a:srgbClr val="008000"/>
                    </a:solidFill>
                  </a:rPr>
                  <a:t> has a weight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>
                    <a:solidFill>
                      <a:srgbClr val="008000"/>
                    </a:solidFill>
                  </a:rPr>
                  <a:t>,</a:t>
                </a:r>
                <a:r>
                  <a:rPr lang="en-US" altLang="en-US">
                    <a:solidFill>
                      <a:schemeClr val="tx1"/>
                    </a:solidFill>
                  </a:rPr>
                  <a:t> </a:t>
                </a:r>
                <a:endParaRPr lang="en-US" altLang="en-US">
                  <a:solidFill>
                    <a:srgbClr val="008000"/>
                  </a:solidFill>
                </a:endParaRPr>
              </a:p>
              <a:p>
                <a:r>
                  <a:rPr lang="en-US" altLang="en-US">
                    <a:solidFill>
                      <a:srgbClr val="008000"/>
                    </a:solidFill>
                  </a:rPr>
                  <a:t>                    and a source vertex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>
                    <a:solidFill>
                      <a:srgbClr val="C00000"/>
                    </a:solidFill>
                  </a:rPr>
                  <a:t> </a:t>
                </a:r>
                <a:r>
                  <a:rPr lang="en-US" altLang="en-US">
                    <a:solidFill>
                      <a:srgbClr val="008000"/>
                    </a:solidFill>
                  </a:rPr>
                  <a:t>in</a:t>
                </a:r>
                <a:r>
                  <a:rPr lang="en-US" altLang="en-US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en-US">
                    <a:solidFill>
                      <a:srgbClr val="008000"/>
                    </a:solidFill>
                  </a:rPr>
                  <a:t>,  find the </a:t>
                </a:r>
                <a:r>
                  <a:rPr lang="en-US" altLang="en-US" b="1">
                    <a:solidFill>
                      <a:srgbClr val="FF33CC"/>
                    </a:solidFill>
                  </a:rPr>
                  <a:t>shortest</a:t>
                </a:r>
                <a:r>
                  <a:rPr lang="en-US" altLang="en-US">
                    <a:solidFill>
                      <a:srgbClr val="FF33CC"/>
                    </a:solidFill>
                  </a:rPr>
                  <a:t> </a:t>
                </a:r>
                <a:r>
                  <a:rPr lang="en-US" altLang="en-US" b="1">
                    <a:solidFill>
                      <a:srgbClr val="FF33CC"/>
                    </a:solidFill>
                  </a:rPr>
                  <a:t>path</a:t>
                </a:r>
                <a:r>
                  <a:rPr lang="en-US" altLang="en-US">
                    <a:solidFill>
                      <a:srgbClr val="008000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>
                    <a:solidFill>
                      <a:srgbClr val="008000"/>
                    </a:solidFill>
                  </a:rPr>
                  <a:t> to </a:t>
                </a:r>
                <a:r>
                  <a:rPr lang="en-US" altLang="en-US" b="1">
                    <a:solidFill>
                      <a:srgbClr val="FF33CC"/>
                    </a:solidFill>
                  </a:rPr>
                  <a:t>every</a:t>
                </a:r>
                <a:r>
                  <a:rPr lang="en-US" altLang="en-US">
                    <a:solidFill>
                      <a:srgbClr val="008000"/>
                    </a:solidFill>
                  </a:rPr>
                  <a:t> </a:t>
                </a:r>
              </a:p>
              <a:p>
                <a:r>
                  <a:rPr lang="en-US" altLang="en-US">
                    <a:solidFill>
                      <a:srgbClr val="008000"/>
                    </a:solidFill>
                  </a:rPr>
                  <a:t>                    other vertex. </a:t>
                </a:r>
              </a:p>
            </p:txBody>
          </p:sp>
        </mc:Choice>
        <mc:Fallback>
          <p:sp>
            <p:nvSpPr>
              <p:cNvPr id="3079" name="Text 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295400"/>
                <a:ext cx="8433975" cy="1077218"/>
              </a:xfrm>
              <a:prstGeom prst="rect">
                <a:avLst/>
              </a:prstGeom>
              <a:blipFill rotWithShape="0">
                <a:blip r:embed="rId5"/>
                <a:stretch>
                  <a:fillRect l="-1157" t="-4545" b="-909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1445820" y="2519809"/>
            <a:ext cx="6096000" cy="2590800"/>
            <a:chOff x="912" y="1584"/>
            <a:chExt cx="3840" cy="1632"/>
          </a:xfrm>
        </p:grpSpPr>
        <p:sp>
          <p:nvSpPr>
            <p:cNvPr id="3088" name="Line 26"/>
            <p:cNvSpPr>
              <a:spLocks noChangeShapeType="1"/>
            </p:cNvSpPr>
            <p:nvPr/>
          </p:nvSpPr>
          <p:spPr bwMode="auto">
            <a:xfrm flipV="1">
              <a:off x="3292" y="1968"/>
              <a:ext cx="404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89" name="Group 57"/>
            <p:cNvGrpSpPr>
              <a:grpSpLocks/>
            </p:cNvGrpSpPr>
            <p:nvPr/>
          </p:nvGrpSpPr>
          <p:grpSpPr bwMode="auto">
            <a:xfrm>
              <a:off x="912" y="1584"/>
              <a:ext cx="3840" cy="1632"/>
              <a:chOff x="912" y="1584"/>
              <a:chExt cx="3840" cy="16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90" name="Oval 3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1728"/>
                    <a:ext cx="336" cy="3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3090" name="Oval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208" y="1728"/>
                    <a:ext cx="336" cy="336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91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1456" y="2256"/>
                    <a:ext cx="336" cy="3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altLang="en-US" sz="2400"/>
                  </a:p>
                </p:txBody>
              </p:sp>
            </mc:Choice>
            <mc:Fallback>
              <p:sp>
                <p:nvSpPr>
                  <p:cNvPr id="3091" name="Oval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456" y="2256"/>
                    <a:ext cx="336" cy="336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92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832"/>
                    <a:ext cx="336" cy="3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3092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208" y="2832"/>
                    <a:ext cx="336" cy="336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93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784"/>
                    <a:ext cx="336" cy="3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3093" name="Oval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600" y="2784"/>
                    <a:ext cx="336" cy="336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94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352"/>
                    <a:ext cx="336" cy="3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3094" name="Oval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416" y="2352"/>
                    <a:ext cx="336" cy="336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 b="-8989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95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1680"/>
                    <a:ext cx="336" cy="3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3095" name="Oval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648" y="1680"/>
                    <a:ext cx="336" cy="336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96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256"/>
                    <a:ext cx="336" cy="3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3096" name="Oval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976" y="2256"/>
                    <a:ext cx="336" cy="336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97" name="Line 13"/>
              <p:cNvSpPr>
                <a:spLocks noChangeShapeType="1"/>
              </p:cNvSpPr>
              <p:nvPr/>
            </p:nvSpPr>
            <p:spPr bwMode="auto">
              <a:xfrm>
                <a:off x="2544" y="1824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8" name="Line 14"/>
              <p:cNvSpPr>
                <a:spLocks noChangeShapeType="1"/>
              </p:cNvSpPr>
              <p:nvPr/>
            </p:nvSpPr>
            <p:spPr bwMode="auto">
              <a:xfrm>
                <a:off x="3984" y="1968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9" name="Line 15"/>
              <p:cNvSpPr>
                <a:spLocks noChangeShapeType="1"/>
              </p:cNvSpPr>
              <p:nvPr/>
            </p:nvSpPr>
            <p:spPr bwMode="auto">
              <a:xfrm flipV="1">
                <a:off x="1728" y="1920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0" name="Line 16"/>
              <p:cNvSpPr>
                <a:spLocks noChangeShapeType="1"/>
              </p:cNvSpPr>
              <p:nvPr/>
            </p:nvSpPr>
            <p:spPr bwMode="auto">
              <a:xfrm>
                <a:off x="1748" y="2547"/>
                <a:ext cx="508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1" name="Line 17"/>
              <p:cNvSpPr>
                <a:spLocks noChangeShapeType="1"/>
              </p:cNvSpPr>
              <p:nvPr/>
            </p:nvSpPr>
            <p:spPr bwMode="auto">
              <a:xfrm>
                <a:off x="2352" y="2064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2" name="Line 19"/>
              <p:cNvSpPr>
                <a:spLocks noChangeShapeType="1"/>
              </p:cNvSpPr>
              <p:nvPr/>
            </p:nvSpPr>
            <p:spPr bwMode="auto">
              <a:xfrm flipV="1">
                <a:off x="2544" y="2544"/>
                <a:ext cx="43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3" name="Line 21"/>
              <p:cNvSpPr>
                <a:spLocks noChangeShapeType="1"/>
              </p:cNvSpPr>
              <p:nvPr/>
            </p:nvSpPr>
            <p:spPr bwMode="auto">
              <a:xfrm>
                <a:off x="3264" y="2544"/>
                <a:ext cx="38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4" name="Line 22"/>
              <p:cNvSpPr>
                <a:spLocks noChangeShapeType="1"/>
              </p:cNvSpPr>
              <p:nvPr/>
            </p:nvSpPr>
            <p:spPr bwMode="auto">
              <a:xfrm>
                <a:off x="2544" y="2976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5" name="Line 23"/>
              <p:cNvSpPr>
                <a:spLocks noChangeShapeType="1"/>
              </p:cNvSpPr>
              <p:nvPr/>
            </p:nvSpPr>
            <p:spPr bwMode="auto">
              <a:xfrm flipV="1">
                <a:off x="3936" y="2592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6" name="Line 25"/>
              <p:cNvSpPr>
                <a:spLocks noChangeShapeType="1"/>
              </p:cNvSpPr>
              <p:nvPr/>
            </p:nvSpPr>
            <p:spPr bwMode="auto">
              <a:xfrm>
                <a:off x="2544" y="1920"/>
                <a:ext cx="57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7" name="Line 27"/>
              <p:cNvSpPr>
                <a:spLocks noChangeShapeType="1"/>
              </p:cNvSpPr>
              <p:nvPr/>
            </p:nvSpPr>
            <p:spPr bwMode="auto">
              <a:xfrm>
                <a:off x="3744" y="2016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8" name="Text Box 28"/>
              <p:cNvSpPr txBox="1">
                <a:spLocks noChangeArrowheads="1"/>
              </p:cNvSpPr>
              <p:nvPr/>
            </p:nvSpPr>
            <p:spPr bwMode="auto">
              <a:xfrm>
                <a:off x="1776" y="187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3</a:t>
                </a:r>
              </a:p>
            </p:txBody>
          </p:sp>
          <p:sp>
            <p:nvSpPr>
              <p:cNvPr id="3109" name="Text Box 29"/>
              <p:cNvSpPr txBox="1">
                <a:spLocks noChangeArrowheads="1"/>
              </p:cNvSpPr>
              <p:nvPr/>
            </p:nvSpPr>
            <p:spPr bwMode="auto">
              <a:xfrm>
                <a:off x="2880" y="15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3</a:t>
                </a:r>
              </a:p>
            </p:txBody>
          </p:sp>
          <p:sp>
            <p:nvSpPr>
              <p:cNvPr id="3110" name="Text Box 30"/>
              <p:cNvSpPr txBox="1">
                <a:spLocks noChangeArrowheads="1"/>
              </p:cNvSpPr>
              <p:nvPr/>
            </p:nvSpPr>
            <p:spPr bwMode="auto">
              <a:xfrm>
                <a:off x="2592" y="20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5</a:t>
                </a:r>
              </a:p>
            </p:txBody>
          </p:sp>
          <p:sp>
            <p:nvSpPr>
              <p:cNvPr id="3111" name="Text Box 31"/>
              <p:cNvSpPr txBox="1">
                <a:spLocks noChangeArrowheads="1"/>
              </p:cNvSpPr>
              <p:nvPr/>
            </p:nvSpPr>
            <p:spPr bwMode="auto">
              <a:xfrm>
                <a:off x="2160" y="22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1</a:t>
                </a:r>
              </a:p>
            </p:txBody>
          </p:sp>
          <p:sp>
            <p:nvSpPr>
              <p:cNvPr id="3112" name="Text Box 32"/>
              <p:cNvSpPr txBox="1">
                <a:spLocks noChangeArrowheads="1"/>
              </p:cNvSpPr>
              <p:nvPr/>
            </p:nvSpPr>
            <p:spPr bwMode="auto">
              <a:xfrm>
                <a:off x="2544" y="25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2</a:t>
                </a:r>
              </a:p>
            </p:txBody>
          </p:sp>
          <p:sp>
            <p:nvSpPr>
              <p:cNvPr id="3113" name="Text Box 33"/>
              <p:cNvSpPr txBox="1">
                <a:spLocks noChangeArrowheads="1"/>
              </p:cNvSpPr>
              <p:nvPr/>
            </p:nvSpPr>
            <p:spPr bwMode="auto">
              <a:xfrm>
                <a:off x="2880" y="292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2</a:t>
                </a:r>
              </a:p>
            </p:txBody>
          </p:sp>
          <p:sp>
            <p:nvSpPr>
              <p:cNvPr id="3114" name="Text Box 34"/>
              <p:cNvSpPr txBox="1">
                <a:spLocks noChangeArrowheads="1"/>
              </p:cNvSpPr>
              <p:nvPr/>
            </p:nvSpPr>
            <p:spPr bwMode="auto">
              <a:xfrm>
                <a:off x="3360" y="240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2</a:t>
                </a:r>
              </a:p>
            </p:txBody>
          </p:sp>
          <p:sp>
            <p:nvSpPr>
              <p:cNvPr id="3115" name="Text Box 35"/>
              <p:cNvSpPr txBox="1">
                <a:spLocks noChangeArrowheads="1"/>
              </p:cNvSpPr>
              <p:nvPr/>
            </p:nvSpPr>
            <p:spPr bwMode="auto">
              <a:xfrm>
                <a:off x="331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4</a:t>
                </a:r>
              </a:p>
            </p:txBody>
          </p:sp>
          <p:sp>
            <p:nvSpPr>
              <p:cNvPr id="3116" name="Text Box 36"/>
              <p:cNvSpPr txBox="1">
                <a:spLocks noChangeArrowheads="1"/>
              </p:cNvSpPr>
              <p:nvPr/>
            </p:nvSpPr>
            <p:spPr bwMode="auto">
              <a:xfrm>
                <a:off x="3744" y="22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1</a:t>
                </a:r>
              </a:p>
            </p:txBody>
          </p:sp>
          <p:sp>
            <p:nvSpPr>
              <p:cNvPr id="3117" name="Text Box 37"/>
              <p:cNvSpPr txBox="1">
                <a:spLocks noChangeArrowheads="1"/>
              </p:cNvSpPr>
              <p:nvPr/>
            </p:nvSpPr>
            <p:spPr bwMode="auto">
              <a:xfrm>
                <a:off x="4128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6</a:t>
                </a:r>
              </a:p>
            </p:txBody>
          </p:sp>
          <p:sp>
            <p:nvSpPr>
              <p:cNvPr id="3118" name="Text Box 38"/>
              <p:cNvSpPr txBox="1">
                <a:spLocks noChangeArrowheads="1"/>
              </p:cNvSpPr>
              <p:nvPr/>
            </p:nvSpPr>
            <p:spPr bwMode="auto">
              <a:xfrm>
                <a:off x="4080" y="2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3</a:t>
                </a:r>
              </a:p>
            </p:txBody>
          </p:sp>
          <p:sp>
            <p:nvSpPr>
              <p:cNvPr id="3119" name="Text Box 46"/>
              <p:cNvSpPr txBox="1">
                <a:spLocks noChangeArrowheads="1"/>
              </p:cNvSpPr>
              <p:nvPr/>
            </p:nvSpPr>
            <p:spPr bwMode="auto">
              <a:xfrm>
                <a:off x="1824" y="26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5</a:t>
                </a:r>
              </a:p>
            </p:txBody>
          </p:sp>
          <p:sp>
            <p:nvSpPr>
              <p:cNvPr id="3120" name="Text Box 49"/>
              <p:cNvSpPr txBox="1">
                <a:spLocks noChangeArrowheads="1"/>
              </p:cNvSpPr>
              <p:nvPr/>
            </p:nvSpPr>
            <p:spPr bwMode="auto">
              <a:xfrm>
                <a:off x="912" y="2064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>
                    <a:solidFill>
                      <a:schemeClr val="tx2"/>
                    </a:solidFill>
                  </a:rPr>
                  <a:t>source</a:t>
                </a:r>
              </a:p>
            </p:txBody>
          </p:sp>
        </p:grpSp>
      </p:grp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2743200" y="2895600"/>
            <a:ext cx="4310063" cy="1828800"/>
            <a:chOff x="1728" y="1824"/>
            <a:chExt cx="2715" cy="1152"/>
          </a:xfrm>
        </p:grpSpPr>
        <p:sp>
          <p:nvSpPr>
            <p:cNvPr id="3082" name="Line 51"/>
            <p:cNvSpPr>
              <a:spLocks noChangeShapeType="1"/>
            </p:cNvSpPr>
            <p:nvPr/>
          </p:nvSpPr>
          <p:spPr bwMode="auto">
            <a:xfrm>
              <a:off x="2352" y="2064"/>
              <a:ext cx="10" cy="771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Line 52"/>
            <p:cNvSpPr>
              <a:spLocks noChangeShapeType="1"/>
            </p:cNvSpPr>
            <p:nvPr/>
          </p:nvSpPr>
          <p:spPr bwMode="auto">
            <a:xfrm flipV="1">
              <a:off x="1728" y="1920"/>
              <a:ext cx="480" cy="38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Line 53"/>
            <p:cNvSpPr>
              <a:spLocks noChangeShapeType="1"/>
            </p:cNvSpPr>
            <p:nvPr/>
          </p:nvSpPr>
          <p:spPr bwMode="auto">
            <a:xfrm flipV="1">
              <a:off x="2514" y="2538"/>
              <a:ext cx="508" cy="349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Line 54"/>
            <p:cNvSpPr>
              <a:spLocks noChangeShapeType="1"/>
            </p:cNvSpPr>
            <p:nvPr/>
          </p:nvSpPr>
          <p:spPr bwMode="auto">
            <a:xfrm>
              <a:off x="2544" y="1824"/>
              <a:ext cx="1117" cy="1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Line 55"/>
            <p:cNvSpPr>
              <a:spLocks noChangeShapeType="1"/>
            </p:cNvSpPr>
            <p:nvPr/>
          </p:nvSpPr>
          <p:spPr bwMode="auto">
            <a:xfrm>
              <a:off x="2544" y="2976"/>
              <a:ext cx="1066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Line 56"/>
            <p:cNvSpPr>
              <a:spLocks noChangeShapeType="1"/>
            </p:cNvSpPr>
            <p:nvPr/>
          </p:nvSpPr>
          <p:spPr bwMode="auto">
            <a:xfrm flipV="1">
              <a:off x="3936" y="2599"/>
              <a:ext cx="507" cy="281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46" grpId="0"/>
      <p:bldP spid="303148" grpId="0"/>
      <p:bldP spid="3031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>
                <a:solidFill>
                  <a:srgbClr val="006666"/>
                </a:solidFill>
              </a:rPr>
              <a:t>Applications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338" y="1752600"/>
            <a:ext cx="83058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>
                <a:solidFill>
                  <a:schemeClr val="accent2"/>
                </a:solidFill>
              </a:rPr>
              <a:t>Transportation </a:t>
            </a:r>
            <a:r>
              <a:rPr lang="en-US" altLang="en-US" sz="2000" smtClean="0">
                <a:solidFill>
                  <a:schemeClr val="accent2"/>
                </a:solidFill>
              </a:rPr>
              <a:t>(shortest route from Ames to Phoenix?)</a:t>
            </a:r>
            <a:r>
              <a:rPr lang="en-US" altLang="en-US" sz="2800" smtClean="0">
                <a:solidFill>
                  <a:schemeClr val="accent2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800" smtClean="0">
                <a:solidFill>
                  <a:schemeClr val="accent2"/>
                </a:solidFill>
              </a:rPr>
              <a:t>Network routing </a:t>
            </a:r>
            <a:r>
              <a:rPr lang="en-US" altLang="en-US" sz="2000" smtClean="0">
                <a:solidFill>
                  <a:schemeClr val="accent2"/>
                </a:solidFill>
              </a:rPr>
              <a:t>(how to direct packets to a destination across a network?)</a:t>
            </a:r>
          </a:p>
          <a:p>
            <a:pPr>
              <a:lnSpc>
                <a:spcPct val="80000"/>
              </a:lnSpc>
            </a:pPr>
            <a:r>
              <a:rPr lang="en-US" altLang="en-US" sz="2800" smtClean="0">
                <a:solidFill>
                  <a:schemeClr val="accent2"/>
                </a:solidFill>
              </a:rPr>
              <a:t>Telecommunications</a:t>
            </a:r>
          </a:p>
          <a:p>
            <a:pPr>
              <a:lnSpc>
                <a:spcPct val="80000"/>
              </a:lnSpc>
            </a:pPr>
            <a:r>
              <a:rPr lang="en-US" altLang="en-US" sz="2800" smtClean="0">
                <a:solidFill>
                  <a:schemeClr val="accent2"/>
                </a:solidFill>
              </a:rPr>
              <a:t>Speech interpretation </a:t>
            </a:r>
            <a:r>
              <a:rPr lang="en-US" altLang="en-US" sz="2000" smtClean="0">
                <a:solidFill>
                  <a:schemeClr val="accent2"/>
                </a:solidFill>
              </a:rPr>
              <a:t>(best interpretation of a spoken sentence)</a:t>
            </a:r>
          </a:p>
          <a:p>
            <a:pPr>
              <a:lnSpc>
                <a:spcPct val="80000"/>
              </a:lnSpc>
            </a:pPr>
            <a:r>
              <a:rPr lang="en-US" altLang="en-US" sz="2800" smtClean="0">
                <a:solidFill>
                  <a:schemeClr val="accent2"/>
                </a:solidFill>
              </a:rPr>
              <a:t>Robot path planning</a:t>
            </a:r>
          </a:p>
          <a:p>
            <a:pPr>
              <a:lnSpc>
                <a:spcPct val="80000"/>
              </a:lnSpc>
            </a:pPr>
            <a:r>
              <a:rPr lang="en-US" altLang="en-US" sz="2800" smtClean="0">
                <a:solidFill>
                  <a:schemeClr val="accent2"/>
                </a:solidFill>
              </a:rPr>
              <a:t>Medical imaging</a:t>
            </a:r>
          </a:p>
          <a:p>
            <a:pPr>
              <a:lnSpc>
                <a:spcPct val="80000"/>
              </a:lnSpc>
            </a:pPr>
            <a:r>
              <a:rPr lang="en-US" altLang="en-US" sz="2800" smtClean="0">
                <a:solidFill>
                  <a:schemeClr val="accent2"/>
                </a:solidFill>
              </a:rPr>
              <a:t>Building block for network algorithms</a:t>
            </a:r>
          </a:p>
          <a:p>
            <a:pPr>
              <a:lnSpc>
                <a:spcPct val="80000"/>
              </a:lnSpc>
            </a:pPr>
            <a:r>
              <a:rPr lang="en-US" altLang="en-US" sz="2800" smtClean="0">
                <a:solidFill>
                  <a:schemeClr val="accent2"/>
                </a:solidFill>
              </a:rPr>
              <a:t>...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>
                <a:solidFill>
                  <a:srgbClr val="006666"/>
                </a:solidFill>
              </a:rPr>
              <a:t>Shortest-Paths Tree</a:t>
            </a:r>
          </a:p>
        </p:txBody>
      </p:sp>
      <p:sp>
        <p:nvSpPr>
          <p:cNvPr id="5123" name="Line 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Oval 11"/>
              <p:cNvSpPr>
                <a:spLocks noChangeArrowheads="1"/>
              </p:cNvSpPr>
              <p:nvPr/>
            </p:nvSpPr>
            <p:spPr bwMode="auto">
              <a:xfrm>
                <a:off x="3505200" y="27432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5124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2743200"/>
                <a:ext cx="533400" cy="5334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5" name="Oval 12"/>
              <p:cNvSpPr>
                <a:spLocks noChangeArrowheads="1"/>
              </p:cNvSpPr>
              <p:nvPr/>
            </p:nvSpPr>
            <p:spPr bwMode="auto">
              <a:xfrm>
                <a:off x="2362200" y="35814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5125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3581400"/>
                <a:ext cx="533400" cy="5334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6" name="Oval 13"/>
              <p:cNvSpPr>
                <a:spLocks noChangeArrowheads="1"/>
              </p:cNvSpPr>
              <p:nvPr/>
            </p:nvSpPr>
            <p:spPr bwMode="auto">
              <a:xfrm>
                <a:off x="3505200" y="44958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5126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4495800"/>
                <a:ext cx="533400" cy="5334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7" name="Oval 14"/>
              <p:cNvSpPr>
                <a:spLocks noChangeArrowheads="1"/>
              </p:cNvSpPr>
              <p:nvPr/>
            </p:nvSpPr>
            <p:spPr bwMode="auto">
              <a:xfrm>
                <a:off x="5715000" y="44196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5127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0" y="4419600"/>
                <a:ext cx="533400" cy="5334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8" name="Oval 15"/>
              <p:cNvSpPr>
                <a:spLocks noChangeArrowheads="1"/>
              </p:cNvSpPr>
              <p:nvPr/>
            </p:nvSpPr>
            <p:spPr bwMode="auto">
              <a:xfrm>
                <a:off x="7010400" y="37338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5128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0400" y="3733800"/>
                <a:ext cx="533400" cy="533400"/>
              </a:xfrm>
              <a:prstGeom prst="ellipse">
                <a:avLst/>
              </a:prstGeom>
              <a:blipFill rotWithShape="0">
                <a:blip r:embed="rId6"/>
                <a:stretch>
                  <a:fillRect b="-8989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9" name="Oval 16"/>
              <p:cNvSpPr>
                <a:spLocks noChangeArrowheads="1"/>
              </p:cNvSpPr>
              <p:nvPr/>
            </p:nvSpPr>
            <p:spPr bwMode="auto">
              <a:xfrm>
                <a:off x="5791200" y="26670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5129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1200" y="2667000"/>
                <a:ext cx="533400" cy="5334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30" name="Oval 17"/>
              <p:cNvSpPr>
                <a:spLocks noChangeArrowheads="1"/>
              </p:cNvSpPr>
              <p:nvPr/>
            </p:nvSpPr>
            <p:spPr bwMode="auto">
              <a:xfrm>
                <a:off x="4724400" y="35814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5130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3581400"/>
                <a:ext cx="533400" cy="5334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31" name="Line 18"/>
          <p:cNvSpPr>
            <a:spLocks noChangeShapeType="1"/>
          </p:cNvSpPr>
          <p:nvPr/>
        </p:nvSpPr>
        <p:spPr bwMode="auto">
          <a:xfrm>
            <a:off x="4038600" y="2895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Line 20"/>
          <p:cNvSpPr>
            <a:spLocks noChangeShapeType="1"/>
          </p:cNvSpPr>
          <p:nvPr/>
        </p:nvSpPr>
        <p:spPr bwMode="auto">
          <a:xfrm flipV="1">
            <a:off x="2743200" y="30480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Line 22"/>
          <p:cNvSpPr>
            <a:spLocks noChangeShapeType="1"/>
          </p:cNvSpPr>
          <p:nvPr/>
        </p:nvSpPr>
        <p:spPr bwMode="auto">
          <a:xfrm>
            <a:off x="37338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Line 23"/>
          <p:cNvSpPr>
            <a:spLocks noChangeShapeType="1"/>
          </p:cNvSpPr>
          <p:nvPr/>
        </p:nvSpPr>
        <p:spPr bwMode="auto">
          <a:xfrm flipV="1">
            <a:off x="4038600" y="4038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Line 25"/>
          <p:cNvSpPr>
            <a:spLocks noChangeShapeType="1"/>
          </p:cNvSpPr>
          <p:nvPr/>
        </p:nvSpPr>
        <p:spPr bwMode="auto">
          <a:xfrm>
            <a:off x="4038600" y="4724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Line 26"/>
          <p:cNvSpPr>
            <a:spLocks noChangeShapeType="1"/>
          </p:cNvSpPr>
          <p:nvPr/>
        </p:nvSpPr>
        <p:spPr bwMode="auto">
          <a:xfrm flipV="1">
            <a:off x="6248400" y="41148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Text Box 29"/>
          <p:cNvSpPr txBox="1">
            <a:spLocks noChangeArrowheads="1"/>
          </p:cNvSpPr>
          <p:nvPr/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3</a:t>
            </a:r>
          </a:p>
        </p:txBody>
      </p:sp>
      <p:sp>
        <p:nvSpPr>
          <p:cNvPr id="5138" name="Text Box 30"/>
          <p:cNvSpPr txBox="1">
            <a:spLocks noChangeArrowheads="1"/>
          </p:cNvSpPr>
          <p:nvPr/>
        </p:nvSpPr>
        <p:spPr bwMode="auto">
          <a:xfrm>
            <a:off x="45720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3</a:t>
            </a:r>
          </a:p>
        </p:txBody>
      </p:sp>
      <p:sp>
        <p:nvSpPr>
          <p:cNvPr id="5139" name="Text Box 32"/>
          <p:cNvSpPr txBox="1">
            <a:spLocks noChangeArrowheads="1"/>
          </p:cNvSpPr>
          <p:nvPr/>
        </p:nvSpPr>
        <p:spPr bwMode="auto">
          <a:xfrm>
            <a:off x="34290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1</a:t>
            </a:r>
          </a:p>
        </p:txBody>
      </p:sp>
      <p:sp>
        <p:nvSpPr>
          <p:cNvPr id="5140" name="Text Box 33"/>
          <p:cNvSpPr txBox="1">
            <a:spLocks noChangeArrowheads="1"/>
          </p:cNvSpPr>
          <p:nvPr/>
        </p:nvSpPr>
        <p:spPr bwMode="auto">
          <a:xfrm>
            <a:off x="4114800" y="3886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2</a:t>
            </a:r>
          </a:p>
        </p:txBody>
      </p:sp>
      <p:sp>
        <p:nvSpPr>
          <p:cNvPr id="5141" name="Text Box 34"/>
          <p:cNvSpPr txBox="1">
            <a:spLocks noChangeArrowheads="1"/>
          </p:cNvSpPr>
          <p:nvPr/>
        </p:nvSpPr>
        <p:spPr bwMode="auto">
          <a:xfrm>
            <a:off x="4572000" y="4648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2</a:t>
            </a:r>
          </a:p>
        </p:txBody>
      </p:sp>
      <p:sp>
        <p:nvSpPr>
          <p:cNvPr id="5142" name="Text Box 39"/>
          <p:cNvSpPr txBox="1">
            <a:spLocks noChangeArrowheads="1"/>
          </p:cNvSpPr>
          <p:nvPr/>
        </p:nvSpPr>
        <p:spPr bwMode="auto">
          <a:xfrm>
            <a:off x="6477000" y="4343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3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743200" y="2895600"/>
            <a:ext cx="4267200" cy="1828800"/>
            <a:chOff x="1728" y="1824"/>
            <a:chExt cx="2688" cy="1152"/>
          </a:xfrm>
        </p:grpSpPr>
        <p:sp>
          <p:nvSpPr>
            <p:cNvPr id="5147" name="Line 43"/>
            <p:cNvSpPr>
              <a:spLocks noChangeShapeType="1"/>
            </p:cNvSpPr>
            <p:nvPr/>
          </p:nvSpPr>
          <p:spPr bwMode="auto">
            <a:xfrm>
              <a:off x="2352" y="2064"/>
              <a:ext cx="0" cy="76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Line 44"/>
            <p:cNvSpPr>
              <a:spLocks noChangeShapeType="1"/>
            </p:cNvSpPr>
            <p:nvPr/>
          </p:nvSpPr>
          <p:spPr bwMode="auto">
            <a:xfrm flipV="1">
              <a:off x="1728" y="1920"/>
              <a:ext cx="480" cy="38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Line 45"/>
            <p:cNvSpPr>
              <a:spLocks noChangeShapeType="1"/>
            </p:cNvSpPr>
            <p:nvPr/>
          </p:nvSpPr>
          <p:spPr bwMode="auto">
            <a:xfrm flipV="1">
              <a:off x="2544" y="2544"/>
              <a:ext cx="432" cy="33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Line 46"/>
            <p:cNvSpPr>
              <a:spLocks noChangeShapeType="1"/>
            </p:cNvSpPr>
            <p:nvPr/>
          </p:nvSpPr>
          <p:spPr bwMode="auto">
            <a:xfrm>
              <a:off x="2544" y="1824"/>
              <a:ext cx="1104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Line 47"/>
            <p:cNvSpPr>
              <a:spLocks noChangeShapeType="1"/>
            </p:cNvSpPr>
            <p:nvPr/>
          </p:nvSpPr>
          <p:spPr bwMode="auto">
            <a:xfrm>
              <a:off x="2544" y="2976"/>
              <a:ext cx="1056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Line 48"/>
            <p:cNvSpPr>
              <a:spLocks noChangeShapeType="1"/>
            </p:cNvSpPr>
            <p:nvPr/>
          </p:nvSpPr>
          <p:spPr bwMode="auto">
            <a:xfrm flipV="1">
              <a:off x="3936" y="2592"/>
              <a:ext cx="480" cy="28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4657" name="Text Box 49"/>
              <p:cNvSpPr txBox="1">
                <a:spLocks noChangeArrowheads="1"/>
              </p:cNvSpPr>
              <p:nvPr/>
            </p:nvSpPr>
            <p:spPr bwMode="auto">
              <a:xfrm>
                <a:off x="762000" y="1371600"/>
                <a:ext cx="7750712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>
                    <a:solidFill>
                      <a:srgbClr val="008000"/>
                    </a:solidFill>
                  </a:rPr>
                  <a:t>The</a:t>
                </a:r>
                <a:r>
                  <a:rPr lang="en-US" altLang="en-US" sz="2400">
                    <a:solidFill>
                      <a:srgbClr val="FF6600"/>
                    </a:solidFill>
                  </a:rPr>
                  <a:t> </a:t>
                </a:r>
                <a:r>
                  <a:rPr lang="en-US" altLang="en-US" sz="2400" i="1">
                    <a:solidFill>
                      <a:srgbClr val="FF33CC"/>
                    </a:solidFill>
                  </a:rPr>
                  <a:t>unique</a:t>
                </a:r>
                <a:r>
                  <a:rPr lang="en-US" altLang="en-US" sz="2400" i="1">
                    <a:solidFill>
                      <a:srgbClr val="FF6600"/>
                    </a:solidFill>
                  </a:rPr>
                  <a:t> </a:t>
                </a:r>
                <a:r>
                  <a:rPr lang="en-US" altLang="en-US" sz="2400">
                    <a:solidFill>
                      <a:srgbClr val="008000"/>
                    </a:solidFill>
                  </a:rPr>
                  <a:t>simple path from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2400">
                    <a:solidFill>
                      <a:srgbClr val="FF6600"/>
                    </a:solidFill>
                  </a:rPr>
                  <a:t> </a:t>
                </a:r>
                <a:r>
                  <a:rPr lang="en-US" altLang="en-US" sz="2400">
                    <a:solidFill>
                      <a:srgbClr val="008000"/>
                    </a:solidFill>
                  </a:rPr>
                  <a:t>to any vertex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sz="2400">
                    <a:solidFill>
                      <a:srgbClr val="FF6600"/>
                    </a:solidFill>
                  </a:rPr>
                  <a:t> </a:t>
                </a:r>
                <a:r>
                  <a:rPr lang="en-US" altLang="en-US" sz="2400">
                    <a:solidFill>
                      <a:srgbClr val="008000"/>
                    </a:solidFill>
                  </a:rPr>
                  <a:t>in the tree is a </a:t>
                </a:r>
              </a:p>
              <a:p>
                <a:r>
                  <a:rPr lang="en-US" altLang="en-US" sz="2400">
                    <a:solidFill>
                      <a:srgbClr val="008000"/>
                    </a:solidFill>
                  </a:rPr>
                  <a:t>shortest path from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2400" i="1">
                    <a:solidFill>
                      <a:srgbClr val="FF6600"/>
                    </a:solidFill>
                  </a:rPr>
                  <a:t> </a:t>
                </a:r>
                <a:r>
                  <a:rPr lang="en-US" altLang="en-US" sz="2400">
                    <a:solidFill>
                      <a:srgbClr val="008000"/>
                    </a:solidFill>
                  </a:rPr>
                  <a:t>to</a:t>
                </a:r>
                <a:r>
                  <a:rPr lang="en-US" altLang="en-US" sz="2400">
                    <a:solidFill>
                      <a:srgbClr val="FF66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sz="2400">
                    <a:solidFill>
                      <a:srgbClr val="FF6600"/>
                    </a:solidFill>
                  </a:rPr>
                  <a:t>. </a:t>
                </a:r>
              </a:p>
            </p:txBody>
          </p:sp>
        </mc:Choice>
        <mc:Fallback>
          <p:sp>
            <p:nvSpPr>
              <p:cNvPr id="324657" name="Text 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371600"/>
                <a:ext cx="7750712" cy="830997"/>
              </a:xfrm>
              <a:prstGeom prst="rect">
                <a:avLst/>
              </a:prstGeom>
              <a:blipFill rotWithShape="0">
                <a:blip r:embed="rId9"/>
                <a:stretch>
                  <a:fillRect l="-1180" t="-5882" r="-787" b="-161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660" name="Text Box 52"/>
              <p:cNvSpPr txBox="1">
                <a:spLocks noChangeArrowheads="1"/>
              </p:cNvSpPr>
              <p:nvPr/>
            </p:nvSpPr>
            <p:spPr bwMode="auto">
              <a:xfrm>
                <a:off x="898525" y="5348288"/>
                <a:ext cx="668529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>
                    <a:solidFill>
                      <a:srgbClr val="000099"/>
                    </a:solidFill>
                  </a:rPr>
                  <a:t>The vertices in the tree are exactly those reachable from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>
                    <a:solidFill>
                      <a:srgbClr val="000099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>
                    <a:solidFill>
                      <a:srgbClr val="000099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24660" name="Text 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8525" y="5348288"/>
                <a:ext cx="6685292" cy="400110"/>
              </a:xfrm>
              <a:prstGeom prst="rect">
                <a:avLst/>
              </a:prstGeom>
              <a:blipFill rotWithShape="0">
                <a:blip r:embed="rId10"/>
                <a:stretch>
                  <a:fillRect l="-912"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4662" name="Text Box 54"/>
          <p:cNvSpPr txBox="1">
            <a:spLocks noChangeArrowheads="1"/>
          </p:cNvSpPr>
          <p:nvPr/>
        </p:nvSpPr>
        <p:spPr bwMode="auto">
          <a:xfrm>
            <a:off x="898525" y="5908675"/>
            <a:ext cx="8139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rgbClr val="000099"/>
                </a:solidFill>
              </a:rPr>
              <a:t>Similar to the breadth-first tree (where all edges have weight 1).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24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2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2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57" grpId="0"/>
      <p:bldP spid="324660" grpId="0"/>
      <p:bldP spid="3246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>
                <a:solidFill>
                  <a:srgbClr val="006666"/>
                </a:solidFill>
              </a:rPr>
              <a:t>Unreachable Vertices</a:t>
            </a:r>
          </a:p>
        </p:txBody>
      </p:sp>
      <p:sp>
        <p:nvSpPr>
          <p:cNvPr id="6147" name="Line 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8" name="Oval 7"/>
          <p:cNvSpPr>
            <a:spLocks noChangeArrowheads="1"/>
          </p:cNvSpPr>
          <p:nvPr/>
        </p:nvSpPr>
        <p:spPr bwMode="auto">
          <a:xfrm>
            <a:off x="990600" y="43434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/>
              <a:t>0</a:t>
            </a:r>
          </a:p>
        </p:txBody>
      </p:sp>
      <p:sp>
        <p:nvSpPr>
          <p:cNvPr id="6149" name="Oval 8"/>
          <p:cNvSpPr>
            <a:spLocks noChangeArrowheads="1"/>
          </p:cNvSpPr>
          <p:nvPr/>
        </p:nvSpPr>
        <p:spPr bwMode="auto">
          <a:xfrm>
            <a:off x="2133600" y="33528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/>
              <a:t>3</a:t>
            </a:r>
          </a:p>
        </p:txBody>
      </p:sp>
      <p:sp>
        <p:nvSpPr>
          <p:cNvPr id="6150" name="Oval 9"/>
          <p:cNvSpPr>
            <a:spLocks noChangeArrowheads="1"/>
          </p:cNvSpPr>
          <p:nvPr/>
        </p:nvSpPr>
        <p:spPr bwMode="auto">
          <a:xfrm>
            <a:off x="2209800" y="43434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/>
              <a:t>5</a:t>
            </a:r>
          </a:p>
        </p:txBody>
      </p:sp>
      <p:sp>
        <p:nvSpPr>
          <p:cNvPr id="6151" name="Oval 10"/>
          <p:cNvSpPr>
            <a:spLocks noChangeArrowheads="1"/>
          </p:cNvSpPr>
          <p:nvPr/>
        </p:nvSpPr>
        <p:spPr bwMode="auto">
          <a:xfrm>
            <a:off x="3505200" y="42672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/>
              <a:t>11</a:t>
            </a:r>
          </a:p>
        </p:txBody>
      </p:sp>
      <p:sp>
        <p:nvSpPr>
          <p:cNvPr id="6152" name="Oval 11"/>
          <p:cNvSpPr>
            <a:spLocks noChangeArrowheads="1"/>
          </p:cNvSpPr>
          <p:nvPr/>
        </p:nvSpPr>
        <p:spPr bwMode="auto">
          <a:xfrm>
            <a:off x="3505200" y="33528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/>
              <a:t>7</a:t>
            </a:r>
          </a:p>
        </p:txBody>
      </p:sp>
      <p:sp>
        <p:nvSpPr>
          <p:cNvPr id="6153" name="Oval 12"/>
          <p:cNvSpPr>
            <a:spLocks noChangeArrowheads="1"/>
          </p:cNvSpPr>
          <p:nvPr/>
        </p:nvSpPr>
        <p:spPr bwMode="auto">
          <a:xfrm>
            <a:off x="3505200" y="54864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>
                <a:sym typeface="Math1" pitchFamily="2" charset="2"/>
              </a:rPr>
              <a:t> 5</a:t>
            </a:r>
            <a:endParaRPr lang="en-US" altLang="en-US" sz="2400">
              <a:sym typeface="Symbol" panose="05050102010706020507" pitchFamily="18" charset="2"/>
            </a:endParaRPr>
          </a:p>
        </p:txBody>
      </p:sp>
      <p:sp>
        <p:nvSpPr>
          <p:cNvPr id="6154" name="Oval 14"/>
          <p:cNvSpPr>
            <a:spLocks noChangeArrowheads="1"/>
          </p:cNvSpPr>
          <p:nvPr/>
        </p:nvSpPr>
        <p:spPr bwMode="auto">
          <a:xfrm>
            <a:off x="4876800" y="43434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>
                <a:sym typeface="Math1" pitchFamily="2" charset="2"/>
              </a:rPr>
              <a:t>5</a:t>
            </a:r>
          </a:p>
        </p:txBody>
      </p:sp>
      <p:sp>
        <p:nvSpPr>
          <p:cNvPr id="6155" name="Oval 15"/>
          <p:cNvSpPr>
            <a:spLocks noChangeArrowheads="1"/>
          </p:cNvSpPr>
          <p:nvPr/>
        </p:nvSpPr>
        <p:spPr bwMode="auto">
          <a:xfrm>
            <a:off x="2286000" y="54864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>
                <a:sym typeface="Math1" pitchFamily="2" charset="2"/>
              </a:rPr>
              <a:t> 2</a:t>
            </a:r>
            <a:endParaRPr lang="en-US" altLang="en-US" sz="2400">
              <a:sym typeface="Symbol" panose="05050102010706020507" pitchFamily="18" charset="2"/>
            </a:endParaRPr>
          </a:p>
        </p:txBody>
      </p:sp>
      <p:sp>
        <p:nvSpPr>
          <p:cNvPr id="6156" name="Oval 16"/>
          <p:cNvSpPr>
            <a:spLocks noChangeArrowheads="1"/>
          </p:cNvSpPr>
          <p:nvPr/>
        </p:nvSpPr>
        <p:spPr bwMode="auto">
          <a:xfrm>
            <a:off x="6400800" y="40386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157" name="Oval 17"/>
          <p:cNvSpPr>
            <a:spLocks noChangeArrowheads="1"/>
          </p:cNvSpPr>
          <p:nvPr/>
        </p:nvSpPr>
        <p:spPr bwMode="auto">
          <a:xfrm>
            <a:off x="7772400" y="40386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158" name="Oval 18"/>
          <p:cNvSpPr>
            <a:spLocks noChangeArrowheads="1"/>
          </p:cNvSpPr>
          <p:nvPr/>
        </p:nvSpPr>
        <p:spPr bwMode="auto">
          <a:xfrm>
            <a:off x="7162800" y="51816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159" name="Line 19"/>
          <p:cNvSpPr>
            <a:spLocks noChangeShapeType="1"/>
          </p:cNvSpPr>
          <p:nvPr/>
        </p:nvSpPr>
        <p:spPr bwMode="auto">
          <a:xfrm flipV="1">
            <a:off x="1447800" y="37338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Line 20"/>
          <p:cNvSpPr>
            <a:spLocks noChangeShapeType="1"/>
          </p:cNvSpPr>
          <p:nvPr/>
        </p:nvSpPr>
        <p:spPr bwMode="auto">
          <a:xfrm>
            <a:off x="1524000" y="4648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Line 21"/>
          <p:cNvSpPr>
            <a:spLocks noChangeShapeType="1"/>
          </p:cNvSpPr>
          <p:nvPr/>
        </p:nvSpPr>
        <p:spPr bwMode="auto">
          <a:xfrm>
            <a:off x="1524000" y="48006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Line 22"/>
          <p:cNvSpPr>
            <a:spLocks noChangeShapeType="1"/>
          </p:cNvSpPr>
          <p:nvPr/>
        </p:nvSpPr>
        <p:spPr bwMode="auto">
          <a:xfrm>
            <a:off x="2667000" y="3581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3" name="Line 23"/>
          <p:cNvSpPr>
            <a:spLocks noChangeShapeType="1"/>
          </p:cNvSpPr>
          <p:nvPr/>
        </p:nvSpPr>
        <p:spPr bwMode="auto">
          <a:xfrm>
            <a:off x="4038600" y="35814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24"/>
          <p:cNvSpPr>
            <a:spLocks noChangeShapeType="1"/>
          </p:cNvSpPr>
          <p:nvPr/>
        </p:nvSpPr>
        <p:spPr bwMode="auto">
          <a:xfrm>
            <a:off x="4038600" y="4572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25"/>
          <p:cNvSpPr>
            <a:spLocks noChangeShapeType="1"/>
          </p:cNvSpPr>
          <p:nvPr/>
        </p:nvSpPr>
        <p:spPr bwMode="auto">
          <a:xfrm flipV="1">
            <a:off x="4038600" y="48006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26"/>
          <p:cNvSpPr>
            <a:spLocks noChangeShapeType="1"/>
          </p:cNvSpPr>
          <p:nvPr/>
        </p:nvSpPr>
        <p:spPr bwMode="auto">
          <a:xfrm>
            <a:off x="6934200" y="4267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Line 27"/>
          <p:cNvSpPr>
            <a:spLocks noChangeShapeType="1"/>
          </p:cNvSpPr>
          <p:nvPr/>
        </p:nvSpPr>
        <p:spPr bwMode="auto">
          <a:xfrm flipH="1">
            <a:off x="7543800" y="4572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Line 28"/>
          <p:cNvSpPr>
            <a:spLocks noChangeShapeType="1"/>
          </p:cNvSpPr>
          <p:nvPr/>
        </p:nvSpPr>
        <p:spPr bwMode="auto">
          <a:xfrm flipH="1" flipV="1">
            <a:off x="6858000" y="4495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9" name="Freeform 29"/>
          <p:cNvSpPr>
            <a:spLocks/>
          </p:cNvSpPr>
          <p:nvPr/>
        </p:nvSpPr>
        <p:spPr bwMode="auto">
          <a:xfrm>
            <a:off x="2667000" y="4267200"/>
            <a:ext cx="838200" cy="88900"/>
          </a:xfrm>
          <a:custGeom>
            <a:avLst/>
            <a:gdLst>
              <a:gd name="T0" fmla="*/ 0 w 528"/>
              <a:gd name="T1" fmla="*/ 56 h 56"/>
              <a:gd name="T2" fmla="*/ 144 w 528"/>
              <a:gd name="T3" fmla="*/ 8 h 56"/>
              <a:gd name="T4" fmla="*/ 192 w 528"/>
              <a:gd name="T5" fmla="*/ 8 h 56"/>
              <a:gd name="T6" fmla="*/ 336 w 528"/>
              <a:gd name="T7" fmla="*/ 8 h 56"/>
              <a:gd name="T8" fmla="*/ 528 w 528"/>
              <a:gd name="T9" fmla="*/ 56 h 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56"/>
              <a:gd name="T17" fmla="*/ 528 w 528"/>
              <a:gd name="T18" fmla="*/ 56 h 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56">
                <a:moveTo>
                  <a:pt x="0" y="56"/>
                </a:moveTo>
                <a:cubicBezTo>
                  <a:pt x="56" y="36"/>
                  <a:pt x="112" y="16"/>
                  <a:pt x="144" y="8"/>
                </a:cubicBezTo>
                <a:cubicBezTo>
                  <a:pt x="176" y="0"/>
                  <a:pt x="160" y="8"/>
                  <a:pt x="192" y="8"/>
                </a:cubicBezTo>
                <a:cubicBezTo>
                  <a:pt x="224" y="8"/>
                  <a:pt x="280" y="0"/>
                  <a:pt x="336" y="8"/>
                </a:cubicBezTo>
                <a:cubicBezTo>
                  <a:pt x="392" y="16"/>
                  <a:pt x="496" y="48"/>
                  <a:pt x="528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0" name="Freeform 30"/>
          <p:cNvSpPr>
            <a:spLocks/>
          </p:cNvSpPr>
          <p:nvPr/>
        </p:nvSpPr>
        <p:spPr bwMode="auto">
          <a:xfrm>
            <a:off x="2743200" y="4724400"/>
            <a:ext cx="838200" cy="177800"/>
          </a:xfrm>
          <a:custGeom>
            <a:avLst/>
            <a:gdLst>
              <a:gd name="T0" fmla="*/ 528 w 528"/>
              <a:gd name="T1" fmla="*/ 0 h 112"/>
              <a:gd name="T2" fmla="*/ 384 w 528"/>
              <a:gd name="T3" fmla="*/ 96 h 112"/>
              <a:gd name="T4" fmla="*/ 144 w 528"/>
              <a:gd name="T5" fmla="*/ 96 h 112"/>
              <a:gd name="T6" fmla="*/ 0 w 528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112"/>
              <a:gd name="T14" fmla="*/ 528 w 528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112">
                <a:moveTo>
                  <a:pt x="528" y="0"/>
                </a:moveTo>
                <a:cubicBezTo>
                  <a:pt x="488" y="40"/>
                  <a:pt x="448" y="80"/>
                  <a:pt x="384" y="96"/>
                </a:cubicBezTo>
                <a:cubicBezTo>
                  <a:pt x="320" y="112"/>
                  <a:pt x="208" y="112"/>
                  <a:pt x="144" y="96"/>
                </a:cubicBezTo>
                <a:cubicBezTo>
                  <a:pt x="80" y="80"/>
                  <a:pt x="40" y="4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1" name="Freeform 34"/>
          <p:cNvSpPr>
            <a:spLocks/>
          </p:cNvSpPr>
          <p:nvPr/>
        </p:nvSpPr>
        <p:spPr bwMode="auto">
          <a:xfrm>
            <a:off x="2743200" y="5486400"/>
            <a:ext cx="838200" cy="88900"/>
          </a:xfrm>
          <a:custGeom>
            <a:avLst/>
            <a:gdLst>
              <a:gd name="T0" fmla="*/ 0 w 528"/>
              <a:gd name="T1" fmla="*/ 56 h 56"/>
              <a:gd name="T2" fmla="*/ 144 w 528"/>
              <a:gd name="T3" fmla="*/ 8 h 56"/>
              <a:gd name="T4" fmla="*/ 192 w 528"/>
              <a:gd name="T5" fmla="*/ 8 h 56"/>
              <a:gd name="T6" fmla="*/ 336 w 528"/>
              <a:gd name="T7" fmla="*/ 8 h 56"/>
              <a:gd name="T8" fmla="*/ 528 w 528"/>
              <a:gd name="T9" fmla="*/ 56 h 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56"/>
              <a:gd name="T17" fmla="*/ 528 w 528"/>
              <a:gd name="T18" fmla="*/ 56 h 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56">
                <a:moveTo>
                  <a:pt x="0" y="56"/>
                </a:moveTo>
                <a:cubicBezTo>
                  <a:pt x="56" y="36"/>
                  <a:pt x="112" y="16"/>
                  <a:pt x="144" y="8"/>
                </a:cubicBezTo>
                <a:cubicBezTo>
                  <a:pt x="176" y="0"/>
                  <a:pt x="160" y="8"/>
                  <a:pt x="192" y="8"/>
                </a:cubicBezTo>
                <a:cubicBezTo>
                  <a:pt x="224" y="8"/>
                  <a:pt x="280" y="0"/>
                  <a:pt x="336" y="8"/>
                </a:cubicBezTo>
                <a:cubicBezTo>
                  <a:pt x="392" y="16"/>
                  <a:pt x="496" y="48"/>
                  <a:pt x="528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2" name="Freeform 35"/>
          <p:cNvSpPr>
            <a:spLocks/>
          </p:cNvSpPr>
          <p:nvPr/>
        </p:nvSpPr>
        <p:spPr bwMode="auto">
          <a:xfrm>
            <a:off x="2743200" y="5943600"/>
            <a:ext cx="838200" cy="177800"/>
          </a:xfrm>
          <a:custGeom>
            <a:avLst/>
            <a:gdLst>
              <a:gd name="T0" fmla="*/ 528 w 528"/>
              <a:gd name="T1" fmla="*/ 0 h 112"/>
              <a:gd name="T2" fmla="*/ 384 w 528"/>
              <a:gd name="T3" fmla="*/ 96 h 112"/>
              <a:gd name="T4" fmla="*/ 144 w 528"/>
              <a:gd name="T5" fmla="*/ 96 h 112"/>
              <a:gd name="T6" fmla="*/ 0 w 528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112"/>
              <a:gd name="T14" fmla="*/ 528 w 528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112">
                <a:moveTo>
                  <a:pt x="528" y="0"/>
                </a:moveTo>
                <a:cubicBezTo>
                  <a:pt x="488" y="40"/>
                  <a:pt x="448" y="80"/>
                  <a:pt x="384" y="96"/>
                </a:cubicBezTo>
                <a:cubicBezTo>
                  <a:pt x="320" y="112"/>
                  <a:pt x="208" y="112"/>
                  <a:pt x="144" y="96"/>
                </a:cubicBezTo>
                <a:cubicBezTo>
                  <a:pt x="80" y="80"/>
                  <a:pt x="40" y="4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3" name="Text Box 36"/>
          <p:cNvSpPr txBox="1">
            <a:spLocks noChangeArrowheads="1"/>
          </p:cNvSpPr>
          <p:nvPr/>
        </p:nvSpPr>
        <p:spPr bwMode="auto">
          <a:xfrm>
            <a:off x="16002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3</a:t>
            </a:r>
          </a:p>
        </p:txBody>
      </p:sp>
      <p:sp>
        <p:nvSpPr>
          <p:cNvPr id="6174" name="Text Box 37"/>
          <p:cNvSpPr txBox="1">
            <a:spLocks noChangeArrowheads="1"/>
          </p:cNvSpPr>
          <p:nvPr/>
        </p:nvSpPr>
        <p:spPr bwMode="auto">
          <a:xfrm>
            <a:off x="16002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5</a:t>
            </a:r>
          </a:p>
        </p:txBody>
      </p:sp>
      <p:sp>
        <p:nvSpPr>
          <p:cNvPr id="6175" name="Text Box 38"/>
          <p:cNvSpPr txBox="1">
            <a:spLocks noChangeArrowheads="1"/>
          </p:cNvSpPr>
          <p:nvPr/>
        </p:nvSpPr>
        <p:spPr bwMode="auto">
          <a:xfrm>
            <a:off x="1524000" y="5029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2</a:t>
            </a:r>
          </a:p>
        </p:txBody>
      </p:sp>
      <p:sp>
        <p:nvSpPr>
          <p:cNvPr id="6176" name="Text Box 39"/>
          <p:cNvSpPr txBox="1">
            <a:spLocks noChangeArrowheads="1"/>
          </p:cNvSpPr>
          <p:nvPr/>
        </p:nvSpPr>
        <p:spPr bwMode="auto">
          <a:xfrm>
            <a:off x="2971800" y="5105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3</a:t>
            </a:r>
          </a:p>
        </p:txBody>
      </p:sp>
      <p:sp>
        <p:nvSpPr>
          <p:cNvPr id="6177" name="Text Box 40"/>
          <p:cNvSpPr txBox="1">
            <a:spLocks noChangeArrowheads="1"/>
          </p:cNvSpPr>
          <p:nvPr/>
        </p:nvSpPr>
        <p:spPr bwMode="auto">
          <a:xfrm>
            <a:off x="2819400" y="6019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-6</a:t>
            </a:r>
          </a:p>
        </p:txBody>
      </p:sp>
      <p:sp>
        <p:nvSpPr>
          <p:cNvPr id="6178" name="Text Box 41"/>
          <p:cNvSpPr txBox="1">
            <a:spLocks noChangeArrowheads="1"/>
          </p:cNvSpPr>
          <p:nvPr/>
        </p:nvSpPr>
        <p:spPr bwMode="auto">
          <a:xfrm>
            <a:off x="4419600" y="548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7</a:t>
            </a:r>
          </a:p>
        </p:txBody>
      </p:sp>
      <p:sp>
        <p:nvSpPr>
          <p:cNvPr id="6179" name="Text Box 42"/>
          <p:cNvSpPr txBox="1">
            <a:spLocks noChangeArrowheads="1"/>
          </p:cNvSpPr>
          <p:nvPr/>
        </p:nvSpPr>
        <p:spPr bwMode="auto">
          <a:xfrm>
            <a:off x="41910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8</a:t>
            </a:r>
          </a:p>
        </p:txBody>
      </p:sp>
      <p:sp>
        <p:nvSpPr>
          <p:cNvPr id="6180" name="Text Box 43"/>
          <p:cNvSpPr txBox="1">
            <a:spLocks noChangeArrowheads="1"/>
          </p:cNvSpPr>
          <p:nvPr/>
        </p:nvSpPr>
        <p:spPr bwMode="auto">
          <a:xfrm>
            <a:off x="4343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4</a:t>
            </a:r>
          </a:p>
        </p:txBody>
      </p:sp>
      <p:sp>
        <p:nvSpPr>
          <p:cNvPr id="6181" name="Text Box 44"/>
          <p:cNvSpPr txBox="1">
            <a:spLocks noChangeArrowheads="1"/>
          </p:cNvSpPr>
          <p:nvPr/>
        </p:nvSpPr>
        <p:spPr bwMode="auto">
          <a:xfrm>
            <a:off x="2819400" y="31242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smtClean="0"/>
              <a:t>4</a:t>
            </a:r>
            <a:endParaRPr lang="en-US" altLang="en-US" sz="2400"/>
          </a:p>
        </p:txBody>
      </p:sp>
      <p:sp>
        <p:nvSpPr>
          <p:cNvPr id="6182" name="Text Box 45"/>
          <p:cNvSpPr txBox="1">
            <a:spLocks noChangeArrowheads="1"/>
          </p:cNvSpPr>
          <p:nvPr/>
        </p:nvSpPr>
        <p:spPr bwMode="auto">
          <a:xfrm>
            <a:off x="2895600" y="3886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6</a:t>
            </a:r>
          </a:p>
        </p:txBody>
      </p:sp>
      <p:sp>
        <p:nvSpPr>
          <p:cNvPr id="6183" name="Text Box 46"/>
          <p:cNvSpPr txBox="1">
            <a:spLocks noChangeArrowheads="1"/>
          </p:cNvSpPr>
          <p:nvPr/>
        </p:nvSpPr>
        <p:spPr bwMode="auto">
          <a:xfrm>
            <a:off x="2971800" y="44958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smtClean="0"/>
              <a:t>3</a:t>
            </a:r>
            <a:endParaRPr lang="en-US" altLang="en-US" sz="2400"/>
          </a:p>
        </p:txBody>
      </p:sp>
      <p:sp>
        <p:nvSpPr>
          <p:cNvPr id="6184" name="Text Box 47"/>
          <p:cNvSpPr txBox="1">
            <a:spLocks noChangeArrowheads="1"/>
          </p:cNvSpPr>
          <p:nvPr/>
        </p:nvSpPr>
        <p:spPr bwMode="auto">
          <a:xfrm>
            <a:off x="71628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2</a:t>
            </a:r>
          </a:p>
        </p:txBody>
      </p:sp>
      <p:sp>
        <p:nvSpPr>
          <p:cNvPr id="6185" name="Text Box 48"/>
          <p:cNvSpPr txBox="1">
            <a:spLocks noChangeArrowheads="1"/>
          </p:cNvSpPr>
          <p:nvPr/>
        </p:nvSpPr>
        <p:spPr bwMode="auto">
          <a:xfrm>
            <a:off x="6705600" y="46482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-8</a:t>
            </a:r>
          </a:p>
        </p:txBody>
      </p:sp>
      <p:sp>
        <p:nvSpPr>
          <p:cNvPr id="6186" name="Text Box 49"/>
          <p:cNvSpPr txBox="1">
            <a:spLocks noChangeArrowheads="1"/>
          </p:cNvSpPr>
          <p:nvPr/>
        </p:nvSpPr>
        <p:spPr bwMode="auto">
          <a:xfrm>
            <a:off x="7772400" y="4648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3</a:t>
            </a:r>
          </a:p>
        </p:txBody>
      </p:sp>
      <p:sp>
        <p:nvSpPr>
          <p:cNvPr id="6187" name="Text Box 50"/>
          <p:cNvSpPr txBox="1">
            <a:spLocks noChangeArrowheads="1"/>
          </p:cNvSpPr>
          <p:nvPr/>
        </p:nvSpPr>
        <p:spPr bwMode="auto">
          <a:xfrm>
            <a:off x="990600" y="3886200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1"/>
              <a:t>s</a:t>
            </a:r>
          </a:p>
        </p:txBody>
      </p:sp>
      <p:sp>
        <p:nvSpPr>
          <p:cNvPr id="6188" name="Text Box 51"/>
          <p:cNvSpPr txBox="1">
            <a:spLocks noChangeArrowheads="1"/>
          </p:cNvSpPr>
          <p:nvPr/>
        </p:nvSpPr>
        <p:spPr bwMode="auto">
          <a:xfrm>
            <a:off x="22098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1"/>
              <a:t>a</a:t>
            </a:r>
          </a:p>
        </p:txBody>
      </p:sp>
      <p:sp>
        <p:nvSpPr>
          <p:cNvPr id="6189" name="Text Box 52"/>
          <p:cNvSpPr txBox="1">
            <a:spLocks noChangeArrowheads="1"/>
          </p:cNvSpPr>
          <p:nvPr/>
        </p:nvSpPr>
        <p:spPr bwMode="auto">
          <a:xfrm>
            <a:off x="2286000" y="39624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1"/>
              <a:t>c</a:t>
            </a:r>
          </a:p>
        </p:txBody>
      </p:sp>
      <p:sp>
        <p:nvSpPr>
          <p:cNvPr id="6190" name="Text Box 53"/>
          <p:cNvSpPr txBox="1">
            <a:spLocks noChangeArrowheads="1"/>
          </p:cNvSpPr>
          <p:nvPr/>
        </p:nvSpPr>
        <p:spPr bwMode="auto">
          <a:xfrm>
            <a:off x="2362200" y="51054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1"/>
              <a:t>e</a:t>
            </a:r>
          </a:p>
        </p:txBody>
      </p:sp>
      <p:sp>
        <p:nvSpPr>
          <p:cNvPr id="6191" name="Text Box 54"/>
          <p:cNvSpPr txBox="1">
            <a:spLocks noChangeArrowheads="1"/>
          </p:cNvSpPr>
          <p:nvPr/>
        </p:nvSpPr>
        <p:spPr bwMode="auto">
          <a:xfrm>
            <a:off x="36576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1"/>
              <a:t>b</a:t>
            </a:r>
          </a:p>
        </p:txBody>
      </p:sp>
      <p:sp>
        <p:nvSpPr>
          <p:cNvPr id="6192" name="Text Box 55"/>
          <p:cNvSpPr txBox="1">
            <a:spLocks noChangeArrowheads="1"/>
          </p:cNvSpPr>
          <p:nvPr/>
        </p:nvSpPr>
        <p:spPr bwMode="auto">
          <a:xfrm>
            <a:off x="3581400" y="3886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1"/>
              <a:t>d</a:t>
            </a:r>
          </a:p>
        </p:txBody>
      </p:sp>
      <p:sp>
        <p:nvSpPr>
          <p:cNvPr id="6193" name="Text Box 56"/>
          <p:cNvSpPr txBox="1">
            <a:spLocks noChangeArrowheads="1"/>
          </p:cNvSpPr>
          <p:nvPr/>
        </p:nvSpPr>
        <p:spPr bwMode="auto">
          <a:xfrm>
            <a:off x="3581400" y="50292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1"/>
              <a:t>f</a:t>
            </a:r>
          </a:p>
        </p:txBody>
      </p:sp>
      <p:sp>
        <p:nvSpPr>
          <p:cNvPr id="6194" name="Text Box 57"/>
          <p:cNvSpPr txBox="1">
            <a:spLocks noChangeArrowheads="1"/>
          </p:cNvSpPr>
          <p:nvPr/>
        </p:nvSpPr>
        <p:spPr bwMode="auto">
          <a:xfrm>
            <a:off x="5029200" y="3886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1"/>
              <a:t>g</a:t>
            </a:r>
          </a:p>
        </p:txBody>
      </p:sp>
      <p:sp>
        <p:nvSpPr>
          <p:cNvPr id="6195" name="Text Box 58"/>
          <p:cNvSpPr txBox="1">
            <a:spLocks noChangeArrowheads="1"/>
          </p:cNvSpPr>
          <p:nvPr/>
        </p:nvSpPr>
        <p:spPr bwMode="auto">
          <a:xfrm>
            <a:off x="64770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1"/>
              <a:t>h</a:t>
            </a:r>
          </a:p>
        </p:txBody>
      </p:sp>
      <p:sp>
        <p:nvSpPr>
          <p:cNvPr id="6196" name="Text Box 59"/>
          <p:cNvSpPr txBox="1">
            <a:spLocks noChangeArrowheads="1"/>
          </p:cNvSpPr>
          <p:nvPr/>
        </p:nvSpPr>
        <p:spPr bwMode="auto">
          <a:xfrm>
            <a:off x="7239000" y="56388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1"/>
              <a:t>j</a:t>
            </a:r>
          </a:p>
        </p:txBody>
      </p:sp>
      <p:sp>
        <p:nvSpPr>
          <p:cNvPr id="6197" name="Text Box 60"/>
          <p:cNvSpPr txBox="1">
            <a:spLocks noChangeArrowheads="1"/>
          </p:cNvSpPr>
          <p:nvPr/>
        </p:nvSpPr>
        <p:spPr bwMode="auto">
          <a:xfrm>
            <a:off x="7924800" y="35814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1"/>
              <a:t>i</a:t>
            </a:r>
          </a:p>
        </p:txBody>
      </p:sp>
      <p:sp>
        <p:nvSpPr>
          <p:cNvPr id="300094" name="Text Box 62"/>
          <p:cNvSpPr txBox="1">
            <a:spLocks noChangeArrowheads="1"/>
          </p:cNvSpPr>
          <p:nvPr/>
        </p:nvSpPr>
        <p:spPr bwMode="auto">
          <a:xfrm>
            <a:off x="6477000" y="6148388"/>
            <a:ext cx="2127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unreachable from </a:t>
            </a:r>
            <a:r>
              <a:rPr lang="en-US" altLang="en-US" i="1">
                <a:solidFill>
                  <a:schemeClr val="accent2"/>
                </a:solidFill>
              </a:rPr>
              <a:t>s</a:t>
            </a:r>
          </a:p>
        </p:txBody>
      </p:sp>
      <p:sp>
        <p:nvSpPr>
          <p:cNvPr id="6200" name="Text Box 65"/>
          <p:cNvSpPr txBox="1">
            <a:spLocks noChangeArrowheads="1"/>
          </p:cNvSpPr>
          <p:nvPr/>
        </p:nvSpPr>
        <p:spPr bwMode="auto">
          <a:xfrm>
            <a:off x="152400" y="4343400"/>
            <a:ext cx="846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>
                <a:solidFill>
                  <a:srgbClr val="006666"/>
                </a:solidFill>
              </a:rPr>
              <a:t>No Cycle in a Shortest Path</a:t>
            </a: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9974" name="AutoShape 6"/>
          <p:cNvSpPr>
            <a:spLocks noChangeArrowheads="1"/>
          </p:cNvSpPr>
          <p:nvPr/>
        </p:nvSpPr>
        <p:spPr bwMode="auto">
          <a:xfrm>
            <a:off x="935585" y="1469504"/>
            <a:ext cx="457200" cy="3810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9975" name="Text Box 7"/>
          <p:cNvSpPr txBox="1">
            <a:spLocks noChangeArrowheads="1"/>
          </p:cNvSpPr>
          <p:nvPr/>
        </p:nvSpPr>
        <p:spPr bwMode="auto">
          <a:xfrm>
            <a:off x="1529310" y="1434579"/>
            <a:ext cx="74238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rgbClr val="006666"/>
                </a:solidFill>
              </a:rPr>
              <a:t>A shortest path cannot contain a </a:t>
            </a:r>
            <a:r>
              <a:rPr lang="en-US" altLang="en-US" sz="2400" smtClean="0">
                <a:solidFill>
                  <a:srgbClr val="006666"/>
                </a:solidFill>
              </a:rPr>
              <a:t>cycle because </a:t>
            </a:r>
            <a:r>
              <a:rPr lang="en-US" altLang="en-US" sz="2400">
                <a:solidFill>
                  <a:srgbClr val="006666"/>
                </a:solidFill>
              </a:rPr>
              <a:t>otherwise </a:t>
            </a:r>
            <a:endParaRPr lang="en-US" altLang="en-US" sz="2400" smtClean="0">
              <a:solidFill>
                <a:srgbClr val="006666"/>
              </a:solidFill>
            </a:endParaRPr>
          </a:p>
          <a:p>
            <a:r>
              <a:rPr lang="en-US" altLang="en-US" sz="2400" smtClean="0">
                <a:solidFill>
                  <a:srgbClr val="006666"/>
                </a:solidFill>
              </a:rPr>
              <a:t>the </a:t>
            </a:r>
            <a:r>
              <a:rPr lang="en-US" altLang="en-US" sz="2400">
                <a:solidFill>
                  <a:srgbClr val="006666"/>
                </a:solidFill>
              </a:rPr>
              <a:t>removal of such a cycle would </a:t>
            </a:r>
            <a:r>
              <a:rPr lang="en-US" altLang="en-US" sz="2400" smtClean="0">
                <a:solidFill>
                  <a:srgbClr val="006666"/>
                </a:solidFill>
              </a:rPr>
              <a:t>reduce </a:t>
            </a:r>
            <a:r>
              <a:rPr lang="en-US" altLang="en-US" sz="2400">
                <a:solidFill>
                  <a:srgbClr val="006666"/>
                </a:solidFill>
              </a:rPr>
              <a:t>the path weight. </a:t>
            </a:r>
          </a:p>
        </p:txBody>
      </p:sp>
      <p:sp>
        <p:nvSpPr>
          <p:cNvPr id="339976" name="AutoShape 8"/>
          <p:cNvSpPr>
            <a:spLocks noChangeArrowheads="1"/>
          </p:cNvSpPr>
          <p:nvPr/>
        </p:nvSpPr>
        <p:spPr bwMode="auto">
          <a:xfrm>
            <a:off x="918413" y="4986156"/>
            <a:ext cx="457200" cy="3810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9977" name="Text Box 9"/>
          <p:cNvSpPr txBox="1">
            <a:spLocks noChangeArrowheads="1"/>
          </p:cNvSpPr>
          <p:nvPr/>
        </p:nvSpPr>
        <p:spPr bwMode="auto">
          <a:xfrm>
            <a:off x="1515358" y="4969883"/>
            <a:ext cx="7337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rgbClr val="006666"/>
                </a:solidFill>
              </a:rPr>
              <a:t>Any zero-weight cycle in a shortest path can be removed.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9978" name="Text Box 10"/>
              <p:cNvSpPr txBox="1">
                <a:spLocks noChangeArrowheads="1"/>
              </p:cNvSpPr>
              <p:nvPr/>
            </p:nvSpPr>
            <p:spPr bwMode="auto">
              <a:xfrm>
                <a:off x="1010181" y="6109881"/>
                <a:ext cx="800154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>
                    <a:solidFill>
                      <a:srgbClr val="FF6600"/>
                    </a:solidFill>
                  </a:rPr>
                  <a:t>So we only need to consider shortest path of 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 </m:t>
                    </m:r>
                    <m:r>
                      <a:rPr lang="en-US" altLang="en-US" sz="2400" i="1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sz="2400" i="1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sz="2400" i="1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| – 1 </m:t>
                    </m:r>
                  </m:oMath>
                </a14:m>
                <a:r>
                  <a:rPr lang="en-US" altLang="en-US" sz="2400">
                    <a:solidFill>
                      <a:srgbClr val="FF6600"/>
                    </a:solidFill>
                  </a:rPr>
                  <a:t>edges. </a:t>
                </a:r>
              </a:p>
            </p:txBody>
          </p:sp>
        </mc:Choice>
        <mc:Fallback xmlns="">
          <p:sp>
            <p:nvSpPr>
              <p:cNvPr id="339978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0181" y="6109881"/>
                <a:ext cx="8001549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220" t="-10526" r="-229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/>
              <p:cNvSpPr/>
              <p:nvPr/>
            </p:nvSpPr>
            <p:spPr bwMode="auto">
              <a:xfrm>
                <a:off x="2667000" y="3159595"/>
                <a:ext cx="533400" cy="513473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Oval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0" y="3159595"/>
                <a:ext cx="533400" cy="513473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4005866" y="2744899"/>
                <a:ext cx="533400" cy="513473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05866" y="2744899"/>
                <a:ext cx="533400" cy="513473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5638800" y="3211911"/>
                <a:ext cx="533400" cy="513473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8800" y="3211911"/>
                <a:ext cx="533400" cy="513473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/>
          <p:cNvSpPr/>
          <p:nvPr/>
        </p:nvSpPr>
        <p:spPr bwMode="auto">
          <a:xfrm>
            <a:off x="3181082" y="2968547"/>
            <a:ext cx="824248" cy="302687"/>
          </a:xfrm>
          <a:custGeom>
            <a:avLst/>
            <a:gdLst>
              <a:gd name="connsiteX0" fmla="*/ 0 w 824248"/>
              <a:gd name="connsiteY0" fmla="*/ 302687 h 302687"/>
              <a:gd name="connsiteX1" fmla="*/ 296214 w 824248"/>
              <a:gd name="connsiteY1" fmla="*/ 32230 h 302687"/>
              <a:gd name="connsiteX2" fmla="*/ 669701 w 824248"/>
              <a:gd name="connsiteY2" fmla="*/ 6473 h 302687"/>
              <a:gd name="connsiteX3" fmla="*/ 824248 w 824248"/>
              <a:gd name="connsiteY3" fmla="*/ 45109 h 302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248" h="302687">
                <a:moveTo>
                  <a:pt x="0" y="302687"/>
                </a:moveTo>
                <a:cubicBezTo>
                  <a:pt x="92298" y="192143"/>
                  <a:pt x="184597" y="81599"/>
                  <a:pt x="296214" y="32230"/>
                </a:cubicBezTo>
                <a:cubicBezTo>
                  <a:pt x="407831" y="-17139"/>
                  <a:pt x="581695" y="4327"/>
                  <a:pt x="669701" y="6473"/>
                </a:cubicBezTo>
                <a:cubicBezTo>
                  <a:pt x="757707" y="8619"/>
                  <a:pt x="790977" y="26864"/>
                  <a:pt x="824248" y="45109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Freeform 3"/>
          <p:cNvSpPr/>
          <p:nvPr/>
        </p:nvSpPr>
        <p:spPr bwMode="auto">
          <a:xfrm>
            <a:off x="4546242" y="2846118"/>
            <a:ext cx="1146220" cy="476631"/>
          </a:xfrm>
          <a:custGeom>
            <a:avLst/>
            <a:gdLst>
              <a:gd name="connsiteX0" fmla="*/ 0 w 1146220"/>
              <a:gd name="connsiteY0" fmla="*/ 154659 h 476631"/>
              <a:gd name="connsiteX1" fmla="*/ 231820 w 1146220"/>
              <a:gd name="connsiteY1" fmla="*/ 12992 h 476631"/>
              <a:gd name="connsiteX2" fmla="*/ 605307 w 1146220"/>
              <a:gd name="connsiteY2" fmla="*/ 51628 h 476631"/>
              <a:gd name="connsiteX3" fmla="*/ 669702 w 1146220"/>
              <a:gd name="connsiteY3" fmla="*/ 412237 h 476631"/>
              <a:gd name="connsiteX4" fmla="*/ 1017431 w 1146220"/>
              <a:gd name="connsiteY4" fmla="*/ 463752 h 476631"/>
              <a:gd name="connsiteX5" fmla="*/ 1146220 w 1146220"/>
              <a:gd name="connsiteY5" fmla="*/ 476631 h 476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6220" h="476631">
                <a:moveTo>
                  <a:pt x="0" y="154659"/>
                </a:moveTo>
                <a:cubicBezTo>
                  <a:pt x="65468" y="92411"/>
                  <a:pt x="130936" y="30164"/>
                  <a:pt x="231820" y="12992"/>
                </a:cubicBezTo>
                <a:cubicBezTo>
                  <a:pt x="332704" y="-4180"/>
                  <a:pt x="532327" y="-14913"/>
                  <a:pt x="605307" y="51628"/>
                </a:cubicBezTo>
                <a:cubicBezTo>
                  <a:pt x="678287" y="118169"/>
                  <a:pt x="601015" y="343550"/>
                  <a:pt x="669702" y="412237"/>
                </a:cubicBezTo>
                <a:cubicBezTo>
                  <a:pt x="738389" y="480924"/>
                  <a:pt x="938011" y="453020"/>
                  <a:pt x="1017431" y="463752"/>
                </a:cubicBezTo>
                <a:cubicBezTo>
                  <a:pt x="1096851" y="474484"/>
                  <a:pt x="1121535" y="475557"/>
                  <a:pt x="1146220" y="476631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638818" y="3183176"/>
            <a:ext cx="1532049" cy="1453606"/>
            <a:chOff x="3638818" y="3183176"/>
            <a:chExt cx="1532049" cy="14536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 bwMode="auto">
                <a:xfrm>
                  <a:off x="3638818" y="3522588"/>
                  <a:ext cx="533400" cy="513473"/>
                </a:xfrm>
                <a:prstGeom prst="ellipse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38818" y="3522588"/>
                  <a:ext cx="533400" cy="513473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 bwMode="auto">
                <a:xfrm>
                  <a:off x="4637467" y="3678522"/>
                  <a:ext cx="533400" cy="513473"/>
                </a:xfrm>
                <a:prstGeom prst="ellipse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37467" y="3678522"/>
                  <a:ext cx="533400" cy="513473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>
              <a:stCxn id="11" idx="5"/>
              <a:endCxn id="14" idx="0"/>
            </p:cNvCxnSpPr>
            <p:nvPr/>
          </p:nvCxnSpPr>
          <p:spPr bwMode="auto">
            <a:xfrm>
              <a:off x="4461151" y="3183176"/>
              <a:ext cx="443016" cy="49534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Straight Arrow Connector 9"/>
            <p:cNvCxnSpPr>
              <a:stCxn id="13" idx="0"/>
              <a:endCxn id="11" idx="3"/>
            </p:cNvCxnSpPr>
            <p:nvPr/>
          </p:nvCxnSpPr>
          <p:spPr bwMode="auto">
            <a:xfrm flipV="1">
              <a:off x="3905518" y="3183176"/>
              <a:ext cx="178463" cy="33941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Freeform 16"/>
            <p:cNvSpPr/>
            <p:nvPr/>
          </p:nvSpPr>
          <p:spPr bwMode="auto">
            <a:xfrm>
              <a:off x="3652345" y="4005330"/>
              <a:ext cx="1226337" cy="631452"/>
            </a:xfrm>
            <a:custGeom>
              <a:avLst/>
              <a:gdLst>
                <a:gd name="connsiteX0" fmla="*/ 1202990 w 1226337"/>
                <a:gd name="connsiteY0" fmla="*/ 180304 h 631452"/>
                <a:gd name="connsiteX1" fmla="*/ 1177232 w 1226337"/>
                <a:gd name="connsiteY1" fmla="*/ 553791 h 631452"/>
                <a:gd name="connsiteX2" fmla="*/ 765109 w 1226337"/>
                <a:gd name="connsiteY2" fmla="*/ 631064 h 631452"/>
                <a:gd name="connsiteX3" fmla="*/ 237075 w 1226337"/>
                <a:gd name="connsiteY3" fmla="*/ 540912 h 631452"/>
                <a:gd name="connsiteX4" fmla="*/ 5255 w 1226337"/>
                <a:gd name="connsiteY4" fmla="*/ 270456 h 631452"/>
                <a:gd name="connsiteX5" fmla="*/ 69649 w 1226337"/>
                <a:gd name="connsiteY5" fmla="*/ 0 h 631452"/>
                <a:gd name="connsiteX6" fmla="*/ 69649 w 1226337"/>
                <a:gd name="connsiteY6" fmla="*/ 0 h 631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6337" h="631452">
                  <a:moveTo>
                    <a:pt x="1202990" y="180304"/>
                  </a:moveTo>
                  <a:cubicBezTo>
                    <a:pt x="1226601" y="329484"/>
                    <a:pt x="1250212" y="478664"/>
                    <a:pt x="1177232" y="553791"/>
                  </a:cubicBezTo>
                  <a:cubicBezTo>
                    <a:pt x="1104252" y="628918"/>
                    <a:pt x="921802" y="633210"/>
                    <a:pt x="765109" y="631064"/>
                  </a:cubicBezTo>
                  <a:cubicBezTo>
                    <a:pt x="608416" y="628918"/>
                    <a:pt x="363717" y="601013"/>
                    <a:pt x="237075" y="540912"/>
                  </a:cubicBezTo>
                  <a:cubicBezTo>
                    <a:pt x="110433" y="480811"/>
                    <a:pt x="33159" y="360608"/>
                    <a:pt x="5255" y="270456"/>
                  </a:cubicBezTo>
                  <a:cubicBezTo>
                    <a:pt x="-22649" y="180304"/>
                    <a:pt x="69649" y="0"/>
                    <a:pt x="69649" y="0"/>
                  </a:cubicBezTo>
                  <a:lnTo>
                    <a:pt x="69649" y="0"/>
                  </a:ln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3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33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3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6" grpId="0" animBg="1"/>
      <p:bldP spid="339977" grpId="0"/>
      <p:bldP spid="3399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>
                <a:solidFill>
                  <a:srgbClr val="006666"/>
                </a:solidFill>
              </a:rPr>
              <a:t>Subpath Must Be Shortest</a:t>
            </a: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69925" y="1489075"/>
            <a:ext cx="82654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8000"/>
                </a:solidFill>
              </a:rPr>
              <a:t>Any subpath of a shortest path is the </a:t>
            </a:r>
            <a:r>
              <a:rPr lang="en-US" altLang="en-US" sz="2400" i="1">
                <a:solidFill>
                  <a:srgbClr val="FF33CC"/>
                </a:solidFill>
              </a:rPr>
              <a:t>shortest</a:t>
            </a:r>
            <a:r>
              <a:rPr lang="en-US" altLang="en-US" sz="2400">
                <a:solidFill>
                  <a:srgbClr val="FF33CC"/>
                </a:solidFill>
              </a:rPr>
              <a:t> </a:t>
            </a:r>
            <a:r>
              <a:rPr lang="en-US" altLang="en-US" sz="2400">
                <a:solidFill>
                  <a:srgbClr val="008000"/>
                </a:solidFill>
              </a:rPr>
              <a:t>of all paths between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8000"/>
                </a:solidFill>
              </a:rPr>
              <a:t>the two intermediate vertices. </a:t>
            </a:r>
          </a:p>
        </p:txBody>
      </p:sp>
      <p:sp>
        <p:nvSpPr>
          <p:cNvPr id="8209" name="Text Box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874293" y="2493962"/>
            <a:ext cx="1713802" cy="707886"/>
          </a:xfrm>
          <a:prstGeom prst="rect">
            <a:avLst/>
          </a:prstGeom>
          <a:blipFill rotWithShape="0">
            <a:blip r:embed="rId2"/>
            <a:stretch>
              <a:fillRect l="-3915" t="-4310" b="-1465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85800" y="2590800"/>
            <a:ext cx="5562600" cy="2133600"/>
            <a:chOff x="432" y="1632"/>
            <a:chExt cx="3504" cy="1344"/>
          </a:xfrm>
        </p:grpSpPr>
        <p:sp>
          <p:nvSpPr>
            <p:cNvPr id="8201" name="Oval 6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688" y="2640"/>
              <a:ext cx="384" cy="336"/>
            </a:xfrm>
            <a:prstGeom prst="ellipse">
              <a:avLst/>
            </a:prstGeom>
            <a:blipFill rotWithShape="0">
              <a:blip r:embed="rId3"/>
              <a:stretch>
                <a:fillRect b="-2247"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11279" name="Oval 7"/>
            <p:cNvSpPr>
              <a:spLocks noChangeArrowheads="1"/>
            </p:cNvSpPr>
            <p:nvPr/>
          </p:nvSpPr>
          <p:spPr bwMode="auto">
            <a:xfrm>
              <a:off x="1536" y="2496"/>
              <a:ext cx="384" cy="3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i="1"/>
                <a:t>x</a:t>
              </a:r>
            </a:p>
          </p:txBody>
        </p:sp>
        <p:sp>
          <p:nvSpPr>
            <p:cNvPr id="8203" name="Oval 8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552" y="2064"/>
              <a:ext cx="384" cy="336"/>
            </a:xfrm>
            <a:prstGeom prst="ellipse">
              <a:avLst/>
            </a:prstGeom>
            <a:blipFill rotWithShape="0">
              <a:blip r:embed="rId4"/>
              <a:stretch>
                <a:fillRect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11281" name="Freeform 10"/>
            <p:cNvSpPr>
              <a:spLocks/>
            </p:cNvSpPr>
            <p:nvPr/>
          </p:nvSpPr>
          <p:spPr bwMode="auto">
            <a:xfrm>
              <a:off x="976" y="2208"/>
              <a:ext cx="608" cy="632"/>
            </a:xfrm>
            <a:custGeom>
              <a:avLst/>
              <a:gdLst>
                <a:gd name="T0" fmla="*/ 80 w 608"/>
                <a:gd name="T1" fmla="*/ 0 h 632"/>
                <a:gd name="T2" fmla="*/ 32 w 608"/>
                <a:gd name="T3" fmla="*/ 240 h 632"/>
                <a:gd name="T4" fmla="*/ 272 w 608"/>
                <a:gd name="T5" fmla="*/ 576 h 632"/>
                <a:gd name="T6" fmla="*/ 608 w 608"/>
                <a:gd name="T7" fmla="*/ 576 h 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8"/>
                <a:gd name="T13" fmla="*/ 0 h 632"/>
                <a:gd name="T14" fmla="*/ 608 w 608"/>
                <a:gd name="T15" fmla="*/ 632 h 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8" h="632">
                  <a:moveTo>
                    <a:pt x="80" y="0"/>
                  </a:moveTo>
                  <a:cubicBezTo>
                    <a:pt x="40" y="72"/>
                    <a:pt x="0" y="144"/>
                    <a:pt x="32" y="240"/>
                  </a:cubicBezTo>
                  <a:cubicBezTo>
                    <a:pt x="64" y="336"/>
                    <a:pt x="176" y="520"/>
                    <a:pt x="272" y="576"/>
                  </a:cubicBezTo>
                  <a:cubicBezTo>
                    <a:pt x="368" y="632"/>
                    <a:pt x="488" y="604"/>
                    <a:pt x="608" y="57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Freeform 11"/>
            <p:cNvSpPr>
              <a:spLocks/>
            </p:cNvSpPr>
            <p:nvPr/>
          </p:nvSpPr>
          <p:spPr bwMode="auto">
            <a:xfrm>
              <a:off x="1920" y="2296"/>
              <a:ext cx="864" cy="344"/>
            </a:xfrm>
            <a:custGeom>
              <a:avLst/>
              <a:gdLst>
                <a:gd name="T0" fmla="*/ 0 w 864"/>
                <a:gd name="T1" fmla="*/ 344 h 344"/>
                <a:gd name="T2" fmla="*/ 192 w 864"/>
                <a:gd name="T3" fmla="*/ 200 h 344"/>
                <a:gd name="T4" fmla="*/ 336 w 864"/>
                <a:gd name="T5" fmla="*/ 296 h 344"/>
                <a:gd name="T6" fmla="*/ 720 w 864"/>
                <a:gd name="T7" fmla="*/ 8 h 344"/>
                <a:gd name="T8" fmla="*/ 864 w 864"/>
                <a:gd name="T9" fmla="*/ 344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344"/>
                <a:gd name="T17" fmla="*/ 864 w 864"/>
                <a:gd name="T18" fmla="*/ 344 h 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344">
                  <a:moveTo>
                    <a:pt x="0" y="344"/>
                  </a:moveTo>
                  <a:cubicBezTo>
                    <a:pt x="68" y="276"/>
                    <a:pt x="136" y="208"/>
                    <a:pt x="192" y="200"/>
                  </a:cubicBezTo>
                  <a:cubicBezTo>
                    <a:pt x="248" y="192"/>
                    <a:pt x="248" y="328"/>
                    <a:pt x="336" y="296"/>
                  </a:cubicBezTo>
                  <a:cubicBezTo>
                    <a:pt x="424" y="264"/>
                    <a:pt x="632" y="0"/>
                    <a:pt x="720" y="8"/>
                  </a:cubicBezTo>
                  <a:cubicBezTo>
                    <a:pt x="808" y="16"/>
                    <a:pt x="836" y="180"/>
                    <a:pt x="864" y="344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3" name="Freeform 12"/>
            <p:cNvSpPr>
              <a:spLocks/>
            </p:cNvSpPr>
            <p:nvPr/>
          </p:nvSpPr>
          <p:spPr bwMode="auto">
            <a:xfrm>
              <a:off x="3072" y="2304"/>
              <a:ext cx="480" cy="624"/>
            </a:xfrm>
            <a:custGeom>
              <a:avLst/>
              <a:gdLst>
                <a:gd name="T0" fmla="*/ 0 w 480"/>
                <a:gd name="T1" fmla="*/ 528 h 624"/>
                <a:gd name="T2" fmla="*/ 192 w 480"/>
                <a:gd name="T3" fmla="*/ 576 h 624"/>
                <a:gd name="T4" fmla="*/ 240 w 480"/>
                <a:gd name="T5" fmla="*/ 240 h 624"/>
                <a:gd name="T6" fmla="*/ 336 w 480"/>
                <a:gd name="T7" fmla="*/ 48 h 624"/>
                <a:gd name="T8" fmla="*/ 480 w 480"/>
                <a:gd name="T9" fmla="*/ 0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624"/>
                <a:gd name="T17" fmla="*/ 480 w 480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624">
                  <a:moveTo>
                    <a:pt x="0" y="528"/>
                  </a:moveTo>
                  <a:cubicBezTo>
                    <a:pt x="76" y="576"/>
                    <a:pt x="152" y="624"/>
                    <a:pt x="192" y="576"/>
                  </a:cubicBezTo>
                  <a:cubicBezTo>
                    <a:pt x="232" y="528"/>
                    <a:pt x="216" y="328"/>
                    <a:pt x="240" y="240"/>
                  </a:cubicBezTo>
                  <a:cubicBezTo>
                    <a:pt x="264" y="152"/>
                    <a:pt x="296" y="88"/>
                    <a:pt x="336" y="48"/>
                  </a:cubicBezTo>
                  <a:cubicBezTo>
                    <a:pt x="376" y="8"/>
                    <a:pt x="428" y="4"/>
                    <a:pt x="48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7" name="Text Box 1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32" y="1632"/>
              <a:ext cx="1809" cy="252"/>
            </a:xfrm>
            <a:prstGeom prst="rect">
              <a:avLst/>
            </a:prstGeom>
            <a:blipFill rotWithShape="0">
              <a:blip r:embed="rId5"/>
              <a:stretch>
                <a:fillRect l="-2335" t="-7576" r="-1274" b="-2575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8208" name="Oval 22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1008" y="1968"/>
              <a:ext cx="384" cy="336"/>
            </a:xfrm>
            <a:prstGeom prst="ellipse">
              <a:avLst/>
            </a:prstGeom>
            <a:blipFill rotWithShape="0">
              <a:blip r:embed="rId6"/>
              <a:stretch>
                <a:fillRect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</p:grpSp>
      <p:sp>
        <p:nvSpPr>
          <p:cNvPr id="6" name="Down Arrow 5"/>
          <p:cNvSpPr>
            <a:spLocks noChangeArrowheads="1"/>
          </p:cNvSpPr>
          <p:nvPr/>
        </p:nvSpPr>
        <p:spPr bwMode="auto">
          <a:xfrm>
            <a:off x="4152900" y="3206750"/>
            <a:ext cx="152400" cy="368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2792413" y="4516438"/>
            <a:ext cx="1739900" cy="1004887"/>
          </a:xfrm>
          <a:custGeom>
            <a:avLst/>
            <a:gdLst>
              <a:gd name="T0" fmla="*/ 6944 w 1739431"/>
              <a:gd name="T1" fmla="*/ 0 h 1005697"/>
              <a:gd name="T2" fmla="*/ 105418 w 1739431"/>
              <a:gd name="T3" fmla="*/ 576776 h 1005697"/>
              <a:gd name="T4" fmla="*/ 738464 w 1739431"/>
              <a:gd name="T5" fmla="*/ 984739 h 1005697"/>
              <a:gd name="T6" fmla="*/ 1582525 w 1739431"/>
              <a:gd name="T7" fmla="*/ 872197 h 1005697"/>
              <a:gd name="T8" fmla="*/ 1737270 w 1739431"/>
              <a:gd name="T9" fmla="*/ 239151 h 10056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39431" h="1005697">
                <a:moveTo>
                  <a:pt x="6944" y="0"/>
                </a:moveTo>
                <a:cubicBezTo>
                  <a:pt x="-4779" y="206326"/>
                  <a:pt x="-16502" y="412653"/>
                  <a:pt x="105418" y="576776"/>
                </a:cubicBezTo>
                <a:cubicBezTo>
                  <a:pt x="227338" y="740899"/>
                  <a:pt x="492280" y="935502"/>
                  <a:pt x="738464" y="984739"/>
                </a:cubicBezTo>
                <a:cubicBezTo>
                  <a:pt x="984649" y="1033976"/>
                  <a:pt x="1416057" y="996462"/>
                  <a:pt x="1582525" y="872197"/>
                </a:cubicBezTo>
                <a:cubicBezTo>
                  <a:pt x="1748993" y="747932"/>
                  <a:pt x="1743131" y="493541"/>
                  <a:pt x="1737270" y="23915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90600" y="5994400"/>
            <a:ext cx="6313716" cy="400110"/>
          </a:xfrm>
          <a:prstGeom prst="rect">
            <a:avLst/>
          </a:prstGeom>
          <a:blipFill rotWithShape="0">
            <a:blip r:embed="rId7"/>
            <a:stretch>
              <a:fillRect l="-1063" t="-7576" b="-25758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4" name="TextBox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90600" y="6394510"/>
            <a:ext cx="7213513" cy="400110"/>
          </a:xfrm>
          <a:prstGeom prst="rect">
            <a:avLst/>
          </a:prstGeom>
          <a:blipFill rotWithShape="0">
            <a:blip r:embed="rId8"/>
            <a:stretch>
              <a:fillRect l="-930" t="-9091" b="-25758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62001" y="5060890"/>
            <a:ext cx="463588" cy="40011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85800" y="5641975"/>
            <a:ext cx="2659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Below is the reasoning: </a:t>
            </a:r>
          </a:p>
        </p:txBody>
      </p:sp>
      <p:sp>
        <p:nvSpPr>
          <p:cNvPr id="27" name="Freeform 11"/>
          <p:cNvSpPr>
            <a:spLocks/>
          </p:cNvSpPr>
          <p:nvPr/>
        </p:nvSpPr>
        <p:spPr bwMode="auto">
          <a:xfrm>
            <a:off x="3059723" y="3651989"/>
            <a:ext cx="1371600" cy="546100"/>
          </a:xfrm>
          <a:custGeom>
            <a:avLst/>
            <a:gdLst>
              <a:gd name="T0" fmla="*/ 0 w 864"/>
              <a:gd name="T1" fmla="*/ 546100 h 344"/>
              <a:gd name="T2" fmla="*/ 304800 w 864"/>
              <a:gd name="T3" fmla="*/ 317500 h 344"/>
              <a:gd name="T4" fmla="*/ 533400 w 864"/>
              <a:gd name="T5" fmla="*/ 469900 h 344"/>
              <a:gd name="T6" fmla="*/ 1143000 w 864"/>
              <a:gd name="T7" fmla="*/ 12700 h 344"/>
              <a:gd name="T8" fmla="*/ 1371600 w 864"/>
              <a:gd name="T9" fmla="*/ 546100 h 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"/>
              <a:gd name="T16" fmla="*/ 0 h 344"/>
              <a:gd name="T17" fmla="*/ 864 w 864"/>
              <a:gd name="T18" fmla="*/ 344 h 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" h="344">
                <a:moveTo>
                  <a:pt x="0" y="344"/>
                </a:moveTo>
                <a:cubicBezTo>
                  <a:pt x="68" y="276"/>
                  <a:pt x="136" y="208"/>
                  <a:pt x="192" y="200"/>
                </a:cubicBezTo>
                <a:cubicBezTo>
                  <a:pt x="248" y="192"/>
                  <a:pt x="248" y="328"/>
                  <a:pt x="336" y="296"/>
                </a:cubicBezTo>
                <a:cubicBezTo>
                  <a:pt x="424" y="264"/>
                  <a:pt x="632" y="0"/>
                  <a:pt x="720" y="8"/>
                </a:cubicBezTo>
                <a:cubicBezTo>
                  <a:pt x="808" y="16"/>
                  <a:pt x="836" y="180"/>
                  <a:pt x="864" y="344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2787650" y="4515589"/>
            <a:ext cx="1739900" cy="1004887"/>
          </a:xfrm>
          <a:custGeom>
            <a:avLst/>
            <a:gdLst>
              <a:gd name="T0" fmla="*/ 6944 w 1739431"/>
              <a:gd name="T1" fmla="*/ 0 h 1005697"/>
              <a:gd name="T2" fmla="*/ 105418 w 1739431"/>
              <a:gd name="T3" fmla="*/ 576776 h 1005697"/>
              <a:gd name="T4" fmla="*/ 738464 w 1739431"/>
              <a:gd name="T5" fmla="*/ 984739 h 1005697"/>
              <a:gd name="T6" fmla="*/ 1582525 w 1739431"/>
              <a:gd name="T7" fmla="*/ 872197 h 1005697"/>
              <a:gd name="T8" fmla="*/ 1737270 w 1739431"/>
              <a:gd name="T9" fmla="*/ 239151 h 10056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39431" h="1005697">
                <a:moveTo>
                  <a:pt x="6944" y="0"/>
                </a:moveTo>
                <a:cubicBezTo>
                  <a:pt x="-4779" y="206326"/>
                  <a:pt x="-16502" y="412653"/>
                  <a:pt x="105418" y="576776"/>
                </a:cubicBezTo>
                <a:cubicBezTo>
                  <a:pt x="227338" y="740899"/>
                  <a:pt x="492280" y="935502"/>
                  <a:pt x="738464" y="984739"/>
                </a:cubicBezTo>
                <a:cubicBezTo>
                  <a:pt x="984649" y="1033976"/>
                  <a:pt x="1416057" y="996462"/>
                  <a:pt x="1582525" y="872197"/>
                </a:cubicBezTo>
                <a:cubicBezTo>
                  <a:pt x="1748993" y="747932"/>
                  <a:pt x="1743131" y="493541"/>
                  <a:pt x="1737270" y="239151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reeform 1"/>
          <p:cNvSpPr/>
          <p:nvPr/>
        </p:nvSpPr>
        <p:spPr bwMode="auto">
          <a:xfrm>
            <a:off x="3038622" y="3587262"/>
            <a:ext cx="1645920" cy="928467"/>
          </a:xfrm>
          <a:custGeom>
            <a:avLst/>
            <a:gdLst>
              <a:gd name="connsiteX0" fmla="*/ 28135 w 1645920"/>
              <a:gd name="connsiteY0" fmla="*/ 42203 h 928467"/>
              <a:gd name="connsiteX1" fmla="*/ 14067 w 1645920"/>
              <a:gd name="connsiteY1" fmla="*/ 281353 h 928467"/>
              <a:gd name="connsiteX2" fmla="*/ 0 w 1645920"/>
              <a:gd name="connsiteY2" fmla="*/ 492369 h 928467"/>
              <a:gd name="connsiteX3" fmla="*/ 28135 w 1645920"/>
              <a:gd name="connsiteY3" fmla="*/ 731520 h 928467"/>
              <a:gd name="connsiteX4" fmla="*/ 351692 w 1645920"/>
              <a:gd name="connsiteY4" fmla="*/ 928467 h 928467"/>
              <a:gd name="connsiteX5" fmla="*/ 703384 w 1645920"/>
              <a:gd name="connsiteY5" fmla="*/ 773723 h 928467"/>
              <a:gd name="connsiteX6" fmla="*/ 1097280 w 1645920"/>
              <a:gd name="connsiteY6" fmla="*/ 717452 h 928467"/>
              <a:gd name="connsiteX7" fmla="*/ 1280160 w 1645920"/>
              <a:gd name="connsiteY7" fmla="*/ 633046 h 928467"/>
              <a:gd name="connsiteX8" fmla="*/ 1547446 w 1645920"/>
              <a:gd name="connsiteY8" fmla="*/ 576775 h 928467"/>
              <a:gd name="connsiteX9" fmla="*/ 1645920 w 1645920"/>
              <a:gd name="connsiteY9" fmla="*/ 253218 h 928467"/>
              <a:gd name="connsiteX10" fmla="*/ 1533378 w 1645920"/>
              <a:gd name="connsiteY10" fmla="*/ 70338 h 928467"/>
              <a:gd name="connsiteX11" fmla="*/ 914400 w 1645920"/>
              <a:gd name="connsiteY11" fmla="*/ 0 h 928467"/>
              <a:gd name="connsiteX12" fmla="*/ 295421 w 1645920"/>
              <a:gd name="connsiteY12" fmla="*/ 0 h 928467"/>
              <a:gd name="connsiteX13" fmla="*/ 126609 w 1645920"/>
              <a:gd name="connsiteY13" fmla="*/ 28135 h 92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45920" h="928467">
                <a:moveTo>
                  <a:pt x="28135" y="42203"/>
                </a:moveTo>
                <a:lnTo>
                  <a:pt x="14067" y="281353"/>
                </a:lnTo>
                <a:lnTo>
                  <a:pt x="0" y="492369"/>
                </a:lnTo>
                <a:lnTo>
                  <a:pt x="28135" y="731520"/>
                </a:lnTo>
                <a:lnTo>
                  <a:pt x="351692" y="928467"/>
                </a:lnTo>
                <a:lnTo>
                  <a:pt x="703384" y="773723"/>
                </a:lnTo>
                <a:lnTo>
                  <a:pt x="1097280" y="717452"/>
                </a:lnTo>
                <a:lnTo>
                  <a:pt x="1280160" y="633046"/>
                </a:lnTo>
                <a:lnTo>
                  <a:pt x="1547446" y="576775"/>
                </a:lnTo>
                <a:lnTo>
                  <a:pt x="1645920" y="253218"/>
                </a:lnTo>
                <a:lnTo>
                  <a:pt x="1533378" y="70338"/>
                </a:lnTo>
                <a:lnTo>
                  <a:pt x="914400" y="0"/>
                </a:lnTo>
                <a:lnTo>
                  <a:pt x="295421" y="0"/>
                </a:lnTo>
                <a:lnTo>
                  <a:pt x="126609" y="28135"/>
                </a:lnTo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27" grpId="0" animBg="1"/>
      <p:bldP spid="22" grpId="0" animBg="1"/>
      <p:bldP spid="2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3300"/>
      </a:dk1>
      <a:lt1>
        <a:srgbClr val="FFFFFF"/>
      </a:lt1>
      <a:dk2>
        <a:srgbClr val="FF9900"/>
      </a:dk2>
      <a:lt2>
        <a:srgbClr val="808080"/>
      </a:lt2>
      <a:accent1>
        <a:srgbClr val="66FF66"/>
      </a:accent1>
      <a:accent2>
        <a:srgbClr val="3333CC"/>
      </a:accent2>
      <a:accent3>
        <a:srgbClr val="FFFFFF"/>
      </a:accent3>
      <a:accent4>
        <a:srgbClr val="002A00"/>
      </a:accent4>
      <a:accent5>
        <a:srgbClr val="B8FFB8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33FF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2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3932</TotalTime>
  <Words>499</Words>
  <Application>Microsoft Office PowerPoint</Application>
  <PresentationFormat>On-screen Show (4:3)</PresentationFormat>
  <Paragraphs>151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Math1</vt:lpstr>
      <vt:lpstr>Cambria Math</vt:lpstr>
      <vt:lpstr>Symbol</vt:lpstr>
      <vt:lpstr>Times New Roman</vt:lpstr>
      <vt:lpstr>Blank Presentation</vt:lpstr>
      <vt:lpstr>Weighted Graphs</vt:lpstr>
      <vt:lpstr>Length of a Path</vt:lpstr>
      <vt:lpstr>Single-Source Shortest Paths</vt:lpstr>
      <vt:lpstr>Applications</vt:lpstr>
      <vt:lpstr>Shortest-Paths Tree</vt:lpstr>
      <vt:lpstr>Unreachable Vertices</vt:lpstr>
      <vt:lpstr>No Cycle in a Shortest Path</vt:lpstr>
      <vt:lpstr>Subpath Must Be Shortest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Introduction &amp; Data Types</dc:title>
  <dc:creator>Toshiba Preferred User</dc:creator>
  <cp:lastModifiedBy>jia</cp:lastModifiedBy>
  <cp:revision>102</cp:revision>
  <dcterms:created xsi:type="dcterms:W3CDTF">1999-03-29T05:24:19Z</dcterms:created>
  <dcterms:modified xsi:type="dcterms:W3CDTF">2016-12-04T16:37:07Z</dcterms:modified>
</cp:coreProperties>
</file>