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3" r:id="rId2"/>
    <p:sldId id="291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82" r:id="rId11"/>
    <p:sldId id="262" r:id="rId12"/>
    <p:sldId id="263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9" r:id="rId23"/>
    <p:sldId id="277" r:id="rId24"/>
    <p:sldId id="292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00"/>
    <a:srgbClr val="008000"/>
    <a:srgbClr val="FF6600"/>
    <a:srgbClr val="33CC33"/>
    <a:srgbClr val="006666"/>
    <a:srgbClr val="FFCCFF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2" autoAdjust="0"/>
    <p:restoredTop sz="94683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C8E6EEFD-EC8C-4683-ABE0-25CCFD0AA0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58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224769-5D89-4E8B-B7AB-9AB508BC2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460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2827B-2E8F-4B5A-8298-FD47570C8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60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7DAA3-553C-4E7D-9BC4-DA3E74C509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80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F674A-E081-4A32-95C5-F2A84B569B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D4386-4DB6-4311-A26D-3330993753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2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36ADE-8DAC-4A55-B7C5-CFE9C5357A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8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5B339-6EFB-4F8A-A8C4-77546A89EF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49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F69A2-9B3D-46CB-9443-9C54107A93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83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B10C6-2655-438C-80A0-FC4F419BA8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00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B0329-75FE-4352-B8EF-9B9259E773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1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92D85-BB81-492F-A7FF-7D1F5ABC1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31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A6DD4-25C8-4B22-B289-7A9C4A6553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56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C677FC-71EA-4229-8E38-4D9C0515BF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80.png"/><Relationship Id="rId7" Type="http://schemas.openxmlformats.org/officeDocument/2006/relationships/image" Target="../media/image3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00.png"/><Relationship Id="rId10" Type="http://schemas.openxmlformats.org/officeDocument/2006/relationships/image" Target="../media/image45.png"/><Relationship Id="rId4" Type="http://schemas.openxmlformats.org/officeDocument/2006/relationships/image" Target="../media/image390.png"/><Relationship Id="rId9" Type="http://schemas.openxmlformats.org/officeDocument/2006/relationships/image" Target="../media/image4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6666"/>
                </a:solidFill>
              </a:rPr>
              <a:t>Representing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181" name="Text Box 5"/>
              <p:cNvSpPr txBox="1">
                <a:spLocks noChangeArrowheads="1"/>
              </p:cNvSpPr>
              <p:nvPr/>
            </p:nvSpPr>
            <p:spPr bwMode="auto">
              <a:xfrm>
                <a:off x="1371600" y="2590800"/>
                <a:ext cx="6256393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240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/>
                  <a:t> 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= </a:t>
                </a:r>
                <a:r>
                  <a:rPr lang="en-US" altLang="en-US" smtClean="0">
                    <a:solidFill>
                      <a:schemeClr val="accent6"/>
                    </a:solidFill>
                  </a:rPr>
                  <a:t>length of the shortest path from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i="1">
                    <a:solidFill>
                      <a:schemeClr val="accent6"/>
                    </a:solidFill>
                  </a:rPr>
                  <a:t> </a:t>
                </a:r>
                <a:r>
                  <a:rPr lang="en-US" altLang="en-US">
                    <a:solidFill>
                      <a:schemeClr val="accent6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>
                    <a:solidFill>
                      <a:schemeClr val="accent6"/>
                    </a:solidFill>
                  </a:rPr>
                  <a:t> found so far</a:t>
                </a:r>
              </a:p>
              <a:p>
                <a:r>
                  <a:rPr lang="en-US" altLang="en-US">
                    <a:solidFill>
                      <a:schemeClr val="accent6"/>
                    </a:solidFill>
                  </a:rPr>
                  <a:t>            </a:t>
                </a:r>
                <a:r>
                  <a:rPr lang="en-US" altLang="en-US" smtClean="0">
                    <a:solidFill>
                      <a:schemeClr val="accent6"/>
                    </a:solidFill>
                  </a:rPr>
                  <a:t>   (</a:t>
                </a:r>
                <a:r>
                  <a:rPr lang="en-US" altLang="en-US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≥</a:t>
                </a:r>
                <a:r>
                  <a:rPr lang="en-US" altLang="en-US">
                    <a:solidFill>
                      <a:schemeClr val="accent6"/>
                    </a:solidFill>
                  </a:rPr>
                  <a:t> weight of the eventual shortest path).</a:t>
                </a:r>
              </a:p>
            </p:txBody>
          </p:sp>
        </mc:Choice>
        <mc:Fallback xmlns="">
          <p:sp>
            <p:nvSpPr>
              <p:cNvPr id="30618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2590800"/>
                <a:ext cx="6256393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292" t="-6349" r="-1072" b="-134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6182" name="AutoShape 6"/>
          <p:cNvSpPr>
            <a:spLocks noChangeArrowheads="1"/>
          </p:cNvSpPr>
          <p:nvPr/>
        </p:nvSpPr>
        <p:spPr bwMode="auto">
          <a:xfrm>
            <a:off x="1066800" y="2667000"/>
            <a:ext cx="228600" cy="2286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6184" name="AutoShape 8"/>
          <p:cNvSpPr>
            <a:spLocks noChangeArrowheads="1"/>
          </p:cNvSpPr>
          <p:nvPr/>
        </p:nvSpPr>
        <p:spPr bwMode="auto">
          <a:xfrm>
            <a:off x="1066800" y="3589338"/>
            <a:ext cx="228600" cy="2286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185" name="Text Box 9"/>
              <p:cNvSpPr txBox="1">
                <a:spLocks noChangeArrowheads="1"/>
              </p:cNvSpPr>
              <p:nvPr/>
            </p:nvSpPr>
            <p:spPr bwMode="auto">
              <a:xfrm>
                <a:off x="1371600" y="3429000"/>
                <a:ext cx="5660524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smtClean="0">
                    <a:solidFill>
                      <a:srgbClr val="CC3300"/>
                    </a:solidFill>
                    <a:sym typeface="Symbol" panose="05050102010706020507" pitchFamily="18" charset="2"/>
                  </a:rPr>
                  <a:t>pred</a:t>
                </a:r>
                <a:r>
                  <a:rPr lang="en-US" altLang="en-US" sz="2400" smtClean="0">
                    <a:solidFill>
                      <a:srgbClr val="CC33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rgbClr val="CC3300"/>
                    </a:solidFill>
                  </a:rPr>
                  <a:t>)</a:t>
                </a:r>
                <a:r>
                  <a:rPr lang="en-US" altLang="en-US" sz="2400"/>
                  <a:t> 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= </a:t>
                </a:r>
                <a:r>
                  <a:rPr lang="en-US" altLang="en-US">
                    <a:solidFill>
                      <a:schemeClr val="accent2"/>
                    </a:solidFill>
                  </a:rPr>
                  <a:t>the predecessor of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i="1">
                    <a:solidFill>
                      <a:schemeClr val="accent2"/>
                    </a:solidFill>
                  </a:rPr>
                  <a:t> </a:t>
                </a:r>
                <a:r>
                  <a:rPr lang="en-US" altLang="en-US">
                    <a:solidFill>
                      <a:schemeClr val="accent2"/>
                    </a:solidFill>
                  </a:rPr>
                  <a:t>in the above path</a:t>
                </a:r>
              </a:p>
              <a:p>
                <a:r>
                  <a:rPr lang="en-US" altLang="en-US">
                    <a:solidFill>
                      <a:schemeClr val="accent2"/>
                    </a:solidFill>
                  </a:rPr>
                  <a:t>             </a:t>
                </a:r>
                <a:r>
                  <a:rPr lang="en-US" altLang="en-US" smtClean="0">
                    <a:solidFill>
                      <a:schemeClr val="accent2"/>
                    </a:solidFill>
                  </a:rPr>
                  <a:t>      (</a:t>
                </a:r>
                <a:r>
                  <a:rPr lang="en-US" altLang="en-US">
                    <a:solidFill>
                      <a:schemeClr val="accent2"/>
                    </a:solidFill>
                  </a:rPr>
                  <a:t>used for backtracking the shortest path). </a:t>
                </a:r>
              </a:p>
            </p:txBody>
          </p:sp>
        </mc:Choice>
        <mc:Fallback xmlns="">
          <p:sp>
            <p:nvSpPr>
              <p:cNvPr id="30618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429000"/>
                <a:ext cx="566052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1615" t="-6349" r="-108" b="-126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3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4" name="Text Box 15"/>
          <p:cNvSpPr txBox="1">
            <a:spLocks noChangeArrowheads="1"/>
          </p:cNvSpPr>
          <p:nvPr/>
        </p:nvSpPr>
        <p:spPr bwMode="auto">
          <a:xfrm>
            <a:off x="838200" y="1600200"/>
            <a:ext cx="75680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000099"/>
                </a:solidFill>
              </a:rPr>
              <a:t>During the execution of a shortest-path algorithm, maintain </a:t>
            </a:r>
          </a:p>
          <a:p>
            <a:r>
              <a:rPr lang="en-US" altLang="en-US" sz="2400">
                <a:solidFill>
                  <a:srgbClr val="000099"/>
                </a:solidFill>
              </a:rPr>
              <a:t>two </a:t>
            </a:r>
            <a:r>
              <a:rPr lang="en-US" altLang="en-US" sz="2400" smtClean="0">
                <a:solidFill>
                  <a:srgbClr val="000099"/>
                </a:solidFill>
              </a:rPr>
              <a:t>maps</a:t>
            </a:r>
            <a:r>
              <a:rPr lang="en-US" altLang="en-US" sz="2400">
                <a:solidFill>
                  <a:srgbClr val="000099"/>
                </a:solidFill>
              </a:rPr>
              <a:t>: </a:t>
            </a:r>
          </a:p>
        </p:txBody>
      </p:sp>
      <p:sp>
        <p:nvSpPr>
          <p:cNvPr id="306193" name="Text Box 17"/>
          <p:cNvSpPr txBox="1">
            <a:spLocks noChangeArrowheads="1"/>
          </p:cNvSpPr>
          <p:nvPr/>
        </p:nvSpPr>
        <p:spPr bwMode="auto">
          <a:xfrm>
            <a:off x="914400" y="4419600"/>
            <a:ext cx="173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rgbClr val="800080"/>
                </a:solidFill>
              </a:rPr>
              <a:t>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194" name="Text Box 18"/>
              <p:cNvSpPr txBox="1">
                <a:spLocks noChangeArrowheads="1"/>
              </p:cNvSpPr>
              <p:nvPr/>
            </p:nvSpPr>
            <p:spPr bwMode="auto">
              <a:xfrm>
                <a:off x="2819400" y="4953000"/>
                <a:ext cx="2502608" cy="1323439"/>
              </a:xfrm>
              <a:prstGeom prst="rect">
                <a:avLst/>
              </a:prstGeom>
              <a:noFill/>
              <a:ln w="9525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2"/>
                    </a:solidFill>
                  </a:rPr>
                  <a:t>for</a:t>
                </a:r>
                <a:r>
                  <a:rPr lang="en-US" altLang="en-US"/>
                  <a:t> each vertex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/>
                  <a:t> in G</a:t>
                </a:r>
              </a:p>
              <a:p>
                <a:r>
                  <a:rPr lang="en-US" altLang="en-US"/>
                  <a:t>       </a:t>
                </a:r>
                <a:r>
                  <a:rPr lang="en-US" altLang="en-US">
                    <a:solidFill>
                      <a:schemeClr val="accent2"/>
                    </a:solidFill>
                  </a:rPr>
                  <a:t>do</a:t>
                </a:r>
                <a:r>
                  <a:rPr lang="en-US" altLang="en-US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en-US" i="1" smtClean="0"/>
                  <a:t>v</a:t>
                </a:r>
                <a:r>
                  <a:rPr lang="en-US" altLang="en-US" smtClean="0"/>
                  <a:t>) </a:t>
                </a:r>
                <a:r>
                  <a:rPr lang="en-US" altLang="en-US" smtClean="0">
                    <a:sym typeface="Symbol" panose="05050102010706020507" pitchFamily="18" charset="2"/>
                  </a:rPr>
                  <a:t>= </a:t>
                </a:r>
                <a:r>
                  <a:rPr lang="en-US" altLang="en-US">
                    <a:sym typeface="Symbol" panose="05050102010706020507" pitchFamily="18" charset="2"/>
                  </a:rPr>
                  <a:t>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      </a:t>
                </a:r>
                <a:r>
                  <a:rPr lang="en-US" altLang="en-US" smtClean="0">
                    <a:sym typeface="Symbol" panose="05050102010706020507" pitchFamily="18" charset="2"/>
                  </a:rPr>
                  <a:t>pred(</a:t>
                </a:r>
                <a:r>
                  <a:rPr lang="en-US" altLang="en-US" i="1" smtClean="0">
                    <a:sym typeface="Symbol" panose="05050102010706020507" pitchFamily="18" charset="2"/>
                  </a:rPr>
                  <a:t>v</a:t>
                </a:r>
                <a:r>
                  <a:rPr lang="en-US" altLang="en-US" smtClean="0">
                    <a:sym typeface="Symbol" panose="05050102010706020507" pitchFamily="18" charset="2"/>
                  </a:rPr>
                  <a:t>) = null</a:t>
                </a:r>
                <a:endParaRPr lang="en-US" altLang="en-US"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mtClean="0">
                    <a:sym typeface="Symbol" panose="05050102010706020507" pitchFamily="18" charset="2"/>
                  </a:rPr>
                  <a:t> = </a:t>
                </a:r>
                <a:r>
                  <a:rPr lang="en-US" altLang="en-US">
                    <a:sym typeface="Symbol" panose="05050102010706020507" pitchFamily="18" charset="2"/>
                  </a:rPr>
                  <a:t>0 </a:t>
                </a:r>
              </a:p>
            </p:txBody>
          </p:sp>
        </mc:Choice>
        <mc:Fallback xmlns="">
          <p:sp>
            <p:nvSpPr>
              <p:cNvPr id="30619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953000"/>
                <a:ext cx="2502608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2427" t="-2283" b="-6393"/>
                </a:stretch>
              </a:blipFill>
              <a:ln w="9525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1" grpId="0"/>
      <p:bldP spid="306182" grpId="0" animBg="1"/>
      <p:bldP spid="306184" grpId="0" animBg="1"/>
      <p:bldP spid="306185" grpId="0"/>
      <p:bldP spid="306193" grpId="0"/>
      <p:bldP spid="30619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Correctness </a:t>
            </a:r>
          </a:p>
        </p:txBody>
      </p:sp>
      <p:sp>
        <p:nvSpPr>
          <p:cNvPr id="34406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746125" y="1462088"/>
            <a:ext cx="7943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FF33CC"/>
                </a:solidFill>
              </a:rPr>
              <a:t>Path relaxation property:</a:t>
            </a:r>
            <a:r>
              <a:rPr lang="en-US" altLang="en-US" sz="2000"/>
              <a:t>  </a:t>
            </a:r>
            <a:r>
              <a:rPr lang="en-US" altLang="en-US" sz="2000">
                <a:solidFill>
                  <a:srgbClr val="008000"/>
                </a:solidFill>
              </a:rPr>
              <a:t>If                                                       is a shortest</a:t>
            </a:r>
          </a:p>
          <a:p>
            <a:r>
              <a:rPr lang="en-US" altLang="en-US" sz="2000">
                <a:solidFill>
                  <a:srgbClr val="008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9" name="Oval 5"/>
              <p:cNvSpPr>
                <a:spLocks noChangeArrowheads="1"/>
              </p:cNvSpPr>
              <p:nvPr/>
            </p:nvSpPr>
            <p:spPr bwMode="auto">
              <a:xfrm>
                <a:off x="4038600" y="1524000"/>
                <a:ext cx="381000" cy="381000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000" i="1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44069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1524000"/>
                <a:ext cx="381000" cy="381000"/>
              </a:xfrm>
              <a:prstGeom prst="ellipse">
                <a:avLst/>
              </a:prstGeom>
              <a:blipFill rotWithShape="0">
                <a:blip r:embed="rId2"/>
                <a:stretch>
                  <a:fillRect l="-7813" b="-3077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071" name="Oval 7"/>
              <p:cNvSpPr>
                <a:spLocks noChangeArrowheads="1"/>
              </p:cNvSpPr>
              <p:nvPr/>
            </p:nvSpPr>
            <p:spPr bwMode="auto">
              <a:xfrm>
                <a:off x="6858000" y="1524000"/>
                <a:ext cx="381000" cy="381000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en-US" sz="2000" i="1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44071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15240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7692" b="-3077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072" name="Oval 8"/>
              <p:cNvSpPr>
                <a:spLocks noChangeArrowheads="1"/>
              </p:cNvSpPr>
              <p:nvPr/>
            </p:nvSpPr>
            <p:spPr bwMode="auto">
              <a:xfrm>
                <a:off x="4953000" y="1524000"/>
                <a:ext cx="381000" cy="381000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000" i="1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44072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5240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6250" b="-1538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4073" name="Line 9"/>
          <p:cNvSpPr>
            <a:spLocks noChangeShapeType="1"/>
          </p:cNvSpPr>
          <p:nvPr/>
        </p:nvSpPr>
        <p:spPr bwMode="auto">
          <a:xfrm>
            <a:off x="4419600" y="175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4" name="Line 10"/>
          <p:cNvSpPr>
            <a:spLocks noChangeShapeType="1"/>
          </p:cNvSpPr>
          <p:nvPr/>
        </p:nvSpPr>
        <p:spPr bwMode="auto">
          <a:xfrm>
            <a:off x="5334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5" name="Line 11"/>
          <p:cNvSpPr>
            <a:spLocks noChangeShapeType="1"/>
          </p:cNvSpPr>
          <p:nvPr/>
        </p:nvSpPr>
        <p:spPr bwMode="auto">
          <a:xfrm>
            <a:off x="6324600" y="175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6" name="Line 12"/>
          <p:cNvSpPr>
            <a:spLocks noChangeShapeType="1"/>
          </p:cNvSpPr>
          <p:nvPr/>
        </p:nvSpPr>
        <p:spPr bwMode="auto">
          <a:xfrm>
            <a:off x="58674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84" name="Text Box 20"/>
              <p:cNvSpPr txBox="1">
                <a:spLocks noChangeArrowheads="1"/>
              </p:cNvSpPr>
              <p:nvPr/>
            </p:nvSpPr>
            <p:spPr bwMode="auto">
              <a:xfrm>
                <a:off x="738940" y="2032050"/>
                <a:ext cx="8100423" cy="769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smtClean="0">
                    <a:solidFill>
                      <a:srgbClr val="008000"/>
                    </a:solidFill>
                  </a:rPr>
                  <a:t>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smtClean="0">
                    <a:solidFill>
                      <a:srgbClr val="00800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000" smtClean="0">
                    <a:solidFill>
                      <a:srgbClr val="008000"/>
                    </a:solidFill>
                  </a:rPr>
                  <a:t>, </a:t>
                </a:r>
                <a:r>
                  <a:rPr lang="en-US" altLang="en-US" sz="2000">
                    <a:solidFill>
                      <a:srgbClr val="008000"/>
                    </a:solidFill>
                  </a:rPr>
                  <a:t>and relax in the order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i="1">
                    <a:solidFill>
                      <a:srgbClr val="00800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smtClean="0">
                    <a:solidFill>
                      <a:srgbClr val="008000"/>
                    </a:solidFill>
                  </a:rPr>
                  <a:t>), </a:t>
                </a:r>
                <a:r>
                  <a:rPr lang="en-US" altLang="en-US">
                    <a:solidFill>
                      <a:srgbClr val="008000"/>
                    </a:solidFill>
                  </a:rPr>
                  <a:t>… </a:t>
                </a:r>
                <a:r>
                  <a:rPr lang="en-US" altLang="en-US" sz="2000">
                    <a:solidFill>
                      <a:srgbClr val="008000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000" i="1" smtClean="0">
                    <a:solidFill>
                      <a:srgbClr val="008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000" smtClean="0">
                    <a:solidFill>
                      <a:srgbClr val="008000"/>
                    </a:solidFill>
                  </a:rPr>
                  <a:t>), </a:t>
                </a:r>
                <a:r>
                  <a:rPr lang="en-US" altLang="en-US" sz="2000">
                    <a:solidFill>
                      <a:srgbClr val="008000"/>
                    </a:solidFill>
                  </a:rPr>
                  <a:t>after the</a:t>
                </a:r>
              </a:p>
              <a:p>
                <a:r>
                  <a:rPr lang="en-US" altLang="en-US" sz="2000">
                    <a:solidFill>
                      <a:srgbClr val="008000"/>
                    </a:solidFill>
                  </a:rPr>
                  <a:t>relaxation: </a:t>
                </a:r>
              </a:p>
            </p:txBody>
          </p:sp>
        </mc:Choice>
        <mc:Fallback xmlns="">
          <p:sp>
            <p:nvSpPr>
              <p:cNvPr id="34408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940" y="2032050"/>
                <a:ext cx="8100423" cy="769441"/>
              </a:xfrm>
              <a:prstGeom prst="rect">
                <a:avLst/>
              </a:prstGeom>
              <a:blipFill rotWithShape="0">
                <a:blip r:embed="rId5"/>
                <a:stretch>
                  <a:fillRect l="-752" t="-6299" b="-125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4094" name="Text Box 30"/>
          <p:cNvSpPr txBox="1">
            <a:spLocks noChangeArrowheads="1"/>
          </p:cNvSpPr>
          <p:nvPr/>
        </p:nvSpPr>
        <p:spPr bwMode="auto">
          <a:xfrm>
            <a:off x="593725" y="4689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pSp>
        <p:nvGrpSpPr>
          <p:cNvPr id="344100" name="Group 36"/>
          <p:cNvGrpSpPr>
            <a:grpSpLocks/>
          </p:cNvGrpSpPr>
          <p:nvPr/>
        </p:nvGrpSpPr>
        <p:grpSpPr bwMode="auto">
          <a:xfrm>
            <a:off x="914400" y="4419600"/>
            <a:ext cx="7378700" cy="701675"/>
            <a:chOff x="624" y="2256"/>
            <a:chExt cx="4648" cy="442"/>
          </a:xfrm>
        </p:grpSpPr>
        <p:sp>
          <p:nvSpPr>
            <p:cNvPr id="344093" name="Text Box 29"/>
            <p:cNvSpPr txBox="1">
              <a:spLocks noChangeArrowheads="1"/>
            </p:cNvSpPr>
            <p:nvPr/>
          </p:nvSpPr>
          <p:spPr bwMode="auto">
            <a:xfrm>
              <a:off x="768" y="2256"/>
              <a:ext cx="45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The topological order guarantees that edges on every path from the</a:t>
              </a:r>
            </a:p>
            <a:p>
              <a:r>
                <a:rPr lang="en-US" altLang="en-US" sz="2000">
                  <a:solidFill>
                    <a:schemeClr val="accent2"/>
                  </a:solidFill>
                </a:rPr>
                <a:t>source will be relaxed in the order in which they appear on the path. </a:t>
              </a:r>
            </a:p>
          </p:txBody>
        </p:sp>
        <p:sp>
          <p:nvSpPr>
            <p:cNvPr id="344097" name="AutoShape 33"/>
            <p:cNvSpPr>
              <a:spLocks noChangeArrowheads="1"/>
            </p:cNvSpPr>
            <p:nvPr/>
          </p:nvSpPr>
          <p:spPr bwMode="auto">
            <a:xfrm>
              <a:off x="624" y="230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101" name="Group 37"/>
          <p:cNvGrpSpPr>
            <a:grpSpLocks/>
          </p:cNvGrpSpPr>
          <p:nvPr/>
        </p:nvGrpSpPr>
        <p:grpSpPr bwMode="auto">
          <a:xfrm>
            <a:off x="914400" y="5562603"/>
            <a:ext cx="6972300" cy="769938"/>
            <a:chOff x="624" y="2959"/>
            <a:chExt cx="4392" cy="485"/>
          </a:xfrm>
        </p:grpSpPr>
        <p:sp>
          <p:nvSpPr>
            <p:cNvPr id="344098" name="AutoShape 34"/>
            <p:cNvSpPr>
              <a:spLocks noChangeArrowheads="1"/>
            </p:cNvSpPr>
            <p:nvPr/>
          </p:nvSpPr>
          <p:spPr bwMode="auto">
            <a:xfrm>
              <a:off x="624" y="3024"/>
              <a:ext cx="144" cy="144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99" name="Text Box 35"/>
            <p:cNvSpPr txBox="1">
              <a:spLocks noChangeArrowheads="1"/>
            </p:cNvSpPr>
            <p:nvPr/>
          </p:nvSpPr>
          <p:spPr bwMode="auto">
            <a:xfrm>
              <a:off x="768" y="2959"/>
              <a:ext cx="4248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smtClean="0">
                  <a:solidFill>
                    <a:schemeClr val="accent2"/>
                  </a:solidFill>
                </a:rPr>
                <a:t>Thus, </a:t>
              </a:r>
              <a:r>
                <a:rPr lang="en-US" altLang="en-US" sz="2000">
                  <a:solidFill>
                    <a:schemeClr val="accent2"/>
                  </a:solidFill>
                </a:rPr>
                <a:t>the path relaxation property is satisfied and the algorithm </a:t>
              </a:r>
            </a:p>
            <a:p>
              <a:r>
                <a:rPr lang="en-US" altLang="en-US" sz="2000">
                  <a:solidFill>
                    <a:schemeClr val="accent2"/>
                  </a:solidFill>
                </a:rPr>
                <a:t>works correctly.</a:t>
              </a:r>
              <a:r>
                <a:rPr lang="en-US" altLang="en-US"/>
                <a:t> </a:t>
              </a:r>
            </a:p>
          </p:txBody>
        </p:sp>
      </p:grpSp>
      <p:grpSp>
        <p:nvGrpSpPr>
          <p:cNvPr id="344109" name="Group 45"/>
          <p:cNvGrpSpPr>
            <a:grpSpLocks/>
          </p:cNvGrpSpPr>
          <p:nvPr/>
        </p:nvGrpSpPr>
        <p:grpSpPr bwMode="auto">
          <a:xfrm>
            <a:off x="1905000" y="3019428"/>
            <a:ext cx="4275138" cy="457201"/>
            <a:chOff x="1200" y="1710"/>
            <a:chExt cx="2693" cy="288"/>
          </a:xfrm>
        </p:grpSpPr>
        <p:sp>
          <p:nvSpPr>
            <p:cNvPr id="344086" name="Text Box 22"/>
            <p:cNvSpPr txBox="1">
              <a:spLocks noChangeArrowheads="1"/>
            </p:cNvSpPr>
            <p:nvPr/>
          </p:nvSpPr>
          <p:spPr bwMode="auto">
            <a:xfrm>
              <a:off x="1606" y="1785"/>
              <a:ext cx="1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 i="1">
                <a:solidFill>
                  <a:srgbClr val="008000"/>
                </a:solidFill>
              </a:endParaRPr>
            </a:p>
          </p:txBody>
        </p:sp>
        <p:sp>
          <p:nvSpPr>
            <p:cNvPr id="344103" name="AutoShape 39"/>
            <p:cNvSpPr>
              <a:spLocks noChangeArrowheads="1"/>
            </p:cNvSpPr>
            <p:nvPr/>
          </p:nvSpPr>
          <p:spPr bwMode="auto">
            <a:xfrm>
              <a:off x="1200" y="1776"/>
              <a:ext cx="192" cy="144"/>
            </a:xfrm>
            <a:prstGeom prst="star4">
              <a:avLst>
                <a:gd name="adj" fmla="val 125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10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420" y="1710"/>
                  <a:ext cx="247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20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 sz="2000" smtClean="0">
                      <a:solidFill>
                        <a:srgbClr val="008000"/>
                      </a:solidFill>
                    </a:rPr>
                    <a:t> </a:t>
                  </a:r>
                  <a:r>
                    <a:rPr lang="en-US" altLang="en-US" sz="2000">
                      <a:solidFill>
                        <a:srgbClr val="008000"/>
                      </a:solidFill>
                    </a:rPr>
                    <a:t>stores the shortest path length</a:t>
                  </a:r>
                </a:p>
              </p:txBody>
            </p:sp>
          </mc:Choice>
          <mc:Fallback xmlns="">
            <p:sp>
              <p:nvSpPr>
                <p:cNvPr id="344104" name="Text 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20" y="1710"/>
                  <a:ext cx="2473" cy="2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7576" r="-932" b="-257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4108" name="Group 44"/>
          <p:cNvGrpSpPr>
            <a:grpSpLocks/>
          </p:cNvGrpSpPr>
          <p:nvPr/>
        </p:nvGrpSpPr>
        <p:grpSpPr bwMode="auto">
          <a:xfrm>
            <a:off x="1905000" y="3633794"/>
            <a:ext cx="5967414" cy="465139"/>
            <a:chOff x="1200" y="2176"/>
            <a:chExt cx="3759" cy="293"/>
          </a:xfrm>
        </p:grpSpPr>
        <p:sp>
          <p:nvSpPr>
            <p:cNvPr id="344088" name="Text Box 24"/>
            <p:cNvSpPr txBox="1">
              <a:spLocks noChangeArrowheads="1"/>
            </p:cNvSpPr>
            <p:nvPr/>
          </p:nvSpPr>
          <p:spPr bwMode="auto">
            <a:xfrm>
              <a:off x="1606" y="2256"/>
              <a:ext cx="1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 i="1">
                <a:solidFill>
                  <a:srgbClr val="008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10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420" y="2176"/>
                  <a:ext cx="353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smtClean="0">
                      <a:solidFill>
                        <a:srgbClr val="008000"/>
                      </a:solidFill>
                      <a:sym typeface="Symbol" panose="05050102010706020507" pitchFamily="18" charset="2"/>
                    </a:rPr>
                    <a:t>pred</a:t>
                  </a:r>
                  <a14:m>
                    <m:oMath xmlns:m="http://schemas.openxmlformats.org/officeDocument/2006/math">
                      <m:r>
                        <a:rPr lang="en-US" altLang="en-US" sz="20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 sz="2000" smtClean="0">
                      <a:solidFill>
                        <a:srgbClr val="008000"/>
                      </a:solidFill>
                      <a:sym typeface="Symbol" panose="05050102010706020507" pitchFamily="18" charset="2"/>
                    </a:rPr>
                    <a:t> </a:t>
                  </a:r>
                  <a:r>
                    <a:rPr lang="en-US" altLang="en-US" sz="2000">
                      <a:solidFill>
                        <a:srgbClr val="008000"/>
                      </a:solidFill>
                      <a:sym typeface="Symbol" panose="05050102010706020507" pitchFamily="18" charset="2"/>
                    </a:rPr>
                    <a:t>stores the predecessor on the shortest path.</a:t>
                  </a:r>
                </a:p>
              </p:txBody>
            </p:sp>
          </mc:Choice>
          <mc:Fallback xmlns="">
            <p:sp>
              <p:nvSpPr>
                <p:cNvPr id="344102" name="Text 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20" y="2176"/>
                  <a:ext cx="3539" cy="25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194" t="-7576" b="-257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4105" name="AutoShape 41"/>
            <p:cNvSpPr>
              <a:spLocks noChangeArrowheads="1"/>
            </p:cNvSpPr>
            <p:nvPr/>
          </p:nvSpPr>
          <p:spPr bwMode="auto">
            <a:xfrm>
              <a:off x="1200" y="2256"/>
              <a:ext cx="192" cy="144"/>
            </a:xfrm>
            <a:prstGeom prst="star4">
              <a:avLst>
                <a:gd name="adj" fmla="val 125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Dijkstra’s Algorithm</a:t>
            </a:r>
          </a:p>
        </p:txBody>
      </p:sp>
      <p:grpSp>
        <p:nvGrpSpPr>
          <p:cNvPr id="304160" name="Group 32"/>
          <p:cNvGrpSpPr>
            <a:grpSpLocks/>
          </p:cNvGrpSpPr>
          <p:nvPr/>
        </p:nvGrpSpPr>
        <p:grpSpPr bwMode="auto">
          <a:xfrm>
            <a:off x="685800" y="2133600"/>
            <a:ext cx="6556376" cy="1284288"/>
            <a:chOff x="384" y="1152"/>
            <a:chExt cx="4130" cy="809"/>
          </a:xfrm>
        </p:grpSpPr>
        <p:grpSp>
          <p:nvGrpSpPr>
            <p:cNvPr id="304159" name="Group 31"/>
            <p:cNvGrpSpPr>
              <a:grpSpLocks/>
            </p:cNvGrpSpPr>
            <p:nvPr/>
          </p:nvGrpSpPr>
          <p:grpSpPr bwMode="auto">
            <a:xfrm>
              <a:off x="384" y="1152"/>
              <a:ext cx="4130" cy="675"/>
              <a:chOff x="384" y="1152"/>
              <a:chExt cx="4130" cy="6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13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1152"/>
                    <a:ext cx="407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b="1" smtClean="0">
                        <a:solidFill>
                          <a:srgbClr val="FF33CC"/>
                        </a:solidFill>
                      </a:rPr>
                      <a:t>Idea</a:t>
                    </a:r>
                    <a:r>
                      <a:rPr lang="en-US" altLang="en-US">
                        <a:solidFill>
                          <a:srgbClr val="008000"/>
                        </a:solidFill>
                      </a:rPr>
                      <a:t>:</a:t>
                    </a:r>
                    <a:r>
                      <a:rPr lang="en-US" altLang="en-US"/>
                      <a:t>  </a:t>
                    </a:r>
                    <a:r>
                      <a:rPr lang="en-US" altLang="en-US">
                        <a:solidFill>
                          <a:srgbClr val="008000"/>
                        </a:solidFill>
                      </a:rPr>
                      <a:t>Successively compute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en-US" smtClean="0">
                        <a:solidFill>
                          <a:srgbClr val="00800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en-US">
                        <a:solidFill>
                          <a:srgbClr val="008000"/>
                        </a:solidFill>
                      </a:rPr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n-US" altLang="en-US">
                        <a:solidFill>
                          <a:srgbClr val="008000"/>
                        </a:solidFill>
                      </a:rPr>
                      <a:t>, where</a:t>
                    </a:r>
                  </a:p>
                </p:txBody>
              </p:sp>
            </mc:Choice>
            <mc:Fallback xmlns="">
              <p:sp>
                <p:nvSpPr>
                  <p:cNvPr id="304131" name="Text 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" y="1152"/>
                    <a:ext cx="4079" cy="29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07" t="-10526" b="-2894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133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1536"/>
                    <a:ext cx="31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en-US" altLang="en-US" smtClean="0">
                        <a:solidFill>
                          <a:srgbClr val="008000"/>
                        </a:solidFill>
                      </a:rPr>
                      <a:t>  </a:t>
                    </a:r>
                    <a:r>
                      <a:rPr lang="en-US" altLang="en-US">
                        <a:solidFill>
                          <a:srgbClr val="008000"/>
                        </a:solidFill>
                      </a:rPr>
                      <a:t>=  the </a:t>
                    </a:r>
                    <a:r>
                      <a:rPr lang="en-US" altLang="en-US" smtClean="0">
                        <a:solidFill>
                          <a:srgbClr val="008000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–1</m:t>
                        </m:r>
                      </m:oMath>
                    </a14:m>
                    <a:r>
                      <a:rPr lang="en-US" altLang="en-US" smtClean="0">
                        <a:solidFill>
                          <a:srgbClr val="008000"/>
                        </a:solidFill>
                      </a:rPr>
                      <a:t>)</a:t>
                    </a:r>
                    <a:r>
                      <a:rPr lang="en-US" altLang="en-US" i="1" smtClean="0">
                        <a:solidFill>
                          <a:srgbClr val="008000"/>
                        </a:solidFill>
                      </a:rPr>
                      <a:t>-</a:t>
                    </a:r>
                    <a:r>
                      <a:rPr lang="en-US" altLang="en-US">
                        <a:solidFill>
                          <a:srgbClr val="008000"/>
                        </a:solidFill>
                      </a:rPr>
                      <a:t>th closest vertex to </a:t>
                    </a:r>
                    <a14:m>
                      <m:oMath xmlns:m="http://schemas.openxmlformats.org/officeDocument/2006/math">
                        <m: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a14:m>
                    <a:endParaRPr lang="en-US" altLang="en-US">
                      <a:solidFill>
                        <a:srgbClr val="008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4133" name="Text 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92" y="1536"/>
                    <a:ext cx="3122" cy="29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0526" b="-2894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4134" name="Text Box 6"/>
              <p:cNvSpPr txBox="1">
                <a:spLocks noChangeArrowheads="1"/>
              </p:cNvSpPr>
              <p:nvPr/>
            </p:nvSpPr>
            <p:spPr bwMode="auto">
              <a:xfrm>
                <a:off x="2728" y="1403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 </a:t>
                </a:r>
                <a:endParaRPr lang="en-US" altLang="en-US" sz="180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304136" name="Text Box 8"/>
            <p:cNvSpPr txBox="1">
              <a:spLocks noChangeArrowheads="1"/>
            </p:cNvSpPr>
            <p:nvPr/>
          </p:nvSpPr>
          <p:spPr bwMode="auto">
            <a:xfrm>
              <a:off x="1493" y="1728"/>
              <a:ext cx="1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1" smtClean="0">
                  <a:solidFill>
                    <a:srgbClr val="008000"/>
                  </a:solidFill>
                </a:rPr>
                <a:t> </a:t>
              </a:r>
              <a:endParaRPr lang="en-US" altLang="en-US" sz="1800">
                <a:solidFill>
                  <a:srgbClr val="008000"/>
                </a:solidFill>
              </a:endParaRPr>
            </a:p>
          </p:txBody>
        </p:sp>
      </p:grpSp>
      <p:grpSp>
        <p:nvGrpSpPr>
          <p:cNvPr id="304162" name="Group 34"/>
          <p:cNvGrpSpPr>
            <a:grpSpLocks/>
          </p:cNvGrpSpPr>
          <p:nvPr/>
        </p:nvGrpSpPr>
        <p:grpSpPr bwMode="auto">
          <a:xfrm>
            <a:off x="1219200" y="4114803"/>
            <a:ext cx="1562100" cy="625476"/>
            <a:chOff x="768" y="2640"/>
            <a:chExt cx="984" cy="394"/>
          </a:xfrm>
        </p:grpSpPr>
        <p:sp>
          <p:nvSpPr>
            <p:cNvPr id="304137" name="AutoShape 9"/>
            <p:cNvSpPr>
              <a:spLocks noChangeArrowheads="1"/>
            </p:cNvSpPr>
            <p:nvPr/>
          </p:nvSpPr>
          <p:spPr bwMode="auto">
            <a:xfrm>
              <a:off x="768" y="2736"/>
              <a:ext cx="192" cy="144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4161" name="Group 33"/>
            <p:cNvGrpSpPr>
              <a:grpSpLocks/>
            </p:cNvGrpSpPr>
            <p:nvPr/>
          </p:nvGrpSpPr>
          <p:grpSpPr bwMode="auto">
            <a:xfrm>
              <a:off x="1056" y="2640"/>
              <a:ext cx="696" cy="394"/>
              <a:chOff x="1056" y="2640"/>
              <a:chExt cx="696" cy="3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13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2640"/>
                    <a:ext cx="69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304139" name="Text 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56" y="2640"/>
                    <a:ext cx="696" cy="29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4147" name="Text Box 19"/>
              <p:cNvSpPr txBox="1">
                <a:spLocks noChangeArrowheads="1"/>
              </p:cNvSpPr>
              <p:nvPr/>
            </p:nvSpPr>
            <p:spPr bwMode="auto">
              <a:xfrm>
                <a:off x="1160" y="2840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 sz="140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304169" name="Group 41"/>
          <p:cNvGrpSpPr>
            <a:grpSpLocks/>
          </p:cNvGrpSpPr>
          <p:nvPr/>
        </p:nvGrpSpPr>
        <p:grpSpPr bwMode="auto">
          <a:xfrm>
            <a:off x="1219200" y="4637090"/>
            <a:ext cx="5553075" cy="969963"/>
            <a:chOff x="768" y="2921"/>
            <a:chExt cx="3498" cy="611"/>
          </a:xfrm>
        </p:grpSpPr>
        <p:sp>
          <p:nvSpPr>
            <p:cNvPr id="304148" name="Text Box 20"/>
            <p:cNvSpPr txBox="1">
              <a:spLocks noChangeArrowheads="1"/>
            </p:cNvSpPr>
            <p:nvPr/>
          </p:nvSpPr>
          <p:spPr bwMode="auto">
            <a:xfrm>
              <a:off x="1180" y="3202"/>
              <a:ext cx="1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>
                <a:solidFill>
                  <a:schemeClr val="accent2"/>
                </a:solidFill>
              </a:endParaRPr>
            </a:p>
          </p:txBody>
        </p:sp>
        <p:grpSp>
          <p:nvGrpSpPr>
            <p:cNvPr id="304168" name="Group 40"/>
            <p:cNvGrpSpPr>
              <a:grpSpLocks/>
            </p:cNvGrpSpPr>
            <p:nvPr/>
          </p:nvGrpSpPr>
          <p:grpSpPr bwMode="auto">
            <a:xfrm>
              <a:off x="768" y="2921"/>
              <a:ext cx="3498" cy="611"/>
              <a:chOff x="768" y="2969"/>
              <a:chExt cx="3498" cy="611"/>
            </a:xfrm>
          </p:grpSpPr>
          <p:sp>
            <p:nvSpPr>
              <p:cNvPr id="304140" name="AutoShape 12"/>
              <p:cNvSpPr>
                <a:spLocks noChangeArrowheads="1"/>
              </p:cNvSpPr>
              <p:nvPr/>
            </p:nvSpPr>
            <p:spPr bwMode="auto">
              <a:xfrm>
                <a:off x="768" y="3072"/>
                <a:ext cx="192" cy="144"/>
              </a:xfrm>
              <a:prstGeom prst="irregularSeal1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14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77" y="2969"/>
                    <a:ext cx="252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a14:m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is </a:t>
                    </a:r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the closest neighbor of </a:t>
                    </a:r>
                    <a14:m>
                      <m:oMath xmlns:m="http://schemas.openxmlformats.org/officeDocument/2006/math">
                        <m:r>
                          <a:rPr lang="en-US" alt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a14:m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; i.e.,</a:t>
                    </a:r>
                    <a:r>
                      <a:rPr lang="en-US" altLang="en-US" i="1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altLang="en-US">
                        <a:solidFill>
                          <a:schemeClr val="accent2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04143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77" y="2969"/>
                    <a:ext cx="2529" cy="29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2133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4167" name="Group 39"/>
              <p:cNvGrpSpPr>
                <a:grpSpLocks/>
              </p:cNvGrpSpPr>
              <p:nvPr/>
            </p:nvGrpSpPr>
            <p:grpSpPr bwMode="auto">
              <a:xfrm>
                <a:off x="1584" y="3264"/>
                <a:ext cx="2682" cy="316"/>
                <a:chOff x="1584" y="3343"/>
                <a:chExt cx="2682" cy="31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4144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4" y="3343"/>
                      <a:ext cx="2682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 xmlns:m="http://schemas.openxmlformats.org/officeDocument/2006/math"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 = </m:t>
                          </m:r>
                          <m:r>
                            <m:rPr>
                              <m:sty m:val="p"/>
                            </m:rP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⁡{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 | </m:t>
                          </m:r>
                        </m:oMath>
                      </a14:m>
                      <a:r>
                        <a:rPr lang="en-US" altLang="en-US" sz="2000" i="0" smtClean="0">
                          <a:solidFill>
                            <a:schemeClr val="accent2"/>
                          </a:solidFill>
                          <a:latin typeface="+mj-lt"/>
                          <a:sym typeface="Symbol" panose="05050102010706020507" pitchFamily="18" charset="2"/>
                        </a:rPr>
                        <a:t></a:t>
                      </a:r>
                      <a14:m>
                        <m:oMath xmlns:m="http://schemas.openxmlformats.org/officeDocument/2006/math"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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00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}</m:t>
                          </m:r>
                        </m:oMath>
                      </a14:m>
                      <a:endParaRPr lang="en-US" altLang="en-US" sz="200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04144" name="Text 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84" y="3343"/>
                      <a:ext cx="2682" cy="25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t="-10769" b="-24615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414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920" y="3426"/>
                  <a:ext cx="153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800">
                      <a:solidFill>
                        <a:schemeClr val="accent2"/>
                      </a:solidFill>
                    </a:rPr>
                    <a:t> </a:t>
                  </a:r>
                  <a:endParaRPr lang="en-US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</p:grpSp>
      <p:sp>
        <p:nvSpPr>
          <p:cNvPr id="304154" name="Line 2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685800" y="1524000"/>
            <a:ext cx="657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Applicable when all edge weights are </a:t>
            </a:r>
            <a:r>
              <a:rPr lang="en-US" altLang="en-US" i="1">
                <a:solidFill>
                  <a:srgbClr val="FF0000"/>
                </a:solidFill>
              </a:rPr>
              <a:t>non-negative</a:t>
            </a:r>
            <a:r>
              <a:rPr lang="en-US" altLang="en-US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304156" name="Text Box 28"/>
          <p:cNvSpPr txBox="1">
            <a:spLocks noChangeArrowheads="1"/>
          </p:cNvSpPr>
          <p:nvPr/>
        </p:nvSpPr>
        <p:spPr bwMode="auto">
          <a:xfrm>
            <a:off x="609600" y="3581400"/>
            <a:ext cx="73516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CC"/>
                </a:solidFill>
              </a:rPr>
              <a:t>Greedy strategy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sz="2000">
                <a:solidFill>
                  <a:schemeClr val="accent2"/>
                </a:solidFill>
              </a:rPr>
              <a:t>(same as breadth-first search if all </a:t>
            </a:r>
            <a:r>
              <a:rPr lang="en-US" altLang="en-US" sz="2000" smtClean="0">
                <a:solidFill>
                  <a:schemeClr val="accent2"/>
                </a:solidFill>
              </a:rPr>
              <a:t>weights are </a:t>
            </a:r>
            <a:r>
              <a:rPr lang="en-US" altLang="en-US" sz="2000">
                <a:solidFill>
                  <a:schemeClr val="accent2"/>
                </a:solidFill>
              </a:rPr>
              <a:t>1):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1153106" y="6268828"/>
            <a:ext cx="48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2"/>
                </a:solidFill>
              </a:rPr>
              <a:t>...</a:t>
            </a:r>
            <a:endParaRPr lang="en-US" altLang="en-US" sz="1800">
              <a:solidFill>
                <a:schemeClr val="accent2"/>
              </a:solidFill>
            </a:endParaRPr>
          </a:p>
        </p:txBody>
      </p:sp>
      <p:grpSp>
        <p:nvGrpSpPr>
          <p:cNvPr id="304171" name="Group 43"/>
          <p:cNvGrpSpPr>
            <a:grpSpLocks/>
          </p:cNvGrpSpPr>
          <p:nvPr/>
        </p:nvGrpSpPr>
        <p:grpSpPr bwMode="auto">
          <a:xfrm>
            <a:off x="1219200" y="5397128"/>
            <a:ext cx="5518151" cy="1060451"/>
            <a:chOff x="816" y="3253"/>
            <a:chExt cx="3476" cy="668"/>
          </a:xfrm>
        </p:grpSpPr>
        <p:grpSp>
          <p:nvGrpSpPr>
            <p:cNvPr id="304170" name="Group 42"/>
            <p:cNvGrpSpPr>
              <a:grpSpLocks/>
            </p:cNvGrpSpPr>
            <p:nvPr/>
          </p:nvGrpSpPr>
          <p:grpSpPr bwMode="auto">
            <a:xfrm>
              <a:off x="816" y="3253"/>
              <a:ext cx="3476" cy="640"/>
              <a:chOff x="768" y="3553"/>
              <a:chExt cx="3476" cy="640"/>
            </a:xfrm>
          </p:grpSpPr>
          <p:sp>
            <p:nvSpPr>
              <p:cNvPr id="304142" name="AutoShape 14"/>
              <p:cNvSpPr>
                <a:spLocks noChangeArrowheads="1"/>
              </p:cNvSpPr>
              <p:nvPr/>
            </p:nvSpPr>
            <p:spPr bwMode="auto">
              <a:xfrm>
                <a:off x="768" y="3807"/>
                <a:ext cx="192" cy="144"/>
              </a:xfrm>
              <a:prstGeom prst="irregularSeal1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14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77" y="3747"/>
                    <a:ext cx="3167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is </a:t>
                    </a:r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the closest neighbor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or the</a:t>
                    </a:r>
                    <a:r>
                      <a:rPr lang="en-US" altLang="en-US" sz="2000"/>
                      <a:t> </a:t>
                    </a:r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second </a:t>
                    </a:r>
                  </a:p>
                  <a:p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closest neighbor of </a:t>
                    </a:r>
                    <a14:m>
                      <m:oMath xmlns:m="http://schemas.openxmlformats.org/officeDocument/2006/math">
                        <m:r>
                          <a:rPr lang="en-US" alt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a14:m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. </a:t>
                    </a:r>
                  </a:p>
                </p:txBody>
              </p:sp>
            </mc:Choice>
            <mc:Fallback xmlns="">
              <p:sp>
                <p:nvSpPr>
                  <p:cNvPr id="304145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77" y="3747"/>
                    <a:ext cx="3167" cy="44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212" t="-5172" b="-1465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4152" name="Text Box 24"/>
              <p:cNvSpPr txBox="1">
                <a:spLocks noChangeArrowheads="1"/>
              </p:cNvSpPr>
              <p:nvPr/>
            </p:nvSpPr>
            <p:spPr bwMode="auto">
              <a:xfrm>
                <a:off x="1034" y="3553"/>
                <a:ext cx="11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04157" name="Text Box 29"/>
            <p:cNvSpPr txBox="1">
              <a:spLocks noChangeArrowheads="1"/>
            </p:cNvSpPr>
            <p:nvPr/>
          </p:nvSpPr>
          <p:spPr bwMode="auto">
            <a:xfrm>
              <a:off x="3049" y="3688"/>
              <a:ext cx="1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 </a:t>
              </a:r>
              <a:endParaRPr lang="en-US" altLang="en-US" sz="14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0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0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0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0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56" grpId="0"/>
      <p:bldP spid="3041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006666"/>
                </a:solidFill>
              </a:rPr>
              <a:t>How to Find the Next Closest</a:t>
            </a:r>
            <a:r>
              <a:rPr lang="en-US" altLang="en-US" sz="5400">
                <a:solidFill>
                  <a:srgbClr val="006666"/>
                </a:solidFill>
              </a:rPr>
              <a:t>?</a:t>
            </a:r>
            <a:endParaRPr lang="en-US" altLang="en-US">
              <a:solidFill>
                <a:srgbClr val="006666"/>
              </a:solidFill>
            </a:endParaRPr>
          </a:p>
        </p:txBody>
      </p:sp>
      <p:grpSp>
        <p:nvGrpSpPr>
          <p:cNvPr id="305211" name="Group 59"/>
          <p:cNvGrpSpPr>
            <a:grpSpLocks/>
          </p:cNvGrpSpPr>
          <p:nvPr/>
        </p:nvGrpSpPr>
        <p:grpSpPr bwMode="auto">
          <a:xfrm>
            <a:off x="669925" y="2632073"/>
            <a:ext cx="7640640" cy="854075"/>
            <a:chOff x="422" y="1658"/>
            <a:chExt cx="4813" cy="538"/>
          </a:xfrm>
        </p:grpSpPr>
        <p:grpSp>
          <p:nvGrpSpPr>
            <p:cNvPr id="305210" name="Group 58"/>
            <p:cNvGrpSpPr>
              <a:grpSpLocks/>
            </p:cNvGrpSpPr>
            <p:nvPr/>
          </p:nvGrpSpPr>
          <p:grpSpPr bwMode="auto">
            <a:xfrm>
              <a:off x="422" y="1658"/>
              <a:ext cx="4813" cy="538"/>
              <a:chOff x="422" y="1658"/>
              <a:chExt cx="4813" cy="5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16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" y="1658"/>
                    <a:ext cx="4813" cy="52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b="1" smtClean="0">
                        <a:solidFill>
                          <a:srgbClr val="008000"/>
                        </a:solidFill>
                      </a:rPr>
                      <a:t>Fact</a:t>
                    </a:r>
                    <a:r>
                      <a:rPr lang="en-US" altLang="en-US" smtClean="0">
                        <a:solidFill>
                          <a:srgbClr val="008000"/>
                        </a:solidFill>
                      </a:rPr>
                      <a:t>  </a:t>
                    </a:r>
                    <a:r>
                      <a:rPr lang="en-US" altLang="en-US">
                        <a:solidFill>
                          <a:srgbClr val="008000"/>
                        </a:solidFill>
                      </a:rPr>
                      <a:t>The shortest path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en-US" altLang="en-US" smtClean="0">
                        <a:solidFill>
                          <a:srgbClr val="008000"/>
                        </a:solidFill>
                      </a:rPr>
                      <a:t> </a:t>
                    </a:r>
                    <a:r>
                      <a:rPr lang="en-US" altLang="en-US">
                        <a:solidFill>
                          <a:srgbClr val="008000"/>
                        </a:solidFill>
                      </a:rPr>
                      <a:t>goes through only vertices</a:t>
                    </a:r>
                  </a:p>
                  <a:p>
                    <a:r>
                      <a:rPr lang="en-US" altLang="en-US">
                        <a:solidFill>
                          <a:srgbClr val="008000"/>
                        </a:solidFill>
                      </a:rPr>
                      <a:t>          </a:t>
                    </a:r>
                    <a:r>
                      <a:rPr lang="en-US" altLang="en-US" smtClean="0">
                        <a:solidFill>
                          <a:srgbClr val="008000"/>
                        </a:solidFill>
                      </a:rPr>
                      <a:t>in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en-US" altLang="en-US" smtClean="0">
                        <a:solidFill>
                          <a:srgbClr val="008000"/>
                        </a:solidFill>
                      </a:rPr>
                      <a:t>. </a:t>
                    </a:r>
                    <a:endParaRPr lang="en-US" altLang="en-US">
                      <a:solidFill>
                        <a:srgbClr val="008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5161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2" y="1658"/>
                    <a:ext cx="4813" cy="52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277" t="-5882" b="-1617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5163" name="Text Box 11"/>
              <p:cNvSpPr txBox="1">
                <a:spLocks noChangeArrowheads="1"/>
              </p:cNvSpPr>
              <p:nvPr/>
            </p:nvSpPr>
            <p:spPr bwMode="auto">
              <a:xfrm>
                <a:off x="1898" y="1963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i="1" smtClean="0">
                    <a:solidFill>
                      <a:srgbClr val="FF0000"/>
                    </a:solidFill>
                  </a:rPr>
                  <a:t> </a:t>
                </a:r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05164" name="Text Box 12"/>
            <p:cNvSpPr txBox="1">
              <a:spLocks noChangeArrowheads="1"/>
            </p:cNvSpPr>
            <p:nvPr/>
          </p:nvSpPr>
          <p:spPr bwMode="auto">
            <a:xfrm>
              <a:off x="2530" y="1930"/>
              <a:ext cx="2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  </a:t>
              </a:r>
              <a:r>
                <a:rPr lang="en-US" altLang="en-US" sz="1800" i="1" smtClean="0">
                  <a:solidFill>
                    <a:srgbClr val="FF0000"/>
                  </a:solidFill>
                </a:rPr>
                <a:t> </a:t>
              </a:r>
              <a:endParaRPr lang="en-US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305212" name="Group 60"/>
          <p:cNvGrpSpPr>
            <a:grpSpLocks/>
          </p:cNvGrpSpPr>
          <p:nvPr/>
        </p:nvGrpSpPr>
        <p:grpSpPr bwMode="auto">
          <a:xfrm>
            <a:off x="458787" y="3516316"/>
            <a:ext cx="8322345" cy="1266826"/>
            <a:chOff x="289" y="2215"/>
            <a:chExt cx="5399" cy="7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16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9" y="2215"/>
                  <a:ext cx="53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altLang="en-US" b="1" smtClean="0">
                      <a:solidFill>
                        <a:srgbClr val="008000"/>
                      </a:solidFill>
                    </a:rPr>
                    <a:t>  </a:t>
                  </a:r>
                  <a:r>
                    <a:rPr lang="en-US" altLang="en-US" smtClean="0">
                      <a:solidFill>
                        <a:srgbClr val="008000"/>
                      </a:solidFill>
                    </a:rPr>
                    <a:t>   </a:t>
                  </a:r>
                  <a:r>
                    <a:rPr lang="en-US" altLang="en-US" sz="2000" smtClean="0">
                      <a:solidFill>
                        <a:schemeClr val="accent2"/>
                      </a:solidFill>
                    </a:rPr>
                    <a:t>Suppose </a:t>
                  </a:r>
                  <a:r>
                    <a:rPr lang="en-US" altLang="en-US" sz="2000">
                      <a:solidFill>
                        <a:schemeClr val="accent2"/>
                      </a:solidFill>
                    </a:rPr>
                    <a:t>there exists a vertex </a:t>
                  </a:r>
                  <a14:m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altLang="en-US" sz="2000">
                      <a:solidFill>
                        <a:schemeClr val="accent2"/>
                      </a:solidFill>
                    </a:rPr>
                    <a:t> not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en-US" sz="2000" smtClean="0">
                      <a:solidFill>
                        <a:schemeClr val="accent2"/>
                      </a:solidFill>
                    </a:rPr>
                    <a:t>but </a:t>
                  </a:r>
                  <a:r>
                    <a:rPr lang="en-US" altLang="en-US" sz="2000">
                      <a:solidFill>
                        <a:schemeClr val="accent2"/>
                      </a:solidFill>
                    </a:rPr>
                    <a:t>on the </a:t>
                  </a:r>
                  <a:r>
                    <a:rPr lang="en-US" altLang="en-US" sz="2000" smtClean="0">
                      <a:solidFill>
                        <a:schemeClr val="accent2"/>
                      </a:solidFill>
                    </a:rPr>
                    <a:t>shortest path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 sz="2000" smtClean="0">
                      <a:solidFill>
                        <a:schemeClr val="accent2"/>
                      </a:solidFill>
                    </a:rPr>
                    <a:t>.  </a:t>
                  </a:r>
                  <a:endParaRPr lang="en-US" altLang="en-US" sz="20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0516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9" y="2215"/>
                  <a:ext cx="5399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973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5168" name="Text Box 16"/>
            <p:cNvSpPr txBox="1">
              <a:spLocks noChangeArrowheads="1"/>
            </p:cNvSpPr>
            <p:nvPr/>
          </p:nvSpPr>
          <p:spPr bwMode="auto">
            <a:xfrm>
              <a:off x="4251" y="2515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05169" name="Text Box 17"/>
            <p:cNvSpPr txBox="1">
              <a:spLocks noChangeArrowheads="1"/>
            </p:cNvSpPr>
            <p:nvPr/>
          </p:nvSpPr>
          <p:spPr bwMode="auto">
            <a:xfrm>
              <a:off x="1402" y="2747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i="1" smtClean="0">
                  <a:solidFill>
                    <a:schemeClr val="accent2"/>
                  </a:solidFill>
                </a:rPr>
                <a:t> </a:t>
              </a:r>
              <a:endParaRPr lang="en-US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305170" name="Text Box 18"/>
            <p:cNvSpPr txBox="1">
              <a:spLocks noChangeArrowheads="1"/>
            </p:cNvSpPr>
            <p:nvPr/>
          </p:nvSpPr>
          <p:spPr bwMode="auto">
            <a:xfrm>
              <a:off x="4034" y="2761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i="1" smtClean="0">
                  <a:solidFill>
                    <a:schemeClr val="accent2"/>
                  </a:solidFill>
                </a:rPr>
                <a:t> </a:t>
              </a:r>
              <a:endParaRPr lang="en-US" altLang="en-US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305182" name="Oval 30"/>
          <p:cNvSpPr>
            <a:spLocks noChangeArrowheads="1"/>
          </p:cNvSpPr>
          <p:nvPr/>
        </p:nvSpPr>
        <p:spPr bwMode="auto">
          <a:xfrm>
            <a:off x="4665956" y="5483234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70756" y="4949834"/>
            <a:ext cx="2146300" cy="1295400"/>
            <a:chOff x="4970756" y="4949834"/>
            <a:chExt cx="2146300" cy="12954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5185" name="Oval 33"/>
                <p:cNvSpPr>
                  <a:spLocks noChangeArrowheads="1"/>
                </p:cNvSpPr>
                <p:nvPr/>
              </p:nvSpPr>
              <p:spPr bwMode="auto">
                <a:xfrm>
                  <a:off x="6723356" y="5864234"/>
                  <a:ext cx="381000" cy="38100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en-US"/>
                </a:p>
              </p:txBody>
            </p:sp>
          </mc:Choice>
          <mc:Fallback>
            <p:sp>
              <p:nvSpPr>
                <p:cNvPr id="305185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23356" y="5864234"/>
                  <a:ext cx="381000" cy="3810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1563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5200" name="Freeform 48"/>
            <p:cNvSpPr>
              <a:spLocks/>
            </p:cNvSpPr>
            <p:nvPr/>
          </p:nvSpPr>
          <p:spPr bwMode="auto">
            <a:xfrm>
              <a:off x="4970756" y="5788034"/>
              <a:ext cx="1676400" cy="419100"/>
            </a:xfrm>
            <a:custGeom>
              <a:avLst/>
              <a:gdLst>
                <a:gd name="T0" fmla="*/ 0 w 1056"/>
                <a:gd name="T1" fmla="*/ 0 h 264"/>
                <a:gd name="T2" fmla="*/ 240 w 1056"/>
                <a:gd name="T3" fmla="*/ 240 h 264"/>
                <a:gd name="T4" fmla="*/ 480 w 1056"/>
                <a:gd name="T5" fmla="*/ 144 h 264"/>
                <a:gd name="T6" fmla="*/ 720 w 1056"/>
                <a:gd name="T7" fmla="*/ 192 h 264"/>
                <a:gd name="T8" fmla="*/ 1056 w 1056"/>
                <a:gd name="T9" fmla="*/ 19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264">
                  <a:moveTo>
                    <a:pt x="0" y="0"/>
                  </a:moveTo>
                  <a:cubicBezTo>
                    <a:pt x="80" y="108"/>
                    <a:pt x="160" y="216"/>
                    <a:pt x="240" y="240"/>
                  </a:cubicBezTo>
                  <a:cubicBezTo>
                    <a:pt x="320" y="264"/>
                    <a:pt x="400" y="152"/>
                    <a:pt x="480" y="144"/>
                  </a:cubicBezTo>
                  <a:cubicBezTo>
                    <a:pt x="560" y="136"/>
                    <a:pt x="624" y="184"/>
                    <a:pt x="720" y="192"/>
                  </a:cubicBezTo>
                  <a:cubicBezTo>
                    <a:pt x="816" y="200"/>
                    <a:pt x="936" y="196"/>
                    <a:pt x="1056" y="192"/>
                  </a:cubicBezTo>
                </a:path>
              </a:pathLst>
            </a:custGeom>
            <a:noFill/>
            <a:ln w="38100" cap="flat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202" name="Freeform 50"/>
            <p:cNvSpPr>
              <a:spLocks/>
            </p:cNvSpPr>
            <p:nvPr/>
          </p:nvSpPr>
          <p:spPr bwMode="auto">
            <a:xfrm>
              <a:off x="6164556" y="4949834"/>
              <a:ext cx="952500" cy="914400"/>
            </a:xfrm>
            <a:custGeom>
              <a:avLst/>
              <a:gdLst>
                <a:gd name="T0" fmla="*/ 400 w 600"/>
                <a:gd name="T1" fmla="*/ 576 h 576"/>
                <a:gd name="T2" fmla="*/ 544 w 600"/>
                <a:gd name="T3" fmla="*/ 336 h 576"/>
                <a:gd name="T4" fmla="*/ 64 w 600"/>
                <a:gd name="T5" fmla="*/ 384 h 576"/>
                <a:gd name="T6" fmla="*/ 160 w 600"/>
                <a:gd name="T7" fmla="*/ 192 h 576"/>
                <a:gd name="T8" fmla="*/ 64 w 60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576">
                  <a:moveTo>
                    <a:pt x="400" y="576"/>
                  </a:moveTo>
                  <a:cubicBezTo>
                    <a:pt x="500" y="472"/>
                    <a:pt x="600" y="368"/>
                    <a:pt x="544" y="336"/>
                  </a:cubicBezTo>
                  <a:cubicBezTo>
                    <a:pt x="488" y="304"/>
                    <a:pt x="128" y="408"/>
                    <a:pt x="64" y="384"/>
                  </a:cubicBezTo>
                  <a:cubicBezTo>
                    <a:pt x="0" y="360"/>
                    <a:pt x="160" y="256"/>
                    <a:pt x="160" y="192"/>
                  </a:cubicBezTo>
                  <a:cubicBezTo>
                    <a:pt x="160" y="128"/>
                    <a:pt x="112" y="64"/>
                    <a:pt x="64" y="0"/>
                  </a:cubicBezTo>
                </a:path>
              </a:pathLst>
            </a:custGeom>
            <a:noFill/>
            <a:ln w="38100" cap="flat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5205" name="Text Box 53"/>
          <p:cNvSpPr txBox="1">
            <a:spLocks noChangeArrowheads="1"/>
          </p:cNvSpPr>
          <p:nvPr/>
        </p:nvSpPr>
        <p:spPr bwMode="auto">
          <a:xfrm>
            <a:off x="6526506" y="4748222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983081" y="4340234"/>
            <a:ext cx="4359275" cy="1981200"/>
            <a:chOff x="1983081" y="4340234"/>
            <a:chExt cx="4359275" cy="1981200"/>
          </a:xfrm>
        </p:grpSpPr>
        <p:sp>
          <p:nvSpPr>
            <p:cNvPr id="305199" name="Line 47"/>
            <p:cNvSpPr>
              <a:spLocks noChangeShapeType="1"/>
            </p:cNvSpPr>
            <p:nvPr/>
          </p:nvSpPr>
          <p:spPr bwMode="auto">
            <a:xfrm flipV="1">
              <a:off x="4742156" y="4949834"/>
              <a:ext cx="990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83081" y="4340234"/>
              <a:ext cx="4359275" cy="1981200"/>
              <a:chOff x="1983081" y="4340234"/>
              <a:chExt cx="4359275" cy="19812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5179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684756" y="5102234"/>
                    <a:ext cx="381000" cy="381000"/>
                  </a:xfrm>
                  <a:prstGeom prst="ellipse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>
              <p:sp>
                <p:nvSpPr>
                  <p:cNvPr id="305179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84756" y="5102234"/>
                    <a:ext cx="381000" cy="381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5180" name="Oval 28"/>
              <p:cNvSpPr>
                <a:spLocks noChangeArrowheads="1"/>
              </p:cNvSpPr>
              <p:nvPr/>
            </p:nvSpPr>
            <p:spPr bwMode="auto">
              <a:xfrm>
                <a:off x="3599156" y="5254634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81" name="Oval 29"/>
              <p:cNvSpPr>
                <a:spLocks noChangeArrowheads="1"/>
              </p:cNvSpPr>
              <p:nvPr/>
            </p:nvSpPr>
            <p:spPr bwMode="auto">
              <a:xfrm>
                <a:off x="4361156" y="4949834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83" name="Oval 31"/>
              <p:cNvSpPr>
                <a:spLocks noChangeArrowheads="1"/>
              </p:cNvSpPr>
              <p:nvPr/>
            </p:nvSpPr>
            <p:spPr bwMode="auto">
              <a:xfrm>
                <a:off x="3903956" y="5788034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84" name="Oval 32"/>
              <p:cNvSpPr>
                <a:spLocks noChangeArrowheads="1"/>
              </p:cNvSpPr>
              <p:nvPr/>
            </p:nvSpPr>
            <p:spPr bwMode="auto">
              <a:xfrm>
                <a:off x="3599156" y="4492634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5186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5732756" y="4492634"/>
                    <a:ext cx="609600" cy="533400"/>
                  </a:xfrm>
                  <a:prstGeom prst="ellipse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en-US" altLang="en-US"/>
                      <a:t> </a:t>
                    </a:r>
                  </a:p>
                </p:txBody>
              </p:sp>
            </mc:Choice>
            <mc:Fallback>
              <p:sp>
                <p:nvSpPr>
                  <p:cNvPr id="305186" name="Oval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32756" y="4492634"/>
                    <a:ext cx="609600" cy="5334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6863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5189" name="Oval 37"/>
              <p:cNvSpPr>
                <a:spLocks noChangeArrowheads="1"/>
              </p:cNvSpPr>
              <p:nvPr/>
            </p:nvSpPr>
            <p:spPr bwMode="auto">
              <a:xfrm>
                <a:off x="2532356" y="4340234"/>
                <a:ext cx="2819400" cy="1981200"/>
              </a:xfrm>
              <a:prstGeom prst="ellips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0" name="Line 38"/>
              <p:cNvSpPr>
                <a:spLocks noChangeShapeType="1"/>
              </p:cNvSpPr>
              <p:nvPr/>
            </p:nvSpPr>
            <p:spPr bwMode="auto">
              <a:xfrm flipV="1">
                <a:off x="2989556" y="4797434"/>
                <a:ext cx="60960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1" name="Line 39"/>
              <p:cNvSpPr>
                <a:spLocks noChangeShapeType="1"/>
              </p:cNvSpPr>
              <p:nvPr/>
            </p:nvSpPr>
            <p:spPr bwMode="auto">
              <a:xfrm>
                <a:off x="3980156" y="4721234"/>
                <a:ext cx="457200" cy="228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2" name="Line 40"/>
              <p:cNvSpPr>
                <a:spLocks noChangeShapeType="1"/>
              </p:cNvSpPr>
              <p:nvPr/>
            </p:nvSpPr>
            <p:spPr bwMode="auto">
              <a:xfrm>
                <a:off x="3065756" y="5330834"/>
                <a:ext cx="533400" cy="76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3" name="Line 41"/>
              <p:cNvSpPr>
                <a:spLocks noChangeShapeType="1"/>
              </p:cNvSpPr>
              <p:nvPr/>
            </p:nvSpPr>
            <p:spPr bwMode="auto">
              <a:xfrm>
                <a:off x="3980156" y="5407034"/>
                <a:ext cx="685800" cy="228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7" name="Line 45"/>
              <p:cNvSpPr>
                <a:spLocks noChangeShapeType="1"/>
              </p:cNvSpPr>
              <p:nvPr/>
            </p:nvSpPr>
            <p:spPr bwMode="auto">
              <a:xfrm>
                <a:off x="3903956" y="5635634"/>
                <a:ext cx="76200" cy="1524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198" name="Line 46"/>
              <p:cNvSpPr>
                <a:spLocks noChangeShapeType="1"/>
              </p:cNvSpPr>
              <p:nvPr/>
            </p:nvSpPr>
            <p:spPr bwMode="auto">
              <a:xfrm>
                <a:off x="3903956" y="4568834"/>
                <a:ext cx="18288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5206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3081" y="4610109"/>
                    <a:ext cx="568325" cy="4619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i="1"/>
                  </a:p>
                </p:txBody>
              </p:sp>
            </mc:Choice>
            <mc:Fallback>
              <p:sp>
                <p:nvSpPr>
                  <p:cNvPr id="305206" name="Text 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83081" y="4610109"/>
                    <a:ext cx="568325" cy="46196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94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05207" name="Text Box 55"/>
          <p:cNvSpPr txBox="1">
            <a:spLocks noChangeArrowheads="1"/>
          </p:cNvSpPr>
          <p:nvPr/>
        </p:nvSpPr>
        <p:spPr bwMode="auto">
          <a:xfrm>
            <a:off x="2165644" y="4889509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/>
          </a:p>
        </p:txBody>
      </p:sp>
      <p:sp>
        <p:nvSpPr>
          <p:cNvPr id="305208" name="Line 5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157" name="Text Box 5"/>
              <p:cNvSpPr txBox="1">
                <a:spLocks noChangeArrowheads="1"/>
              </p:cNvSpPr>
              <p:nvPr/>
            </p:nvSpPr>
            <p:spPr bwMode="auto">
              <a:xfrm>
                <a:off x="806450" y="1358900"/>
                <a:ext cx="3322638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mtClean="0">
                    <a:solidFill>
                      <a:schemeClr val="accent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sSub>
                      <m:sSub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515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450" y="1358900"/>
                <a:ext cx="3322638" cy="461963"/>
              </a:xfrm>
              <a:prstGeom prst="rect">
                <a:avLst/>
              </a:prstGeom>
              <a:blipFill rotWithShape="0">
                <a:blip r:embed="rId8"/>
                <a:stretch>
                  <a:fillRect l="-2752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15" name="Text Box 63"/>
              <p:cNvSpPr txBox="1">
                <a:spLocks noChangeArrowheads="1"/>
              </p:cNvSpPr>
              <p:nvPr/>
            </p:nvSpPr>
            <p:spPr bwMode="auto">
              <a:xfrm>
                <a:off x="762000" y="1974853"/>
                <a:ext cx="735053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>
                    <a:solidFill>
                      <a:schemeClr val="accent2"/>
                    </a:solidFill>
                  </a:rPr>
                  <a:t> is the vertex with minimum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>
                    <a:solidFill>
                      <a:schemeClr val="accent2"/>
                    </a:solidFill>
                  </a:rPr>
                  <a:t>-value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chemeClr val="accent2"/>
                    </a:solidFill>
                  </a:rPr>
                  <a:t>. </a:t>
                </a:r>
                <a:endParaRPr lang="en-US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5215" name="Text 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974853"/>
                <a:ext cx="7350538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526" r="-16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06206" y="6419265"/>
                <a:ext cx="72967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000" smtClean="0">
                    <a:solidFill>
                      <a:schemeClr val="accent2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 is closer to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It</m:t>
                    </m:r>
                    <m: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should</m:t>
                    </m:r>
                    <m:r>
                      <a:rPr lang="en-US" alt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alt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been</m:t>
                    </m:r>
                    <m: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included</m:t>
                    </m:r>
                    <m: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in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.</a:t>
                </a:r>
                <a:endParaRPr lang="en-US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06" y="6419265"/>
                <a:ext cx="7296741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91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Relaxation</a:t>
            </a:r>
          </a:p>
        </p:txBody>
      </p:sp>
      <p:sp>
        <p:nvSpPr>
          <p:cNvPr id="307206" name="Oval 6"/>
          <p:cNvSpPr>
            <a:spLocks noChangeArrowheads="1"/>
          </p:cNvSpPr>
          <p:nvPr/>
        </p:nvSpPr>
        <p:spPr bwMode="auto">
          <a:xfrm>
            <a:off x="533400" y="2819400"/>
            <a:ext cx="2743200" cy="2057400"/>
          </a:xfrm>
          <a:prstGeom prst="ellips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07" name="Oval 7"/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07207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581400"/>
                <a:ext cx="381000" cy="3810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08" name="Oval 8"/>
          <p:cNvSpPr>
            <a:spLocks noChangeArrowheads="1"/>
          </p:cNvSpPr>
          <p:nvPr/>
        </p:nvSpPr>
        <p:spPr bwMode="auto">
          <a:xfrm>
            <a:off x="1600200" y="3733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09" name="Oval 9"/>
              <p:cNvSpPr>
                <a:spLocks noChangeArrowheads="1"/>
              </p:cNvSpPr>
              <p:nvPr/>
            </p:nvSpPr>
            <p:spPr bwMode="auto">
              <a:xfrm>
                <a:off x="3581400" y="4572000"/>
                <a:ext cx="381000" cy="3810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07209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4572000"/>
                <a:ext cx="381000" cy="381000"/>
              </a:xfrm>
              <a:prstGeom prst="ellipse">
                <a:avLst/>
              </a:prstGeom>
              <a:blipFill rotWithShape="0">
                <a:blip r:embed="rId3"/>
                <a:stretch>
                  <a:fillRect l="-3125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10" name="Oval 10"/>
          <p:cNvSpPr>
            <a:spLocks noChangeArrowheads="1"/>
          </p:cNvSpPr>
          <p:nvPr/>
        </p:nvSpPr>
        <p:spPr bwMode="auto">
          <a:xfrm>
            <a:off x="1524000" y="43434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11" name="Oval 11"/>
              <p:cNvSpPr>
                <a:spLocks noChangeArrowheads="1"/>
              </p:cNvSpPr>
              <p:nvPr/>
            </p:nvSpPr>
            <p:spPr bwMode="auto">
              <a:xfrm>
                <a:off x="2209800" y="4114800"/>
                <a:ext cx="381000" cy="38100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07211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114800"/>
                <a:ext cx="381000" cy="381000"/>
              </a:xfrm>
              <a:prstGeom prst="ellipse">
                <a:avLst/>
              </a:prstGeom>
              <a:blipFill rotWithShape="0">
                <a:blip r:embed="rId4"/>
                <a:stretch>
                  <a:fillRect l="-156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12" name="Oval 12"/>
          <p:cNvSpPr>
            <a:spLocks noChangeArrowheads="1"/>
          </p:cNvSpPr>
          <p:nvPr/>
        </p:nvSpPr>
        <p:spPr bwMode="auto">
          <a:xfrm>
            <a:off x="2438400" y="33528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Oval 13"/>
          <p:cNvSpPr>
            <a:spLocks noChangeArrowheads="1"/>
          </p:cNvSpPr>
          <p:nvPr/>
        </p:nvSpPr>
        <p:spPr bwMode="auto">
          <a:xfrm>
            <a:off x="1600200" y="3124200"/>
            <a:ext cx="381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14" name="Oval 14"/>
              <p:cNvSpPr>
                <a:spLocks noChangeArrowheads="1"/>
              </p:cNvSpPr>
              <p:nvPr/>
            </p:nvSpPr>
            <p:spPr bwMode="auto">
              <a:xfrm>
                <a:off x="3657600" y="3200400"/>
                <a:ext cx="685800" cy="60960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07214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3200400"/>
                <a:ext cx="685800" cy="609600"/>
              </a:xfrm>
              <a:prstGeom prst="ellipse">
                <a:avLst/>
              </a:prstGeom>
              <a:blipFill rotWithShape="0">
                <a:blip r:embed="rId5"/>
                <a:stretch>
                  <a:fillRect l="-87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25" name="Text Box 25"/>
          <p:cNvSpPr txBox="1">
            <a:spLocks noChangeArrowheads="1"/>
          </p:cNvSpPr>
          <p:nvPr/>
        </p:nvSpPr>
        <p:spPr bwMode="auto">
          <a:xfrm>
            <a:off x="3890962" y="3993043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 smtClean="0"/>
              <a:t> </a:t>
            </a:r>
            <a:endParaRPr lang="en-US" altLang="en-US"/>
          </a:p>
        </p:txBody>
      </p:sp>
      <p:sp>
        <p:nvSpPr>
          <p:cNvPr id="307230" name="Line 30"/>
          <p:cNvSpPr>
            <a:spLocks noChangeShapeType="1"/>
          </p:cNvSpPr>
          <p:nvPr/>
        </p:nvSpPr>
        <p:spPr bwMode="auto">
          <a:xfrm>
            <a:off x="2743200" y="3429000"/>
            <a:ext cx="914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2" name="Line 32"/>
          <p:cNvSpPr>
            <a:spLocks noChangeShapeType="1"/>
          </p:cNvSpPr>
          <p:nvPr/>
        </p:nvSpPr>
        <p:spPr bwMode="auto">
          <a:xfrm>
            <a:off x="1143000" y="3962400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4" name="Line 34"/>
          <p:cNvSpPr>
            <a:spLocks noChangeShapeType="1"/>
          </p:cNvSpPr>
          <p:nvPr/>
        </p:nvSpPr>
        <p:spPr bwMode="auto">
          <a:xfrm flipV="1">
            <a:off x="1752600" y="35052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1" name="Line 41"/>
          <p:cNvSpPr>
            <a:spLocks noChangeShapeType="1"/>
          </p:cNvSpPr>
          <p:nvPr/>
        </p:nvSpPr>
        <p:spPr bwMode="auto">
          <a:xfrm>
            <a:off x="2590800" y="4343400"/>
            <a:ext cx="99060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2" name="Line 42"/>
          <p:cNvSpPr>
            <a:spLocks noChangeShapeType="1"/>
          </p:cNvSpPr>
          <p:nvPr/>
        </p:nvSpPr>
        <p:spPr bwMode="auto">
          <a:xfrm flipH="1">
            <a:off x="3733800" y="38100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67" name="Group 67"/>
          <p:cNvGrpSpPr>
            <a:grpSpLocks/>
          </p:cNvGrpSpPr>
          <p:nvPr/>
        </p:nvGrpSpPr>
        <p:grpSpPr bwMode="auto">
          <a:xfrm>
            <a:off x="2057400" y="5257803"/>
            <a:ext cx="5827714" cy="823913"/>
            <a:chOff x="1296" y="3312"/>
            <a:chExt cx="3671" cy="5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24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296" y="3312"/>
                  <a:ext cx="3671" cy="291"/>
                </a:xfrm>
                <a:prstGeom prst="rect">
                  <a:avLst/>
                </a:prstGeom>
                <a:noFill/>
                <a:ln w="9525">
                  <a:solidFill>
                    <a:srgbClr val="FF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>
                      <a:solidFill>
                        <a:srgbClr val="006666"/>
                      </a:solidFill>
                    </a:rPr>
                    <a:t> = min{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altLang="en-US">
                      <a:solidFill>
                        <a:srgbClr val="006666"/>
                      </a:solidFill>
                    </a:rPr>
                    <a:t>}</a:t>
                  </a:r>
                </a:p>
              </p:txBody>
            </p:sp>
          </mc:Choice>
          <mc:Fallback xmlns="">
            <p:sp>
              <p:nvSpPr>
                <p:cNvPr id="307247" name="Text 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6" y="3312"/>
                  <a:ext cx="3671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9" t="-9091" b="-27273"/>
                  </a:stretch>
                </a:blipFill>
                <a:ln w="9525">
                  <a:solidFill>
                    <a:srgbClr val="FF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248" name="Text Box 48"/>
            <p:cNvSpPr txBox="1">
              <a:spLocks noChangeArrowheads="1"/>
            </p:cNvSpPr>
            <p:nvPr/>
          </p:nvSpPr>
          <p:spPr bwMode="auto">
            <a:xfrm>
              <a:off x="3243" y="3559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i="1" smtClean="0">
                  <a:solidFill>
                    <a:srgbClr val="006666"/>
                  </a:solidFill>
                </a:rPr>
                <a:t> </a:t>
              </a:r>
              <a:endParaRPr lang="en-US" altLang="en-US">
                <a:solidFill>
                  <a:srgbClr val="006666"/>
                </a:solidFill>
              </a:endParaRPr>
            </a:p>
          </p:txBody>
        </p:sp>
        <p:sp>
          <p:nvSpPr>
            <p:cNvPr id="307249" name="Text Box 49"/>
            <p:cNvSpPr txBox="1">
              <a:spLocks noChangeArrowheads="1"/>
            </p:cNvSpPr>
            <p:nvPr/>
          </p:nvSpPr>
          <p:spPr bwMode="auto">
            <a:xfrm>
              <a:off x="3966" y="3579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i="1" smtClean="0">
                  <a:solidFill>
                    <a:srgbClr val="006666"/>
                  </a:solidFill>
                </a:rPr>
                <a:t> </a:t>
              </a:r>
              <a:endParaRPr lang="en-US" altLang="en-US">
                <a:solidFill>
                  <a:srgbClr val="006666"/>
                </a:solidFill>
              </a:endParaRPr>
            </a:p>
          </p:txBody>
        </p:sp>
      </p:grpSp>
      <p:grpSp>
        <p:nvGrpSpPr>
          <p:cNvPr id="307268" name="Group 68"/>
          <p:cNvGrpSpPr>
            <a:grpSpLocks/>
          </p:cNvGrpSpPr>
          <p:nvPr/>
        </p:nvGrpSpPr>
        <p:grpSpPr bwMode="auto">
          <a:xfrm>
            <a:off x="609600" y="6089655"/>
            <a:ext cx="5024439" cy="620713"/>
            <a:chOff x="384" y="3836"/>
            <a:chExt cx="3165" cy="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25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84" y="3836"/>
                  <a:ext cx="31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mtClean="0">
                      <a:solidFill>
                        <a:schemeClr val="accent2"/>
                      </a:solidFill>
                    </a:rPr>
                    <a:t>If</a:t>
                  </a:r>
                  <a:r>
                    <a:rPr lang="en-US" altLang="en-US" i="1">
                      <a:solidFill>
                        <a:schemeClr val="accent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>
                      <a:solidFill>
                        <a:schemeClr val="accent2"/>
                      </a:solidFill>
                    </a:rPr>
                    <a:t> decreases, set</a:t>
                  </a:r>
                  <a:r>
                    <a:rPr lang="en-US" altLang="en-US" i="1">
                      <a:solidFill>
                        <a:schemeClr val="accent2"/>
                      </a:solidFill>
                    </a:rPr>
                    <a:t> </a:t>
                  </a:r>
                  <a:r>
                    <a:rPr lang="en-US" altLang="en-US" smtClean="0">
                      <a:solidFill>
                        <a:schemeClr val="accent2"/>
                      </a:solidFill>
                      <a:sym typeface="Symbol" panose="05050102010706020507" pitchFamily="18" charset="2"/>
                    </a:rPr>
                    <a:t>pred</a:t>
                  </a:r>
                  <a:r>
                    <a:rPr lang="en-US" altLang="en-US" smtClean="0">
                      <a:solidFill>
                        <a:schemeClr val="accent2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altLang="en-US">
                      <a:solidFill>
                        <a:schemeClr val="accent2"/>
                      </a:solidFill>
                    </a:rPr>
                    <a:t>)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 smtClean="0">
                      <a:solidFill>
                        <a:schemeClr val="accent2"/>
                      </a:solidFill>
                    </a:rPr>
                    <a:t>. </a:t>
                  </a:r>
                  <a:endParaRPr lang="en-US" altLang="en-US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07250" name="Text 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" y="3836"/>
                  <a:ext cx="3165" cy="2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20" t="-10526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251" name="Text Box 51"/>
            <p:cNvSpPr txBox="1">
              <a:spLocks noChangeArrowheads="1"/>
            </p:cNvSpPr>
            <p:nvPr/>
          </p:nvSpPr>
          <p:spPr bwMode="auto">
            <a:xfrm>
              <a:off x="2640" y="3936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07252" name="Line 52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53" name="Line 53"/>
          <p:cNvSpPr>
            <a:spLocks noChangeShapeType="1"/>
          </p:cNvSpPr>
          <p:nvPr/>
        </p:nvSpPr>
        <p:spPr bwMode="auto">
          <a:xfrm>
            <a:off x="1981200" y="40386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4" name="Line 54"/>
          <p:cNvSpPr>
            <a:spLocks noChangeShapeType="1"/>
          </p:cNvSpPr>
          <p:nvPr/>
        </p:nvSpPr>
        <p:spPr bwMode="auto">
          <a:xfrm flipV="1">
            <a:off x="1981200" y="3581400"/>
            <a:ext cx="457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5" name="Line 55"/>
          <p:cNvSpPr>
            <a:spLocks noChangeShapeType="1"/>
          </p:cNvSpPr>
          <p:nvPr/>
        </p:nvSpPr>
        <p:spPr bwMode="auto">
          <a:xfrm>
            <a:off x="1295400" y="3733800"/>
            <a:ext cx="3048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272" name="Group 72"/>
          <p:cNvGrpSpPr>
            <a:grpSpLocks/>
          </p:cNvGrpSpPr>
          <p:nvPr/>
        </p:nvGrpSpPr>
        <p:grpSpPr bwMode="auto">
          <a:xfrm>
            <a:off x="685800" y="1600201"/>
            <a:ext cx="8323263" cy="1138238"/>
            <a:chOff x="432" y="1008"/>
            <a:chExt cx="5243" cy="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20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432" y="1008"/>
                  <a:ext cx="5243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mtClean="0">
                      <a:solidFill>
                        <a:schemeClr val="accent2"/>
                      </a:solidFill>
                    </a:rPr>
                    <a:t>After finding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 smtClean="0">
                      <a:solidFill>
                        <a:schemeClr val="accent2"/>
                      </a:solidFill>
                    </a:rPr>
                    <a:t>, </a:t>
                  </a:r>
                  <a:r>
                    <a:rPr lang="en-US" altLang="en-US">
                      <a:solidFill>
                        <a:schemeClr val="accent2"/>
                      </a:solidFill>
                    </a:rPr>
                    <a:t>update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>
                      <a:solidFill>
                        <a:schemeClr val="accent2"/>
                      </a:solidFill>
                    </a:rPr>
                    <a:t> for every neighbor </a:t>
                  </a:r>
                  <a:r>
                    <a:rPr lang="en-US" altLang="en-US" i="1">
                      <a:solidFill>
                        <a:schemeClr val="accent2"/>
                      </a:solidFill>
                    </a:rPr>
                    <a:t>v</a:t>
                  </a:r>
                  <a:r>
                    <a:rPr lang="en-US" altLang="en-US">
                      <a:solidFill>
                        <a:schemeClr val="accent2"/>
                      </a:solidFill>
                    </a:rPr>
                    <a:t>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 smtClean="0">
                      <a:solidFill>
                        <a:schemeClr val="accent2"/>
                      </a:solidFill>
                    </a:rPr>
                    <a:t> that</a:t>
                  </a:r>
                </a:p>
                <a:p>
                  <a:r>
                    <a:rPr lang="en-US" altLang="en-US" smtClean="0">
                      <a:solidFill>
                        <a:schemeClr val="accent2"/>
                      </a:solidFill>
                    </a:rPr>
                    <a:t>is </a:t>
                  </a:r>
                  <a:r>
                    <a:rPr lang="en-US" altLang="en-US">
                      <a:solidFill>
                        <a:schemeClr val="accent2"/>
                      </a:solidFill>
                    </a:rPr>
                    <a:t>not </a:t>
                  </a:r>
                  <a:r>
                    <a:rPr lang="en-US" altLang="en-US" smtClean="0">
                      <a:solidFill>
                        <a:schemeClr val="accent2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 smtClean="0">
                      <a:solidFill>
                        <a:schemeClr val="accent2"/>
                      </a:solidFill>
                    </a:rPr>
                    <a:t>. </a:t>
                  </a:r>
                  <a:endParaRPr lang="en-US" altLang="en-US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07203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1008"/>
                  <a:ext cx="5243" cy="52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2" t="-5882" r="-293" b="-1544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204" name="Text Box 4"/>
            <p:cNvSpPr txBox="1">
              <a:spLocks noChangeArrowheads="1"/>
            </p:cNvSpPr>
            <p:nvPr/>
          </p:nvSpPr>
          <p:spPr bwMode="auto">
            <a:xfrm>
              <a:off x="1595" y="122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07205" name="Text Box 5"/>
            <p:cNvSpPr txBox="1">
              <a:spLocks noChangeArrowheads="1"/>
            </p:cNvSpPr>
            <p:nvPr/>
          </p:nvSpPr>
          <p:spPr bwMode="auto">
            <a:xfrm>
              <a:off x="4752" y="108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07257" name="Text Box 57"/>
            <p:cNvSpPr txBox="1">
              <a:spLocks noChangeArrowheads="1"/>
            </p:cNvSpPr>
            <p:nvPr/>
          </p:nvSpPr>
          <p:spPr bwMode="auto">
            <a:xfrm>
              <a:off x="770" y="1434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7259" name="Text Box 59"/>
              <p:cNvSpPr txBox="1">
                <a:spLocks noChangeArrowheads="1"/>
              </p:cNvSpPr>
              <p:nvPr/>
            </p:nvSpPr>
            <p:spPr bwMode="auto">
              <a:xfrm>
                <a:off x="2895600" y="2667000"/>
                <a:ext cx="56874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en-US" i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7259" name="Text 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2667000"/>
                <a:ext cx="56874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7271" name="Group 71"/>
          <p:cNvGrpSpPr>
            <a:grpSpLocks/>
          </p:cNvGrpSpPr>
          <p:nvPr/>
        </p:nvGrpSpPr>
        <p:grpSpPr bwMode="auto">
          <a:xfrm>
            <a:off x="4953000" y="2382839"/>
            <a:ext cx="3581400" cy="2722564"/>
            <a:chOff x="3120" y="1501"/>
            <a:chExt cx="2256" cy="1715"/>
          </a:xfrm>
        </p:grpSpPr>
        <p:sp>
          <p:nvSpPr>
            <p:cNvPr id="307220" name="Oval 20"/>
            <p:cNvSpPr>
              <a:spLocks noChangeArrowheads="1"/>
            </p:cNvSpPr>
            <p:nvPr/>
          </p:nvSpPr>
          <p:spPr bwMode="auto">
            <a:xfrm>
              <a:off x="4320" y="2208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270" name="Group 70"/>
            <p:cNvGrpSpPr>
              <a:grpSpLocks/>
            </p:cNvGrpSpPr>
            <p:nvPr/>
          </p:nvGrpSpPr>
          <p:grpSpPr bwMode="auto">
            <a:xfrm>
              <a:off x="3120" y="1501"/>
              <a:ext cx="2256" cy="1715"/>
              <a:chOff x="3120" y="1501"/>
              <a:chExt cx="2256" cy="17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222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5136" y="2976"/>
                    <a:ext cx="240" cy="240"/>
                  </a:xfrm>
                  <a:prstGeom prst="ellipse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307222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136" y="2976"/>
                    <a:ext cx="240" cy="24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 l="-3125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223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064"/>
                    <a:ext cx="432" cy="384"/>
                  </a:xfrm>
                  <a:prstGeom prst="ellipse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307223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52" y="2064"/>
                    <a:ext cx="432" cy="384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877"/>
                    </a:stretch>
                  </a:blip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7226" name="Text Box 26"/>
              <p:cNvSpPr txBox="1">
                <a:spLocks noChangeArrowheads="1"/>
              </p:cNvSpPr>
              <p:nvPr/>
            </p:nvSpPr>
            <p:spPr bwMode="auto">
              <a:xfrm>
                <a:off x="4931" y="1811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i="1" smtClean="0"/>
                  <a:t> </a:t>
                </a:r>
                <a:endParaRPr lang="en-US" altLang="en-US"/>
              </a:p>
            </p:txBody>
          </p:sp>
          <p:grpSp>
            <p:nvGrpSpPr>
              <p:cNvPr id="307266" name="Group 66"/>
              <p:cNvGrpSpPr>
                <a:grpSpLocks/>
              </p:cNvGrpSpPr>
              <p:nvPr/>
            </p:nvGrpSpPr>
            <p:grpSpPr bwMode="auto">
              <a:xfrm>
                <a:off x="3120" y="1501"/>
                <a:ext cx="2256" cy="1619"/>
                <a:chOff x="3120" y="1501"/>
                <a:chExt cx="2256" cy="16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7215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2208"/>
                      <a:ext cx="240" cy="240"/>
                    </a:xfrm>
                    <a:prstGeom prst="ellipse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307215" name="Oval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312" y="2208"/>
                      <a:ext cx="240" cy="240"/>
                    </a:xfrm>
                    <a:prstGeom prst="ellipse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7217" name="Oval 17"/>
                <p:cNvSpPr>
                  <a:spLocks noChangeArrowheads="1"/>
                </p:cNvSpPr>
                <p:nvPr/>
              </p:nvSpPr>
              <p:spPr bwMode="auto">
                <a:xfrm>
                  <a:off x="3792" y="2400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18" name="Oval 18"/>
                <p:cNvSpPr>
                  <a:spLocks noChangeArrowheads="1"/>
                </p:cNvSpPr>
                <p:nvPr/>
              </p:nvSpPr>
              <p:spPr bwMode="auto">
                <a:xfrm>
                  <a:off x="3696" y="2784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7219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76" y="2640"/>
                      <a:ext cx="240" cy="240"/>
                    </a:xfrm>
                    <a:prstGeom prst="ellipse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307219" name="Oval 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176" y="2640"/>
                      <a:ext cx="240" cy="240"/>
                    </a:xfrm>
                    <a:prstGeom prst="ellipse">
                      <a:avLst/>
                    </a:prstGeom>
                    <a:blipFill rotWithShape="0">
                      <a:blip r:embed="rId12"/>
                      <a:stretch>
                        <a:fillRect l="-1563"/>
                      </a:stretch>
                    </a:blip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7221" name="Oval 21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40" cy="240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24" name="Oval 24"/>
                <p:cNvSpPr>
                  <a:spLocks noChangeArrowheads="1"/>
                </p:cNvSpPr>
                <p:nvPr/>
              </p:nvSpPr>
              <p:spPr bwMode="auto">
                <a:xfrm>
                  <a:off x="3120" y="1872"/>
                  <a:ext cx="2256" cy="1248"/>
                </a:xfrm>
                <a:prstGeom prst="ellips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35" name="Line 35"/>
                <p:cNvSpPr>
                  <a:spLocks noChangeShapeType="1"/>
                </p:cNvSpPr>
                <p:nvPr/>
              </p:nvSpPr>
              <p:spPr bwMode="auto">
                <a:xfrm>
                  <a:off x="3552" y="2400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3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888" y="2160"/>
                  <a:ext cx="48" cy="24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37" name="Line 37"/>
                <p:cNvSpPr>
                  <a:spLocks noChangeShapeType="1"/>
                </p:cNvSpPr>
                <p:nvPr/>
              </p:nvSpPr>
              <p:spPr bwMode="auto">
                <a:xfrm>
                  <a:off x="3456" y="2448"/>
                  <a:ext cx="288" cy="38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38" name="Line 38"/>
                <p:cNvSpPr>
                  <a:spLocks noChangeShapeType="1"/>
                </p:cNvSpPr>
                <p:nvPr/>
              </p:nvSpPr>
              <p:spPr bwMode="auto">
                <a:xfrm>
                  <a:off x="4032" y="2592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3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032" y="2352"/>
                  <a:ext cx="288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4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60" y="2256"/>
                  <a:ext cx="192" cy="4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46" name="Line 46"/>
                <p:cNvSpPr>
                  <a:spLocks noChangeShapeType="1"/>
                </p:cNvSpPr>
                <p:nvPr/>
              </p:nvSpPr>
              <p:spPr bwMode="auto">
                <a:xfrm>
                  <a:off x="4992" y="2448"/>
                  <a:ext cx="240" cy="528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256" name="Line 56"/>
                <p:cNvSpPr>
                  <a:spLocks noChangeShapeType="1"/>
                </p:cNvSpPr>
                <p:nvPr/>
              </p:nvSpPr>
              <p:spPr bwMode="auto">
                <a:xfrm>
                  <a:off x="4416" y="2784"/>
                  <a:ext cx="72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7260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14" y="1616"/>
                      <a:ext cx="543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7260" name="Text 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414" y="1616"/>
                      <a:ext cx="543" cy="291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b="-2632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72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845" y="1501"/>
                  <a:ext cx="1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</p:grpSp>
      <p:sp>
        <p:nvSpPr>
          <p:cNvPr id="307265" name="AutoShape 65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0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0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An Example</a:t>
            </a:r>
          </a:p>
        </p:txBody>
      </p:sp>
      <p:sp>
        <p:nvSpPr>
          <p:cNvPr id="309256" name="Oval 8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09257" name="Oval 9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09260" name="Line 12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1" name="Line 13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2" name="Line 14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3" name="Line 15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4" name="Line 16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6" name="Line 18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7" name="Line 19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8" name="Line 20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9" name="Line 21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71" name="Line 23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72" name="Line 24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74" name="Text Box 26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09275" name="Text Box 27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09276" name="Text Box 28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09277" name="Text Box 29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9278" name="Text Box 30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09279" name="Text Box 31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9280" name="Text Box 32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09281" name="Text Box 33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09282" name="Text Box 34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09283" name="Text Box 35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09284" name="Text Box 36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09285" name="Text Box 37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09286" name="Text Box 38"/>
          <p:cNvSpPr txBox="1">
            <a:spLocks noChangeArrowheads="1"/>
          </p:cNvSpPr>
          <p:nvPr/>
        </p:nvSpPr>
        <p:spPr bwMode="auto">
          <a:xfrm>
            <a:off x="1600200" y="17462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09293" name="Text Box 45"/>
          <p:cNvSpPr txBox="1">
            <a:spLocks noChangeArrowheads="1"/>
          </p:cNvSpPr>
          <p:nvPr/>
        </p:nvSpPr>
        <p:spPr bwMode="auto">
          <a:xfrm>
            <a:off x="26511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09294" name="Line 4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295" name="Text Box 47"/>
          <p:cNvSpPr txBox="1">
            <a:spLocks noChangeArrowheads="1"/>
          </p:cNvSpPr>
          <p:nvPr/>
        </p:nvSpPr>
        <p:spPr bwMode="auto">
          <a:xfrm>
            <a:off x="3429000" y="30480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09296" name="Text Box 48"/>
          <p:cNvSpPr txBox="1">
            <a:spLocks noChangeArrowheads="1"/>
          </p:cNvSpPr>
          <p:nvPr/>
        </p:nvSpPr>
        <p:spPr bwMode="auto">
          <a:xfrm>
            <a:off x="5715000" y="19812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09297" name="Text Box 49"/>
          <p:cNvSpPr txBox="1">
            <a:spLocks noChangeArrowheads="1"/>
          </p:cNvSpPr>
          <p:nvPr/>
        </p:nvSpPr>
        <p:spPr bwMode="auto">
          <a:xfrm>
            <a:off x="7772400" y="41148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09298" name="Text Box 50"/>
          <p:cNvSpPr txBox="1">
            <a:spLocks noChangeArrowheads="1"/>
          </p:cNvSpPr>
          <p:nvPr/>
        </p:nvSpPr>
        <p:spPr bwMode="auto">
          <a:xfrm>
            <a:off x="5486400" y="53340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09299" name="Text Box 51"/>
          <p:cNvSpPr txBox="1">
            <a:spLocks noChangeArrowheads="1"/>
          </p:cNvSpPr>
          <p:nvPr/>
        </p:nvSpPr>
        <p:spPr bwMode="auto">
          <a:xfrm>
            <a:off x="2590800" y="55626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grpSp>
        <p:nvGrpSpPr>
          <p:cNvPr id="309303" name="Group 55"/>
          <p:cNvGrpSpPr>
            <a:grpSpLocks/>
          </p:cNvGrpSpPr>
          <p:nvPr/>
        </p:nvGrpSpPr>
        <p:grpSpPr bwMode="auto">
          <a:xfrm>
            <a:off x="990600" y="5387981"/>
            <a:ext cx="7345363" cy="1403352"/>
            <a:chOff x="528" y="2962"/>
            <a:chExt cx="4627" cy="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30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528" y="3356"/>
                  <a:ext cx="462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en-US"/>
                    <a:t> is the vertex with minimum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altLang="en-US"/>
                    <a:t>-value in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en-US" smtClean="0"/>
                    <a:t>. </a:t>
                  </a:r>
                  <a:endParaRPr lang="en-US" altLang="en-US"/>
                </a:p>
              </p:txBody>
            </p:sp>
          </mc:Choice>
          <mc:Fallback xmlns="">
            <p:sp>
              <p:nvSpPr>
                <p:cNvPr id="309300" name="Text 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" y="3356"/>
                  <a:ext cx="4627" cy="29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526" r="-332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301" name="Text Box 53"/>
            <p:cNvSpPr txBox="1">
              <a:spLocks noChangeArrowheads="1"/>
            </p:cNvSpPr>
            <p:nvPr/>
          </p:nvSpPr>
          <p:spPr bwMode="auto">
            <a:xfrm>
              <a:off x="720" y="3555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  <p:sp>
          <p:nvSpPr>
            <p:cNvPr id="309302" name="Text Box 54"/>
            <p:cNvSpPr txBox="1">
              <a:spLocks noChangeArrowheads="1"/>
            </p:cNvSpPr>
            <p:nvPr/>
          </p:nvSpPr>
          <p:spPr bwMode="auto">
            <a:xfrm>
              <a:off x="4785" y="2962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i="1"/>
                <a:t> </a:t>
              </a:r>
              <a:endParaRPr lang="en-US" altLang="en-US"/>
            </a:p>
          </p:txBody>
        </p:sp>
      </p:grpSp>
      <p:sp>
        <p:nvSpPr>
          <p:cNvPr id="309304" name="Oval 56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09305" name="Oval 57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09306" name="Oval 58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09307" name="Oval 5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09308" name="Oval 60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0279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0280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0282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3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4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5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6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7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8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9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90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91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92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93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94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0295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0296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0297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0298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0299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0300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0301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0302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0303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0304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0305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0307" name="Text Box 35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0308" name="Text Box 36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5</a:t>
            </a:r>
            <a:endParaRPr lang="en-US" altLang="en-US" b="1"/>
          </a:p>
        </p:txBody>
      </p:sp>
      <p:sp>
        <p:nvSpPr>
          <p:cNvPr id="310309" name="Text Box 37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0313" name="Text Box 41"/>
          <p:cNvSpPr txBox="1">
            <a:spLocks noChangeArrowheads="1"/>
          </p:cNvSpPr>
          <p:nvPr/>
        </p:nvSpPr>
        <p:spPr bwMode="auto">
          <a:xfrm>
            <a:off x="26511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0314" name="Text Box 42"/>
          <p:cNvSpPr txBox="1">
            <a:spLocks noChangeArrowheads="1"/>
          </p:cNvSpPr>
          <p:nvPr/>
        </p:nvSpPr>
        <p:spPr bwMode="auto">
          <a:xfrm>
            <a:off x="5638800" y="20574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0315" name="Text Box 43"/>
          <p:cNvSpPr txBox="1">
            <a:spLocks noChangeArrowheads="1"/>
          </p:cNvSpPr>
          <p:nvPr/>
        </p:nvSpPr>
        <p:spPr bwMode="auto">
          <a:xfrm>
            <a:off x="7772400" y="41148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0316" name="Text Box 44"/>
          <p:cNvSpPr txBox="1">
            <a:spLocks noChangeArrowheads="1"/>
          </p:cNvSpPr>
          <p:nvPr/>
        </p:nvSpPr>
        <p:spPr bwMode="auto">
          <a:xfrm>
            <a:off x="5486400" y="53340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0318" name="Text Box 46"/>
          <p:cNvSpPr txBox="1">
            <a:spLocks noChangeArrowheads="1"/>
          </p:cNvSpPr>
          <p:nvPr/>
        </p:nvSpPr>
        <p:spPr bwMode="auto">
          <a:xfrm>
            <a:off x="5181600" y="7620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/>
              <a:t>k</a:t>
            </a:r>
            <a:endParaRPr lang="en-US" altLang="en-US"/>
          </a:p>
        </p:txBody>
      </p:sp>
      <p:sp>
        <p:nvSpPr>
          <p:cNvPr id="310320" name="Oval 48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0321" name="Oval 49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10322" name="Oval 50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10323" name="Oval 51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p:sp>
        <p:nvSpPr>
          <p:cNvPr id="310324" name="Oval 52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1303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1304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1305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1306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7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8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9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0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1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2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3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4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5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6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7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8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1319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1320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1321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1322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1323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1324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1325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1326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1327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1328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1329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1330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1331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1332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1333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11336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1338" name="Text Box 42"/>
          <p:cNvSpPr txBox="1">
            <a:spLocks noChangeArrowheads="1"/>
          </p:cNvSpPr>
          <p:nvPr/>
        </p:nvSpPr>
        <p:spPr bwMode="auto">
          <a:xfrm>
            <a:off x="5486400" y="53340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1339" name="Text Box 43"/>
          <p:cNvSpPr txBox="1">
            <a:spLocks noChangeArrowheads="1"/>
          </p:cNvSpPr>
          <p:nvPr/>
        </p:nvSpPr>
        <p:spPr bwMode="auto">
          <a:xfrm>
            <a:off x="7772400" y="41148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1340" name="Oval 44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1341" name="Oval 45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p:sp>
        <p:nvSpPr>
          <p:cNvPr id="311342" name="Oval 46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11343" name="Oval 47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2323" name="Oval 3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2327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2328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2329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2330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1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2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3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4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5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6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7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8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9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0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1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2343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2344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2345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2347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2348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2349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2350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2351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2352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2353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2354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2355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2356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2357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12358" name="Text Box 38"/>
          <p:cNvSpPr txBox="1">
            <a:spLocks noChangeArrowheads="1"/>
          </p:cNvSpPr>
          <p:nvPr/>
        </p:nvSpPr>
        <p:spPr bwMode="auto">
          <a:xfrm>
            <a:off x="5334000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7</a:t>
            </a:r>
            <a:endParaRPr lang="en-US" altLang="en-US" b="1"/>
          </a:p>
        </p:txBody>
      </p:sp>
      <p:sp>
        <p:nvSpPr>
          <p:cNvPr id="312360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2361" name="Text Box 41"/>
          <p:cNvSpPr txBox="1">
            <a:spLocks noChangeArrowheads="1"/>
          </p:cNvSpPr>
          <p:nvPr/>
        </p:nvSpPr>
        <p:spPr bwMode="auto">
          <a:xfrm>
            <a:off x="7772400" y="41148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2362" name="Oval 42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12363" name="Oval 43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12364" name="Oval 44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3347" name="Oval 3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3351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3352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3353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3354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6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7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8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59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0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1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2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3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4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5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66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3367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3368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3369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3370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3371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3372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3373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3374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3375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3376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3377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3378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3379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3380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3381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13382" name="Text Box 38"/>
          <p:cNvSpPr txBox="1">
            <a:spLocks noChangeArrowheads="1"/>
          </p:cNvSpPr>
          <p:nvPr/>
        </p:nvSpPr>
        <p:spPr bwMode="auto">
          <a:xfrm>
            <a:off x="5334000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7</a:t>
            </a:r>
            <a:endParaRPr lang="en-US" altLang="en-US" b="1"/>
          </a:p>
        </p:txBody>
      </p:sp>
      <p:sp>
        <p:nvSpPr>
          <p:cNvPr id="313384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3385" name="Text Box 41"/>
          <p:cNvSpPr txBox="1">
            <a:spLocks noChangeArrowheads="1"/>
          </p:cNvSpPr>
          <p:nvPr/>
        </p:nvSpPr>
        <p:spPr bwMode="auto">
          <a:xfrm>
            <a:off x="7772400" y="41148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sym typeface="Symbol" panose="05050102010706020507" pitchFamily="18" charset="2"/>
              </a:rPr>
              <a:t>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313386" name="Oval 42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p:sp>
        <p:nvSpPr>
          <p:cNvPr id="313387" name="Oval 43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13388" name="Oval 44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4371" name="Oval 3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4372" name="Oval 4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14374" name="Oval 6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p:sp>
        <p:nvSpPr>
          <p:cNvPr id="314375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4376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4377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4378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79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1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2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3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4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5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6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7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8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9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90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4391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4392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4393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4394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4395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4396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4397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4398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4399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4400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4401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4402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4403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4404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4405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14406" name="Text Box 38"/>
          <p:cNvSpPr txBox="1">
            <a:spLocks noChangeArrowheads="1"/>
          </p:cNvSpPr>
          <p:nvPr/>
        </p:nvSpPr>
        <p:spPr bwMode="auto">
          <a:xfrm>
            <a:off x="5334000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7</a:t>
            </a:r>
            <a:endParaRPr lang="en-US" altLang="en-US" b="1"/>
          </a:p>
        </p:txBody>
      </p:sp>
      <p:sp>
        <p:nvSpPr>
          <p:cNvPr id="314407" name="Text Box 39"/>
          <p:cNvSpPr txBox="1">
            <a:spLocks noChangeArrowheads="1"/>
          </p:cNvSpPr>
          <p:nvPr/>
        </p:nvSpPr>
        <p:spPr bwMode="auto">
          <a:xfrm>
            <a:off x="7680325" y="4156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14</a:t>
            </a:r>
          </a:p>
        </p:txBody>
      </p:sp>
      <p:sp>
        <p:nvSpPr>
          <p:cNvPr id="314408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4409" name="Oval 41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6666"/>
                </a:solidFill>
              </a:rPr>
              <a:t>Edge Relaxation</a:t>
            </a:r>
          </a:p>
        </p:txBody>
      </p:sp>
      <p:sp>
        <p:nvSpPr>
          <p:cNvPr id="10243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Text Box 7"/>
              <p:cNvSpPr txBox="1">
                <a:spLocks noChangeArrowheads="1"/>
              </p:cNvSpPr>
              <p:nvPr/>
            </p:nvSpPr>
            <p:spPr bwMode="auto">
              <a:xfrm>
                <a:off x="669925" y="1412875"/>
                <a:ext cx="7768858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>
                    <a:solidFill>
                      <a:srgbClr val="800080"/>
                    </a:solidFill>
                  </a:rPr>
                  <a:t>Test if the shortest path to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400">
                    <a:solidFill>
                      <a:srgbClr val="800080"/>
                    </a:solidFill>
                  </a:rPr>
                  <a:t> found so far can be improved by </a:t>
                </a:r>
              </a:p>
              <a:p>
                <a:r>
                  <a:rPr lang="en-US" altLang="en-US" sz="2400">
                    <a:solidFill>
                      <a:srgbClr val="800080"/>
                    </a:solidFill>
                  </a:rPr>
                  <a:t>going through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400">
                    <a:solidFill>
                      <a:srgbClr val="80008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24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925" y="1412875"/>
                <a:ext cx="7768858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256" t="-5882" r="-314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724400" y="4876800"/>
            <a:ext cx="3657600" cy="1612900"/>
            <a:chOff x="1632" y="1440"/>
            <a:chExt cx="2304" cy="10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5" name="Oval 22"/>
                <p:cNvSpPr>
                  <a:spLocks noChangeArrowheads="1"/>
                </p:cNvSpPr>
                <p:nvPr/>
              </p:nvSpPr>
              <p:spPr bwMode="auto">
                <a:xfrm>
                  <a:off x="1632" y="1824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0265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" y="1824"/>
                  <a:ext cx="336" cy="33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6" name="Oval 23"/>
                <p:cNvSpPr>
                  <a:spLocks noChangeArrowheads="1"/>
                </p:cNvSpPr>
                <p:nvPr/>
              </p:nvSpPr>
              <p:spPr bwMode="auto">
                <a:xfrm>
                  <a:off x="2880" y="2112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altLang="en-US" i="1"/>
                </a:p>
              </p:txBody>
            </p:sp>
          </mc:Choice>
          <mc:Fallback xmlns="">
            <p:sp>
              <p:nvSpPr>
                <p:cNvPr id="10266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0" y="2112"/>
                  <a:ext cx="336" cy="33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7" name="Oval 24"/>
                <p:cNvSpPr>
                  <a:spLocks noChangeArrowheads="1"/>
                </p:cNvSpPr>
                <p:nvPr/>
              </p:nvSpPr>
              <p:spPr bwMode="auto">
                <a:xfrm>
                  <a:off x="3600" y="1872"/>
                  <a:ext cx="336" cy="33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0267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00" y="1872"/>
                  <a:ext cx="336" cy="33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68" name="Oval 25"/>
            <p:cNvSpPr>
              <a:spLocks noChangeArrowheads="1"/>
            </p:cNvSpPr>
            <p:nvPr/>
          </p:nvSpPr>
          <p:spPr bwMode="auto">
            <a:xfrm>
              <a:off x="2928" y="144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i="1"/>
                <a:t>u</a:t>
              </a:r>
            </a:p>
          </p:txBody>
        </p:sp>
        <p:sp>
          <p:nvSpPr>
            <p:cNvPr id="10269" name="Freeform 26"/>
            <p:cNvSpPr>
              <a:spLocks/>
            </p:cNvSpPr>
            <p:nvPr/>
          </p:nvSpPr>
          <p:spPr bwMode="auto">
            <a:xfrm>
              <a:off x="1968" y="1560"/>
              <a:ext cx="960" cy="360"/>
            </a:xfrm>
            <a:custGeom>
              <a:avLst/>
              <a:gdLst>
                <a:gd name="T0" fmla="*/ 0 w 960"/>
                <a:gd name="T1" fmla="*/ 360 h 360"/>
                <a:gd name="T2" fmla="*/ 144 w 960"/>
                <a:gd name="T3" fmla="*/ 120 h 360"/>
                <a:gd name="T4" fmla="*/ 480 w 960"/>
                <a:gd name="T5" fmla="*/ 168 h 360"/>
                <a:gd name="T6" fmla="*/ 816 w 960"/>
                <a:gd name="T7" fmla="*/ 24 h 360"/>
                <a:gd name="T8" fmla="*/ 960 w 960"/>
                <a:gd name="T9" fmla="*/ 24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0"/>
                <a:gd name="T16" fmla="*/ 0 h 360"/>
                <a:gd name="T17" fmla="*/ 960 w 960"/>
                <a:gd name="T18" fmla="*/ 360 h 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0" h="360">
                  <a:moveTo>
                    <a:pt x="0" y="360"/>
                  </a:moveTo>
                  <a:cubicBezTo>
                    <a:pt x="32" y="256"/>
                    <a:pt x="64" y="152"/>
                    <a:pt x="144" y="120"/>
                  </a:cubicBezTo>
                  <a:cubicBezTo>
                    <a:pt x="224" y="88"/>
                    <a:pt x="368" y="184"/>
                    <a:pt x="480" y="168"/>
                  </a:cubicBezTo>
                  <a:cubicBezTo>
                    <a:pt x="592" y="152"/>
                    <a:pt x="736" y="48"/>
                    <a:pt x="816" y="24"/>
                  </a:cubicBezTo>
                  <a:cubicBezTo>
                    <a:pt x="896" y="0"/>
                    <a:pt x="928" y="12"/>
                    <a:pt x="960" y="24"/>
                  </a:cubicBezTo>
                </a:path>
              </a:pathLst>
            </a:cu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7"/>
            <p:cNvSpPr>
              <a:spLocks noChangeShapeType="1"/>
            </p:cNvSpPr>
            <p:nvPr/>
          </p:nvSpPr>
          <p:spPr bwMode="auto">
            <a:xfrm>
              <a:off x="3264" y="1728"/>
              <a:ext cx="336" cy="19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28"/>
            <p:cNvSpPr>
              <a:spLocks/>
            </p:cNvSpPr>
            <p:nvPr/>
          </p:nvSpPr>
          <p:spPr bwMode="auto">
            <a:xfrm>
              <a:off x="1968" y="1960"/>
              <a:ext cx="912" cy="496"/>
            </a:xfrm>
            <a:custGeom>
              <a:avLst/>
              <a:gdLst>
                <a:gd name="T0" fmla="*/ 0 w 912"/>
                <a:gd name="T1" fmla="*/ 104 h 496"/>
                <a:gd name="T2" fmla="*/ 288 w 912"/>
                <a:gd name="T3" fmla="*/ 56 h 496"/>
                <a:gd name="T4" fmla="*/ 624 w 912"/>
                <a:gd name="T5" fmla="*/ 440 h 496"/>
                <a:gd name="T6" fmla="*/ 912 w 912"/>
                <a:gd name="T7" fmla="*/ 392 h 4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496"/>
                <a:gd name="T14" fmla="*/ 912 w 912"/>
                <a:gd name="T15" fmla="*/ 496 h 4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496">
                  <a:moveTo>
                    <a:pt x="0" y="104"/>
                  </a:moveTo>
                  <a:cubicBezTo>
                    <a:pt x="92" y="52"/>
                    <a:pt x="184" y="0"/>
                    <a:pt x="288" y="56"/>
                  </a:cubicBezTo>
                  <a:cubicBezTo>
                    <a:pt x="392" y="112"/>
                    <a:pt x="520" y="384"/>
                    <a:pt x="624" y="440"/>
                  </a:cubicBezTo>
                  <a:cubicBezTo>
                    <a:pt x="728" y="496"/>
                    <a:pt x="820" y="444"/>
                    <a:pt x="912" y="392"/>
                  </a:cubicBezTo>
                </a:path>
              </a:pathLst>
            </a:custGeom>
            <a:noFill/>
            <a:ln w="254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29"/>
            <p:cNvSpPr>
              <a:spLocks noChangeShapeType="1"/>
            </p:cNvSpPr>
            <p:nvPr/>
          </p:nvSpPr>
          <p:spPr bwMode="auto">
            <a:xfrm flipV="1">
              <a:off x="3216" y="211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391412" y="4800605"/>
            <a:ext cx="1301752" cy="461963"/>
            <a:chOff x="4656" y="3024"/>
            <a:chExt cx="820" cy="291"/>
          </a:xfrm>
        </p:grpSpPr>
        <p:sp>
          <p:nvSpPr>
            <p:cNvPr id="10263" name="Text Box 31"/>
            <p:cNvSpPr txBox="1">
              <a:spLocks noChangeArrowheads="1"/>
            </p:cNvSpPr>
            <p:nvPr/>
          </p:nvSpPr>
          <p:spPr bwMode="auto">
            <a:xfrm>
              <a:off x="4800" y="3024"/>
              <a:ext cx="6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smtClean="0">
                  <a:sym typeface="Symbol" panose="05050102010706020507" pitchFamily="18" charset="2"/>
                </a:rPr>
                <a:t>pred(</a:t>
              </a:r>
              <a:r>
                <a:rPr lang="en-US" altLang="en-US" sz="2400" i="1" smtClean="0">
                  <a:sym typeface="Symbol" panose="05050102010706020507" pitchFamily="18" charset="2"/>
                </a:rPr>
                <a:t>v</a:t>
              </a:r>
              <a:r>
                <a:rPr lang="en-US" altLang="en-US" sz="2400"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0264" name="AutoShape 32"/>
            <p:cNvSpPr>
              <a:spLocks noChangeArrowheads="1"/>
            </p:cNvSpPr>
            <p:nvPr/>
          </p:nvSpPr>
          <p:spPr bwMode="auto">
            <a:xfrm>
              <a:off x="4656" y="3168"/>
              <a:ext cx="144" cy="96"/>
            </a:xfrm>
            <a:prstGeom prst="lef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255" name="Oval 8"/>
              <p:cNvSpPr>
                <a:spLocks noChangeArrowheads="1"/>
              </p:cNvSpPr>
              <p:nvPr/>
            </p:nvSpPr>
            <p:spPr bwMode="auto">
              <a:xfrm>
                <a:off x="4495800" y="25908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>
          <p:sp>
            <p:nvSpPr>
              <p:cNvPr id="10255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2590800"/>
                <a:ext cx="533400" cy="5334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6" name="Oval 10"/>
          <p:cNvSpPr>
            <a:spLocks noChangeArrowheads="1"/>
          </p:cNvSpPr>
          <p:nvPr/>
        </p:nvSpPr>
        <p:spPr bwMode="auto">
          <a:xfrm>
            <a:off x="6477000" y="3048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1">
                <a:sym typeface="Symbol" panose="05050102010706020507" pitchFamily="18" charset="2"/>
              </a:rPr>
              <a:t>w</a:t>
            </a:r>
            <a:endParaRPr lang="en-US" altLang="en-US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57" name="Oval 12"/>
              <p:cNvSpPr>
                <a:spLocks noChangeArrowheads="1"/>
              </p:cNvSpPr>
              <p:nvPr/>
            </p:nvSpPr>
            <p:spPr bwMode="auto">
              <a:xfrm>
                <a:off x="7620000" y="26670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>
          <p:sp>
            <p:nvSpPr>
              <p:cNvPr id="10257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0" y="2667000"/>
                <a:ext cx="533400" cy="5334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8" name="Oval 13"/>
              <p:cNvSpPr>
                <a:spLocks noChangeArrowheads="1"/>
              </p:cNvSpPr>
              <p:nvPr/>
            </p:nvSpPr>
            <p:spPr bwMode="auto">
              <a:xfrm>
                <a:off x="6553200" y="19812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>
          <p:sp>
            <p:nvSpPr>
              <p:cNvPr id="10258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1981200"/>
                <a:ext cx="533400" cy="5334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9" name="Freeform 15"/>
          <p:cNvSpPr>
            <a:spLocks/>
          </p:cNvSpPr>
          <p:nvPr/>
        </p:nvSpPr>
        <p:spPr bwMode="auto">
          <a:xfrm>
            <a:off x="5029200" y="2171700"/>
            <a:ext cx="1524000" cy="571500"/>
          </a:xfrm>
          <a:custGeom>
            <a:avLst/>
            <a:gdLst>
              <a:gd name="T0" fmla="*/ 0 w 960"/>
              <a:gd name="T1" fmla="*/ 360 h 360"/>
              <a:gd name="T2" fmla="*/ 144 w 960"/>
              <a:gd name="T3" fmla="*/ 120 h 360"/>
              <a:gd name="T4" fmla="*/ 480 w 960"/>
              <a:gd name="T5" fmla="*/ 168 h 360"/>
              <a:gd name="T6" fmla="*/ 816 w 960"/>
              <a:gd name="T7" fmla="*/ 24 h 360"/>
              <a:gd name="T8" fmla="*/ 960 w 960"/>
              <a:gd name="T9" fmla="*/ 24 h 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360"/>
              <a:gd name="T17" fmla="*/ 960 w 960"/>
              <a:gd name="T18" fmla="*/ 360 h 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360">
                <a:moveTo>
                  <a:pt x="0" y="360"/>
                </a:moveTo>
                <a:cubicBezTo>
                  <a:pt x="32" y="256"/>
                  <a:pt x="64" y="152"/>
                  <a:pt x="144" y="120"/>
                </a:cubicBezTo>
                <a:cubicBezTo>
                  <a:pt x="224" y="88"/>
                  <a:pt x="368" y="184"/>
                  <a:pt x="480" y="168"/>
                </a:cubicBezTo>
                <a:cubicBezTo>
                  <a:pt x="592" y="152"/>
                  <a:pt x="736" y="48"/>
                  <a:pt x="816" y="24"/>
                </a:cubicBezTo>
                <a:cubicBezTo>
                  <a:pt x="896" y="0"/>
                  <a:pt x="928" y="12"/>
                  <a:pt x="960" y="24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7"/>
          <p:cNvSpPr>
            <a:spLocks noChangeShapeType="1"/>
          </p:cNvSpPr>
          <p:nvPr/>
        </p:nvSpPr>
        <p:spPr bwMode="auto">
          <a:xfrm>
            <a:off x="7086600" y="2438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Freeform 18"/>
          <p:cNvSpPr>
            <a:spLocks/>
          </p:cNvSpPr>
          <p:nvPr/>
        </p:nvSpPr>
        <p:spPr bwMode="auto">
          <a:xfrm>
            <a:off x="5029200" y="2806700"/>
            <a:ext cx="1447800" cy="787400"/>
          </a:xfrm>
          <a:custGeom>
            <a:avLst/>
            <a:gdLst>
              <a:gd name="T0" fmla="*/ 0 w 912"/>
              <a:gd name="T1" fmla="*/ 104 h 496"/>
              <a:gd name="T2" fmla="*/ 288 w 912"/>
              <a:gd name="T3" fmla="*/ 56 h 496"/>
              <a:gd name="T4" fmla="*/ 624 w 912"/>
              <a:gd name="T5" fmla="*/ 440 h 496"/>
              <a:gd name="T6" fmla="*/ 912 w 912"/>
              <a:gd name="T7" fmla="*/ 392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496"/>
              <a:gd name="T14" fmla="*/ 912 w 912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496">
                <a:moveTo>
                  <a:pt x="0" y="104"/>
                </a:moveTo>
                <a:cubicBezTo>
                  <a:pt x="92" y="52"/>
                  <a:pt x="184" y="0"/>
                  <a:pt x="288" y="56"/>
                </a:cubicBezTo>
                <a:cubicBezTo>
                  <a:pt x="392" y="112"/>
                  <a:pt x="520" y="384"/>
                  <a:pt x="624" y="440"/>
                </a:cubicBezTo>
                <a:cubicBezTo>
                  <a:pt x="728" y="496"/>
                  <a:pt x="820" y="444"/>
                  <a:pt x="912" y="392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19"/>
          <p:cNvSpPr>
            <a:spLocks noChangeShapeType="1"/>
          </p:cNvSpPr>
          <p:nvPr/>
        </p:nvSpPr>
        <p:spPr bwMode="auto">
          <a:xfrm flipV="1">
            <a:off x="7010400" y="3048000"/>
            <a:ext cx="609600" cy="2286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7086606" y="3200403"/>
            <a:ext cx="1301751" cy="461963"/>
            <a:chOff x="4464" y="2016"/>
            <a:chExt cx="820" cy="291"/>
          </a:xfrm>
        </p:grpSpPr>
        <p:sp>
          <p:nvSpPr>
            <p:cNvPr id="10253" name="Text Box 30"/>
            <p:cNvSpPr txBox="1">
              <a:spLocks noChangeArrowheads="1"/>
            </p:cNvSpPr>
            <p:nvPr/>
          </p:nvSpPr>
          <p:spPr bwMode="auto">
            <a:xfrm>
              <a:off x="4608" y="2016"/>
              <a:ext cx="6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smtClean="0">
                  <a:sym typeface="Symbol" panose="05050102010706020507" pitchFamily="18" charset="2"/>
                </a:rPr>
                <a:t>pred(</a:t>
              </a:r>
              <a:r>
                <a:rPr lang="en-US" altLang="en-US" sz="2400" i="1" smtClean="0">
                  <a:sym typeface="Symbol" panose="05050102010706020507" pitchFamily="18" charset="2"/>
                </a:rPr>
                <a:t>v</a:t>
              </a:r>
              <a:r>
                <a:rPr lang="en-US" altLang="en-US" sz="2400"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0254" name="AutoShape 33"/>
            <p:cNvSpPr>
              <a:spLocks noChangeArrowheads="1"/>
            </p:cNvSpPr>
            <p:nvPr/>
          </p:nvSpPr>
          <p:spPr bwMode="auto">
            <a:xfrm>
              <a:off x="4464" y="2112"/>
              <a:ext cx="144" cy="96"/>
            </a:xfrm>
            <a:prstGeom prst="lef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25666" name="AutoShape 34"/>
          <p:cNvSpPr>
            <a:spLocks noChangeArrowheads="1"/>
          </p:cNvSpPr>
          <p:nvPr/>
        </p:nvSpPr>
        <p:spPr bwMode="auto">
          <a:xfrm>
            <a:off x="6019800" y="3886200"/>
            <a:ext cx="457200" cy="1143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68" name="Text Box 36"/>
              <p:cNvSpPr txBox="1">
                <a:spLocks noChangeArrowheads="1"/>
              </p:cNvSpPr>
              <p:nvPr/>
            </p:nvSpPr>
            <p:spPr bwMode="auto">
              <a:xfrm>
                <a:off x="6477000" y="4038600"/>
                <a:ext cx="268695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 &gt; 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5668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4038600"/>
                <a:ext cx="268695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671" name="Text Box 39"/>
              <p:cNvSpPr txBox="1">
                <a:spLocks noChangeArrowheads="1"/>
              </p:cNvSpPr>
              <p:nvPr/>
            </p:nvSpPr>
            <p:spPr bwMode="auto">
              <a:xfrm>
                <a:off x="381000" y="3505200"/>
                <a:ext cx="4623702" cy="156966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smtClean="0"/>
                  <a:t>Relax  </a:t>
                </a:r>
                <a:r>
                  <a:rPr lang="en-US" altLang="en-US" sz="2400" smtClean="0">
                    <a:sym typeface="Symbol" panose="05050102010706020507" pitchFamily="18" charset="2"/>
                  </a:rPr>
                  <a:t></a:t>
                </a:r>
                <a:r>
                  <a:rPr lang="en-US" altLang="en-US" sz="2400" i="1" smtClean="0"/>
                  <a:t>u</a:t>
                </a:r>
                <a:r>
                  <a:rPr lang="en-US" altLang="en-US" sz="2400"/>
                  <a:t>, </a:t>
                </a:r>
                <a:r>
                  <a:rPr lang="en-US" altLang="en-US" sz="2400" i="1" smtClean="0"/>
                  <a:t>v</a:t>
                </a:r>
                <a:r>
                  <a:rPr lang="en-US" altLang="en-US" sz="2400" smtClean="0">
                    <a:sym typeface="Symbol" panose="05050102010706020507" pitchFamily="18" charset="2"/>
                  </a:rPr>
                  <a:t></a:t>
                </a:r>
                <a:endParaRPr lang="en-US" altLang="en-US" sz="2400"/>
              </a:p>
              <a:p>
                <a:r>
                  <a:rPr lang="en-US" altLang="en-US" sz="2400"/>
                  <a:t>     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if</a:t>
                </a:r>
                <a:r>
                  <a:rPr lang="en-US" altLang="en-US" sz="240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  + 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sz="2400"/>
              </a:p>
              <a:p>
                <a:r>
                  <a:rPr lang="en-US" altLang="en-US" sz="2400"/>
                  <a:t>         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then</a:t>
                </a:r>
                <a:r>
                  <a:rPr lang="en-US" altLang="en-US" sz="240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+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en-US" sz="2400">
                  <a:sym typeface="Symbol" panose="05050102010706020507" pitchFamily="18" charset="2"/>
                </a:endParaRPr>
              </a:p>
              <a:p>
                <a:r>
                  <a:rPr lang="en-US" altLang="en-US" sz="2400">
                    <a:sym typeface="Symbol" panose="05050102010706020507" pitchFamily="18" charset="2"/>
                  </a:rPr>
                  <a:t>                 </a:t>
                </a:r>
                <a:r>
                  <a:rPr lang="en-US" altLang="en-US" sz="2400" smtClean="0">
                    <a:sym typeface="Symbol" panose="05050102010706020507" pitchFamily="18" charset="2"/>
                  </a:rPr>
                  <a:t>pred(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 sz="2400" smtClean="0">
                    <a:sym typeface="Symbol" panose="05050102010706020507" pitchFamily="18" charset="2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endParaRPr lang="en-US" altLang="en-US" sz="2400" i="1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25671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505200"/>
                <a:ext cx="4623702" cy="1569660"/>
              </a:xfrm>
              <a:prstGeom prst="rect">
                <a:avLst/>
              </a:prstGeom>
              <a:blipFill rotWithShape="0">
                <a:blip r:embed="rId10"/>
                <a:stretch>
                  <a:fillRect l="-1974" t="-3089" r="-921" b="-7722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675" name="Text Box 43"/>
          <p:cNvSpPr txBox="1">
            <a:spLocks noChangeArrowheads="1"/>
          </p:cNvSpPr>
          <p:nvPr/>
        </p:nvSpPr>
        <p:spPr bwMode="auto">
          <a:xfrm>
            <a:off x="441325" y="5576888"/>
            <a:ext cx="383162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Shortest path algorithms differ in </a:t>
            </a:r>
          </a:p>
          <a:p>
            <a:r>
              <a:rPr lang="en-US" altLang="en-US">
                <a:solidFill>
                  <a:schemeClr val="accent2"/>
                </a:solidFill>
              </a:rPr>
              <a:t>the </a:t>
            </a:r>
            <a:r>
              <a:rPr lang="en-US" altLang="en-US" i="1">
                <a:solidFill>
                  <a:srgbClr val="FF33CC"/>
                </a:solidFill>
              </a:rPr>
              <a:t>number of times </a:t>
            </a:r>
            <a:r>
              <a:rPr lang="en-US" altLang="en-US">
                <a:solidFill>
                  <a:schemeClr val="accent2"/>
                </a:solidFill>
              </a:rPr>
              <a:t>the edges are </a:t>
            </a:r>
          </a:p>
          <a:p>
            <a:r>
              <a:rPr lang="en-US" altLang="en-US">
                <a:solidFill>
                  <a:schemeClr val="accent2"/>
                </a:solidFill>
              </a:rPr>
              <a:t>relaxed and the </a:t>
            </a:r>
            <a:r>
              <a:rPr lang="en-US" altLang="en-US" i="1">
                <a:solidFill>
                  <a:srgbClr val="FF33CC"/>
                </a:solidFill>
              </a:rPr>
              <a:t>order</a:t>
            </a:r>
            <a:r>
              <a:rPr lang="en-US" altLang="en-US">
                <a:solidFill>
                  <a:schemeClr val="accent2"/>
                </a:solidFill>
              </a:rPr>
              <a:t> in which they</a:t>
            </a:r>
          </a:p>
          <a:p>
            <a:r>
              <a:rPr lang="en-US" altLang="en-US">
                <a:solidFill>
                  <a:schemeClr val="accent2"/>
                </a:solidFill>
              </a:rPr>
              <a:t>are relaxed.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5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5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3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 animBg="1"/>
      <p:bldP spid="325666" grpId="0" animBg="1"/>
      <p:bldP spid="325668" grpId="0"/>
      <p:bldP spid="325671" grpId="0" animBg="1"/>
      <p:bldP spid="3256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5395" name="Oval 3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5399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5400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5401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5402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3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5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7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8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09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0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1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2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3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50800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14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5417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5418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5419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5420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5421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5422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5423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5424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5425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5426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5427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5428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5429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15430" name="Text Box 38"/>
          <p:cNvSpPr txBox="1">
            <a:spLocks noChangeArrowheads="1"/>
          </p:cNvSpPr>
          <p:nvPr/>
        </p:nvSpPr>
        <p:spPr bwMode="auto">
          <a:xfrm>
            <a:off x="5334000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7</a:t>
            </a:r>
            <a:endParaRPr lang="en-US" altLang="en-US" b="1"/>
          </a:p>
        </p:txBody>
      </p:sp>
      <p:sp>
        <p:nvSpPr>
          <p:cNvPr id="315431" name="Text Box 39"/>
          <p:cNvSpPr txBox="1">
            <a:spLocks noChangeArrowheads="1"/>
          </p:cNvSpPr>
          <p:nvPr/>
        </p:nvSpPr>
        <p:spPr bwMode="auto">
          <a:xfrm>
            <a:off x="7680325" y="4156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315432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5433" name="Oval 41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15434" name="Oval 42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  <p:sp>
        <p:nvSpPr>
          <p:cNvPr id="315435" name="Oval 43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318467" name="Oval 3"/>
          <p:cNvSpPr>
            <a:spLocks noChangeArrowheads="1"/>
          </p:cNvSpPr>
          <p:nvPr/>
        </p:nvSpPr>
        <p:spPr bwMode="auto">
          <a:xfrm>
            <a:off x="1524000" y="2209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18468" name="Oval 4"/>
          <p:cNvSpPr>
            <a:spLocks noChangeArrowheads="1"/>
          </p:cNvSpPr>
          <p:nvPr/>
        </p:nvSpPr>
        <p:spPr bwMode="auto">
          <a:xfrm>
            <a:off x="75438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f</a:t>
            </a:r>
          </a:p>
        </p:txBody>
      </p:sp>
      <p:sp>
        <p:nvSpPr>
          <p:cNvPr id="318471" name="Oval 7"/>
          <p:cNvSpPr>
            <a:spLocks noChangeArrowheads="1"/>
          </p:cNvSpPr>
          <p:nvPr/>
        </p:nvSpPr>
        <p:spPr bwMode="auto">
          <a:xfrm>
            <a:off x="3200400" y="34290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b</a:t>
            </a:r>
          </a:p>
        </p:txBody>
      </p:sp>
      <p:sp>
        <p:nvSpPr>
          <p:cNvPr id="318472" name="Oval 8"/>
          <p:cNvSpPr>
            <a:spLocks noChangeArrowheads="1"/>
          </p:cNvSpPr>
          <p:nvPr/>
        </p:nvSpPr>
        <p:spPr bwMode="auto">
          <a:xfrm>
            <a:off x="5486400" y="24384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d</a:t>
            </a:r>
          </a:p>
        </p:txBody>
      </p:sp>
      <p:sp>
        <p:nvSpPr>
          <p:cNvPr id="318473" name="Oval 9"/>
          <p:cNvSpPr>
            <a:spLocks noChangeArrowheads="1"/>
          </p:cNvSpPr>
          <p:nvPr/>
        </p:nvSpPr>
        <p:spPr bwMode="auto">
          <a:xfrm>
            <a:off x="685800" y="36576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s</a:t>
            </a:r>
          </a:p>
        </p:txBody>
      </p:sp>
      <p:sp>
        <p:nvSpPr>
          <p:cNvPr id="318474" name="Line 10"/>
          <p:cNvSpPr>
            <a:spLocks noChangeShapeType="1"/>
          </p:cNvSpPr>
          <p:nvPr/>
        </p:nvSpPr>
        <p:spPr bwMode="auto">
          <a:xfrm>
            <a:off x="2286000" y="25146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5" name="Line 11"/>
          <p:cNvSpPr>
            <a:spLocks noChangeShapeType="1"/>
          </p:cNvSpPr>
          <p:nvPr/>
        </p:nvSpPr>
        <p:spPr bwMode="auto">
          <a:xfrm>
            <a:off x="2133600" y="2819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6" name="Line 12"/>
          <p:cNvSpPr>
            <a:spLocks noChangeShapeType="1"/>
          </p:cNvSpPr>
          <p:nvPr/>
        </p:nvSpPr>
        <p:spPr bwMode="auto">
          <a:xfrm flipH="1">
            <a:off x="1219200" y="2895600"/>
            <a:ext cx="4572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7" name="Line 13"/>
          <p:cNvSpPr>
            <a:spLocks noChangeShapeType="1"/>
          </p:cNvSpPr>
          <p:nvPr/>
        </p:nvSpPr>
        <p:spPr bwMode="auto">
          <a:xfrm>
            <a:off x="1295400" y="4343400"/>
            <a:ext cx="1143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8" name="Line 14"/>
          <p:cNvSpPr>
            <a:spLocks noChangeShapeType="1"/>
          </p:cNvSpPr>
          <p:nvPr/>
        </p:nvSpPr>
        <p:spPr bwMode="auto">
          <a:xfrm flipV="1">
            <a:off x="1447800" y="38862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79" name="Line 15"/>
          <p:cNvSpPr>
            <a:spLocks noChangeShapeType="1"/>
          </p:cNvSpPr>
          <p:nvPr/>
        </p:nvSpPr>
        <p:spPr bwMode="auto">
          <a:xfrm flipV="1">
            <a:off x="3048000" y="4191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0" name="Line 16"/>
          <p:cNvSpPr>
            <a:spLocks noChangeShapeType="1"/>
          </p:cNvSpPr>
          <p:nvPr/>
        </p:nvSpPr>
        <p:spPr bwMode="auto">
          <a:xfrm>
            <a:off x="3962400" y="3962400"/>
            <a:ext cx="1371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1" name="Line 17"/>
          <p:cNvSpPr>
            <a:spLocks noChangeShapeType="1"/>
          </p:cNvSpPr>
          <p:nvPr/>
        </p:nvSpPr>
        <p:spPr bwMode="auto">
          <a:xfrm flipV="1">
            <a:off x="3124200" y="5105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2" name="Line 18"/>
          <p:cNvSpPr>
            <a:spLocks noChangeShapeType="1"/>
          </p:cNvSpPr>
          <p:nvPr/>
        </p:nvSpPr>
        <p:spPr bwMode="auto">
          <a:xfrm flipH="1">
            <a:off x="5562600" y="3200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3" name="Line 19"/>
          <p:cNvSpPr>
            <a:spLocks noChangeShapeType="1"/>
          </p:cNvSpPr>
          <p:nvPr/>
        </p:nvSpPr>
        <p:spPr bwMode="auto">
          <a:xfrm flipV="1">
            <a:off x="3962400" y="3048000"/>
            <a:ext cx="160020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4" name="Line 20"/>
          <p:cNvSpPr>
            <a:spLocks noChangeShapeType="1"/>
          </p:cNvSpPr>
          <p:nvPr/>
        </p:nvSpPr>
        <p:spPr bwMode="auto">
          <a:xfrm flipV="1">
            <a:off x="5943600" y="40386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5" name="Line 21"/>
          <p:cNvSpPr>
            <a:spLocks noChangeShapeType="1"/>
          </p:cNvSpPr>
          <p:nvPr/>
        </p:nvSpPr>
        <p:spPr bwMode="auto">
          <a:xfrm>
            <a:off x="6248400" y="2895600"/>
            <a:ext cx="13716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86" name="Text Box 22"/>
          <p:cNvSpPr txBox="1">
            <a:spLocks noChangeArrowheads="1"/>
          </p:cNvSpPr>
          <p:nvPr/>
        </p:nvSpPr>
        <p:spPr bwMode="auto">
          <a:xfrm>
            <a:off x="1050925" y="2860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8487" name="Text Box 23"/>
          <p:cNvSpPr txBox="1">
            <a:spLocks noChangeArrowheads="1"/>
          </p:cNvSpPr>
          <p:nvPr/>
        </p:nvSpPr>
        <p:spPr bwMode="auto">
          <a:xfrm>
            <a:off x="34893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8488" name="Text Box 24"/>
          <p:cNvSpPr txBox="1">
            <a:spLocks noChangeArrowheads="1"/>
          </p:cNvSpPr>
          <p:nvPr/>
        </p:nvSpPr>
        <p:spPr bwMode="auto">
          <a:xfrm>
            <a:off x="1965325" y="3470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8489" name="Text Box 25"/>
          <p:cNvSpPr txBox="1">
            <a:spLocks noChangeArrowheads="1"/>
          </p:cNvSpPr>
          <p:nvPr/>
        </p:nvSpPr>
        <p:spPr bwMode="auto">
          <a:xfrm>
            <a:off x="1660525" y="4689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8490" name="Text Box 26"/>
          <p:cNvSpPr txBox="1">
            <a:spLocks noChangeArrowheads="1"/>
          </p:cNvSpPr>
          <p:nvPr/>
        </p:nvSpPr>
        <p:spPr bwMode="auto">
          <a:xfrm>
            <a:off x="3260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8491" name="Text Box 27"/>
          <p:cNvSpPr txBox="1">
            <a:spLocks noChangeArrowheads="1"/>
          </p:cNvSpPr>
          <p:nvPr/>
        </p:nvSpPr>
        <p:spPr bwMode="auto">
          <a:xfrm>
            <a:off x="3870325" y="5299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8492" name="Text Box 28"/>
          <p:cNvSpPr txBox="1">
            <a:spLocks noChangeArrowheads="1"/>
          </p:cNvSpPr>
          <p:nvPr/>
        </p:nvSpPr>
        <p:spPr bwMode="auto">
          <a:xfrm>
            <a:off x="4479925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318493" name="Text Box 29"/>
          <p:cNvSpPr txBox="1">
            <a:spLocks noChangeArrowheads="1"/>
          </p:cNvSpPr>
          <p:nvPr/>
        </p:nvSpPr>
        <p:spPr bwMode="auto">
          <a:xfrm>
            <a:off x="4327525" y="3013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318494" name="Text Box 30"/>
          <p:cNvSpPr txBox="1">
            <a:spLocks noChangeArrowheads="1"/>
          </p:cNvSpPr>
          <p:nvPr/>
        </p:nvSpPr>
        <p:spPr bwMode="auto">
          <a:xfrm>
            <a:off x="53943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318495" name="Text Box 31"/>
          <p:cNvSpPr txBox="1">
            <a:spLocks noChangeArrowheads="1"/>
          </p:cNvSpPr>
          <p:nvPr/>
        </p:nvSpPr>
        <p:spPr bwMode="auto">
          <a:xfrm>
            <a:off x="6689725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318496" name="Text Box 32"/>
          <p:cNvSpPr txBox="1">
            <a:spLocks noChangeArrowheads="1"/>
          </p:cNvSpPr>
          <p:nvPr/>
        </p:nvSpPr>
        <p:spPr bwMode="auto">
          <a:xfrm>
            <a:off x="66294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318497" name="Text Box 33"/>
          <p:cNvSpPr txBox="1">
            <a:spLocks noChangeArrowheads="1"/>
          </p:cNvSpPr>
          <p:nvPr/>
        </p:nvSpPr>
        <p:spPr bwMode="auto">
          <a:xfrm>
            <a:off x="8985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0</a:t>
            </a:r>
            <a:endParaRPr lang="en-US" altLang="en-US"/>
          </a:p>
        </p:txBody>
      </p:sp>
      <p:sp>
        <p:nvSpPr>
          <p:cNvPr id="318498" name="Text Box 34"/>
          <p:cNvSpPr txBox="1">
            <a:spLocks noChangeArrowheads="1"/>
          </p:cNvSpPr>
          <p:nvPr/>
        </p:nvSpPr>
        <p:spPr bwMode="auto">
          <a:xfrm>
            <a:off x="1676400" y="182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2</a:t>
            </a:r>
            <a:endParaRPr lang="en-US" altLang="en-US" b="1"/>
          </a:p>
        </p:txBody>
      </p:sp>
      <p:sp>
        <p:nvSpPr>
          <p:cNvPr id="318499" name="Text Box 35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8500" name="Text Box 36"/>
          <p:cNvSpPr txBox="1">
            <a:spLocks noChangeArrowheads="1"/>
          </p:cNvSpPr>
          <p:nvPr/>
        </p:nvSpPr>
        <p:spPr bwMode="auto">
          <a:xfrm>
            <a:off x="2667000" y="556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4</a:t>
            </a:r>
            <a:endParaRPr lang="en-US" altLang="en-US" b="1"/>
          </a:p>
        </p:txBody>
      </p:sp>
      <p:sp>
        <p:nvSpPr>
          <p:cNvPr id="318501" name="Text Box 37"/>
          <p:cNvSpPr txBox="1">
            <a:spLocks noChangeArrowheads="1"/>
          </p:cNvSpPr>
          <p:nvPr/>
        </p:nvSpPr>
        <p:spPr bwMode="auto">
          <a:xfrm>
            <a:off x="5638800" y="1981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318502" name="Text Box 38"/>
          <p:cNvSpPr txBox="1">
            <a:spLocks noChangeArrowheads="1"/>
          </p:cNvSpPr>
          <p:nvPr/>
        </p:nvSpPr>
        <p:spPr bwMode="auto">
          <a:xfrm>
            <a:off x="5334000" y="533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7</a:t>
            </a:r>
            <a:endParaRPr lang="en-US" altLang="en-US" b="1"/>
          </a:p>
        </p:txBody>
      </p:sp>
      <p:sp>
        <p:nvSpPr>
          <p:cNvPr id="318503" name="Text Box 39"/>
          <p:cNvSpPr txBox="1">
            <a:spLocks noChangeArrowheads="1"/>
          </p:cNvSpPr>
          <p:nvPr/>
        </p:nvSpPr>
        <p:spPr bwMode="auto">
          <a:xfrm>
            <a:off x="7680325" y="4156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318504" name="Text Box 40"/>
          <p:cNvSpPr txBox="1">
            <a:spLocks noChangeArrowheads="1"/>
          </p:cNvSpPr>
          <p:nvPr/>
        </p:nvSpPr>
        <p:spPr bwMode="auto">
          <a:xfrm>
            <a:off x="2667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318506" name="Oval 42"/>
          <p:cNvSpPr>
            <a:spLocks noChangeArrowheads="1"/>
          </p:cNvSpPr>
          <p:nvPr/>
        </p:nvSpPr>
        <p:spPr bwMode="auto">
          <a:xfrm>
            <a:off x="2438400" y="4876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c</a:t>
            </a:r>
          </a:p>
        </p:txBody>
      </p:sp>
      <p:sp>
        <p:nvSpPr>
          <p:cNvPr id="318507" name="Oval 43"/>
          <p:cNvSpPr>
            <a:spLocks noChangeArrowheads="1"/>
          </p:cNvSpPr>
          <p:nvPr/>
        </p:nvSpPr>
        <p:spPr bwMode="auto">
          <a:xfrm>
            <a:off x="5257800" y="46482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Algorithm Description</a:t>
            </a:r>
          </a:p>
        </p:txBody>
      </p:sp>
      <p:sp>
        <p:nvSpPr>
          <p:cNvPr id="323587" name="Line 102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3588" name="Text Box 1028"/>
              <p:cNvSpPr txBox="1">
                <a:spLocks noChangeArrowheads="1"/>
              </p:cNvSpPr>
              <p:nvPr/>
            </p:nvSpPr>
            <p:spPr bwMode="auto">
              <a:xfrm>
                <a:off x="1143000" y="1524000"/>
                <a:ext cx="8011296" cy="52629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mtClean="0"/>
                  <a:t>Dijkstra(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i="1"/>
                  <a:t>s</a:t>
                </a:r>
                <a:r>
                  <a:rPr lang="en-US" altLang="en-US"/>
                  <a:t>)</a:t>
                </a:r>
              </a:p>
              <a:p>
                <a:r>
                  <a:rPr lang="en-US" altLang="en-US"/>
                  <a:t>      </a:t>
                </a:r>
                <a:r>
                  <a:rPr lang="en-US" altLang="en-US">
                    <a:solidFill>
                      <a:schemeClr val="accent2"/>
                    </a:solidFill>
                  </a:rPr>
                  <a:t>for</a:t>
                </a:r>
                <a:r>
                  <a:rPr lang="en-US" altLang="en-US"/>
                  <a:t> each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b="0" i="0" smtClean="0">
                    <a:latin typeface="+mj-lt"/>
                    <a:sym typeface="Symbol" panose="05050102010706020507" pitchFamily="18" charset="2"/>
                  </a:rPr>
                  <a:t>in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      </m:t>
                    </m:r>
                  </m:oMath>
                </a14:m>
                <a:r>
                  <a:rPr lang="en-US" altLang="en-US">
                    <a:solidFill>
                      <a:srgbClr val="33CC33"/>
                    </a:solidFill>
                    <a:sym typeface="Symbol" panose="05050102010706020507" pitchFamily="18" charset="2"/>
                  </a:rPr>
                  <a:t>// initialization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      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do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</m:t>
                    </m:r>
                  </m:oMath>
                </a14:m>
                <a:endParaRPr lang="en-US" altLang="en-US">
                  <a:sym typeface="Symbol" panose="05050102010706020507" pitchFamily="18" charset="2"/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           </a:t>
                </a:r>
                <a:r>
                  <a:rPr lang="en-US" altLang="en-US" smtClean="0">
                    <a:sym typeface="Symbol" panose="05050102010706020507" pitchFamily="18" charset="2"/>
                  </a:rPr>
                  <a:t>pred(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)</a:t>
                </a:r>
                <a:r>
                  <a:rPr lang="en-US" altLang="en-US" smtClean="0">
                    <a:sym typeface="Symbol" panose="05050102010706020507" pitchFamily="18" charset="2"/>
                  </a:rPr>
                  <a:t> = null</a:t>
                </a:r>
                <a:endParaRPr lang="en-US" altLang="en-US">
                  <a:sym typeface="Symbol" panose="05050102010706020507" pitchFamily="18" charset="2"/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0 </m:t>
                    </m:r>
                  </m:oMath>
                </a14:m>
                <a:endParaRPr lang="en-US" altLang="en-US">
                  <a:sym typeface="Symbol" panose="05050102010706020507" pitchFamily="18" charset="2"/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</m:oMath>
                </a14:m>
                <a:r>
                  <a:rPr lang="en-US" altLang="en-US" smtClean="0">
                    <a:sym typeface="Symbol" panose="05050102010706020507" pitchFamily="18" charset="2"/>
                  </a:rPr>
                  <a:t> null </a:t>
                </a:r>
                <a:endParaRPr lang="en-US" altLang="en-US">
                  <a:sym typeface="Symbol" panose="05050102010706020507" pitchFamily="18" charset="2"/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𝑉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</m:t>
                    </m:r>
                  </m:oMath>
                </a14:m>
                <a:r>
                  <a:rPr lang="en-US" altLang="en-US">
                    <a:sym typeface="Symbol" panose="05050102010706020507" pitchFamily="18" charset="2"/>
                  </a:rPr>
                  <a:t>	       </a:t>
                </a:r>
                <a:r>
                  <a:rPr lang="en-US" altLang="en-US">
                    <a:solidFill>
                      <a:srgbClr val="33CC33"/>
                    </a:solidFill>
                  </a:rPr>
                  <a:t>// initializing priority queue</a:t>
                </a:r>
                <a:r>
                  <a:rPr lang="en-US" altLang="en-US"/>
                  <a:t> 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      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while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𝑄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!= </m:t>
                    </m:r>
                  </m:oMath>
                </a14:m>
                <a:r>
                  <a:rPr lang="en-US" altLang="en-US" smtClean="0">
                    <a:sym typeface="Symbol" panose="05050102010706020507" pitchFamily="18" charset="2"/>
                  </a:rPr>
                  <a:t>null </a:t>
                </a:r>
                <a:endParaRPr lang="en-US" altLang="en-US">
                  <a:sym typeface="Symbol" panose="05050102010706020507" pitchFamily="18" charset="2"/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	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do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</m:oMath>
                </a14:m>
                <a:r>
                  <a:rPr lang="en-US" altLang="en-US" smtClean="0">
                    <a:sym typeface="Symbol" panose="05050102010706020507" pitchFamily="18" charset="2"/>
                  </a:rPr>
                  <a:t> Extract-Min(</a:t>
                </a:r>
                <a:r>
                  <a:rPr lang="en-US" altLang="en-US" i="1" smtClean="0">
                    <a:sym typeface="Symbol" panose="05050102010706020507" pitchFamily="18" charset="2"/>
                  </a:rPr>
                  <a:t>Q</a:t>
                </a:r>
                <a:r>
                  <a:rPr lang="en-US" altLang="en-US" smtClean="0">
                    <a:sym typeface="Symbol" panose="05050102010706020507" pitchFamily="18" charset="2"/>
                  </a:rPr>
                  <a:t>) </a:t>
                </a:r>
                <a:r>
                  <a:rPr lang="en-US" altLang="en-US">
                    <a:solidFill>
                      <a:srgbClr val="33CC33"/>
                    </a:solidFill>
                  </a:rPr>
                  <a:t>// </a:t>
                </a:r>
                <a:r>
                  <a:rPr lang="en-US" altLang="en-US" smtClean="0">
                    <a:solidFill>
                      <a:srgbClr val="33CC33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en-US" b="0" i="0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mtClean="0">
                    <a:solidFill>
                      <a:srgbClr val="33CC33"/>
                    </a:solidFill>
                  </a:rPr>
                  <a:t> </a:t>
                </a:r>
                <a:r>
                  <a:rPr lang="en-US" altLang="en-US">
                    <a:solidFill>
                      <a:srgbClr val="33CC33"/>
                    </a:solidFill>
                  </a:rPr>
                  <a:t>value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mtClean="0">
                    <a:solidFill>
                      <a:srgbClr val="33CC33"/>
                    </a:solidFill>
                  </a:rPr>
                  <a:t> (a heap)</a:t>
                </a:r>
                <a:endParaRPr lang="en-US" altLang="en-US">
                  <a:solidFill>
                    <a:srgbClr val="33CC33"/>
                  </a:solidFill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	     </a:t>
                </a:r>
                <a:r>
                  <a:rPr lang="en-US" altLang="en-US" smtClean="0">
                    <a:sym typeface="Symbol" panose="05050102010706020507" pitchFamily="18" charset="2"/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r>
                  <a:rPr lang="en-US" altLang="en-US" smtClean="0">
                    <a:sym typeface="Symbol" panose="05050102010706020507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𝑆</m:t>
                    </m:r>
                  </m:oMath>
                </a14:m>
                <a:r>
                  <a:rPr lang="en-US" altLang="en-US" smtClean="0">
                    <a:sym typeface="Symbol" panose="05050102010706020507" pitchFamily="18" charset="2"/>
                  </a:rPr>
                  <a:t> </a:t>
                </a:r>
                <a:endParaRPr lang="en-US" altLang="en-US">
                  <a:sym typeface="Symbol" panose="05050102010706020507" pitchFamily="18" charset="2"/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	     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for</a:t>
                </a:r>
                <a:r>
                  <a:rPr lang="en-US" altLang="en-US">
                    <a:sym typeface="Symbol" panose="05050102010706020507" pitchFamily="18" charset="2"/>
                  </a:rPr>
                  <a:t> each</a:t>
                </a:r>
                <a:r>
                  <a:rPr lang="en-US" altLang="en-US" i="1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</m:oMath>
                </a14:m>
                <a:r>
                  <a:rPr lang="en-US" altLang="en-US" smtClean="0">
                    <a:sym typeface="Symbol" panose="05050102010706020507" pitchFamily="18" charset="2"/>
                  </a:rPr>
                  <a:t> adjacent to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endParaRPr lang="en-US" altLang="en-US">
                  <a:sym typeface="Symbol" panose="05050102010706020507" pitchFamily="18" charset="2"/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		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do if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      </m:t>
                    </m:r>
                  </m:oMath>
                </a14:m>
                <a:r>
                  <a:rPr lang="en-US" altLang="en-US">
                    <a:solidFill>
                      <a:srgbClr val="33CC33"/>
                    </a:solidFill>
                    <a:sym typeface="Symbol" panose="05050102010706020507" pitchFamily="18" charset="2"/>
                  </a:rPr>
                  <a:t>// relaxation</a:t>
                </a:r>
              </a:p>
              <a:p>
                <a:r>
                  <a:rPr lang="en-US" altLang="en-US">
                    <a:sym typeface="Symbol" panose="05050102010706020507" pitchFamily="18" charset="2"/>
                  </a:rPr>
                  <a:t>		     </a:t>
                </a:r>
                <a:r>
                  <a:rPr lang="en-US" altLang="en-US">
                    <a:solidFill>
                      <a:schemeClr val="accent2"/>
                    </a:solidFill>
                    <a:sym typeface="Symbol" panose="05050102010706020507" pitchFamily="18" charset="2"/>
                  </a:rPr>
                  <a:t>then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en-US">
                  <a:sym typeface="Symbol" panose="05050102010706020507" pitchFamily="18" charset="2"/>
                </a:endParaRPr>
              </a:p>
              <a:p>
                <a:r>
                  <a:rPr lang="en-US" altLang="en-US">
                    <a:sym typeface="Symbol" panose="05050102010706020507" pitchFamily="18" charset="2"/>
                  </a:rPr>
                  <a:t>			 </a:t>
                </a:r>
                <a:r>
                  <a:rPr lang="en-US" altLang="en-US" smtClean="0">
                    <a:sym typeface="Symbol" panose="05050102010706020507" pitchFamily="18" charset="2"/>
                  </a:rPr>
                  <a:t>pred(</a:t>
                </a:r>
                <a:r>
                  <a:rPr lang="en-US" altLang="en-US" i="1" smtClean="0">
                    <a:sym typeface="Symbol" panose="05050102010706020507" pitchFamily="18" charset="2"/>
                  </a:rPr>
                  <a:t>v</a:t>
                </a:r>
                <a:r>
                  <a:rPr lang="en-US" altLang="en-US">
                    <a:sym typeface="Symbol" panose="05050102010706020507" pitchFamily="18" charset="2"/>
                  </a:rPr>
                  <a:t>)</a:t>
                </a:r>
                <a:r>
                  <a:rPr lang="en-US" altLang="en-US" smtClean="0">
                    <a:sym typeface="Symbol" panose="05050102010706020507" pitchFamily="18" charset="2"/>
                  </a:rPr>
                  <a:t> = </a:t>
                </a:r>
                <a:r>
                  <a:rPr lang="en-US" altLang="en-US" i="1">
                    <a:sym typeface="Symbol" panose="05050102010706020507" pitchFamily="18" charset="2"/>
                  </a:rPr>
                  <a:t>u</a:t>
                </a:r>
                <a:r>
                  <a:rPr lang="en-US" altLang="en-US">
                    <a:sym typeface="Symbol" panose="05050102010706020507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323588" name="Text Box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524000"/>
                <a:ext cx="8011296" cy="5262979"/>
              </a:xfrm>
              <a:prstGeom prst="rect">
                <a:avLst/>
              </a:prstGeom>
              <a:blipFill rotWithShape="0">
                <a:blip r:embed="rId2"/>
                <a:stretch>
                  <a:fillRect l="-1218" t="-927" r="-1065" b="-17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491" name="Text Box 3"/>
              <p:cNvSpPr txBox="1">
                <a:spLocks noChangeArrowheads="1"/>
              </p:cNvSpPr>
              <p:nvPr/>
            </p:nvSpPr>
            <p:spPr bwMode="auto">
              <a:xfrm>
                <a:off x="762000" y="2209800"/>
                <a:ext cx="737076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i="1">
                    <a:solidFill>
                      <a:schemeClr val="accent2"/>
                    </a:solidFill>
                  </a:rPr>
                  <a:t>   </a:t>
                </a:r>
                <a:r>
                  <a:rPr lang="en-US" altLang="en-US">
                    <a:solidFill>
                      <a:schemeClr val="accent2"/>
                    </a:solidFill>
                  </a:rPr>
                  <a:t>          build-queue      extract-min   decrease-key    total</a:t>
                </a:r>
              </a:p>
            </p:txBody>
          </p:sp>
        </mc:Choice>
        <mc:Fallback xmlns="">
          <p:sp>
            <p:nvSpPr>
              <p:cNvPr id="31949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209800"/>
                <a:ext cx="7370763" cy="457200"/>
              </a:xfrm>
              <a:prstGeom prst="rect">
                <a:avLst/>
              </a:prstGeom>
              <a:blipFill rotWithShape="0">
                <a:blip r:embed="rId2"/>
                <a:stretch>
                  <a:fillRect l="-579" t="-10667" r="-1241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9502" name="Group 14"/>
          <p:cNvGrpSpPr>
            <a:grpSpLocks/>
          </p:cNvGrpSpPr>
          <p:nvPr/>
        </p:nvGrpSpPr>
        <p:grpSpPr bwMode="auto">
          <a:xfrm>
            <a:off x="457200" y="3727456"/>
            <a:ext cx="8347076" cy="661989"/>
            <a:chOff x="326" y="1964"/>
            <a:chExt cx="5258" cy="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49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326" y="2090"/>
                  <a:ext cx="525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mtClean="0">
                      <a:solidFill>
                        <a:schemeClr val="accent2"/>
                      </a:solidFill>
                    </a:rPr>
                    <a:t>Array              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|)                  </m:t>
                      </m:r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|)              </m:t>
                      </m:r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(1)         </m:t>
                      </m:r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9492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" y="2090"/>
                  <a:ext cx="5258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6" t="-10526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9494" name="Text Box 6"/>
            <p:cNvSpPr txBox="1">
              <a:spLocks noChangeArrowheads="1"/>
            </p:cNvSpPr>
            <p:nvPr/>
          </p:nvSpPr>
          <p:spPr bwMode="auto">
            <a:xfrm>
              <a:off x="5414" y="1964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smtClean="0">
                  <a:solidFill>
                    <a:srgbClr val="FF0000"/>
                  </a:solidFill>
                </a:rPr>
                <a:t> 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19498" name="Line 1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9499" name="Line 11"/>
          <p:cNvSpPr>
            <a:spLocks noChangeShapeType="1"/>
          </p:cNvSpPr>
          <p:nvPr/>
        </p:nvSpPr>
        <p:spPr bwMode="auto">
          <a:xfrm>
            <a:off x="533400" y="2819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00" name="Text Box 12"/>
          <p:cNvSpPr txBox="1">
            <a:spLocks noChangeArrowheads="1"/>
          </p:cNvSpPr>
          <p:nvPr/>
        </p:nvSpPr>
        <p:spPr bwMode="auto">
          <a:xfrm>
            <a:off x="304800" y="3048000"/>
            <a:ext cx="66095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</a:rPr>
              <a:t>#operations</a:t>
            </a:r>
            <a:r>
              <a:rPr lang="en-US" altLang="en-US">
                <a:solidFill>
                  <a:schemeClr val="accent2"/>
                </a:solidFill>
              </a:rPr>
              <a:t>              1                  </a:t>
            </a:r>
            <a:r>
              <a:rPr lang="en-US" altLang="en-US" i="1">
                <a:solidFill>
                  <a:schemeClr val="accent2"/>
                </a:solidFill>
              </a:rPr>
              <a:t>     </a:t>
            </a:r>
            <a:r>
              <a:rPr lang="en-US" altLang="en-US" i="1" smtClean="0">
                <a:solidFill>
                  <a:schemeClr val="accent2"/>
                </a:solidFill>
              </a:rPr>
              <a:t>|V</a:t>
            </a:r>
            <a:r>
              <a:rPr lang="en-US" altLang="en-US" smtClean="0">
                <a:solidFill>
                  <a:schemeClr val="accent2"/>
                </a:solidFill>
              </a:rPr>
              <a:t> |           </a:t>
            </a:r>
            <a:r>
              <a:rPr lang="en-US" altLang="en-US" i="1" smtClean="0">
                <a:solidFill>
                  <a:schemeClr val="accent2"/>
                </a:solidFill>
              </a:rPr>
              <a:t>      |E|</a:t>
            </a:r>
            <a:endParaRPr lang="en-US" alt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501" name="Text Box 13"/>
              <p:cNvSpPr txBox="1">
                <a:spLocks noChangeArrowheads="1"/>
              </p:cNvSpPr>
              <p:nvPr/>
            </p:nvSpPr>
            <p:spPr bwMode="auto">
              <a:xfrm>
                <a:off x="457200" y="4800600"/>
                <a:ext cx="904619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mtClean="0">
                    <a:solidFill>
                      <a:schemeClr val="accent2"/>
                    </a:solidFill>
                  </a:rPr>
                  <a:t>Heap          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|)            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|)       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  <m:r>
                      <a:rPr lang="en-US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/>
              </a:p>
            </p:txBody>
          </p:sp>
        </mc:Choice>
        <mc:Fallback xmlns="">
          <p:sp>
            <p:nvSpPr>
              <p:cNvPr id="3195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800600"/>
                <a:ext cx="904619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1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0" grpId="0"/>
      <p:bldP spid="3195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990099"/>
                </a:solidFill>
              </a:rPr>
              <a:t>What We’ve Learned from 228</a:t>
            </a:r>
            <a:endParaRPr lang="en-US" altLang="en-US">
              <a:solidFill>
                <a:srgbClr val="990099"/>
              </a:solidFill>
            </a:endParaRPr>
          </a:p>
        </p:txBody>
      </p:sp>
      <p:sp>
        <p:nvSpPr>
          <p:cNvPr id="319498" name="Line 1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85799" y="1207645"/>
            <a:ext cx="3827650" cy="2960507"/>
            <a:chOff x="685799" y="1207645"/>
            <a:chExt cx="3827650" cy="2960507"/>
          </a:xfrm>
        </p:grpSpPr>
        <p:sp>
          <p:nvSpPr>
            <p:cNvPr id="2" name="TextBox 1"/>
            <p:cNvSpPr txBox="1"/>
            <p:nvPr/>
          </p:nvSpPr>
          <p:spPr>
            <a:xfrm>
              <a:off x="685799" y="1207645"/>
              <a:ext cx="731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2"/>
                  </a:solidFill>
                </a:rPr>
                <a:t>Java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36829" y="1605173"/>
              <a:ext cx="2787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 smtClean="0">
                  <a:sym typeface="Symbol" panose="05050102010706020507" pitchFamily="18" charset="2"/>
                </a:rPr>
                <a:t>Inheritance &amp; abstraction</a:t>
              </a:r>
              <a:endParaRPr lang="en-US" sz="18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6829" y="1951415"/>
              <a:ext cx="2909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 smtClean="0">
                  <a:sym typeface="Symbol" panose="05050102010706020507" pitchFamily="18" charset="2"/>
                </a:rPr>
                <a:t>Interface vs abstract class</a:t>
              </a:r>
              <a:endParaRPr lang="en-US" sz="18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6829" y="2315307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 smtClean="0">
                  <a:sym typeface="Symbol" panose="05050102010706020507" pitchFamily="18" charset="2"/>
                </a:rPr>
                <a:t>Dynamic binding</a:t>
              </a:r>
              <a:endParaRPr lang="en-US" sz="18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8816" y="2688967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 smtClean="0">
                  <a:sym typeface="Symbol" panose="05050102010706020507" pitchFamily="18" charset="2"/>
                </a:rPr>
                <a:t>Method overriding </a:t>
              </a:r>
              <a:endParaRPr lang="en-US" sz="1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6829" y="3089077"/>
              <a:ext cx="3576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 smtClean="0">
                  <a:sym typeface="Symbol" panose="05050102010706020507" pitchFamily="18" charset="2"/>
                </a:rPr>
                <a:t>Cloning, shallow vs deep copying</a:t>
              </a:r>
              <a:endParaRPr lang="en-US" sz="18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9075" y="3421800"/>
              <a:ext cx="2544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 smtClean="0">
                  <a:sym typeface="Symbol" panose="05050102010706020507" pitchFamily="18" charset="2"/>
                </a:rPr>
                <a:t>Generic programming</a:t>
              </a:r>
              <a:endParaRPr lang="en-US" sz="18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9075" y="3768042"/>
              <a:ext cx="1438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 </a:t>
              </a:r>
              <a:r>
                <a:rPr lang="en-US" sz="1800" smtClean="0">
                  <a:sym typeface="Symbol" panose="05050102010706020507" pitchFamily="18" charset="2"/>
                </a:rPr>
                <a:t>Wild cards</a:t>
              </a:r>
              <a:endParaRPr lang="en-US" sz="1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89245" y="1242947"/>
            <a:ext cx="3599624" cy="5542423"/>
            <a:chOff x="5589245" y="1242947"/>
            <a:chExt cx="3599624" cy="5542423"/>
          </a:xfrm>
        </p:grpSpPr>
        <p:sp>
          <p:nvSpPr>
            <p:cNvPr id="26" name="TextBox 25"/>
            <p:cNvSpPr txBox="1"/>
            <p:nvPr/>
          </p:nvSpPr>
          <p:spPr>
            <a:xfrm>
              <a:off x="5589245" y="1242947"/>
              <a:ext cx="2953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2"/>
                  </a:solidFill>
                </a:rPr>
                <a:t>Algorthms &amp; Analysis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37081" y="1723581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smtClean="0">
                  <a:sym typeface="Symbol" panose="05050102010706020507" pitchFamily="18" charset="2"/>
                </a:rPr>
                <a:t>Big-O</a:t>
              </a:r>
              <a:endParaRPr lang="en-US"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30040" y="2103764"/>
              <a:ext cx="1717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smtClean="0">
                  <a:sym typeface="Symbol" panose="05050102010706020507" pitchFamily="18" charset="2"/>
                </a:rPr>
                <a:t>Binary search</a:t>
              </a:r>
              <a:endParaRPr lang="en-US" sz="18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30040" y="2478066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smtClean="0">
                  <a:sym typeface="Symbol" panose="05050102010706020507" pitchFamily="18" charset="2"/>
                </a:rPr>
                <a:t>Sorting </a:t>
              </a:r>
              <a:endParaRPr lang="en-US" sz="18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36379" y="2791941"/>
              <a:ext cx="1697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 </a:t>
              </a:r>
              <a:r>
                <a:rPr lang="en-US" sz="1800" smtClean="0">
                  <a:sym typeface="Symbol" panose="05050102010706020507" pitchFamily="18" charset="2"/>
                </a:rPr>
                <a:t>Selection sort </a:t>
              </a:r>
              <a:endParaRPr lang="en-US" sz="18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36378" y="3118836"/>
              <a:ext cx="1659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Symbol" panose="05050102010706020507" pitchFamily="18" charset="2"/>
                </a:rPr>
                <a:t></a:t>
              </a:r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lang="en-US" sz="1800" smtClean="0">
                  <a:sym typeface="Symbol" panose="05050102010706020507" pitchFamily="18" charset="2"/>
                </a:rPr>
                <a:t>Insertion sort </a:t>
              </a:r>
              <a:endParaRPr lang="en-US" sz="18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40873" y="3498605"/>
              <a:ext cx="1369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Symbol" panose="05050102010706020507" pitchFamily="18" charset="2"/>
                </a:rPr>
                <a:t></a:t>
              </a:r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lang="en-US" sz="1800" smtClean="0">
                  <a:sym typeface="Symbol" panose="05050102010706020507" pitchFamily="18" charset="2"/>
                </a:rPr>
                <a:t>Mergesort </a:t>
              </a:r>
              <a:endParaRPr lang="en-US" sz="18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36378" y="3861352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Symbol" panose="05050102010706020507" pitchFamily="18" charset="2"/>
                </a:rPr>
                <a:t></a:t>
              </a:r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lang="en-US" sz="1800" smtClean="0">
                  <a:sym typeface="Symbol" panose="05050102010706020507" pitchFamily="18" charset="2"/>
                </a:rPr>
                <a:t>Quicksort </a:t>
              </a:r>
              <a:endParaRPr lang="en-US" sz="18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44603" y="4178069"/>
              <a:ext cx="132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Symbol" panose="05050102010706020507" pitchFamily="18" charset="2"/>
                </a:rPr>
                <a:t></a:t>
              </a:r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lang="en-US" sz="1800" smtClean="0">
                  <a:sym typeface="Symbol" panose="05050102010706020507" pitchFamily="18" charset="2"/>
                </a:rPr>
                <a:t>Heap sort </a:t>
              </a:r>
              <a:endParaRPr lang="en-US" sz="18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32573" y="4545231"/>
              <a:ext cx="2986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>
                  <a:sym typeface="Symbol" panose="05050102010706020507" pitchFamily="18" charset="2"/>
                </a:rPr>
                <a:t>Infix &amp; postfix </a:t>
              </a:r>
              <a:r>
                <a:rPr lang="en-US" sz="1800" smtClean="0">
                  <a:sym typeface="Symbol" panose="05050102010706020507" pitchFamily="18" charset="2"/>
                </a:rPr>
                <a:t>conversions</a:t>
              </a:r>
              <a:endParaRPr lang="en-US" sz="18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37081" y="4919254"/>
              <a:ext cx="3251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</a:t>
              </a:r>
              <a:r>
                <a:rPr lang="en-US" sz="1800">
                  <a:sym typeface="Symbol" panose="05050102010706020507" pitchFamily="18" charset="2"/>
                </a:rPr>
                <a:t> Graham’s scan &amp; Javis’ march</a:t>
              </a:r>
              <a:endParaRPr lang="en-US" sz="18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8697" y="5299716"/>
              <a:ext cx="1721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smtClean="0">
                  <a:sym typeface="Symbol" panose="05050102010706020507" pitchFamily="18" charset="2"/>
                </a:rPr>
                <a:t>Tree travesals</a:t>
              </a:r>
              <a:endParaRPr lang="en-US" sz="16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48697" y="5669664"/>
              <a:ext cx="1569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smtClean="0">
                  <a:sym typeface="Symbol" panose="05050102010706020507" pitchFamily="18" charset="2"/>
                </a:rPr>
                <a:t>BFS &amp; DFS</a:t>
              </a:r>
              <a:endParaRPr lang="en-US" sz="18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48697" y="6004798"/>
              <a:ext cx="2002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smtClean="0">
                  <a:sym typeface="Symbol" panose="05050102010706020507" pitchFamily="18" charset="2"/>
                </a:rPr>
                <a:t>Topological sort </a:t>
              </a:r>
              <a:endParaRPr lang="en-US" sz="18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48697" y="6385260"/>
              <a:ext cx="2351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 </a:t>
              </a:r>
              <a:r>
                <a:rPr lang="en-US" sz="1800" smtClean="0">
                  <a:sym typeface="Symbol" panose="05050102010706020507" pitchFamily="18" charset="2"/>
                </a:rPr>
                <a:t>Dijkstra’s algorithm </a:t>
              </a:r>
              <a:endParaRPr lang="en-US" sz="1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1313" y="4168152"/>
            <a:ext cx="5113191" cy="2659327"/>
            <a:chOff x="681313" y="4168152"/>
            <a:chExt cx="5113191" cy="2659327"/>
          </a:xfrm>
        </p:grpSpPr>
        <p:grpSp>
          <p:nvGrpSpPr>
            <p:cNvPr id="5" name="Group 4"/>
            <p:cNvGrpSpPr/>
            <p:nvPr/>
          </p:nvGrpSpPr>
          <p:grpSpPr>
            <a:xfrm>
              <a:off x="681313" y="4168152"/>
              <a:ext cx="5113191" cy="2659327"/>
              <a:chOff x="681313" y="4212960"/>
              <a:chExt cx="5113191" cy="265932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1313" y="4212960"/>
                <a:ext cx="21146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accent2"/>
                    </a:solidFill>
                  </a:rPr>
                  <a:t>Data structures </a:t>
                </a:r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49075" y="4604270"/>
                <a:ext cx="38479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ym typeface="Symbol" panose="05050102010706020507" pitchFamily="18" charset="2"/>
                  </a:rPr>
                  <a:t></a:t>
                </a:r>
                <a:r>
                  <a:rPr lang="en-US" sz="200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1800" smtClean="0">
                    <a:sym typeface="Symbol" panose="05050102010706020507" pitchFamily="18" charset="2"/>
                  </a:rPr>
                  <a:t>Linked lists (singly, doubly, circular)</a:t>
                </a:r>
                <a:endParaRPr lang="en-US" sz="18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49075" y="4897937"/>
                <a:ext cx="10438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ym typeface="Symbol" panose="05050102010706020507" pitchFamily="18" charset="2"/>
                  </a:rPr>
                  <a:t></a:t>
                </a:r>
                <a:r>
                  <a:rPr lang="en-US" sz="200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1800" smtClean="0">
                    <a:sym typeface="Symbol" panose="05050102010706020507" pitchFamily="18" charset="2"/>
                  </a:rPr>
                  <a:t>Stacks</a:t>
                </a:r>
                <a:endParaRPr lang="en-US" sz="18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49075" y="5227692"/>
                <a:ext cx="4845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ym typeface="Symbol" panose="05050102010706020507" pitchFamily="18" charset="2"/>
                  </a:rPr>
                  <a:t></a:t>
                </a:r>
                <a:r>
                  <a:rPr lang="en-US" sz="200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1800" smtClean="0">
                    <a:sym typeface="Symbol" panose="05050102010706020507" pitchFamily="18" charset="2"/>
                  </a:rPr>
                  <a:t>Trees (general, binary, expression, BSTs, splay)</a:t>
                </a:r>
                <a:endParaRPr lang="en-US" sz="18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36829" y="5553645"/>
                <a:ext cx="1701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ym typeface="Symbol" panose="05050102010706020507" pitchFamily="18" charset="2"/>
                  </a:rPr>
                  <a:t></a:t>
                </a:r>
                <a:r>
                  <a:rPr lang="en-US" sz="200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000" smtClean="0">
                    <a:sym typeface="Symbol" panose="05050102010706020507" pitchFamily="18" charset="2"/>
                  </a:rPr>
                  <a:t>Sets &amp; m</a:t>
                </a:r>
                <a:r>
                  <a:rPr lang="en-US" sz="1800" smtClean="0">
                    <a:sym typeface="Symbol" panose="05050102010706020507" pitchFamily="18" charset="2"/>
                  </a:rPr>
                  <a:t>aps</a:t>
                </a:r>
                <a:endParaRPr lang="en-US" sz="180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49726" y="5850048"/>
                <a:ext cx="1511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ym typeface="Symbol" panose="05050102010706020507" pitchFamily="18" charset="2"/>
                  </a:rPr>
                  <a:t></a:t>
                </a:r>
                <a:r>
                  <a:rPr lang="en-US" sz="200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1800" smtClean="0">
                    <a:sym typeface="Symbol" panose="05050102010706020507" pitchFamily="18" charset="2"/>
                  </a:rPr>
                  <a:t>Hash tables</a:t>
                </a:r>
                <a:endParaRPr lang="en-US" sz="18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36829" y="6472177"/>
                <a:ext cx="1107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ym typeface="Symbol" panose="05050102010706020507" pitchFamily="18" charset="2"/>
                  </a:rPr>
                  <a:t></a:t>
                </a:r>
                <a:r>
                  <a:rPr lang="en-US" sz="200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1800" smtClean="0">
                    <a:sym typeface="Symbol" panose="05050102010706020507" pitchFamily="18" charset="2"/>
                  </a:rPr>
                  <a:t>Graphs</a:t>
                </a:r>
                <a:endParaRPr lang="en-US" sz="180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936829" y="6130966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ym typeface="Symbol" panose="05050102010706020507" pitchFamily="18" charset="2"/>
                </a:rPr>
                <a:t></a:t>
              </a:r>
              <a:r>
                <a:rPr lang="en-US" sz="2000" smtClean="0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lang="en-US" sz="1800" smtClean="0">
                  <a:sym typeface="Symbol" panose="05050102010706020507" pitchFamily="18" charset="2"/>
                </a:rPr>
                <a:t>Heaps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6358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990099"/>
                </a:solidFill>
              </a:rPr>
              <a:t>Shortests Paths in DAGs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17563" y="1938338"/>
            <a:ext cx="6944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smtClean="0"/>
              <a:t>edges </a:t>
            </a:r>
            <a:r>
              <a:rPr lang="en-US" altLang="en-US" sz="2400"/>
              <a:t>according to a </a:t>
            </a:r>
            <a:r>
              <a:rPr lang="en-US" altLang="en-US" sz="2400" i="1">
                <a:solidFill>
                  <a:srgbClr val="FF0000"/>
                </a:solidFill>
              </a:rPr>
              <a:t>topological ordering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of vertices. </a:t>
            </a:r>
          </a:p>
        </p:txBody>
      </p:sp>
      <p:sp>
        <p:nvSpPr>
          <p:cNvPr id="342021" name="Text 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38200" y="5867400"/>
            <a:ext cx="3147208" cy="400110"/>
          </a:xfrm>
          <a:prstGeom prst="rect">
            <a:avLst/>
          </a:prstGeom>
          <a:blipFill rotWithShape="0">
            <a:blip r:embed="rId2"/>
            <a:stretch>
              <a:fillRect l="-2132" t="-9231" b="-2615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42023" name="Text 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05000" y="3201194"/>
            <a:ext cx="4964821" cy="1569660"/>
          </a:xfrm>
          <a:prstGeom prst="rect">
            <a:avLst/>
          </a:prstGeom>
          <a:blipFill rotWithShape="0">
            <a:blip r:embed="rId3"/>
            <a:stretch>
              <a:fillRect l="-1838" t="-2692" r="-1593" b="-7308"/>
            </a:stretch>
          </a:blip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4343" name="TextBox 1"/>
          <p:cNvSpPr txBox="1">
            <a:spLocks noChangeArrowheads="1"/>
          </p:cNvSpPr>
          <p:nvPr/>
        </p:nvSpPr>
        <p:spPr bwMode="auto">
          <a:xfrm>
            <a:off x="803275" y="1382713"/>
            <a:ext cx="73052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When the graph is a directed acyclic graph (DAG</a:t>
            </a:r>
            <a:r>
              <a:rPr lang="en-US" altLang="en-US" sz="2400" smtClean="0"/>
              <a:t>), relax  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An Example</a:t>
            </a:r>
          </a:p>
        </p:txBody>
      </p:sp>
      <p:sp>
        <p:nvSpPr>
          <p:cNvPr id="34713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7167" name="Text Box 31"/>
          <p:cNvSpPr txBox="1">
            <a:spLocks noChangeArrowheads="1"/>
          </p:cNvSpPr>
          <p:nvPr/>
        </p:nvSpPr>
        <p:spPr bwMode="auto">
          <a:xfrm>
            <a:off x="1066800" y="5791200"/>
            <a:ext cx="400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i="1">
                <a:solidFill>
                  <a:schemeClr val="accent2"/>
                </a:solidFill>
              </a:rPr>
              <a:t>s, r, y, x, z, t</a:t>
            </a:r>
          </a:p>
        </p:txBody>
      </p:sp>
      <p:grpSp>
        <p:nvGrpSpPr>
          <p:cNvPr id="347182" name="Group 46"/>
          <p:cNvGrpSpPr>
            <a:grpSpLocks/>
          </p:cNvGrpSpPr>
          <p:nvPr/>
        </p:nvGrpSpPr>
        <p:grpSpPr bwMode="auto">
          <a:xfrm>
            <a:off x="1524000" y="1752600"/>
            <a:ext cx="5045075" cy="3262313"/>
            <a:chOff x="950" y="873"/>
            <a:chExt cx="3178" cy="2055"/>
          </a:xfrm>
        </p:grpSpPr>
        <p:sp>
          <p:nvSpPr>
            <p:cNvPr id="347160" name="Text Box 24"/>
            <p:cNvSpPr txBox="1">
              <a:spLocks noChangeArrowheads="1"/>
            </p:cNvSpPr>
            <p:nvPr/>
          </p:nvSpPr>
          <p:spPr bwMode="auto">
            <a:xfrm>
              <a:off x="950" y="22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s</a:t>
              </a:r>
            </a:p>
          </p:txBody>
        </p:sp>
        <p:sp>
          <p:nvSpPr>
            <p:cNvPr id="347162" name="Text Box 26"/>
            <p:cNvSpPr txBox="1">
              <a:spLocks noChangeArrowheads="1"/>
            </p:cNvSpPr>
            <p:nvPr/>
          </p:nvSpPr>
          <p:spPr bwMode="auto">
            <a:xfrm>
              <a:off x="2976" y="26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t</a:t>
              </a:r>
            </a:p>
          </p:txBody>
        </p:sp>
        <p:sp>
          <p:nvSpPr>
            <p:cNvPr id="347165" name="Text Box 29"/>
            <p:cNvSpPr txBox="1">
              <a:spLocks noChangeArrowheads="1"/>
            </p:cNvSpPr>
            <p:nvPr/>
          </p:nvSpPr>
          <p:spPr bwMode="auto">
            <a:xfrm>
              <a:off x="3926" y="199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z</a:t>
              </a:r>
            </a:p>
          </p:txBody>
        </p:sp>
        <p:grpSp>
          <p:nvGrpSpPr>
            <p:cNvPr id="347181" name="Group 45"/>
            <p:cNvGrpSpPr>
              <a:grpSpLocks/>
            </p:cNvGrpSpPr>
            <p:nvPr/>
          </p:nvGrpSpPr>
          <p:grpSpPr bwMode="auto">
            <a:xfrm>
              <a:off x="1152" y="873"/>
              <a:ext cx="2976" cy="1959"/>
              <a:chOff x="1152" y="873"/>
              <a:chExt cx="2976" cy="1959"/>
            </a:xfrm>
          </p:grpSpPr>
          <p:sp>
            <p:nvSpPr>
              <p:cNvPr id="347164" name="Text Box 28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y</a:t>
                </a:r>
              </a:p>
            </p:txBody>
          </p:sp>
          <p:grpSp>
            <p:nvGrpSpPr>
              <p:cNvPr id="347180" name="Group 44"/>
              <p:cNvGrpSpPr>
                <a:grpSpLocks/>
              </p:cNvGrpSpPr>
              <p:nvPr/>
            </p:nvGrpSpPr>
            <p:grpSpPr bwMode="auto">
              <a:xfrm>
                <a:off x="1152" y="873"/>
                <a:ext cx="2976" cy="1959"/>
                <a:chOff x="1152" y="873"/>
                <a:chExt cx="2976" cy="1959"/>
              </a:xfrm>
            </p:grpSpPr>
            <p:sp>
              <p:nvSpPr>
                <p:cNvPr id="34716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34" y="113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r</a:t>
                  </a:r>
                </a:p>
              </p:txBody>
            </p:sp>
            <p:grpSp>
              <p:nvGrpSpPr>
                <p:cNvPr id="347179" name="Group 43"/>
                <p:cNvGrpSpPr>
                  <a:grpSpLocks/>
                </p:cNvGrpSpPr>
                <p:nvPr/>
              </p:nvGrpSpPr>
              <p:grpSpPr bwMode="auto">
                <a:xfrm>
                  <a:off x="1152" y="873"/>
                  <a:ext cx="2976" cy="1959"/>
                  <a:chOff x="1152" y="873"/>
                  <a:chExt cx="2976" cy="1959"/>
                </a:xfrm>
              </p:grpSpPr>
              <p:sp>
                <p:nvSpPr>
                  <p:cNvPr id="34717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0" y="873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/>
                      <a:t>9</a:t>
                    </a:r>
                  </a:p>
                </p:txBody>
              </p:sp>
              <p:grpSp>
                <p:nvGrpSpPr>
                  <p:cNvPr id="347178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1152" y="920"/>
                    <a:ext cx="2976" cy="1912"/>
                    <a:chOff x="1152" y="920"/>
                    <a:chExt cx="2976" cy="1912"/>
                  </a:xfrm>
                </p:grpSpPr>
                <p:sp>
                  <p:nvSpPr>
                    <p:cNvPr id="347140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82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347141" name="Oval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10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347144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254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347145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160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/>
                        <a:t>0</a:t>
                      </a:r>
                    </a:p>
                  </p:txBody>
                </p:sp>
                <p:sp>
                  <p:nvSpPr>
                    <p:cNvPr id="347146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76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347147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248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347149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192" cy="6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0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440"/>
                      <a:ext cx="672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1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296"/>
                      <a:ext cx="13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2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1920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3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344"/>
                      <a:ext cx="432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4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2016"/>
                      <a:ext cx="480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5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2256"/>
                      <a:ext cx="168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6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680" y="920"/>
                      <a:ext cx="2352" cy="856"/>
                    </a:xfrm>
                    <a:custGeom>
                      <a:avLst/>
                      <a:gdLst>
                        <a:gd name="T0" fmla="*/ 0 w 2352"/>
                        <a:gd name="T1" fmla="*/ 328 h 856"/>
                        <a:gd name="T2" fmla="*/ 720 w 2352"/>
                        <a:gd name="T3" fmla="*/ 40 h 856"/>
                        <a:gd name="T4" fmla="*/ 2016 w 2352"/>
                        <a:gd name="T5" fmla="*/ 136 h 856"/>
                        <a:gd name="T6" fmla="*/ 2352 w 2352"/>
                        <a:gd name="T7" fmla="*/ 856 h 8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352" h="856">
                          <a:moveTo>
                            <a:pt x="0" y="328"/>
                          </a:moveTo>
                          <a:cubicBezTo>
                            <a:pt x="192" y="200"/>
                            <a:pt x="384" y="72"/>
                            <a:pt x="720" y="40"/>
                          </a:cubicBezTo>
                          <a:cubicBezTo>
                            <a:pt x="1056" y="8"/>
                            <a:pt x="1744" y="0"/>
                            <a:pt x="2016" y="136"/>
                          </a:cubicBezTo>
                          <a:cubicBezTo>
                            <a:pt x="2288" y="272"/>
                            <a:pt x="2320" y="564"/>
                            <a:pt x="2352" y="85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58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016"/>
                      <a:ext cx="96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169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73" y="1872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 smtClean="0"/>
                        <a:t>3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47170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6" y="168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2</a:t>
                      </a:r>
                    </a:p>
                  </p:txBody>
                </p:sp>
                <p:sp>
                  <p:nvSpPr>
                    <p:cNvPr id="347171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4" y="2217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9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47172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0" y="144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6</a:t>
                      </a:r>
                    </a:p>
                  </p:txBody>
                </p:sp>
                <p:sp>
                  <p:nvSpPr>
                    <p:cNvPr id="347174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98" y="1017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5</a:t>
                      </a:r>
                    </a:p>
                  </p:txBody>
                </p:sp>
                <p:sp>
                  <p:nvSpPr>
                    <p:cNvPr id="347175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0" y="1305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47176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6" y="1881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4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47177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11" y="2304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 smtClean="0"/>
                        <a:t>1</a:t>
                      </a:r>
                      <a:endParaRPr lang="en-US" altLang="en-US" sz="2000"/>
                    </a:p>
                  </p:txBody>
                </p:sp>
              </p:grpSp>
            </p:grpSp>
          </p:grpSp>
        </p:grpSp>
      </p:grp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 </a:t>
            </a:r>
          </a:p>
        </p:txBody>
      </p:sp>
      <p:sp>
        <p:nvSpPr>
          <p:cNvPr id="3430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1524000" y="3913188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s</a:t>
            </a:r>
          </a:p>
        </p:txBody>
      </p:sp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4740275" y="455771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t</a:t>
            </a:r>
          </a:p>
        </p:txBody>
      </p:sp>
      <p:sp>
        <p:nvSpPr>
          <p:cNvPr id="343051" name="Text Box 11"/>
          <p:cNvSpPr txBox="1">
            <a:spLocks noChangeArrowheads="1"/>
          </p:cNvSpPr>
          <p:nvPr/>
        </p:nvSpPr>
        <p:spPr bwMode="auto">
          <a:xfrm>
            <a:off x="6248400" y="3532188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z</a:t>
            </a:r>
          </a:p>
        </p:txBody>
      </p:sp>
      <p:sp>
        <p:nvSpPr>
          <p:cNvPr id="343054" name="Text Box 14"/>
          <p:cNvSpPr txBox="1">
            <a:spLocks noChangeArrowheads="1"/>
          </p:cNvSpPr>
          <p:nvPr/>
        </p:nvSpPr>
        <p:spPr bwMode="auto">
          <a:xfrm>
            <a:off x="5029200" y="246538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y</a:t>
            </a:r>
          </a:p>
        </p:txBody>
      </p:sp>
      <p:sp>
        <p:nvSpPr>
          <p:cNvPr id="343056" name="Text Box 16"/>
          <p:cNvSpPr txBox="1">
            <a:spLocks noChangeArrowheads="1"/>
          </p:cNvSpPr>
          <p:nvPr/>
        </p:nvSpPr>
        <p:spPr bwMode="auto">
          <a:xfrm>
            <a:off x="2133600" y="2160588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r</a:t>
            </a:r>
          </a:p>
        </p:txBody>
      </p:sp>
      <p:sp>
        <p:nvSpPr>
          <p:cNvPr id="343058" name="Text Box 18"/>
          <p:cNvSpPr txBox="1">
            <a:spLocks noChangeArrowheads="1"/>
          </p:cNvSpPr>
          <p:nvPr/>
        </p:nvSpPr>
        <p:spPr bwMode="auto">
          <a:xfrm>
            <a:off x="6096000" y="1752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9</a:t>
            </a:r>
          </a:p>
        </p:txBody>
      </p:sp>
      <p:sp>
        <p:nvSpPr>
          <p:cNvPr id="343060" name="Oval 20"/>
          <p:cNvSpPr>
            <a:spLocks noChangeArrowheads="1"/>
          </p:cNvSpPr>
          <p:nvPr/>
        </p:nvSpPr>
        <p:spPr bwMode="auto">
          <a:xfrm>
            <a:off x="3749675" y="3262313"/>
            <a:ext cx="4572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mtClean="0">
                <a:sym typeface="Symbol" panose="05050102010706020507" pitchFamily="18" charset="2"/>
              </a:rPr>
              <a:t>3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343061" name="Oval 21"/>
          <p:cNvSpPr>
            <a:spLocks noChangeArrowheads="1"/>
          </p:cNvSpPr>
          <p:nvPr/>
        </p:nvSpPr>
        <p:spPr bwMode="auto">
          <a:xfrm>
            <a:off x="4968875" y="2119313"/>
            <a:ext cx="4572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3062" name="Oval 22"/>
          <p:cNvSpPr>
            <a:spLocks noChangeArrowheads="1"/>
          </p:cNvSpPr>
          <p:nvPr/>
        </p:nvSpPr>
        <p:spPr bwMode="auto">
          <a:xfrm>
            <a:off x="4968875" y="4405313"/>
            <a:ext cx="4572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9</a:t>
            </a:r>
          </a:p>
        </p:txBody>
      </p:sp>
      <p:sp>
        <p:nvSpPr>
          <p:cNvPr id="343063" name="Oval 23"/>
          <p:cNvSpPr>
            <a:spLocks noChangeArrowheads="1"/>
          </p:cNvSpPr>
          <p:nvPr/>
        </p:nvSpPr>
        <p:spPr bwMode="auto">
          <a:xfrm>
            <a:off x="1844675" y="3795713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343064" name="Oval 24"/>
          <p:cNvSpPr>
            <a:spLocks noChangeArrowheads="1"/>
          </p:cNvSpPr>
          <p:nvPr/>
        </p:nvSpPr>
        <p:spPr bwMode="auto">
          <a:xfrm>
            <a:off x="6111875" y="3186113"/>
            <a:ext cx="4572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3065" name="Oval 25"/>
          <p:cNvSpPr>
            <a:spLocks noChangeArrowheads="1"/>
          </p:cNvSpPr>
          <p:nvPr/>
        </p:nvSpPr>
        <p:spPr bwMode="auto">
          <a:xfrm>
            <a:off x="2378075" y="2347913"/>
            <a:ext cx="457200" cy="4572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3066" name="Line 26"/>
          <p:cNvSpPr>
            <a:spLocks noChangeShapeType="1"/>
          </p:cNvSpPr>
          <p:nvPr/>
        </p:nvSpPr>
        <p:spPr bwMode="auto">
          <a:xfrm flipV="1">
            <a:off x="2225675" y="2805113"/>
            <a:ext cx="304800" cy="1066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7" name="Line 27"/>
          <p:cNvSpPr>
            <a:spLocks noChangeShapeType="1"/>
          </p:cNvSpPr>
          <p:nvPr/>
        </p:nvSpPr>
        <p:spPr bwMode="auto">
          <a:xfrm>
            <a:off x="2835275" y="2652713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8" name="Line 28"/>
          <p:cNvSpPr>
            <a:spLocks noChangeShapeType="1"/>
          </p:cNvSpPr>
          <p:nvPr/>
        </p:nvSpPr>
        <p:spPr bwMode="auto">
          <a:xfrm>
            <a:off x="2759075" y="2424113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69" name="Line 29"/>
          <p:cNvSpPr>
            <a:spLocks noChangeShapeType="1"/>
          </p:cNvSpPr>
          <p:nvPr/>
        </p:nvSpPr>
        <p:spPr bwMode="auto">
          <a:xfrm>
            <a:off x="4206875" y="34147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>
            <a:off x="5426075" y="2500313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1" name="Line 31"/>
          <p:cNvSpPr>
            <a:spLocks noChangeShapeType="1"/>
          </p:cNvSpPr>
          <p:nvPr/>
        </p:nvSpPr>
        <p:spPr bwMode="auto">
          <a:xfrm flipH="1">
            <a:off x="5426075" y="3567113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2" name="Line 32"/>
          <p:cNvSpPr>
            <a:spLocks noChangeShapeType="1"/>
          </p:cNvSpPr>
          <p:nvPr/>
        </p:nvSpPr>
        <p:spPr bwMode="auto">
          <a:xfrm>
            <a:off x="2301875" y="3948113"/>
            <a:ext cx="2667000" cy="609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3" name="Freeform 33"/>
          <p:cNvSpPr>
            <a:spLocks/>
          </p:cNvSpPr>
          <p:nvPr/>
        </p:nvSpPr>
        <p:spPr bwMode="auto">
          <a:xfrm>
            <a:off x="2682875" y="1827213"/>
            <a:ext cx="3733800" cy="1358900"/>
          </a:xfrm>
          <a:custGeom>
            <a:avLst/>
            <a:gdLst>
              <a:gd name="T0" fmla="*/ 0 w 2352"/>
              <a:gd name="T1" fmla="*/ 328 h 856"/>
              <a:gd name="T2" fmla="*/ 720 w 2352"/>
              <a:gd name="T3" fmla="*/ 40 h 856"/>
              <a:gd name="T4" fmla="*/ 2016 w 2352"/>
              <a:gd name="T5" fmla="*/ 136 h 856"/>
              <a:gd name="T6" fmla="*/ 2352 w 2352"/>
              <a:gd name="T7" fmla="*/ 856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2" h="856">
                <a:moveTo>
                  <a:pt x="0" y="328"/>
                </a:moveTo>
                <a:cubicBezTo>
                  <a:pt x="192" y="200"/>
                  <a:pt x="384" y="72"/>
                  <a:pt x="720" y="40"/>
                </a:cubicBezTo>
                <a:cubicBezTo>
                  <a:pt x="1056" y="8"/>
                  <a:pt x="1744" y="0"/>
                  <a:pt x="2016" y="136"/>
                </a:cubicBezTo>
                <a:cubicBezTo>
                  <a:pt x="2288" y="272"/>
                  <a:pt x="2320" y="564"/>
                  <a:pt x="2352" y="8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4" name="Line 34"/>
          <p:cNvSpPr>
            <a:spLocks noChangeShapeType="1"/>
          </p:cNvSpPr>
          <p:nvPr/>
        </p:nvSpPr>
        <p:spPr bwMode="auto">
          <a:xfrm flipV="1">
            <a:off x="2225675" y="3567113"/>
            <a:ext cx="1524000" cy="304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76" name="Text Box 36"/>
          <p:cNvSpPr txBox="1">
            <a:spLocks noChangeArrowheads="1"/>
          </p:cNvSpPr>
          <p:nvPr/>
        </p:nvSpPr>
        <p:spPr bwMode="auto">
          <a:xfrm>
            <a:off x="2057400" y="3048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2</a:t>
            </a:r>
          </a:p>
        </p:txBody>
      </p:sp>
      <p:sp>
        <p:nvSpPr>
          <p:cNvPr id="343077" name="Text Box 37"/>
          <p:cNvSpPr txBox="1">
            <a:spLocks noChangeArrowheads="1"/>
          </p:cNvSpPr>
          <p:nvPr/>
        </p:nvSpPr>
        <p:spPr bwMode="auto">
          <a:xfrm>
            <a:off x="3657600" y="38862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9</a:t>
            </a:r>
            <a:endParaRPr lang="en-US" altLang="en-US" sz="2000"/>
          </a:p>
        </p:txBody>
      </p:sp>
      <p:sp>
        <p:nvSpPr>
          <p:cNvPr id="343078" name="Text Box 38"/>
          <p:cNvSpPr txBox="1">
            <a:spLocks noChangeArrowheads="1"/>
          </p:cNvSpPr>
          <p:nvPr/>
        </p:nvSpPr>
        <p:spPr bwMode="auto">
          <a:xfrm>
            <a:off x="3429000" y="2667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6</a:t>
            </a:r>
          </a:p>
        </p:txBody>
      </p:sp>
      <p:sp>
        <p:nvSpPr>
          <p:cNvPr id="343079" name="Text Box 39"/>
          <p:cNvSpPr txBox="1">
            <a:spLocks noChangeArrowheads="1"/>
          </p:cNvSpPr>
          <p:nvPr/>
        </p:nvSpPr>
        <p:spPr bwMode="auto">
          <a:xfrm>
            <a:off x="3505200" y="1981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5</a:t>
            </a:r>
          </a:p>
        </p:txBody>
      </p:sp>
      <p:sp>
        <p:nvSpPr>
          <p:cNvPr id="343080" name="Text Box 40"/>
          <p:cNvSpPr txBox="1">
            <a:spLocks noChangeArrowheads="1"/>
          </p:cNvSpPr>
          <p:nvPr/>
        </p:nvSpPr>
        <p:spPr bwMode="auto">
          <a:xfrm>
            <a:off x="5715000" y="2438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</a:t>
            </a:r>
          </a:p>
        </p:txBody>
      </p:sp>
      <p:sp>
        <p:nvSpPr>
          <p:cNvPr id="343081" name="Text Box 41"/>
          <p:cNvSpPr txBox="1">
            <a:spLocks noChangeArrowheads="1"/>
          </p:cNvSpPr>
          <p:nvPr/>
        </p:nvSpPr>
        <p:spPr bwMode="auto">
          <a:xfrm>
            <a:off x="4724400" y="33528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  <a:endParaRPr lang="en-US" altLang="en-US" sz="2000"/>
          </a:p>
        </p:txBody>
      </p:sp>
      <p:grpSp>
        <p:nvGrpSpPr>
          <p:cNvPr id="343085" name="Group 45"/>
          <p:cNvGrpSpPr>
            <a:grpSpLocks/>
          </p:cNvGrpSpPr>
          <p:nvPr/>
        </p:nvGrpSpPr>
        <p:grpSpPr bwMode="auto">
          <a:xfrm>
            <a:off x="1524000" y="5486400"/>
            <a:ext cx="3405188" cy="1009650"/>
            <a:chOff x="960" y="3456"/>
            <a:chExt cx="2145" cy="636"/>
          </a:xfrm>
        </p:grpSpPr>
        <p:sp>
          <p:nvSpPr>
            <p:cNvPr id="343083" name="Text Box 43"/>
            <p:cNvSpPr txBox="1">
              <a:spLocks noChangeArrowheads="1"/>
            </p:cNvSpPr>
            <p:nvPr/>
          </p:nvSpPr>
          <p:spPr bwMode="auto">
            <a:xfrm>
              <a:off x="960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000"/>
            </a:p>
          </p:txBody>
        </p:sp>
        <p:sp>
          <p:nvSpPr>
            <p:cNvPr id="343084" name="Text Box 44"/>
            <p:cNvSpPr txBox="1">
              <a:spLocks noChangeArrowheads="1"/>
            </p:cNvSpPr>
            <p:nvPr/>
          </p:nvSpPr>
          <p:spPr bwMode="auto">
            <a:xfrm>
              <a:off x="960" y="3840"/>
              <a:ext cx="21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Relax edges </a:t>
              </a:r>
              <a:r>
                <a:rPr lang="en-US" altLang="en-US" sz="2000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s</a:t>
              </a:r>
              <a:r>
                <a:rPr lang="en-US" altLang="en-US" sz="2000" i="1">
                  <a:solidFill>
                    <a:schemeClr val="accent2"/>
                  </a:solidFill>
                </a:rPr>
                <a:t>, 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r</a:t>
              </a:r>
              <a:r>
                <a:rPr lang="en-US" altLang="en-US" sz="2000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 smtClean="0">
                  <a:solidFill>
                    <a:schemeClr val="accent2"/>
                  </a:solidFill>
                </a:rPr>
                <a:t>, </a:t>
              </a:r>
              <a:r>
                <a:rPr lang="en-US" altLang="en-US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s</a:t>
              </a:r>
              <a:r>
                <a:rPr lang="en-US" altLang="en-US" sz="2000" i="1">
                  <a:solidFill>
                    <a:schemeClr val="accent2"/>
                  </a:solidFill>
                </a:rPr>
                <a:t>, 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x</a:t>
              </a:r>
              <a:r>
                <a:rPr lang="en-US" altLang="en-US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 smtClean="0">
                  <a:solidFill>
                    <a:schemeClr val="accent2"/>
                  </a:solidFill>
                </a:rPr>
                <a:t>, </a:t>
              </a:r>
              <a:r>
                <a:rPr lang="en-US" altLang="en-US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s</a:t>
              </a:r>
              <a:r>
                <a:rPr lang="en-US" altLang="en-US" sz="2000" i="1">
                  <a:solidFill>
                    <a:schemeClr val="accent2"/>
                  </a:solidFill>
                </a:rPr>
                <a:t>, 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t</a:t>
              </a:r>
              <a:r>
                <a:rPr lang="en-US" altLang="en-US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 smtClean="0">
                  <a:solidFill>
                    <a:schemeClr val="accent2"/>
                  </a:solidFill>
                </a:rPr>
                <a:t>.</a:t>
              </a:r>
              <a:endParaRPr lang="en-US" altLang="en-US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5748338" y="40243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smtClean="0"/>
              <a:t>1</a:t>
            </a:r>
            <a:endParaRPr lang="en-US" altLang="en-US" sz="2000"/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2830513" y="33385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smtClean="0"/>
              <a:t>3</a:t>
            </a:r>
            <a:endParaRPr lang="en-US" altLang="en-US" sz="2000"/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4140" y="5601028"/>
            <a:ext cx="3338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b="1" i="1">
                <a:solidFill>
                  <a:srgbClr val="FF0000"/>
                </a:solidFill>
              </a:rPr>
              <a:t>s</a:t>
            </a:r>
            <a:r>
              <a:rPr lang="en-US" altLang="en-US" i="1">
                <a:solidFill>
                  <a:schemeClr val="accent2"/>
                </a:solidFill>
              </a:rPr>
              <a:t>, r, y, x, z,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 </a:t>
            </a:r>
          </a:p>
        </p:txBody>
      </p:sp>
      <p:sp>
        <p:nvSpPr>
          <p:cNvPr id="34816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48164" name="Group 4"/>
          <p:cNvGrpSpPr>
            <a:grpSpLocks/>
          </p:cNvGrpSpPr>
          <p:nvPr/>
        </p:nvGrpSpPr>
        <p:grpSpPr bwMode="auto">
          <a:xfrm>
            <a:off x="1524000" y="1752600"/>
            <a:ext cx="5045075" cy="3262313"/>
            <a:chOff x="950" y="873"/>
            <a:chExt cx="3178" cy="2055"/>
          </a:xfrm>
        </p:grpSpPr>
        <p:sp>
          <p:nvSpPr>
            <p:cNvPr id="348165" name="Text Box 5"/>
            <p:cNvSpPr txBox="1">
              <a:spLocks noChangeArrowheads="1"/>
            </p:cNvSpPr>
            <p:nvPr/>
          </p:nvSpPr>
          <p:spPr bwMode="auto">
            <a:xfrm>
              <a:off x="950" y="22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s</a:t>
              </a:r>
            </a:p>
          </p:txBody>
        </p:sp>
        <p:sp>
          <p:nvSpPr>
            <p:cNvPr id="348166" name="Text Box 6"/>
            <p:cNvSpPr txBox="1">
              <a:spLocks noChangeArrowheads="1"/>
            </p:cNvSpPr>
            <p:nvPr/>
          </p:nvSpPr>
          <p:spPr bwMode="auto">
            <a:xfrm>
              <a:off x="2976" y="26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t</a:t>
              </a:r>
            </a:p>
          </p:txBody>
        </p:sp>
        <p:sp>
          <p:nvSpPr>
            <p:cNvPr id="348167" name="Text Box 7"/>
            <p:cNvSpPr txBox="1">
              <a:spLocks noChangeArrowheads="1"/>
            </p:cNvSpPr>
            <p:nvPr/>
          </p:nvSpPr>
          <p:spPr bwMode="auto">
            <a:xfrm>
              <a:off x="3926" y="199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z</a:t>
              </a:r>
            </a:p>
          </p:txBody>
        </p:sp>
        <p:grpSp>
          <p:nvGrpSpPr>
            <p:cNvPr id="348168" name="Group 8"/>
            <p:cNvGrpSpPr>
              <a:grpSpLocks/>
            </p:cNvGrpSpPr>
            <p:nvPr/>
          </p:nvGrpSpPr>
          <p:grpSpPr bwMode="auto">
            <a:xfrm>
              <a:off x="1152" y="873"/>
              <a:ext cx="2976" cy="1959"/>
              <a:chOff x="1152" y="873"/>
              <a:chExt cx="2976" cy="1959"/>
            </a:xfrm>
          </p:grpSpPr>
          <p:sp>
            <p:nvSpPr>
              <p:cNvPr id="348170" name="Text Box 10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y</a:t>
                </a:r>
              </a:p>
            </p:txBody>
          </p:sp>
          <p:grpSp>
            <p:nvGrpSpPr>
              <p:cNvPr id="348171" name="Group 11"/>
              <p:cNvGrpSpPr>
                <a:grpSpLocks/>
              </p:cNvGrpSpPr>
              <p:nvPr/>
            </p:nvGrpSpPr>
            <p:grpSpPr bwMode="auto">
              <a:xfrm>
                <a:off x="1152" y="873"/>
                <a:ext cx="2976" cy="1959"/>
                <a:chOff x="1152" y="873"/>
                <a:chExt cx="2976" cy="1959"/>
              </a:xfrm>
            </p:grpSpPr>
            <p:sp>
              <p:nvSpPr>
                <p:cNvPr id="34817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34" y="113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r</a:t>
                  </a:r>
                </a:p>
              </p:txBody>
            </p:sp>
            <p:grpSp>
              <p:nvGrpSpPr>
                <p:cNvPr id="348173" name="Group 13"/>
                <p:cNvGrpSpPr>
                  <a:grpSpLocks/>
                </p:cNvGrpSpPr>
                <p:nvPr/>
              </p:nvGrpSpPr>
              <p:grpSpPr bwMode="auto">
                <a:xfrm>
                  <a:off x="1152" y="873"/>
                  <a:ext cx="2976" cy="1959"/>
                  <a:chOff x="1152" y="873"/>
                  <a:chExt cx="2976" cy="1959"/>
                </a:xfrm>
              </p:grpSpPr>
              <p:sp>
                <p:nvSpPr>
                  <p:cNvPr id="34817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0" y="873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/>
                      <a:t>9</a:t>
                    </a:r>
                  </a:p>
                </p:txBody>
              </p:sp>
              <p:grpSp>
                <p:nvGrpSpPr>
                  <p:cNvPr id="34817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52" y="920"/>
                    <a:ext cx="2976" cy="1912"/>
                    <a:chOff x="1152" y="920"/>
                    <a:chExt cx="2976" cy="1912"/>
                  </a:xfrm>
                </p:grpSpPr>
                <p:sp>
                  <p:nvSpPr>
                    <p:cNvPr id="348176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82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 smtClean="0">
                          <a:sym typeface="Symbol" panose="05050102010706020507" pitchFamily="18" charset="2"/>
                        </a:rPr>
                        <a:t>3</a:t>
                      </a:r>
                      <a:endParaRPr lang="en-US" altLang="en-US">
                        <a:sym typeface="Symbol" panose="05050102010706020507" pitchFamily="18" charset="2"/>
                      </a:endParaRPr>
                    </a:p>
                  </p:txBody>
                </p:sp>
                <p:sp>
                  <p:nvSpPr>
                    <p:cNvPr id="348177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10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48178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254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9</a:t>
                      </a:r>
                    </a:p>
                  </p:txBody>
                </p:sp>
                <p:sp>
                  <p:nvSpPr>
                    <p:cNvPr id="348179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160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/>
                        <a:t>0</a:t>
                      </a:r>
                    </a:p>
                  </p:txBody>
                </p:sp>
                <p:sp>
                  <p:nvSpPr>
                    <p:cNvPr id="348180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76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11</a:t>
                      </a:r>
                    </a:p>
                  </p:txBody>
                </p:sp>
                <p:sp>
                  <p:nvSpPr>
                    <p:cNvPr id="348181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248"/>
                      <a:ext cx="288" cy="28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2</a:t>
                      </a:r>
                    </a:p>
                  </p:txBody>
                </p:sp>
                <p:sp>
                  <p:nvSpPr>
                    <p:cNvPr id="348182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192" cy="6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3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440"/>
                      <a:ext cx="672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4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296"/>
                      <a:ext cx="13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5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1920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6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344"/>
                      <a:ext cx="432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7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2016"/>
                      <a:ext cx="480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8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2256"/>
                      <a:ext cx="1680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8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680" y="920"/>
                      <a:ext cx="2352" cy="856"/>
                    </a:xfrm>
                    <a:custGeom>
                      <a:avLst/>
                      <a:gdLst>
                        <a:gd name="T0" fmla="*/ 0 w 2352"/>
                        <a:gd name="T1" fmla="*/ 328 h 856"/>
                        <a:gd name="T2" fmla="*/ 720 w 2352"/>
                        <a:gd name="T3" fmla="*/ 40 h 856"/>
                        <a:gd name="T4" fmla="*/ 2016 w 2352"/>
                        <a:gd name="T5" fmla="*/ 136 h 856"/>
                        <a:gd name="T6" fmla="*/ 2352 w 2352"/>
                        <a:gd name="T7" fmla="*/ 856 h 8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352" h="856">
                          <a:moveTo>
                            <a:pt x="0" y="328"/>
                          </a:moveTo>
                          <a:cubicBezTo>
                            <a:pt x="192" y="200"/>
                            <a:pt x="384" y="72"/>
                            <a:pt x="720" y="40"/>
                          </a:cubicBezTo>
                          <a:cubicBezTo>
                            <a:pt x="1056" y="8"/>
                            <a:pt x="1744" y="0"/>
                            <a:pt x="2016" y="136"/>
                          </a:cubicBezTo>
                          <a:cubicBezTo>
                            <a:pt x="2288" y="272"/>
                            <a:pt x="2320" y="564"/>
                            <a:pt x="2352" y="856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90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016"/>
                      <a:ext cx="96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192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6" y="168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2</a:t>
                      </a:r>
                    </a:p>
                  </p:txBody>
                </p:sp>
                <p:sp>
                  <p:nvSpPr>
                    <p:cNvPr id="348193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4" y="2217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9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48194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0" y="144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6</a:t>
                      </a:r>
                    </a:p>
                  </p:txBody>
                </p:sp>
                <p:sp>
                  <p:nvSpPr>
                    <p:cNvPr id="348195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98" y="1017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5</a:t>
                      </a:r>
                    </a:p>
                  </p:txBody>
                </p:sp>
                <p:sp>
                  <p:nvSpPr>
                    <p:cNvPr id="348196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0" y="1305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48197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6" y="1881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4</a:t>
                      </a:r>
                      <a:endParaRPr lang="en-US" altLang="en-US" sz="2000"/>
                    </a:p>
                  </p:txBody>
                </p:sp>
              </p:grpSp>
            </p:grpSp>
          </p:grpSp>
        </p:grpSp>
      </p:grpSp>
      <p:grpSp>
        <p:nvGrpSpPr>
          <p:cNvPr id="348200" name="Group 40"/>
          <p:cNvGrpSpPr>
            <a:grpSpLocks/>
          </p:cNvGrpSpPr>
          <p:nvPr/>
        </p:nvGrpSpPr>
        <p:grpSpPr bwMode="auto">
          <a:xfrm>
            <a:off x="1524000" y="5486400"/>
            <a:ext cx="3249613" cy="1009650"/>
            <a:chOff x="960" y="3456"/>
            <a:chExt cx="2047" cy="636"/>
          </a:xfrm>
        </p:grpSpPr>
        <p:sp>
          <p:nvSpPr>
            <p:cNvPr id="348201" name="Text Box 41"/>
            <p:cNvSpPr txBox="1">
              <a:spLocks noChangeArrowheads="1"/>
            </p:cNvSpPr>
            <p:nvPr/>
          </p:nvSpPr>
          <p:spPr bwMode="auto">
            <a:xfrm>
              <a:off x="960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000"/>
            </a:p>
          </p:txBody>
        </p:sp>
        <p:sp>
          <p:nvSpPr>
            <p:cNvPr id="348202" name="Text Box 42"/>
            <p:cNvSpPr txBox="1">
              <a:spLocks noChangeArrowheads="1"/>
            </p:cNvSpPr>
            <p:nvPr/>
          </p:nvSpPr>
          <p:spPr bwMode="auto">
            <a:xfrm>
              <a:off x="960" y="3840"/>
              <a:ext cx="20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Relax edges </a:t>
              </a:r>
              <a:r>
                <a:rPr lang="en-US" altLang="en-US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r</a:t>
              </a:r>
              <a:r>
                <a:rPr lang="en-US" altLang="en-US" sz="2000" i="1">
                  <a:solidFill>
                    <a:schemeClr val="accent2"/>
                  </a:solidFill>
                </a:rPr>
                <a:t>, 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x</a:t>
              </a:r>
              <a:r>
                <a:rPr lang="en-US" altLang="en-US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 smtClean="0">
                  <a:solidFill>
                    <a:schemeClr val="accent2"/>
                  </a:solidFill>
                </a:rPr>
                <a:t>, </a:t>
              </a:r>
              <a:r>
                <a:rPr lang="en-US" altLang="en-US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r</a:t>
              </a:r>
              <a:r>
                <a:rPr lang="en-US" altLang="en-US" sz="2000" i="1">
                  <a:solidFill>
                    <a:schemeClr val="accent2"/>
                  </a:solidFill>
                </a:rPr>
                <a:t>, 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y</a:t>
              </a:r>
              <a:r>
                <a:rPr lang="en-US" altLang="en-US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 smtClean="0">
                  <a:solidFill>
                    <a:schemeClr val="accent2"/>
                  </a:solidFill>
                </a:rPr>
                <a:t>, </a:t>
              </a:r>
              <a:r>
                <a:rPr lang="en-US" altLang="en-US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r</a:t>
              </a:r>
              <a:r>
                <a:rPr lang="en-US" altLang="en-US" sz="2000" i="1">
                  <a:solidFill>
                    <a:schemeClr val="accent2"/>
                  </a:solidFill>
                </a:rPr>
                <a:t>, 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z</a:t>
              </a:r>
              <a:r>
                <a:rPr lang="en-US" altLang="en-US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 smtClean="0">
                  <a:solidFill>
                    <a:schemeClr val="accent2"/>
                  </a:solidFill>
                </a:rPr>
                <a:t>.</a:t>
              </a:r>
              <a:endParaRPr lang="en-US" altLang="en-US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748338" y="40243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smtClean="0"/>
              <a:t>1</a:t>
            </a:r>
            <a:endParaRPr lang="en-US" altLang="en-US" sz="2000"/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2830513" y="33385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smtClean="0"/>
              <a:t>3</a:t>
            </a:r>
            <a:endParaRPr lang="en-US" altLang="en-US" sz="2000"/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  <p:sp>
        <p:nvSpPr>
          <p:cNvPr id="2" name="Rectangle 1"/>
          <p:cNvSpPr/>
          <p:nvPr/>
        </p:nvSpPr>
        <p:spPr>
          <a:xfrm>
            <a:off x="1536197" y="5648059"/>
            <a:ext cx="3338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i="1">
                <a:solidFill>
                  <a:schemeClr val="accent2"/>
                </a:solidFill>
              </a:rPr>
              <a:t>s, </a:t>
            </a:r>
            <a:r>
              <a:rPr lang="en-US" altLang="en-US" b="1" i="1">
                <a:solidFill>
                  <a:srgbClr val="FF0000"/>
                </a:solidFill>
              </a:rPr>
              <a:t>r</a:t>
            </a:r>
            <a:r>
              <a:rPr lang="en-US" altLang="en-US" i="1">
                <a:solidFill>
                  <a:schemeClr val="accent2"/>
                </a:solidFill>
              </a:rPr>
              <a:t>, y, x, z,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 </a:t>
            </a:r>
          </a:p>
        </p:txBody>
      </p:sp>
      <p:sp>
        <p:nvSpPr>
          <p:cNvPr id="352259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2260" name="Group 4"/>
          <p:cNvGrpSpPr>
            <a:grpSpLocks/>
          </p:cNvGrpSpPr>
          <p:nvPr/>
        </p:nvGrpSpPr>
        <p:grpSpPr bwMode="auto">
          <a:xfrm>
            <a:off x="1524000" y="1752600"/>
            <a:ext cx="5045075" cy="3262313"/>
            <a:chOff x="950" y="873"/>
            <a:chExt cx="3178" cy="2055"/>
          </a:xfrm>
        </p:grpSpPr>
        <p:sp>
          <p:nvSpPr>
            <p:cNvPr id="352261" name="Text Box 5"/>
            <p:cNvSpPr txBox="1">
              <a:spLocks noChangeArrowheads="1"/>
            </p:cNvSpPr>
            <p:nvPr/>
          </p:nvSpPr>
          <p:spPr bwMode="auto">
            <a:xfrm>
              <a:off x="950" y="22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s</a:t>
              </a:r>
            </a:p>
          </p:txBody>
        </p:sp>
        <p:sp>
          <p:nvSpPr>
            <p:cNvPr id="352262" name="Text Box 6"/>
            <p:cNvSpPr txBox="1">
              <a:spLocks noChangeArrowheads="1"/>
            </p:cNvSpPr>
            <p:nvPr/>
          </p:nvSpPr>
          <p:spPr bwMode="auto">
            <a:xfrm>
              <a:off x="2976" y="26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t</a:t>
              </a:r>
            </a:p>
          </p:txBody>
        </p:sp>
        <p:sp>
          <p:nvSpPr>
            <p:cNvPr id="352263" name="Text Box 7"/>
            <p:cNvSpPr txBox="1">
              <a:spLocks noChangeArrowheads="1"/>
            </p:cNvSpPr>
            <p:nvPr/>
          </p:nvSpPr>
          <p:spPr bwMode="auto">
            <a:xfrm>
              <a:off x="3926" y="199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z</a:t>
              </a:r>
            </a:p>
          </p:txBody>
        </p:sp>
        <p:grpSp>
          <p:nvGrpSpPr>
            <p:cNvPr id="352264" name="Group 8"/>
            <p:cNvGrpSpPr>
              <a:grpSpLocks/>
            </p:cNvGrpSpPr>
            <p:nvPr/>
          </p:nvGrpSpPr>
          <p:grpSpPr bwMode="auto">
            <a:xfrm>
              <a:off x="1152" y="873"/>
              <a:ext cx="2976" cy="1959"/>
              <a:chOff x="1152" y="873"/>
              <a:chExt cx="2976" cy="1959"/>
            </a:xfrm>
          </p:grpSpPr>
          <p:sp>
            <p:nvSpPr>
              <p:cNvPr id="352266" name="Text Box 10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y</a:t>
                </a:r>
              </a:p>
            </p:txBody>
          </p:sp>
          <p:grpSp>
            <p:nvGrpSpPr>
              <p:cNvPr id="352267" name="Group 11"/>
              <p:cNvGrpSpPr>
                <a:grpSpLocks/>
              </p:cNvGrpSpPr>
              <p:nvPr/>
            </p:nvGrpSpPr>
            <p:grpSpPr bwMode="auto">
              <a:xfrm>
                <a:off x="1152" y="873"/>
                <a:ext cx="2976" cy="1959"/>
                <a:chOff x="1152" y="873"/>
                <a:chExt cx="2976" cy="1959"/>
              </a:xfrm>
            </p:grpSpPr>
            <p:sp>
              <p:nvSpPr>
                <p:cNvPr id="35226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34" y="113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r</a:t>
                  </a:r>
                </a:p>
              </p:txBody>
            </p:sp>
            <p:grpSp>
              <p:nvGrpSpPr>
                <p:cNvPr id="352269" name="Group 13"/>
                <p:cNvGrpSpPr>
                  <a:grpSpLocks/>
                </p:cNvGrpSpPr>
                <p:nvPr/>
              </p:nvGrpSpPr>
              <p:grpSpPr bwMode="auto">
                <a:xfrm>
                  <a:off x="1152" y="873"/>
                  <a:ext cx="2976" cy="1959"/>
                  <a:chOff x="1152" y="873"/>
                  <a:chExt cx="2976" cy="1959"/>
                </a:xfrm>
              </p:grpSpPr>
              <p:sp>
                <p:nvSpPr>
                  <p:cNvPr id="35227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0" y="873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/>
                      <a:t>9</a:t>
                    </a:r>
                  </a:p>
                </p:txBody>
              </p:sp>
              <p:grpSp>
                <p:nvGrpSpPr>
                  <p:cNvPr id="352271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52" y="920"/>
                    <a:ext cx="2976" cy="1912"/>
                    <a:chOff x="1152" y="920"/>
                    <a:chExt cx="2976" cy="1912"/>
                  </a:xfrm>
                </p:grpSpPr>
                <p:sp>
                  <p:nvSpPr>
                    <p:cNvPr id="352272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82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 smtClean="0">
                          <a:sym typeface="Symbol" panose="05050102010706020507" pitchFamily="18" charset="2"/>
                        </a:rPr>
                        <a:t>3</a:t>
                      </a:r>
                      <a:endParaRPr lang="en-US" altLang="en-US">
                        <a:sym typeface="Symbol" panose="05050102010706020507" pitchFamily="18" charset="2"/>
                      </a:endParaRPr>
                    </a:p>
                  </p:txBody>
                </p:sp>
                <p:sp>
                  <p:nvSpPr>
                    <p:cNvPr id="352273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104"/>
                      <a:ext cx="288" cy="28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52274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254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9</a:t>
                      </a:r>
                    </a:p>
                  </p:txBody>
                </p:sp>
                <p:sp>
                  <p:nvSpPr>
                    <p:cNvPr id="352275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160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/>
                        <a:t>0</a:t>
                      </a:r>
                    </a:p>
                  </p:txBody>
                </p:sp>
                <p:sp>
                  <p:nvSpPr>
                    <p:cNvPr id="352276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76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10</a:t>
                      </a:r>
                    </a:p>
                  </p:txBody>
                </p:sp>
                <p:sp>
                  <p:nvSpPr>
                    <p:cNvPr id="352277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248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2</a:t>
                      </a:r>
                    </a:p>
                  </p:txBody>
                </p:sp>
                <p:sp>
                  <p:nvSpPr>
                    <p:cNvPr id="352278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192" cy="6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79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440"/>
                      <a:ext cx="672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0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296"/>
                      <a:ext cx="13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1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1920"/>
                      <a:ext cx="120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2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344"/>
                      <a:ext cx="432" cy="48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3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2016"/>
                      <a:ext cx="480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4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2256"/>
                      <a:ext cx="1680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5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680" y="920"/>
                      <a:ext cx="2352" cy="856"/>
                    </a:xfrm>
                    <a:custGeom>
                      <a:avLst/>
                      <a:gdLst>
                        <a:gd name="T0" fmla="*/ 0 w 2352"/>
                        <a:gd name="T1" fmla="*/ 328 h 856"/>
                        <a:gd name="T2" fmla="*/ 720 w 2352"/>
                        <a:gd name="T3" fmla="*/ 40 h 856"/>
                        <a:gd name="T4" fmla="*/ 2016 w 2352"/>
                        <a:gd name="T5" fmla="*/ 136 h 856"/>
                        <a:gd name="T6" fmla="*/ 2352 w 2352"/>
                        <a:gd name="T7" fmla="*/ 856 h 8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352" h="856">
                          <a:moveTo>
                            <a:pt x="0" y="328"/>
                          </a:moveTo>
                          <a:cubicBezTo>
                            <a:pt x="192" y="200"/>
                            <a:pt x="384" y="72"/>
                            <a:pt x="720" y="40"/>
                          </a:cubicBezTo>
                          <a:cubicBezTo>
                            <a:pt x="1056" y="8"/>
                            <a:pt x="1744" y="0"/>
                            <a:pt x="2016" y="136"/>
                          </a:cubicBezTo>
                          <a:cubicBezTo>
                            <a:pt x="2288" y="272"/>
                            <a:pt x="2320" y="564"/>
                            <a:pt x="2352" y="85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6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016"/>
                      <a:ext cx="96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288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6" y="168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2</a:t>
                      </a:r>
                    </a:p>
                  </p:txBody>
                </p:sp>
                <p:sp>
                  <p:nvSpPr>
                    <p:cNvPr id="352289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4" y="2217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9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52290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0" y="144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6</a:t>
                      </a:r>
                    </a:p>
                  </p:txBody>
                </p:sp>
                <p:sp>
                  <p:nvSpPr>
                    <p:cNvPr id="352291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98" y="1017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5</a:t>
                      </a:r>
                    </a:p>
                  </p:txBody>
                </p:sp>
                <p:sp>
                  <p:nvSpPr>
                    <p:cNvPr id="352292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0" y="1305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52293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6" y="1881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4</a:t>
                      </a:r>
                      <a:endParaRPr lang="en-US" altLang="en-US" sz="2000"/>
                    </a:p>
                  </p:txBody>
                </p:sp>
              </p:grpSp>
            </p:grpSp>
          </p:grpSp>
        </p:grpSp>
      </p:grpSp>
      <p:grpSp>
        <p:nvGrpSpPr>
          <p:cNvPr id="352295" name="Group 39"/>
          <p:cNvGrpSpPr>
            <a:grpSpLocks/>
          </p:cNvGrpSpPr>
          <p:nvPr/>
        </p:nvGrpSpPr>
        <p:grpSpPr bwMode="auto">
          <a:xfrm>
            <a:off x="1524000" y="5486400"/>
            <a:ext cx="1955800" cy="1009650"/>
            <a:chOff x="960" y="3456"/>
            <a:chExt cx="1232" cy="636"/>
          </a:xfrm>
        </p:grpSpPr>
        <p:sp>
          <p:nvSpPr>
            <p:cNvPr id="352296" name="Text Box 40"/>
            <p:cNvSpPr txBox="1">
              <a:spLocks noChangeArrowheads="1"/>
            </p:cNvSpPr>
            <p:nvPr/>
          </p:nvSpPr>
          <p:spPr bwMode="auto">
            <a:xfrm>
              <a:off x="960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000"/>
            </a:p>
          </p:txBody>
        </p:sp>
        <p:sp>
          <p:nvSpPr>
            <p:cNvPr id="352297" name="Text Box 41"/>
            <p:cNvSpPr txBox="1">
              <a:spLocks noChangeArrowheads="1"/>
            </p:cNvSpPr>
            <p:nvPr/>
          </p:nvSpPr>
          <p:spPr bwMode="auto">
            <a:xfrm>
              <a:off x="960" y="3840"/>
              <a:ext cx="12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Relax edge </a:t>
              </a:r>
              <a:r>
                <a:rPr lang="en-US" altLang="en-US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y</a:t>
              </a:r>
              <a:r>
                <a:rPr lang="en-US" altLang="en-US" sz="2000" i="1">
                  <a:solidFill>
                    <a:schemeClr val="accent2"/>
                  </a:solidFill>
                </a:rPr>
                <a:t>, 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z</a:t>
              </a:r>
              <a:r>
                <a:rPr lang="en-US" altLang="en-US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 smtClean="0">
                  <a:solidFill>
                    <a:schemeClr val="accent2"/>
                  </a:solidFill>
                </a:rPr>
                <a:t>.</a:t>
              </a:r>
              <a:endParaRPr lang="en-US" altLang="en-US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748338" y="40243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smtClean="0"/>
              <a:t>1</a:t>
            </a:r>
            <a:endParaRPr lang="en-US" altLang="en-US" sz="2000"/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2830513" y="33385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smtClean="0"/>
              <a:t>3</a:t>
            </a:r>
            <a:endParaRPr lang="en-US" altLang="en-US" sz="2000"/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9656" y="5662554"/>
            <a:ext cx="3338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i="1">
                <a:solidFill>
                  <a:schemeClr val="accent2"/>
                </a:solidFill>
              </a:rPr>
              <a:t>s, r, </a:t>
            </a:r>
            <a:r>
              <a:rPr lang="en-US" altLang="en-US" b="1" i="1">
                <a:solidFill>
                  <a:srgbClr val="FF0000"/>
                </a:solidFill>
              </a:rPr>
              <a:t>y</a:t>
            </a:r>
            <a:r>
              <a:rPr lang="en-US" altLang="en-US" i="1">
                <a:solidFill>
                  <a:schemeClr val="accent2"/>
                </a:solidFill>
              </a:rPr>
              <a:t>, x, z,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 </a:t>
            </a:r>
          </a:p>
        </p:txBody>
      </p:sp>
      <p:sp>
        <p:nvSpPr>
          <p:cNvPr id="35328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3284" name="Group 4"/>
          <p:cNvGrpSpPr>
            <a:grpSpLocks/>
          </p:cNvGrpSpPr>
          <p:nvPr/>
        </p:nvGrpSpPr>
        <p:grpSpPr bwMode="auto">
          <a:xfrm>
            <a:off x="1524000" y="1752600"/>
            <a:ext cx="5045075" cy="3262313"/>
            <a:chOff x="950" y="873"/>
            <a:chExt cx="3178" cy="2055"/>
          </a:xfrm>
        </p:grpSpPr>
        <p:sp>
          <p:nvSpPr>
            <p:cNvPr id="353285" name="Text Box 5"/>
            <p:cNvSpPr txBox="1">
              <a:spLocks noChangeArrowheads="1"/>
            </p:cNvSpPr>
            <p:nvPr/>
          </p:nvSpPr>
          <p:spPr bwMode="auto">
            <a:xfrm>
              <a:off x="950" y="22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s</a:t>
              </a:r>
            </a:p>
          </p:txBody>
        </p:sp>
        <p:sp>
          <p:nvSpPr>
            <p:cNvPr id="353286" name="Text Box 6"/>
            <p:cNvSpPr txBox="1">
              <a:spLocks noChangeArrowheads="1"/>
            </p:cNvSpPr>
            <p:nvPr/>
          </p:nvSpPr>
          <p:spPr bwMode="auto">
            <a:xfrm>
              <a:off x="2976" y="26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t</a:t>
              </a:r>
            </a:p>
          </p:txBody>
        </p:sp>
        <p:sp>
          <p:nvSpPr>
            <p:cNvPr id="353287" name="Text Box 7"/>
            <p:cNvSpPr txBox="1">
              <a:spLocks noChangeArrowheads="1"/>
            </p:cNvSpPr>
            <p:nvPr/>
          </p:nvSpPr>
          <p:spPr bwMode="auto">
            <a:xfrm>
              <a:off x="3926" y="199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z</a:t>
              </a:r>
            </a:p>
          </p:txBody>
        </p:sp>
        <p:grpSp>
          <p:nvGrpSpPr>
            <p:cNvPr id="353288" name="Group 8"/>
            <p:cNvGrpSpPr>
              <a:grpSpLocks/>
            </p:cNvGrpSpPr>
            <p:nvPr/>
          </p:nvGrpSpPr>
          <p:grpSpPr bwMode="auto">
            <a:xfrm>
              <a:off x="1152" y="873"/>
              <a:ext cx="2976" cy="1959"/>
              <a:chOff x="1152" y="873"/>
              <a:chExt cx="2976" cy="1959"/>
            </a:xfrm>
          </p:grpSpPr>
          <p:sp>
            <p:nvSpPr>
              <p:cNvPr id="353290" name="Text Box 10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y</a:t>
                </a:r>
              </a:p>
            </p:txBody>
          </p:sp>
          <p:grpSp>
            <p:nvGrpSpPr>
              <p:cNvPr id="353291" name="Group 11"/>
              <p:cNvGrpSpPr>
                <a:grpSpLocks/>
              </p:cNvGrpSpPr>
              <p:nvPr/>
            </p:nvGrpSpPr>
            <p:grpSpPr bwMode="auto">
              <a:xfrm>
                <a:off x="1152" y="873"/>
                <a:ext cx="2976" cy="1959"/>
                <a:chOff x="1152" y="873"/>
                <a:chExt cx="2976" cy="1959"/>
              </a:xfrm>
            </p:grpSpPr>
            <p:sp>
              <p:nvSpPr>
                <p:cNvPr id="35329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34" y="113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r</a:t>
                  </a:r>
                </a:p>
              </p:txBody>
            </p:sp>
            <p:grpSp>
              <p:nvGrpSpPr>
                <p:cNvPr id="353293" name="Group 13"/>
                <p:cNvGrpSpPr>
                  <a:grpSpLocks/>
                </p:cNvGrpSpPr>
                <p:nvPr/>
              </p:nvGrpSpPr>
              <p:grpSpPr bwMode="auto">
                <a:xfrm>
                  <a:off x="1152" y="873"/>
                  <a:ext cx="2976" cy="1959"/>
                  <a:chOff x="1152" y="873"/>
                  <a:chExt cx="2976" cy="1959"/>
                </a:xfrm>
              </p:grpSpPr>
              <p:sp>
                <p:nvSpPr>
                  <p:cNvPr id="35329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0" y="873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/>
                      <a:t>9</a:t>
                    </a:r>
                  </a:p>
                </p:txBody>
              </p:sp>
              <p:grpSp>
                <p:nvGrpSpPr>
                  <p:cNvPr id="35329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52" y="920"/>
                    <a:ext cx="2976" cy="1912"/>
                    <a:chOff x="1152" y="920"/>
                    <a:chExt cx="2976" cy="1912"/>
                  </a:xfrm>
                </p:grpSpPr>
                <p:sp>
                  <p:nvSpPr>
                    <p:cNvPr id="353296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824"/>
                      <a:ext cx="288" cy="28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 smtClean="0">
                          <a:sym typeface="Symbol" panose="05050102010706020507" pitchFamily="18" charset="2"/>
                        </a:rPr>
                        <a:t>3</a:t>
                      </a:r>
                      <a:endParaRPr lang="en-US" altLang="en-US">
                        <a:sym typeface="Symbol" panose="05050102010706020507" pitchFamily="18" charset="2"/>
                      </a:endParaRPr>
                    </a:p>
                  </p:txBody>
                </p:sp>
                <p:sp>
                  <p:nvSpPr>
                    <p:cNvPr id="353297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10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53298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254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9</a:t>
                      </a:r>
                    </a:p>
                  </p:txBody>
                </p:sp>
                <p:sp>
                  <p:nvSpPr>
                    <p:cNvPr id="353299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160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/>
                        <a:t>0</a:t>
                      </a:r>
                    </a:p>
                  </p:txBody>
                </p:sp>
                <p:sp>
                  <p:nvSpPr>
                    <p:cNvPr id="353300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76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53301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248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2</a:t>
                      </a:r>
                    </a:p>
                  </p:txBody>
                </p:sp>
                <p:sp>
                  <p:nvSpPr>
                    <p:cNvPr id="353302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192" cy="6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3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440"/>
                      <a:ext cx="672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4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296"/>
                      <a:ext cx="13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5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1920"/>
                      <a:ext cx="120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6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344"/>
                      <a:ext cx="432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7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2016"/>
                      <a:ext cx="480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8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2256"/>
                      <a:ext cx="1680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09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680" y="920"/>
                      <a:ext cx="2352" cy="856"/>
                    </a:xfrm>
                    <a:custGeom>
                      <a:avLst/>
                      <a:gdLst>
                        <a:gd name="T0" fmla="*/ 0 w 2352"/>
                        <a:gd name="T1" fmla="*/ 328 h 856"/>
                        <a:gd name="T2" fmla="*/ 720 w 2352"/>
                        <a:gd name="T3" fmla="*/ 40 h 856"/>
                        <a:gd name="T4" fmla="*/ 2016 w 2352"/>
                        <a:gd name="T5" fmla="*/ 136 h 856"/>
                        <a:gd name="T6" fmla="*/ 2352 w 2352"/>
                        <a:gd name="T7" fmla="*/ 856 h 8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352" h="856">
                          <a:moveTo>
                            <a:pt x="0" y="328"/>
                          </a:moveTo>
                          <a:cubicBezTo>
                            <a:pt x="192" y="200"/>
                            <a:pt x="384" y="72"/>
                            <a:pt x="720" y="40"/>
                          </a:cubicBezTo>
                          <a:cubicBezTo>
                            <a:pt x="1056" y="8"/>
                            <a:pt x="1744" y="0"/>
                            <a:pt x="2016" y="136"/>
                          </a:cubicBezTo>
                          <a:cubicBezTo>
                            <a:pt x="2288" y="272"/>
                            <a:pt x="2320" y="564"/>
                            <a:pt x="2352" y="85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10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016"/>
                      <a:ext cx="96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312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6" y="168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2</a:t>
                      </a:r>
                    </a:p>
                  </p:txBody>
                </p:sp>
                <p:sp>
                  <p:nvSpPr>
                    <p:cNvPr id="353313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4" y="2217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9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53314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0" y="144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6</a:t>
                      </a:r>
                    </a:p>
                  </p:txBody>
                </p:sp>
                <p:sp>
                  <p:nvSpPr>
                    <p:cNvPr id="353315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98" y="1017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5</a:t>
                      </a:r>
                    </a:p>
                  </p:txBody>
                </p:sp>
                <p:sp>
                  <p:nvSpPr>
                    <p:cNvPr id="353316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0" y="1305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53317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6" y="1881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4</a:t>
                      </a:r>
                      <a:endParaRPr lang="en-US" altLang="en-US" sz="2000"/>
                    </a:p>
                  </p:txBody>
                </p:sp>
              </p:grpSp>
            </p:grpSp>
          </p:grpSp>
        </p:grpSp>
      </p:grpSp>
      <p:grpSp>
        <p:nvGrpSpPr>
          <p:cNvPr id="353319" name="Group 39"/>
          <p:cNvGrpSpPr>
            <a:grpSpLocks/>
          </p:cNvGrpSpPr>
          <p:nvPr/>
        </p:nvGrpSpPr>
        <p:grpSpPr bwMode="auto">
          <a:xfrm>
            <a:off x="1524000" y="5486400"/>
            <a:ext cx="1970088" cy="1009650"/>
            <a:chOff x="960" y="3456"/>
            <a:chExt cx="1241" cy="636"/>
          </a:xfrm>
        </p:grpSpPr>
        <p:sp>
          <p:nvSpPr>
            <p:cNvPr id="353320" name="Text Box 40"/>
            <p:cNvSpPr txBox="1">
              <a:spLocks noChangeArrowheads="1"/>
            </p:cNvSpPr>
            <p:nvPr/>
          </p:nvSpPr>
          <p:spPr bwMode="auto">
            <a:xfrm>
              <a:off x="960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000"/>
            </a:p>
          </p:txBody>
        </p:sp>
        <p:sp>
          <p:nvSpPr>
            <p:cNvPr id="353321" name="Text Box 41"/>
            <p:cNvSpPr txBox="1">
              <a:spLocks noChangeArrowheads="1"/>
            </p:cNvSpPr>
            <p:nvPr/>
          </p:nvSpPr>
          <p:spPr bwMode="auto">
            <a:xfrm>
              <a:off x="960" y="3840"/>
              <a:ext cx="12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Relax edge </a:t>
              </a:r>
              <a:r>
                <a:rPr lang="en-US" altLang="en-US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x</a:t>
              </a:r>
              <a:r>
                <a:rPr lang="en-US" altLang="en-US" sz="2000" i="1">
                  <a:solidFill>
                    <a:schemeClr val="accent2"/>
                  </a:solidFill>
                </a:rPr>
                <a:t>, 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z</a:t>
              </a:r>
              <a:r>
                <a:rPr lang="en-US" altLang="en-US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 smtClean="0">
                  <a:solidFill>
                    <a:schemeClr val="accent2"/>
                  </a:solidFill>
                </a:rPr>
                <a:t>.</a:t>
              </a:r>
              <a:endParaRPr lang="en-US" altLang="en-US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748338" y="40243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smtClean="0"/>
              <a:t>1</a:t>
            </a:r>
            <a:endParaRPr lang="en-US" altLang="en-US" sz="2000"/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2830513" y="33385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smtClean="0"/>
              <a:t>3</a:t>
            </a:r>
            <a:endParaRPr lang="en-US" altLang="en-US" sz="2000"/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5101" y="5641828"/>
            <a:ext cx="3338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i="1">
                <a:solidFill>
                  <a:schemeClr val="accent2"/>
                </a:solidFill>
              </a:rPr>
              <a:t>s, r, y, </a:t>
            </a:r>
            <a:r>
              <a:rPr lang="en-US" altLang="en-US" b="1" i="1">
                <a:solidFill>
                  <a:srgbClr val="FF0000"/>
                </a:solidFill>
              </a:rPr>
              <a:t>x</a:t>
            </a:r>
            <a:r>
              <a:rPr lang="en-US" altLang="en-US" i="1">
                <a:solidFill>
                  <a:schemeClr val="accent2"/>
                </a:solidFill>
              </a:rPr>
              <a:t>, z,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990099"/>
                </a:solidFill>
              </a:rPr>
              <a:t>Finish</a:t>
            </a:r>
          </a:p>
        </p:txBody>
      </p:sp>
      <p:sp>
        <p:nvSpPr>
          <p:cNvPr id="35430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4308" name="Group 4"/>
          <p:cNvGrpSpPr>
            <a:grpSpLocks/>
          </p:cNvGrpSpPr>
          <p:nvPr/>
        </p:nvGrpSpPr>
        <p:grpSpPr bwMode="auto">
          <a:xfrm>
            <a:off x="1524000" y="1752600"/>
            <a:ext cx="5045075" cy="3262313"/>
            <a:chOff x="950" y="873"/>
            <a:chExt cx="3178" cy="2055"/>
          </a:xfrm>
        </p:grpSpPr>
        <p:sp>
          <p:nvSpPr>
            <p:cNvPr id="354309" name="Text Box 5"/>
            <p:cNvSpPr txBox="1">
              <a:spLocks noChangeArrowheads="1"/>
            </p:cNvSpPr>
            <p:nvPr/>
          </p:nvSpPr>
          <p:spPr bwMode="auto">
            <a:xfrm>
              <a:off x="950" y="22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s</a:t>
              </a:r>
            </a:p>
          </p:txBody>
        </p:sp>
        <p:sp>
          <p:nvSpPr>
            <p:cNvPr id="354310" name="Text Box 6"/>
            <p:cNvSpPr txBox="1">
              <a:spLocks noChangeArrowheads="1"/>
            </p:cNvSpPr>
            <p:nvPr/>
          </p:nvSpPr>
          <p:spPr bwMode="auto">
            <a:xfrm>
              <a:off x="2976" y="26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t</a:t>
              </a:r>
            </a:p>
          </p:txBody>
        </p:sp>
        <p:sp>
          <p:nvSpPr>
            <p:cNvPr id="354311" name="Text Box 7"/>
            <p:cNvSpPr txBox="1">
              <a:spLocks noChangeArrowheads="1"/>
            </p:cNvSpPr>
            <p:nvPr/>
          </p:nvSpPr>
          <p:spPr bwMode="auto">
            <a:xfrm>
              <a:off x="3926" y="199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/>
                <a:t>z</a:t>
              </a:r>
            </a:p>
          </p:txBody>
        </p:sp>
        <p:grpSp>
          <p:nvGrpSpPr>
            <p:cNvPr id="354312" name="Group 8"/>
            <p:cNvGrpSpPr>
              <a:grpSpLocks/>
            </p:cNvGrpSpPr>
            <p:nvPr/>
          </p:nvGrpSpPr>
          <p:grpSpPr bwMode="auto">
            <a:xfrm>
              <a:off x="1152" y="873"/>
              <a:ext cx="2976" cy="1959"/>
              <a:chOff x="1152" y="873"/>
              <a:chExt cx="2976" cy="1959"/>
            </a:xfrm>
          </p:grpSpPr>
          <p:sp>
            <p:nvSpPr>
              <p:cNvPr id="354314" name="Text Box 10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/>
                  <a:t>y</a:t>
                </a:r>
              </a:p>
            </p:txBody>
          </p:sp>
          <p:grpSp>
            <p:nvGrpSpPr>
              <p:cNvPr id="354315" name="Group 11"/>
              <p:cNvGrpSpPr>
                <a:grpSpLocks/>
              </p:cNvGrpSpPr>
              <p:nvPr/>
            </p:nvGrpSpPr>
            <p:grpSpPr bwMode="auto">
              <a:xfrm>
                <a:off x="1152" y="873"/>
                <a:ext cx="2976" cy="1959"/>
                <a:chOff x="1152" y="873"/>
                <a:chExt cx="2976" cy="1959"/>
              </a:xfrm>
            </p:grpSpPr>
            <p:sp>
              <p:nvSpPr>
                <p:cNvPr id="35431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34" y="113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i="1"/>
                    <a:t>r</a:t>
                  </a:r>
                </a:p>
              </p:txBody>
            </p:sp>
            <p:grpSp>
              <p:nvGrpSpPr>
                <p:cNvPr id="354317" name="Group 13"/>
                <p:cNvGrpSpPr>
                  <a:grpSpLocks/>
                </p:cNvGrpSpPr>
                <p:nvPr/>
              </p:nvGrpSpPr>
              <p:grpSpPr bwMode="auto">
                <a:xfrm>
                  <a:off x="1152" y="873"/>
                  <a:ext cx="2976" cy="1959"/>
                  <a:chOff x="1152" y="873"/>
                  <a:chExt cx="2976" cy="1959"/>
                </a:xfrm>
              </p:grpSpPr>
              <p:sp>
                <p:nvSpPr>
                  <p:cNvPr id="35431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0" y="873"/>
                    <a:ext cx="19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/>
                      <a:t>9</a:t>
                    </a:r>
                  </a:p>
                </p:txBody>
              </p:sp>
              <p:grpSp>
                <p:nvGrpSpPr>
                  <p:cNvPr id="354319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152" y="920"/>
                    <a:ext cx="2976" cy="1912"/>
                    <a:chOff x="1152" y="920"/>
                    <a:chExt cx="2976" cy="1912"/>
                  </a:xfrm>
                </p:grpSpPr>
                <p:sp>
                  <p:nvSpPr>
                    <p:cNvPr id="354320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82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 smtClean="0">
                          <a:sym typeface="Symbol" panose="05050102010706020507" pitchFamily="18" charset="2"/>
                        </a:rPr>
                        <a:t>3</a:t>
                      </a:r>
                      <a:endParaRPr lang="en-US" altLang="en-US">
                        <a:sym typeface="Symbol" panose="05050102010706020507" pitchFamily="18" charset="2"/>
                      </a:endParaRPr>
                    </a:p>
                  </p:txBody>
                </p:sp>
                <p:sp>
                  <p:nvSpPr>
                    <p:cNvPr id="354321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10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54322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2544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8</a:t>
                      </a:r>
                    </a:p>
                  </p:txBody>
                </p:sp>
                <p:sp>
                  <p:nvSpPr>
                    <p:cNvPr id="354323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160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/>
                        <a:t>0</a:t>
                      </a:r>
                    </a:p>
                  </p:txBody>
                </p:sp>
                <p:sp>
                  <p:nvSpPr>
                    <p:cNvPr id="354324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76"/>
                      <a:ext cx="288" cy="288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7</a:t>
                      </a:r>
                    </a:p>
                  </p:txBody>
                </p:sp>
                <p:sp>
                  <p:nvSpPr>
                    <p:cNvPr id="354325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" y="1248"/>
                      <a:ext cx="288" cy="288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en-US">
                          <a:sym typeface="Symbol" panose="05050102010706020507" pitchFamily="18" charset="2"/>
                        </a:rPr>
                        <a:t>2</a:t>
                      </a:r>
                    </a:p>
                  </p:txBody>
                </p:sp>
                <p:sp>
                  <p:nvSpPr>
                    <p:cNvPr id="354326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192" cy="6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27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440"/>
                      <a:ext cx="672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28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296"/>
                      <a:ext cx="13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29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1920"/>
                      <a:ext cx="120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0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344"/>
                      <a:ext cx="432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1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2016"/>
                      <a:ext cx="480" cy="57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2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2256"/>
                      <a:ext cx="168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3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680" y="920"/>
                      <a:ext cx="2352" cy="856"/>
                    </a:xfrm>
                    <a:custGeom>
                      <a:avLst/>
                      <a:gdLst>
                        <a:gd name="T0" fmla="*/ 0 w 2352"/>
                        <a:gd name="T1" fmla="*/ 328 h 856"/>
                        <a:gd name="T2" fmla="*/ 720 w 2352"/>
                        <a:gd name="T3" fmla="*/ 40 h 856"/>
                        <a:gd name="T4" fmla="*/ 2016 w 2352"/>
                        <a:gd name="T5" fmla="*/ 136 h 856"/>
                        <a:gd name="T6" fmla="*/ 2352 w 2352"/>
                        <a:gd name="T7" fmla="*/ 856 h 8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352" h="856">
                          <a:moveTo>
                            <a:pt x="0" y="328"/>
                          </a:moveTo>
                          <a:cubicBezTo>
                            <a:pt x="192" y="200"/>
                            <a:pt x="384" y="72"/>
                            <a:pt x="720" y="40"/>
                          </a:cubicBezTo>
                          <a:cubicBezTo>
                            <a:pt x="1056" y="8"/>
                            <a:pt x="1744" y="0"/>
                            <a:pt x="2016" y="136"/>
                          </a:cubicBezTo>
                          <a:cubicBezTo>
                            <a:pt x="2288" y="272"/>
                            <a:pt x="2320" y="564"/>
                            <a:pt x="2352" y="85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4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016"/>
                      <a:ext cx="96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336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6" y="168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2</a:t>
                      </a:r>
                    </a:p>
                  </p:txBody>
                </p:sp>
                <p:sp>
                  <p:nvSpPr>
                    <p:cNvPr id="354337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94" y="2217"/>
                      <a:ext cx="197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/>
                        <a:t>9</a:t>
                      </a:r>
                      <a:endParaRPr lang="en-US" altLang="en-US" sz="2000"/>
                    </a:p>
                  </p:txBody>
                </p:sp>
                <p:sp>
                  <p:nvSpPr>
                    <p:cNvPr id="354338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50" y="1449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6</a:t>
                      </a:r>
                    </a:p>
                  </p:txBody>
                </p:sp>
                <p:sp>
                  <p:nvSpPr>
                    <p:cNvPr id="354339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98" y="1017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5</a:t>
                      </a:r>
                    </a:p>
                  </p:txBody>
                </p:sp>
                <p:sp>
                  <p:nvSpPr>
                    <p:cNvPr id="354340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90" y="1305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354341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6" y="1881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en-US" sz="2000" smtClean="0"/>
                        <a:t>4</a:t>
                      </a:r>
                      <a:endParaRPr lang="en-US" altLang="en-US" sz="2000"/>
                    </a:p>
                  </p:txBody>
                </p:sp>
              </p:grpSp>
            </p:grpSp>
          </p:grpSp>
        </p:grpSp>
      </p:grpSp>
      <p:grpSp>
        <p:nvGrpSpPr>
          <p:cNvPr id="354343" name="Group 39"/>
          <p:cNvGrpSpPr>
            <a:grpSpLocks/>
          </p:cNvGrpSpPr>
          <p:nvPr/>
        </p:nvGrpSpPr>
        <p:grpSpPr bwMode="auto">
          <a:xfrm>
            <a:off x="1524000" y="5486400"/>
            <a:ext cx="1927226" cy="1009650"/>
            <a:chOff x="960" y="3456"/>
            <a:chExt cx="1214" cy="636"/>
          </a:xfrm>
        </p:grpSpPr>
        <p:sp>
          <p:nvSpPr>
            <p:cNvPr id="354344" name="Text Box 40"/>
            <p:cNvSpPr txBox="1">
              <a:spLocks noChangeArrowheads="1"/>
            </p:cNvSpPr>
            <p:nvPr/>
          </p:nvSpPr>
          <p:spPr bwMode="auto">
            <a:xfrm>
              <a:off x="960" y="34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2000"/>
            </a:p>
          </p:txBody>
        </p:sp>
        <p:sp>
          <p:nvSpPr>
            <p:cNvPr id="354345" name="Text Box 41"/>
            <p:cNvSpPr txBox="1">
              <a:spLocks noChangeArrowheads="1"/>
            </p:cNvSpPr>
            <p:nvPr/>
          </p:nvSpPr>
          <p:spPr bwMode="auto">
            <a:xfrm>
              <a:off x="960" y="3840"/>
              <a:ext cx="12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Relax edge </a:t>
              </a:r>
              <a:r>
                <a:rPr lang="en-US" altLang="en-US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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z</a:t>
              </a:r>
              <a:r>
                <a:rPr lang="en-US" altLang="en-US" sz="2000" i="1">
                  <a:solidFill>
                    <a:schemeClr val="accent2"/>
                  </a:solidFill>
                </a:rPr>
                <a:t>, </a:t>
              </a:r>
              <a:r>
                <a:rPr lang="en-US" altLang="en-US" sz="2000" i="1" smtClean="0">
                  <a:solidFill>
                    <a:schemeClr val="accent2"/>
                  </a:solidFill>
                </a:rPr>
                <a:t>t</a:t>
              </a:r>
              <a:r>
                <a:rPr lang="en-US" altLang="en-US" smtClean="0">
                  <a:solidFill>
                    <a:schemeClr val="accent2"/>
                  </a:solidFill>
                  <a:sym typeface="Symbol" panose="05050102010706020507" pitchFamily="18" charset="2"/>
                </a:rPr>
                <a:t></a:t>
              </a:r>
              <a:r>
                <a:rPr lang="en-US" altLang="en-US" sz="2000" smtClean="0">
                  <a:solidFill>
                    <a:schemeClr val="accent2"/>
                  </a:solidFill>
                </a:rPr>
                <a:t>.</a:t>
              </a:r>
              <a:endParaRPr lang="en-US" altLang="en-US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748338" y="40243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smtClean="0"/>
              <a:t>1</a:t>
            </a:r>
            <a:endParaRPr lang="en-US" altLang="en-US" sz="2000"/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2830513" y="3338513"/>
            <a:ext cx="312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smtClean="0"/>
              <a:t>3</a:t>
            </a:r>
            <a:endParaRPr lang="en-US" altLang="en-US" sz="2000"/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4124325" y="35179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x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5584915"/>
            <a:ext cx="3338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Topological order: </a:t>
            </a:r>
            <a:r>
              <a:rPr lang="en-US" altLang="en-US" i="1">
                <a:solidFill>
                  <a:schemeClr val="accent2"/>
                </a:solidFill>
              </a:rPr>
              <a:t>s, r, y, x, </a:t>
            </a:r>
            <a:r>
              <a:rPr lang="en-US" altLang="en-US" b="1" i="1">
                <a:solidFill>
                  <a:srgbClr val="FF0000"/>
                </a:solidFill>
              </a:rPr>
              <a:t>z</a:t>
            </a:r>
            <a:r>
              <a:rPr lang="en-US" altLang="en-US" i="1">
                <a:solidFill>
                  <a:schemeClr val="accent2"/>
                </a:solidFill>
              </a:rPr>
              <a:t>,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FF99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6731</TotalTime>
  <Words>1080</Words>
  <Application>Microsoft Office PowerPoint</Application>
  <PresentationFormat>On-screen Show (4:3)</PresentationFormat>
  <Paragraphs>517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Symbol</vt:lpstr>
      <vt:lpstr>Times New Roman</vt:lpstr>
      <vt:lpstr>Blank Presentation</vt:lpstr>
      <vt:lpstr>Representing Shortest Paths</vt:lpstr>
      <vt:lpstr>Edge Relaxation</vt:lpstr>
      <vt:lpstr>Shortests Paths in DAGs</vt:lpstr>
      <vt:lpstr>An Example</vt:lpstr>
      <vt:lpstr> </vt:lpstr>
      <vt:lpstr> </vt:lpstr>
      <vt:lpstr> </vt:lpstr>
      <vt:lpstr> </vt:lpstr>
      <vt:lpstr>Finish</vt:lpstr>
      <vt:lpstr>Correctness </vt:lpstr>
      <vt:lpstr>Dijkstra’s Algorithm</vt:lpstr>
      <vt:lpstr>How to Find the Next Closest?</vt:lpstr>
      <vt:lpstr>Relaxation</vt:lpstr>
      <vt:lpstr>An Example</vt:lpstr>
      <vt:lpstr>   </vt:lpstr>
      <vt:lpstr>   </vt:lpstr>
      <vt:lpstr>   </vt:lpstr>
      <vt:lpstr>   </vt:lpstr>
      <vt:lpstr>   </vt:lpstr>
      <vt:lpstr>   </vt:lpstr>
      <vt:lpstr>   </vt:lpstr>
      <vt:lpstr>Algorithm Description</vt:lpstr>
      <vt:lpstr>Analysis</vt:lpstr>
      <vt:lpstr>What We’ve Learned from 228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111</cp:revision>
  <dcterms:created xsi:type="dcterms:W3CDTF">1999-03-29T05:24:19Z</dcterms:created>
  <dcterms:modified xsi:type="dcterms:W3CDTF">2016-12-07T20:47:41Z</dcterms:modified>
</cp:coreProperties>
</file>