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87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65" r:id="rId12"/>
    <p:sldId id="267" r:id="rId13"/>
    <p:sldId id="266" r:id="rId14"/>
    <p:sldId id="273" r:id="rId15"/>
    <p:sldId id="283" r:id="rId16"/>
    <p:sldId id="269" r:id="rId17"/>
    <p:sldId id="268" r:id="rId18"/>
    <p:sldId id="284" r:id="rId19"/>
    <p:sldId id="285" r:id="rId20"/>
    <p:sldId id="286" r:id="rId21"/>
    <p:sldId id="27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0000"/>
    <a:srgbClr val="00FFFF"/>
    <a:srgbClr val="33CC33"/>
    <a:srgbClr val="CC9900"/>
    <a:srgbClr val="996633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70" d="100"/>
          <a:sy n="70" d="100"/>
        </p:scale>
        <p:origin x="1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CFD9EB62-DB12-4101-B564-E37EF944C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2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4552AA-9F99-4EB3-A66D-351CF23B3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3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A425A-19BB-4BF7-9EE2-EA29FE038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1FFD-7899-4A7E-B8A8-91A182EB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7092-001F-4B64-A842-45BF6D636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4BDD-487C-4BD5-B3A8-72049966A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A4206-28A9-4FC9-B747-344F09C61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9491E-0195-4DF9-92E7-37BBA7035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C4395-D0D3-4862-BD33-EABAD3A6B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6F339-3340-47F0-84CE-FF7DBA90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8F18A-67BE-48C1-937E-73096C44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064C-A8CD-45A0-A9C7-A70D6D3C9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ACB0-0EAD-4CA9-9BAD-5348C018E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AD7F-91AB-4FA0-A2F3-D3CF23C5A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FEE8B41-B6B1-40B1-8719-9C1707977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90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996633"/>
                </a:solidFill>
                <a:latin typeface="Arial" charset="0"/>
              </a:rPr>
              <a:t>Graph</a:t>
            </a: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Text Box 31"/>
              <p:cNvSpPr txBox="1">
                <a:spLocks noChangeArrowheads="1"/>
              </p:cNvSpPr>
              <p:nvPr/>
            </p:nvSpPr>
            <p:spPr bwMode="auto">
              <a:xfrm>
                <a:off x="746124" y="1382713"/>
                <a:ext cx="7864475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solidFill>
                      <a:schemeClr val="accent2"/>
                    </a:solidFill>
                  </a:rPr>
                  <a:t>A </a:t>
                </a:r>
                <a:r>
                  <a:rPr lang="en-US" i="1">
                    <a:solidFill>
                      <a:srgbClr val="FF6600"/>
                    </a:solidFill>
                  </a:rPr>
                  <a:t>graph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C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mtClean="0">
                    <a:solidFill>
                      <a:schemeClr val="accent2"/>
                    </a:solidFill>
                  </a:rPr>
                  <a:t>    a </a:t>
                </a:r>
                <a:r>
                  <a:rPr lang="en-US">
                    <a:solidFill>
                      <a:schemeClr val="accent2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of </a:t>
                </a:r>
                <a:r>
                  <a:rPr lang="en-US" i="1">
                    <a:solidFill>
                      <a:srgbClr val="FF6600"/>
                    </a:solidFill>
                  </a:rPr>
                  <a:t>vertices</a:t>
                </a:r>
                <a:r>
                  <a:rPr lang="en-US">
                    <a:solidFill>
                      <a:schemeClr val="accent2"/>
                    </a:solidFill>
                  </a:rPr>
                  <a:t> (</a:t>
                </a:r>
                <a:r>
                  <a:rPr lang="en-US" i="1">
                    <a:solidFill>
                      <a:srgbClr val="FF6600"/>
                    </a:solidFill>
                  </a:rPr>
                  <a:t>nodes</a:t>
                </a:r>
                <a:r>
                  <a:rPr lang="en-US">
                    <a:solidFill>
                      <a:schemeClr val="accent2"/>
                    </a:solidFill>
                  </a:rPr>
                  <a:t>) </a:t>
                </a:r>
                <a:r>
                  <a:rPr lang="en-US" smtClean="0">
                    <a:solidFill>
                      <a:schemeClr val="accent2"/>
                    </a:solidFill>
                  </a:rPr>
                  <a:t>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</a:t>
                </a:r>
                <a:r>
                  <a:rPr lang="en-US" smtClean="0">
                    <a:solidFill>
                      <a:schemeClr val="accent2"/>
                    </a:solidFill>
                  </a:rPr>
                  <a:t>                    </a:t>
                </a:r>
                <a:r>
                  <a:rPr lang="en-US" sz="2400" smtClean="0">
                    <a:solidFill>
                      <a:schemeClr val="accent2"/>
                    </a:solidFill>
                  </a:rPr>
                  <a:t>+</a:t>
                </a:r>
                <a:r>
                  <a:rPr lang="en-US" smtClean="0">
                    <a:solidFill>
                      <a:schemeClr val="accent2"/>
                    </a:solidFill>
                  </a:rPr>
                  <a:t> </a:t>
                </a:r>
                <a:r>
                  <a:rPr lang="en-US" smtClean="0">
                    <a:solidFill>
                      <a:schemeClr val="accent2"/>
                    </a:solidFill>
                  </a:rPr>
                  <a:t>a </a:t>
                </a:r>
                <a:r>
                  <a:rPr lang="en-US">
                    <a:solidFill>
                      <a:schemeClr val="accent2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of </a:t>
                </a:r>
                <a:r>
                  <a:rPr lang="en-US" i="1" smtClean="0">
                    <a:solidFill>
                      <a:srgbClr val="FF6600"/>
                    </a:solidFill>
                  </a:rPr>
                  <a:t>edges</a:t>
                </a:r>
                <a:r>
                  <a:rPr lang="en-US" smtClean="0">
                    <a:solidFill>
                      <a:schemeClr val="accent2"/>
                    </a:solidFill>
                  </a:rPr>
                  <a:t> (pairs </a:t>
                </a:r>
                <a:r>
                  <a:rPr lang="en-US">
                    <a:solidFill>
                      <a:schemeClr val="accent2"/>
                    </a:solidFill>
                  </a:rPr>
                  <a:t>of </a:t>
                </a:r>
                <a:r>
                  <a:rPr lang="en-US" smtClean="0">
                    <a:solidFill>
                      <a:schemeClr val="accent2"/>
                    </a:solidFill>
                  </a:rPr>
                  <a:t>vertices) 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5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4" y="1382713"/>
                <a:ext cx="7864475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775" t="-3968" b="-18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val 32"/>
              <p:cNvSpPr>
                <a:spLocks noChangeArrowheads="1"/>
              </p:cNvSpPr>
              <p:nvPr/>
            </p:nvSpPr>
            <p:spPr bwMode="auto">
              <a:xfrm>
                <a:off x="16002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>
                    <a:latin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5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26670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val 33"/>
              <p:cNvSpPr>
                <a:spLocks noChangeArrowheads="1"/>
              </p:cNvSpPr>
              <p:nvPr/>
            </p:nvSpPr>
            <p:spPr bwMode="auto">
              <a:xfrm>
                <a:off x="30480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6670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val 34"/>
              <p:cNvSpPr>
                <a:spLocks noChangeArrowheads="1"/>
              </p:cNvSpPr>
              <p:nvPr/>
            </p:nvSpPr>
            <p:spPr bwMode="auto">
              <a:xfrm>
                <a:off x="44958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6670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Oval 35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6670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Oval 36"/>
              <p:cNvSpPr>
                <a:spLocks noChangeArrowheads="1"/>
              </p:cNvSpPr>
              <p:nvPr/>
            </p:nvSpPr>
            <p:spPr bwMode="auto">
              <a:xfrm>
                <a:off x="16002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338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Oval 37"/>
              <p:cNvSpPr>
                <a:spLocks noChangeArrowheads="1"/>
              </p:cNvSpPr>
              <p:nvPr/>
            </p:nvSpPr>
            <p:spPr bwMode="auto">
              <a:xfrm>
                <a:off x="16002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8006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9" name="Oval 39"/>
              <p:cNvSpPr>
                <a:spLocks noChangeArrowheads="1"/>
              </p:cNvSpPr>
              <p:nvPr/>
            </p:nvSpPr>
            <p:spPr bwMode="auto">
              <a:xfrm>
                <a:off x="30480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9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7338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7792"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Oval 40"/>
              <p:cNvSpPr>
                <a:spLocks noChangeArrowheads="1"/>
              </p:cNvSpPr>
              <p:nvPr/>
            </p:nvSpPr>
            <p:spPr bwMode="auto">
              <a:xfrm>
                <a:off x="44958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0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37338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 l="-2597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1" name="Oval 41"/>
              <p:cNvSpPr>
                <a:spLocks noChangeArrowheads="1"/>
              </p:cNvSpPr>
              <p:nvPr/>
            </p:nvSpPr>
            <p:spPr bwMode="auto">
              <a:xfrm>
                <a:off x="61722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1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37338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2" name="Oval 42"/>
              <p:cNvSpPr>
                <a:spLocks noChangeArrowheads="1"/>
              </p:cNvSpPr>
              <p:nvPr/>
            </p:nvSpPr>
            <p:spPr bwMode="auto">
              <a:xfrm>
                <a:off x="30480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2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8006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3" name="Oval 43"/>
              <p:cNvSpPr>
                <a:spLocks noChangeArrowheads="1"/>
              </p:cNvSpPr>
              <p:nvPr/>
            </p:nvSpPr>
            <p:spPr bwMode="auto">
              <a:xfrm>
                <a:off x="44958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3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4800600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4" name="Oval 44"/>
              <p:cNvSpPr>
                <a:spLocks noChangeArrowheads="1"/>
              </p:cNvSpPr>
              <p:nvPr/>
            </p:nvSpPr>
            <p:spPr bwMode="auto">
              <a:xfrm>
                <a:off x="61722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4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4800600"/>
                <a:ext cx="457200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5" name="Line 46"/>
          <p:cNvSpPr>
            <a:spLocks noChangeShapeType="1"/>
          </p:cNvSpPr>
          <p:nvPr/>
        </p:nvSpPr>
        <p:spPr bwMode="auto">
          <a:xfrm>
            <a:off x="20574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47"/>
          <p:cNvSpPr>
            <a:spLocks noChangeShapeType="1"/>
          </p:cNvSpPr>
          <p:nvPr/>
        </p:nvSpPr>
        <p:spPr bwMode="auto">
          <a:xfrm flipV="1">
            <a:off x="2057400" y="3124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48"/>
          <p:cNvSpPr>
            <a:spLocks noChangeShapeType="1"/>
          </p:cNvSpPr>
          <p:nvPr/>
        </p:nvSpPr>
        <p:spPr bwMode="auto">
          <a:xfrm>
            <a:off x="18288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49"/>
          <p:cNvSpPr>
            <a:spLocks noChangeShapeType="1"/>
          </p:cNvSpPr>
          <p:nvPr/>
        </p:nvSpPr>
        <p:spPr bwMode="auto">
          <a:xfrm>
            <a:off x="1981200" y="4114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50"/>
          <p:cNvSpPr>
            <a:spLocks noChangeShapeType="1"/>
          </p:cNvSpPr>
          <p:nvPr/>
        </p:nvSpPr>
        <p:spPr bwMode="auto">
          <a:xfrm flipV="1">
            <a:off x="3429000" y="2971800"/>
            <a:ext cx="1066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51"/>
          <p:cNvSpPr>
            <a:spLocks noChangeShapeType="1"/>
          </p:cNvSpPr>
          <p:nvPr/>
        </p:nvSpPr>
        <p:spPr bwMode="auto">
          <a:xfrm>
            <a:off x="3276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52"/>
          <p:cNvSpPr>
            <a:spLocks noChangeShapeType="1"/>
          </p:cNvSpPr>
          <p:nvPr/>
        </p:nvSpPr>
        <p:spPr bwMode="auto">
          <a:xfrm>
            <a:off x="20574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53"/>
          <p:cNvSpPr>
            <a:spLocks noChangeShapeType="1"/>
          </p:cNvSpPr>
          <p:nvPr/>
        </p:nvSpPr>
        <p:spPr bwMode="auto">
          <a:xfrm>
            <a:off x="4953000" y="2971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54"/>
          <p:cNvSpPr>
            <a:spLocks noChangeShapeType="1"/>
          </p:cNvSpPr>
          <p:nvPr/>
        </p:nvSpPr>
        <p:spPr bwMode="auto">
          <a:xfrm>
            <a:off x="47244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55"/>
          <p:cNvSpPr>
            <a:spLocks noChangeShapeType="1"/>
          </p:cNvSpPr>
          <p:nvPr/>
        </p:nvSpPr>
        <p:spPr bwMode="auto">
          <a:xfrm>
            <a:off x="47244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56"/>
          <p:cNvSpPr>
            <a:spLocks noChangeShapeType="1"/>
          </p:cNvSpPr>
          <p:nvPr/>
        </p:nvSpPr>
        <p:spPr bwMode="auto">
          <a:xfrm>
            <a:off x="4953000" y="3962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57"/>
          <p:cNvSpPr>
            <a:spLocks noChangeShapeType="1"/>
          </p:cNvSpPr>
          <p:nvPr/>
        </p:nvSpPr>
        <p:spPr bwMode="auto">
          <a:xfrm flipV="1">
            <a:off x="632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58"/>
          <p:cNvSpPr>
            <a:spLocks noChangeShapeType="1"/>
          </p:cNvSpPr>
          <p:nvPr/>
        </p:nvSpPr>
        <p:spPr bwMode="auto">
          <a:xfrm>
            <a:off x="4953000" y="40386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93725" y="5726113"/>
            <a:ext cx="6481763" cy="1089025"/>
            <a:chOff x="374" y="3607"/>
            <a:chExt cx="4083" cy="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74" y="3607"/>
                  <a:ext cx="24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= {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en-US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085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" y="3607"/>
                  <a:ext cx="2412" cy="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4" y="3847"/>
                  <a:ext cx="4083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= {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</m:oMath>
                    </m:oMathPara>
                  </a14:m>
                  <a:endParaRPr lang="en-US" i="1" smtClean="0">
                    <a:solidFill>
                      <a:srgbClr val="008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 }</m:t>
                        </m:r>
                      </m:oMath>
                    </m:oMathPara>
                  </a14:m>
                  <a:endParaRPr lang="en-US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086" name="Text 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" y="3847"/>
                  <a:ext cx="4083" cy="44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94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6478" name="Line 62"/>
          <p:cNvSpPr>
            <a:spLocks noChangeShapeType="1"/>
          </p:cNvSpPr>
          <p:nvPr/>
        </p:nvSpPr>
        <p:spPr bwMode="auto">
          <a:xfrm>
            <a:off x="1143000" y="2743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6479" name="Text Box 63"/>
          <p:cNvSpPr txBox="1">
            <a:spLocks noChangeArrowheads="1"/>
          </p:cNvSpPr>
          <p:nvPr/>
        </p:nvSpPr>
        <p:spPr bwMode="auto">
          <a:xfrm>
            <a:off x="365125" y="2449513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vertex</a:t>
            </a:r>
          </a:p>
        </p:txBody>
      </p:sp>
      <p:sp>
        <p:nvSpPr>
          <p:cNvPr id="316480" name="Line 64"/>
          <p:cNvSpPr>
            <a:spLocks noChangeShapeType="1"/>
          </p:cNvSpPr>
          <p:nvPr/>
        </p:nvSpPr>
        <p:spPr bwMode="auto">
          <a:xfrm flipV="1">
            <a:off x="1219200" y="3429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81" name="Text Box 65"/>
              <p:cNvSpPr txBox="1">
                <a:spLocks noChangeArrowheads="1"/>
              </p:cNvSpPr>
              <p:nvPr/>
            </p:nvSpPr>
            <p:spPr bwMode="auto">
              <a:xfrm>
                <a:off x="517525" y="3363913"/>
                <a:ext cx="859594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edge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6481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25" y="3363913"/>
                <a:ext cx="859594" cy="707886"/>
              </a:xfrm>
              <a:prstGeom prst="rect">
                <a:avLst/>
              </a:prstGeom>
              <a:blipFill rotWithShape="0">
                <a:blip r:embed="rId17"/>
                <a:stretch>
                  <a:fillRect l="-7801" t="-4310"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482" name="Text Box 66"/>
              <p:cNvSpPr txBox="1">
                <a:spLocks noChangeArrowheads="1"/>
              </p:cNvSpPr>
              <p:nvPr/>
            </p:nvSpPr>
            <p:spPr bwMode="auto">
              <a:xfrm>
                <a:off x="6400800" y="5672137"/>
                <a:ext cx="126226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16482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5672137"/>
                <a:ext cx="1262269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483" name="Text Box 67"/>
              <p:cNvSpPr txBox="1">
                <a:spLocks noChangeArrowheads="1"/>
              </p:cNvSpPr>
              <p:nvPr/>
            </p:nvSpPr>
            <p:spPr bwMode="auto">
              <a:xfrm>
                <a:off x="6400800" y="6461125"/>
                <a:ext cx="120802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16483" name="Text 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6461125"/>
                <a:ext cx="1208023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1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8" grpId="0" animBg="1"/>
      <p:bldP spid="316479" grpId="0"/>
      <p:bldP spid="316480" grpId="0" animBg="1"/>
      <p:bldP spid="316481" grpId="0"/>
      <p:bldP spid="316482" grpId="0"/>
      <p:bldP spid="3164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Subgraph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9050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905000" y="4953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j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1905000" y="59436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n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f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3429000" y="4953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63246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d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352800" y="59436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4" name="Oval 14"/>
              <p:cNvSpPr>
                <a:spLocks noChangeArrowheads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0254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 b="-7407"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3246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h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l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48768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p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m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3246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q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1336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362200" y="4267200"/>
            <a:ext cx="10668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362200" y="5257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1336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36576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2362200" y="5334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810000" y="617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3886200" y="5257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3886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2362200" y="2971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2362200" y="41148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38862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2286000" y="3200400"/>
            <a:ext cx="1143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3340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5257800" y="32004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5105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5105400" y="54102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5334000" y="42672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5334000" y="5334000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6553200" y="3276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6553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>
            <a:off x="65532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3886200" y="3200400"/>
            <a:ext cx="1066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4" name="Text Box 44"/>
              <p:cNvSpPr txBox="1">
                <a:spLocks noChangeArrowheads="1"/>
              </p:cNvSpPr>
              <p:nvPr/>
            </p:nvSpPr>
            <p:spPr bwMode="auto">
              <a:xfrm>
                <a:off x="746125" y="1335088"/>
                <a:ext cx="27082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A </a:t>
                </a:r>
                <a:r>
                  <a:rPr lang="en-US" sz="2400" i="1">
                    <a:solidFill>
                      <a:srgbClr val="FF6600"/>
                    </a:solidFill>
                  </a:rPr>
                  <a:t>subgraph</a:t>
                </a:r>
                <a:r>
                  <a:rPr lang="en-US" sz="240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>
                    <a:solidFill>
                      <a:schemeClr val="accent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8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335088"/>
                <a:ext cx="270827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3371" t="-9333" b="-3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5" name="AutoShape 47"/>
          <p:cNvSpPr>
            <a:spLocks noChangeArrowheads="1"/>
          </p:cNvSpPr>
          <p:nvPr/>
        </p:nvSpPr>
        <p:spPr bwMode="auto">
          <a:xfrm>
            <a:off x="1600200" y="1905000"/>
            <a:ext cx="3048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6" name="Text Box 48"/>
              <p:cNvSpPr txBox="1">
                <a:spLocks noChangeArrowheads="1"/>
              </p:cNvSpPr>
              <p:nvPr/>
            </p:nvSpPr>
            <p:spPr bwMode="auto">
              <a:xfrm>
                <a:off x="1965325" y="1763713"/>
                <a:ext cx="5678488" cy="1006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is a graph;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its edges and vertices are subsets of those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.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10286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5325" y="1763713"/>
                <a:ext cx="5678488" cy="1006475"/>
              </a:xfrm>
              <a:prstGeom prst="rect">
                <a:avLst/>
              </a:prstGeom>
              <a:blipFill rotWithShape="0">
                <a:blip r:embed="rId4"/>
                <a:stretch>
                  <a:fillRect l="-1073" t="-2424" r="-6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7" name="AutoShape 49"/>
          <p:cNvSpPr>
            <a:spLocks noChangeArrowheads="1"/>
          </p:cNvSpPr>
          <p:nvPr/>
        </p:nvSpPr>
        <p:spPr bwMode="auto">
          <a:xfrm>
            <a:off x="1600200" y="2209800"/>
            <a:ext cx="3048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59" name="Text Box 51"/>
              <p:cNvSpPr txBox="1">
                <a:spLocks noChangeArrowheads="1"/>
              </p:cNvSpPr>
              <p:nvPr/>
            </p:nvSpPr>
            <p:spPr bwMode="auto">
              <a:xfrm>
                <a:off x="228600" y="6483350"/>
                <a:ext cx="79620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}   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350259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483350"/>
                <a:ext cx="796205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Connectivity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Text Box 4"/>
              <p:cNvSpPr txBox="1">
                <a:spLocks noChangeArrowheads="1"/>
              </p:cNvSpPr>
              <p:nvPr/>
            </p:nvSpPr>
            <p:spPr bwMode="auto">
              <a:xfrm>
                <a:off x="746125" y="1382713"/>
                <a:ext cx="738862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</a:t>
                </a:r>
                <a:r>
                  <a:rPr lang="en-US" i="1">
                    <a:solidFill>
                      <a:srgbClr val="FF6600"/>
                    </a:solidFill>
                  </a:rPr>
                  <a:t>connected</a:t>
                </a:r>
                <a:r>
                  <a:rPr lang="en-US">
                    <a:solidFill>
                      <a:schemeClr val="accent2"/>
                    </a:solidFill>
                  </a:rPr>
                  <a:t> if there is a path between </a:t>
                </a:r>
                <a:r>
                  <a:rPr lang="en-US" i="1">
                    <a:solidFill>
                      <a:srgbClr val="00B050"/>
                    </a:solidFill>
                  </a:rPr>
                  <a:t>every pair </a:t>
                </a:r>
                <a:r>
                  <a:rPr lang="en-US">
                    <a:solidFill>
                      <a:schemeClr val="accent2"/>
                    </a:solidFill>
                  </a:rPr>
                  <a:t>of vertices.</a:t>
                </a:r>
              </a:p>
            </p:txBody>
          </p:sp>
        </mc:Choice>
        <mc:Fallback>
          <p:sp>
            <p:nvSpPr>
              <p:cNvPr id="1126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382713"/>
                <a:ext cx="7388626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692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371600" y="2057400"/>
            <a:ext cx="2819400" cy="1905000"/>
            <a:chOff x="864" y="1296"/>
            <a:chExt cx="1776" cy="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7" name="Oval 5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97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1296"/>
                  <a:ext cx="240" cy="24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8" name="Oval 6"/>
                <p:cNvSpPr>
                  <a:spLocks noChangeArrowheads="1"/>
                </p:cNvSpPr>
                <p:nvPr/>
              </p:nvSpPr>
              <p:spPr bwMode="auto">
                <a:xfrm>
                  <a:off x="864" y="1824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98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1824"/>
                  <a:ext cx="240" cy="24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9" name="Oval 7"/>
                <p:cNvSpPr>
                  <a:spLocks noChangeArrowheads="1"/>
                </p:cNvSpPr>
                <p:nvPr/>
              </p:nvSpPr>
              <p:spPr bwMode="auto">
                <a:xfrm>
                  <a:off x="2160" y="1392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99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1392"/>
                  <a:ext cx="240" cy="2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00" name="Oval 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0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2160"/>
                  <a:ext cx="240" cy="24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01" name="Oval 10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0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2256"/>
                  <a:ext cx="240" cy="24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02" name="Oval 11"/>
                <p:cNvSpPr>
                  <a:spLocks noChangeArrowheads="1"/>
                </p:cNvSpPr>
                <p:nvPr/>
              </p:nvSpPr>
              <p:spPr bwMode="auto">
                <a:xfrm>
                  <a:off x="1872" y="1824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0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1824"/>
                  <a:ext cx="240" cy="24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03" name="Line 14"/>
            <p:cNvSpPr>
              <a:spLocks noChangeShapeType="1"/>
            </p:cNvSpPr>
            <p:nvPr/>
          </p:nvSpPr>
          <p:spPr bwMode="auto">
            <a:xfrm>
              <a:off x="1632" y="153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15"/>
            <p:cNvSpPr>
              <a:spLocks noChangeShapeType="1"/>
            </p:cNvSpPr>
            <p:nvPr/>
          </p:nvSpPr>
          <p:spPr bwMode="auto">
            <a:xfrm>
              <a:off x="1536" y="1536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16"/>
            <p:cNvSpPr>
              <a:spLocks noChangeShapeType="1"/>
            </p:cNvSpPr>
            <p:nvPr/>
          </p:nvSpPr>
          <p:spPr bwMode="auto">
            <a:xfrm flipV="1">
              <a:off x="1104" y="148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17"/>
            <p:cNvSpPr>
              <a:spLocks noChangeShapeType="1"/>
            </p:cNvSpPr>
            <p:nvPr/>
          </p:nvSpPr>
          <p:spPr bwMode="auto">
            <a:xfrm flipH="1" flipV="1">
              <a:off x="1104" y="1968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18"/>
            <p:cNvSpPr>
              <a:spLocks noChangeShapeType="1"/>
            </p:cNvSpPr>
            <p:nvPr/>
          </p:nvSpPr>
          <p:spPr bwMode="auto">
            <a:xfrm flipV="1">
              <a:off x="1776" y="2256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9"/>
            <p:cNvSpPr>
              <a:spLocks noChangeShapeType="1"/>
            </p:cNvSpPr>
            <p:nvPr/>
          </p:nvSpPr>
          <p:spPr bwMode="auto">
            <a:xfrm flipH="1">
              <a:off x="201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20"/>
            <p:cNvSpPr>
              <a:spLocks noChangeShapeType="1"/>
            </p:cNvSpPr>
            <p:nvPr/>
          </p:nvSpPr>
          <p:spPr bwMode="auto">
            <a:xfrm>
              <a:off x="2352" y="163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4087" name="Text Box 23"/>
              <p:cNvSpPr txBox="1">
                <a:spLocks noChangeArrowheads="1"/>
              </p:cNvSpPr>
              <p:nvPr/>
            </p:nvSpPr>
            <p:spPr bwMode="auto">
              <a:xfrm>
                <a:off x="746125" y="4125913"/>
                <a:ext cx="767396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not connected, the </a:t>
                </a:r>
                <a:r>
                  <a:rPr lang="en-US" i="1" smtClean="0">
                    <a:solidFill>
                      <a:srgbClr val="00B050"/>
                    </a:solidFill>
                  </a:rPr>
                  <a:t>maximally </a:t>
                </a:r>
                <a:r>
                  <a:rPr lang="en-US" i="1">
                    <a:solidFill>
                      <a:srgbClr val="00B050"/>
                    </a:solidFill>
                  </a:rPr>
                  <a:t>connected </a:t>
                </a:r>
                <a:r>
                  <a:rPr lang="en-US">
                    <a:solidFill>
                      <a:schemeClr val="accent2"/>
                    </a:solidFill>
                  </a:rPr>
                  <a:t>subgraphs are the </a:t>
                </a:r>
              </a:p>
              <a:p>
                <a:r>
                  <a:rPr lang="en-US" i="1">
                    <a:solidFill>
                      <a:srgbClr val="FF6600"/>
                    </a:solidFill>
                  </a:rPr>
                  <a:t>connected components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44087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4125913"/>
                <a:ext cx="7673960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794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257800"/>
            <a:ext cx="5715000" cy="1371600"/>
            <a:chOff x="1296" y="3312"/>
            <a:chExt cx="3600" cy="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Oval 12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2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4" y="3408"/>
                  <a:ext cx="240" cy="24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83" name="Group 25"/>
            <p:cNvGrpSpPr>
              <a:grpSpLocks/>
            </p:cNvGrpSpPr>
            <p:nvPr/>
          </p:nvGrpSpPr>
          <p:grpSpPr bwMode="auto">
            <a:xfrm>
              <a:off x="3984" y="3408"/>
              <a:ext cx="912" cy="240"/>
              <a:chOff x="3840" y="1392"/>
              <a:chExt cx="912" cy="2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9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392"/>
                    <a:ext cx="240" cy="240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94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392"/>
                    <a:ext cx="240" cy="24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0313" b="-31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9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392"/>
                    <a:ext cx="240" cy="240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95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12" y="1392"/>
                    <a:ext cx="240" cy="24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2500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96" name="Line 21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4" name="Oval 26"/>
                <p:cNvSpPr>
                  <a:spLocks noChangeArrowheads="1"/>
                </p:cNvSpPr>
                <p:nvPr/>
              </p:nvSpPr>
              <p:spPr bwMode="auto">
                <a:xfrm>
                  <a:off x="1536" y="3312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4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3312"/>
                  <a:ext cx="240" cy="24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5" name="Oval 27"/>
                <p:cNvSpPr>
                  <a:spLocks noChangeArrowheads="1"/>
                </p:cNvSpPr>
                <p:nvPr/>
              </p:nvSpPr>
              <p:spPr bwMode="auto">
                <a:xfrm>
                  <a:off x="2064" y="3936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5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4" y="3936"/>
                  <a:ext cx="240" cy="24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6" name="Oval 28"/>
                <p:cNvSpPr>
                  <a:spLocks noChangeArrowheads="1"/>
                </p:cNvSpPr>
                <p:nvPr/>
              </p:nvSpPr>
              <p:spPr bwMode="auto">
                <a:xfrm>
                  <a:off x="1296" y="384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3840"/>
                  <a:ext cx="240" cy="24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7" name="Oval 29"/>
                <p:cNvSpPr>
                  <a:spLocks noChangeArrowheads="1"/>
                </p:cNvSpPr>
                <p:nvPr/>
              </p:nvSpPr>
              <p:spPr bwMode="auto">
                <a:xfrm>
                  <a:off x="2256" y="3408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7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6" y="3408"/>
                  <a:ext cx="240" cy="2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88" name="Line 31"/>
            <p:cNvSpPr>
              <a:spLocks noChangeShapeType="1"/>
            </p:cNvSpPr>
            <p:nvPr/>
          </p:nvSpPr>
          <p:spPr bwMode="auto">
            <a:xfrm>
              <a:off x="1728" y="350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32"/>
            <p:cNvSpPr>
              <a:spLocks noChangeShapeType="1"/>
            </p:cNvSpPr>
            <p:nvPr/>
          </p:nvSpPr>
          <p:spPr bwMode="auto">
            <a:xfrm flipV="1">
              <a:off x="1536" y="3552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33"/>
            <p:cNvSpPr>
              <a:spLocks noChangeShapeType="1"/>
            </p:cNvSpPr>
            <p:nvPr/>
          </p:nvSpPr>
          <p:spPr bwMode="auto">
            <a:xfrm>
              <a:off x="1776" y="3408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34"/>
            <p:cNvSpPr>
              <a:spLocks noChangeShapeType="1"/>
            </p:cNvSpPr>
            <p:nvPr/>
          </p:nvSpPr>
          <p:spPr bwMode="auto">
            <a:xfrm flipH="1">
              <a:off x="1488" y="355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35"/>
            <p:cNvSpPr>
              <a:spLocks noChangeShapeType="1"/>
            </p:cNvSpPr>
            <p:nvPr/>
          </p:nvSpPr>
          <p:spPr bwMode="auto">
            <a:xfrm flipH="1">
              <a:off x="2208" y="36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36"/>
            <p:cNvSpPr>
              <a:spLocks noChangeShapeType="1"/>
            </p:cNvSpPr>
            <p:nvPr/>
          </p:nvSpPr>
          <p:spPr bwMode="auto">
            <a:xfrm>
              <a:off x="1488" y="4032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431925" y="4800600"/>
            <a:ext cx="6569075" cy="2057400"/>
            <a:chOff x="902" y="3024"/>
            <a:chExt cx="4138" cy="1296"/>
          </a:xfrm>
        </p:grpSpPr>
        <p:sp>
          <p:nvSpPr>
            <p:cNvPr id="11273" name="Oval 37"/>
            <p:cNvSpPr>
              <a:spLocks noChangeArrowheads="1"/>
            </p:cNvSpPr>
            <p:nvPr/>
          </p:nvSpPr>
          <p:spPr bwMode="auto">
            <a:xfrm>
              <a:off x="1200" y="3216"/>
              <a:ext cx="1584" cy="1104"/>
            </a:xfrm>
            <a:prstGeom prst="ellipse">
              <a:avLst/>
            </a:prstGeom>
            <a:noFill/>
            <a:ln w="25400">
              <a:solidFill>
                <a:srgbClr val="33CC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Oval 38"/>
            <p:cNvSpPr>
              <a:spLocks noChangeArrowheads="1"/>
            </p:cNvSpPr>
            <p:nvPr/>
          </p:nvSpPr>
          <p:spPr bwMode="auto">
            <a:xfrm>
              <a:off x="3216" y="3360"/>
              <a:ext cx="384" cy="384"/>
            </a:xfrm>
            <a:prstGeom prst="ellipse">
              <a:avLst/>
            </a:prstGeom>
            <a:noFill/>
            <a:ln w="25400">
              <a:solidFill>
                <a:srgbClr val="33CC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Oval 39"/>
            <p:cNvSpPr>
              <a:spLocks noChangeArrowheads="1"/>
            </p:cNvSpPr>
            <p:nvPr/>
          </p:nvSpPr>
          <p:spPr bwMode="auto">
            <a:xfrm>
              <a:off x="3888" y="3264"/>
              <a:ext cx="1152" cy="576"/>
            </a:xfrm>
            <a:prstGeom prst="ellipse">
              <a:avLst/>
            </a:prstGeom>
            <a:noFill/>
            <a:ln w="25400">
              <a:solidFill>
                <a:srgbClr val="00C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40"/>
            <p:cNvSpPr txBox="1">
              <a:spLocks noChangeArrowheads="1"/>
            </p:cNvSpPr>
            <p:nvPr/>
          </p:nvSpPr>
          <p:spPr bwMode="auto">
            <a:xfrm>
              <a:off x="902" y="33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7" name="Text Box 41"/>
            <p:cNvSpPr txBox="1">
              <a:spLocks noChangeArrowheads="1"/>
            </p:cNvSpPr>
            <p:nvPr/>
          </p:nvSpPr>
          <p:spPr bwMode="auto">
            <a:xfrm>
              <a:off x="3936" y="30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8" name="Text Box 42"/>
            <p:cNvSpPr txBox="1">
              <a:spLocks noChangeArrowheads="1"/>
            </p:cNvSpPr>
            <p:nvPr/>
          </p:nvSpPr>
          <p:spPr bwMode="auto">
            <a:xfrm>
              <a:off x="2976" y="31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9" name="Text Box 43"/>
            <p:cNvSpPr txBox="1">
              <a:spLocks noChangeArrowheads="1"/>
            </p:cNvSpPr>
            <p:nvPr/>
          </p:nvSpPr>
          <p:spPr bwMode="auto">
            <a:xfrm>
              <a:off x="10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80" name="Text Box 44"/>
            <p:cNvSpPr txBox="1">
              <a:spLocks noChangeArrowheads="1"/>
            </p:cNvSpPr>
            <p:nvPr/>
          </p:nvSpPr>
          <p:spPr bwMode="auto">
            <a:xfrm>
              <a:off x="4080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281" name="Text Box 45"/>
            <p:cNvSpPr txBox="1">
              <a:spLocks noChangeArrowheads="1"/>
            </p:cNvSpPr>
            <p:nvPr/>
          </p:nvSpPr>
          <p:spPr bwMode="auto">
            <a:xfrm>
              <a:off x="3120" y="32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64897" y="6172200"/>
            <a:ext cx="1524000" cy="533400"/>
            <a:chOff x="5294194" y="6248400"/>
            <a:chExt cx="1524000" cy="533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26"/>
                <p:cNvSpPr>
                  <a:spLocks noChangeArrowheads="1"/>
                </p:cNvSpPr>
                <p:nvPr/>
              </p:nvSpPr>
              <p:spPr bwMode="auto">
                <a:xfrm>
                  <a:off x="5294194" y="6248400"/>
                  <a:ext cx="381000" cy="38100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46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4194" y="62484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29"/>
                <p:cNvSpPr>
                  <a:spLocks noChangeArrowheads="1"/>
                </p:cNvSpPr>
                <p:nvPr/>
              </p:nvSpPr>
              <p:spPr bwMode="auto">
                <a:xfrm>
                  <a:off x="6437194" y="6400800"/>
                  <a:ext cx="381000" cy="38100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47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7194" y="6400800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5675194" y="6400800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34194" y="6232478"/>
            <a:ext cx="15953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n</a:t>
            </a:r>
            <a:r>
              <a:rPr lang="en-US" sz="1800" smtClean="0"/>
              <a:t>ot maximally</a:t>
            </a:r>
          </a:p>
          <a:p>
            <a:r>
              <a:rPr lang="en-US" sz="1800" smtClean="0"/>
              <a:t>connected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47004" y="61919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?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7" grpId="0"/>
      <p:bldP spid="6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CC9900"/>
                </a:solidFill>
                <a:latin typeface="Arial" charset="0"/>
              </a:rPr>
              <a:t>Is a Tree Connected?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371600" y="3779838"/>
            <a:ext cx="3529013" cy="400050"/>
            <a:chOff x="864" y="1997"/>
            <a:chExt cx="2223" cy="252"/>
          </a:xfrm>
        </p:grpSpPr>
        <p:sp>
          <p:nvSpPr>
            <p:cNvPr id="346121" name="AutoShape 9"/>
            <p:cNvSpPr>
              <a:spLocks noChangeArrowheads="1"/>
            </p:cNvSpPr>
            <p:nvPr/>
          </p:nvSpPr>
          <p:spPr bwMode="auto">
            <a:xfrm>
              <a:off x="864" y="2064"/>
              <a:ext cx="192" cy="144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04" y="1997"/>
                  <a:ext cx="198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Yes, and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| = |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| – 1</m:t>
                      </m:r>
                    </m:oMath>
                  </a14:m>
                  <a:r>
                    <a:rPr lang="en-US"/>
                    <a:t>. </a:t>
                  </a:r>
                </a:p>
              </p:txBody>
            </p:sp>
          </mc:Choice>
          <mc:Fallback xmlns="">
            <p:sp>
              <p:nvSpPr>
                <p:cNvPr id="123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1997"/>
                  <a:ext cx="1983" cy="2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32" t="-6061" r="-969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371600" y="4773613"/>
            <a:ext cx="5230814" cy="400050"/>
            <a:chOff x="864" y="3221"/>
            <a:chExt cx="3295" cy="252"/>
          </a:xfrm>
        </p:grpSpPr>
        <p:sp>
          <p:nvSpPr>
            <p:cNvPr id="346122" name="AutoShape 10"/>
            <p:cNvSpPr>
              <a:spLocks noChangeArrowheads="1"/>
            </p:cNvSpPr>
            <p:nvPr/>
          </p:nvSpPr>
          <p:spPr bwMode="auto">
            <a:xfrm>
              <a:off x="864" y="3264"/>
              <a:ext cx="192" cy="144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142" y="3221"/>
                  <a:ext cx="301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If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/>
                    <a:t> is connected, then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| ≥ |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| – 1</m:t>
                      </m:r>
                    </m:oMath>
                  </a14:m>
                  <a:r>
                    <a:rPr lang="en-US">
                      <a:cs typeface="Times New Roman" pitchFamily="18" charset="0"/>
                    </a:rPr>
                    <a:t>.  </a:t>
                  </a:r>
                </a:p>
              </p:txBody>
            </p:sp>
          </mc:Choice>
          <mc:Fallback xmlns="">
            <p:sp>
              <p:nvSpPr>
                <p:cNvPr id="12310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2" y="3221"/>
                  <a:ext cx="3017" cy="2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2" t="-6061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94" name="Group 40"/>
          <p:cNvGrpSpPr>
            <a:grpSpLocks/>
          </p:cNvGrpSpPr>
          <p:nvPr/>
        </p:nvGrpSpPr>
        <p:grpSpPr bwMode="auto">
          <a:xfrm>
            <a:off x="3048000" y="1600200"/>
            <a:ext cx="2133600" cy="1447800"/>
            <a:chOff x="3360" y="2064"/>
            <a:chExt cx="1344" cy="912"/>
          </a:xfrm>
        </p:grpSpPr>
        <p:sp>
          <p:nvSpPr>
            <p:cNvPr id="12296" name="Oval 13"/>
            <p:cNvSpPr>
              <a:spLocks noChangeArrowheads="1"/>
            </p:cNvSpPr>
            <p:nvPr/>
          </p:nvSpPr>
          <p:spPr bwMode="auto">
            <a:xfrm>
              <a:off x="4560" y="2784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Oval 14"/>
            <p:cNvSpPr>
              <a:spLocks noChangeArrowheads="1"/>
            </p:cNvSpPr>
            <p:nvPr/>
          </p:nvSpPr>
          <p:spPr bwMode="auto">
            <a:xfrm>
              <a:off x="3936" y="2736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5"/>
            <p:cNvSpPr>
              <a:spLocks noChangeArrowheads="1"/>
            </p:cNvSpPr>
            <p:nvPr/>
          </p:nvSpPr>
          <p:spPr bwMode="auto">
            <a:xfrm>
              <a:off x="4320" y="2544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6"/>
            <p:cNvSpPr>
              <a:spLocks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7"/>
            <p:cNvSpPr>
              <a:spLocks noChangeArrowheads="1"/>
            </p:cNvSpPr>
            <p:nvPr/>
          </p:nvSpPr>
          <p:spPr bwMode="auto">
            <a:xfrm>
              <a:off x="3360" y="2832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8"/>
            <p:cNvSpPr>
              <a:spLocks noChangeArrowheads="1"/>
            </p:cNvSpPr>
            <p:nvPr/>
          </p:nvSpPr>
          <p:spPr bwMode="auto">
            <a:xfrm>
              <a:off x="3888" y="2208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>
              <a:off x="3936" y="235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 flipH="1">
              <a:off x="3696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1"/>
            <p:cNvSpPr>
              <a:spLocks noChangeShapeType="1"/>
            </p:cNvSpPr>
            <p:nvPr/>
          </p:nvSpPr>
          <p:spPr bwMode="auto">
            <a:xfrm>
              <a:off x="403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2"/>
            <p:cNvSpPr>
              <a:spLocks noChangeShapeType="1"/>
            </p:cNvSpPr>
            <p:nvPr/>
          </p:nvSpPr>
          <p:spPr bwMode="auto">
            <a:xfrm>
              <a:off x="4464" y="26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24"/>
            <p:cNvSpPr>
              <a:spLocks noChangeShapeType="1"/>
            </p:cNvSpPr>
            <p:nvPr/>
          </p:nvSpPr>
          <p:spPr bwMode="auto">
            <a:xfrm flipH="1">
              <a:off x="3504" y="283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Oval 25"/>
            <p:cNvSpPr>
              <a:spLocks noChangeArrowheads="1"/>
            </p:cNvSpPr>
            <p:nvPr/>
          </p:nvSpPr>
          <p:spPr bwMode="auto">
            <a:xfrm>
              <a:off x="4320" y="2064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6"/>
            <p:cNvSpPr>
              <a:spLocks noChangeShapeType="1"/>
            </p:cNvSpPr>
            <p:nvPr/>
          </p:nvSpPr>
          <p:spPr bwMode="auto">
            <a:xfrm flipV="1">
              <a:off x="403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6155" name="Text Box 43"/>
          <p:cNvSpPr txBox="1">
            <a:spLocks noChangeArrowheads="1"/>
          </p:cNvSpPr>
          <p:nvPr/>
        </p:nvSpPr>
        <p:spPr bwMode="auto">
          <a:xfrm>
            <a:off x="2590800" y="4137025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#edges   #vertices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Strong &amp; Weak Connectivity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1417638"/>
            <a:ext cx="7304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directed graph is </a:t>
            </a:r>
            <a:r>
              <a:rPr lang="en-US" i="1">
                <a:solidFill>
                  <a:srgbClr val="FF6600"/>
                </a:solidFill>
              </a:rPr>
              <a:t>strongly connected</a:t>
            </a:r>
            <a:r>
              <a:rPr lang="en-US">
                <a:solidFill>
                  <a:schemeClr val="accent2"/>
                </a:solidFill>
              </a:rPr>
              <a:t> if every two vertices are </a:t>
            </a:r>
          </a:p>
          <a:p>
            <a:r>
              <a:rPr lang="en-US" i="1">
                <a:solidFill>
                  <a:srgbClr val="00B050"/>
                </a:solidFill>
              </a:rPr>
              <a:t>reachable</a:t>
            </a:r>
            <a:r>
              <a:rPr lang="en-US">
                <a:solidFill>
                  <a:schemeClr val="accent2"/>
                </a:solidFill>
              </a:rPr>
              <a:t> from each other.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9200" y="2286000"/>
            <a:ext cx="4038600" cy="1854200"/>
            <a:chOff x="2133600" y="2260600"/>
            <a:chExt cx="4038600" cy="1854200"/>
          </a:xfrm>
        </p:grpSpPr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 flipH="1">
              <a:off x="2514600" y="25908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133600" y="2260600"/>
              <a:ext cx="4038600" cy="1854200"/>
              <a:chOff x="2133600" y="2260600"/>
              <a:chExt cx="4038600" cy="1854200"/>
            </a:xfrm>
          </p:grpSpPr>
          <p:sp>
            <p:nvSpPr>
              <p:cNvPr id="13320" name="Oval 9"/>
              <p:cNvSpPr>
                <a:spLocks noChangeArrowheads="1"/>
              </p:cNvSpPr>
              <p:nvPr/>
            </p:nvSpPr>
            <p:spPr bwMode="auto">
              <a:xfrm>
                <a:off x="2743200" y="37338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3321" name="Oval 10"/>
              <p:cNvSpPr>
                <a:spLocks noChangeArrowheads="1"/>
              </p:cNvSpPr>
              <p:nvPr/>
            </p:nvSpPr>
            <p:spPr bwMode="auto">
              <a:xfrm>
                <a:off x="4114800" y="35052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d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133600" y="2260600"/>
                <a:ext cx="4038600" cy="1587500"/>
                <a:chOff x="2133600" y="2260600"/>
                <a:chExt cx="4038600" cy="1587500"/>
              </a:xfrm>
            </p:grpSpPr>
            <p:sp>
              <p:nvSpPr>
                <p:cNvPr id="13317" name="Oval 5"/>
                <p:cNvSpPr>
                  <a:spLocks noChangeArrowheads="1"/>
                </p:cNvSpPr>
                <p:nvPr/>
              </p:nvSpPr>
              <p:spPr bwMode="auto">
                <a:xfrm>
                  <a:off x="2133600" y="27432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3318" name="Oval 6"/>
                <p:cNvSpPr>
                  <a:spLocks noChangeArrowheads="1"/>
                </p:cNvSpPr>
                <p:nvPr/>
              </p:nvSpPr>
              <p:spPr bwMode="auto">
                <a:xfrm>
                  <a:off x="5791200" y="33528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3319" name="Oval 8"/>
                <p:cNvSpPr>
                  <a:spLocks noChangeArrowheads="1"/>
                </p:cNvSpPr>
                <p:nvPr/>
              </p:nvSpPr>
              <p:spPr bwMode="auto">
                <a:xfrm>
                  <a:off x="5029200" y="27432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3322" name="Oval 11"/>
                <p:cNvSpPr>
                  <a:spLocks noChangeArrowheads="1"/>
                </p:cNvSpPr>
                <p:nvPr/>
              </p:nvSpPr>
              <p:spPr bwMode="auto">
                <a:xfrm>
                  <a:off x="3429000" y="23622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3323" name="Line 12"/>
                <p:cNvSpPr>
                  <a:spLocks noChangeShapeType="1"/>
                </p:cNvSpPr>
                <p:nvPr/>
              </p:nvSpPr>
              <p:spPr bwMode="auto">
                <a:xfrm>
                  <a:off x="2438400" y="3048000"/>
                  <a:ext cx="3810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48000" y="2743200"/>
                  <a:ext cx="5334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6" name="Freeform 16"/>
                <p:cNvSpPr>
                  <a:spLocks/>
                </p:cNvSpPr>
                <p:nvPr/>
              </p:nvSpPr>
              <p:spPr bwMode="auto">
                <a:xfrm>
                  <a:off x="3657600" y="2743200"/>
                  <a:ext cx="457200" cy="838200"/>
                </a:xfrm>
                <a:custGeom>
                  <a:avLst/>
                  <a:gdLst>
                    <a:gd name="T0" fmla="*/ 2147483647 w 288"/>
                    <a:gd name="T1" fmla="*/ 2147483647 h 528"/>
                    <a:gd name="T2" fmla="*/ 2147483647 w 288"/>
                    <a:gd name="T3" fmla="*/ 2147483647 h 528"/>
                    <a:gd name="T4" fmla="*/ 0 w 288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528"/>
                    <a:gd name="T11" fmla="*/ 288 w 28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528">
                      <a:moveTo>
                        <a:pt x="288" y="528"/>
                      </a:moveTo>
                      <a:cubicBezTo>
                        <a:pt x="192" y="476"/>
                        <a:pt x="96" y="424"/>
                        <a:pt x="48" y="336"/>
                      </a:cubicBezTo>
                      <a:cubicBezTo>
                        <a:pt x="0" y="248"/>
                        <a:pt x="8" y="56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7" name="Freeform 17"/>
                <p:cNvSpPr>
                  <a:spLocks/>
                </p:cNvSpPr>
                <p:nvPr/>
              </p:nvSpPr>
              <p:spPr bwMode="auto">
                <a:xfrm>
                  <a:off x="3810000" y="2590800"/>
                  <a:ext cx="457200" cy="914400"/>
                </a:xfrm>
                <a:custGeom>
                  <a:avLst/>
                  <a:gdLst>
                    <a:gd name="T0" fmla="*/ 0 w 288"/>
                    <a:gd name="T1" fmla="*/ 0 h 576"/>
                    <a:gd name="T2" fmla="*/ 2147483647 w 288"/>
                    <a:gd name="T3" fmla="*/ 2147483647 h 576"/>
                    <a:gd name="T4" fmla="*/ 2147483647 w 288"/>
                    <a:gd name="T5" fmla="*/ 2147483647 h 576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576"/>
                    <a:gd name="T11" fmla="*/ 288 w 288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576">
                      <a:moveTo>
                        <a:pt x="0" y="0"/>
                      </a:moveTo>
                      <a:cubicBezTo>
                        <a:pt x="96" y="72"/>
                        <a:pt x="192" y="144"/>
                        <a:pt x="240" y="240"/>
                      </a:cubicBezTo>
                      <a:cubicBezTo>
                        <a:pt x="288" y="336"/>
                        <a:pt x="288" y="456"/>
                        <a:pt x="288" y="5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8" name="Freeform 18"/>
                <p:cNvSpPr>
                  <a:spLocks/>
                </p:cNvSpPr>
                <p:nvPr/>
              </p:nvSpPr>
              <p:spPr bwMode="auto">
                <a:xfrm>
                  <a:off x="4495800" y="3124200"/>
                  <a:ext cx="762000" cy="723900"/>
                </a:xfrm>
                <a:custGeom>
                  <a:avLst/>
                  <a:gdLst>
                    <a:gd name="T0" fmla="*/ 0 w 480"/>
                    <a:gd name="T1" fmla="*/ 2147483647 h 456"/>
                    <a:gd name="T2" fmla="*/ 2147483647 w 480"/>
                    <a:gd name="T3" fmla="*/ 2147483647 h 456"/>
                    <a:gd name="T4" fmla="*/ 2147483647 w 480"/>
                    <a:gd name="T5" fmla="*/ 0 h 456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456"/>
                    <a:gd name="T11" fmla="*/ 480 w 480"/>
                    <a:gd name="T12" fmla="*/ 456 h 4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456">
                      <a:moveTo>
                        <a:pt x="0" y="432"/>
                      </a:moveTo>
                      <a:cubicBezTo>
                        <a:pt x="104" y="444"/>
                        <a:pt x="208" y="456"/>
                        <a:pt x="288" y="384"/>
                      </a:cubicBezTo>
                      <a:cubicBezTo>
                        <a:pt x="368" y="312"/>
                        <a:pt x="424" y="156"/>
                        <a:pt x="48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9" name="Freeform 19"/>
                <p:cNvSpPr>
                  <a:spLocks/>
                </p:cNvSpPr>
                <p:nvPr/>
              </p:nvSpPr>
              <p:spPr bwMode="auto">
                <a:xfrm>
                  <a:off x="3810000" y="2374900"/>
                  <a:ext cx="1219200" cy="444500"/>
                </a:xfrm>
                <a:custGeom>
                  <a:avLst/>
                  <a:gdLst>
                    <a:gd name="T0" fmla="*/ 2147483647 w 768"/>
                    <a:gd name="T1" fmla="*/ 2147483647 h 280"/>
                    <a:gd name="T2" fmla="*/ 2147483647 w 768"/>
                    <a:gd name="T3" fmla="*/ 2147483647 h 280"/>
                    <a:gd name="T4" fmla="*/ 0 w 768"/>
                    <a:gd name="T5" fmla="*/ 2147483647 h 280"/>
                    <a:gd name="T6" fmla="*/ 0 60000 65536"/>
                    <a:gd name="T7" fmla="*/ 0 60000 65536"/>
                    <a:gd name="T8" fmla="*/ 0 60000 65536"/>
                    <a:gd name="T9" fmla="*/ 0 w 768"/>
                    <a:gd name="T10" fmla="*/ 0 h 280"/>
                    <a:gd name="T11" fmla="*/ 768 w 768"/>
                    <a:gd name="T12" fmla="*/ 280 h 2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8" h="280">
                      <a:moveTo>
                        <a:pt x="768" y="280"/>
                      </a:moveTo>
                      <a:cubicBezTo>
                        <a:pt x="712" y="180"/>
                        <a:pt x="656" y="80"/>
                        <a:pt x="528" y="40"/>
                      </a:cubicBezTo>
                      <a:cubicBezTo>
                        <a:pt x="400" y="0"/>
                        <a:pt x="200" y="20"/>
                        <a:pt x="0" y="4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0" name="Freeform 20"/>
                <p:cNvSpPr>
                  <a:spLocks/>
                </p:cNvSpPr>
                <p:nvPr/>
              </p:nvSpPr>
              <p:spPr bwMode="auto">
                <a:xfrm>
                  <a:off x="5334000" y="3124200"/>
                  <a:ext cx="457200" cy="304800"/>
                </a:xfrm>
                <a:custGeom>
                  <a:avLst/>
                  <a:gdLst>
                    <a:gd name="T0" fmla="*/ 2147483647 w 288"/>
                    <a:gd name="T1" fmla="*/ 2147483647 h 192"/>
                    <a:gd name="T2" fmla="*/ 2147483647 w 288"/>
                    <a:gd name="T3" fmla="*/ 2147483647 h 192"/>
                    <a:gd name="T4" fmla="*/ 0 w 288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192"/>
                    <a:gd name="T11" fmla="*/ 288 w 288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192">
                      <a:moveTo>
                        <a:pt x="288" y="192"/>
                      </a:moveTo>
                      <a:cubicBezTo>
                        <a:pt x="192" y="184"/>
                        <a:pt x="96" y="176"/>
                        <a:pt x="48" y="144"/>
                      </a:cubicBezTo>
                      <a:cubicBezTo>
                        <a:pt x="0" y="112"/>
                        <a:pt x="0" y="56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1" name="Freeform 21"/>
                <p:cNvSpPr>
                  <a:spLocks/>
                </p:cNvSpPr>
                <p:nvPr/>
              </p:nvSpPr>
              <p:spPr bwMode="auto">
                <a:xfrm>
                  <a:off x="5410200" y="2997200"/>
                  <a:ext cx="533400" cy="355600"/>
                </a:xfrm>
                <a:custGeom>
                  <a:avLst/>
                  <a:gdLst>
                    <a:gd name="T0" fmla="*/ 0 w 336"/>
                    <a:gd name="T1" fmla="*/ 2147483647 h 224"/>
                    <a:gd name="T2" fmla="*/ 2147483647 w 336"/>
                    <a:gd name="T3" fmla="*/ 2147483647 h 224"/>
                    <a:gd name="T4" fmla="*/ 2147483647 w 336"/>
                    <a:gd name="T5" fmla="*/ 2147483647 h 224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224"/>
                    <a:gd name="T11" fmla="*/ 336 w 336"/>
                    <a:gd name="T12" fmla="*/ 224 h 2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224">
                      <a:moveTo>
                        <a:pt x="0" y="32"/>
                      </a:moveTo>
                      <a:cubicBezTo>
                        <a:pt x="68" y="16"/>
                        <a:pt x="136" y="0"/>
                        <a:pt x="192" y="32"/>
                      </a:cubicBezTo>
                      <a:cubicBezTo>
                        <a:pt x="248" y="64"/>
                        <a:pt x="292" y="144"/>
                        <a:pt x="336" y="22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2" name="Freeform 22"/>
                <p:cNvSpPr>
                  <a:spLocks/>
                </p:cNvSpPr>
                <p:nvPr/>
              </p:nvSpPr>
              <p:spPr bwMode="auto">
                <a:xfrm>
                  <a:off x="5219700" y="2260600"/>
                  <a:ext cx="444500" cy="482600"/>
                </a:xfrm>
                <a:custGeom>
                  <a:avLst/>
                  <a:gdLst>
                    <a:gd name="T0" fmla="*/ 2147483647 w 280"/>
                    <a:gd name="T1" fmla="*/ 2147483647 h 304"/>
                    <a:gd name="T2" fmla="*/ 2147483647 w 280"/>
                    <a:gd name="T3" fmla="*/ 2147483647 h 304"/>
                    <a:gd name="T4" fmla="*/ 2147483647 w 280"/>
                    <a:gd name="T5" fmla="*/ 2147483647 h 304"/>
                    <a:gd name="T6" fmla="*/ 2147483647 w 280"/>
                    <a:gd name="T7" fmla="*/ 2147483647 h 304"/>
                    <a:gd name="T8" fmla="*/ 2147483647 w 280"/>
                    <a:gd name="T9" fmla="*/ 2147483647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0"/>
                    <a:gd name="T16" fmla="*/ 0 h 304"/>
                    <a:gd name="T17" fmla="*/ 280 w 28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0" h="304">
                      <a:moveTo>
                        <a:pt x="72" y="304"/>
                      </a:moveTo>
                      <a:cubicBezTo>
                        <a:pt x="160" y="256"/>
                        <a:pt x="248" y="208"/>
                        <a:pt x="264" y="160"/>
                      </a:cubicBezTo>
                      <a:cubicBezTo>
                        <a:pt x="280" y="112"/>
                        <a:pt x="208" y="32"/>
                        <a:pt x="168" y="16"/>
                      </a:cubicBezTo>
                      <a:cubicBezTo>
                        <a:pt x="128" y="0"/>
                        <a:pt x="48" y="24"/>
                        <a:pt x="24" y="64"/>
                      </a:cubicBezTo>
                      <a:cubicBezTo>
                        <a:pt x="0" y="104"/>
                        <a:pt x="12" y="180"/>
                        <a:pt x="24" y="25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22325" y="4278313"/>
            <a:ext cx="813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It is </a:t>
            </a:r>
            <a:r>
              <a:rPr lang="en-US" i="1" dirty="0">
                <a:solidFill>
                  <a:srgbClr val="FF6600"/>
                </a:solidFill>
              </a:rPr>
              <a:t>weakly connected</a:t>
            </a:r>
            <a:r>
              <a:rPr lang="en-US" dirty="0">
                <a:solidFill>
                  <a:schemeClr val="accent2"/>
                </a:solidFill>
              </a:rPr>
              <a:t> if the </a:t>
            </a:r>
            <a:r>
              <a:rPr lang="en-US" i="1" dirty="0">
                <a:solidFill>
                  <a:srgbClr val="00B050"/>
                </a:solidFill>
              </a:rPr>
              <a:t>underlying undirected graph</a:t>
            </a:r>
            <a:r>
              <a:rPr lang="en-US" dirty="0">
                <a:solidFill>
                  <a:schemeClr val="accent2"/>
                </a:solidFill>
              </a:rPr>
              <a:t> is connected.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6300" y="4826000"/>
            <a:ext cx="4038600" cy="1828800"/>
            <a:chOff x="2819400" y="4876800"/>
            <a:chExt cx="4038600" cy="1828800"/>
          </a:xfrm>
        </p:grpSpPr>
        <p:sp>
          <p:nvSpPr>
            <p:cNvPr id="13335" name="Oval 24"/>
            <p:cNvSpPr>
              <a:spLocks noChangeArrowheads="1"/>
            </p:cNvSpPr>
            <p:nvPr/>
          </p:nvSpPr>
          <p:spPr bwMode="auto">
            <a:xfrm>
              <a:off x="2819400" y="54864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36" name="Oval 25"/>
            <p:cNvSpPr>
              <a:spLocks noChangeArrowheads="1"/>
            </p:cNvSpPr>
            <p:nvPr/>
          </p:nvSpPr>
          <p:spPr bwMode="auto">
            <a:xfrm>
              <a:off x="3200400" y="61722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3337" name="Oval 26"/>
            <p:cNvSpPr>
              <a:spLocks noChangeArrowheads="1"/>
            </p:cNvSpPr>
            <p:nvPr/>
          </p:nvSpPr>
          <p:spPr bwMode="auto">
            <a:xfrm>
              <a:off x="6477000" y="5562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38" name="Oval 27"/>
            <p:cNvSpPr>
              <a:spLocks noChangeArrowheads="1"/>
            </p:cNvSpPr>
            <p:nvPr/>
          </p:nvSpPr>
          <p:spPr bwMode="auto">
            <a:xfrm>
              <a:off x="4267200" y="6324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339" name="Oval 28"/>
            <p:cNvSpPr>
              <a:spLocks noChangeArrowheads="1"/>
            </p:cNvSpPr>
            <p:nvPr/>
          </p:nvSpPr>
          <p:spPr bwMode="auto">
            <a:xfrm>
              <a:off x="4114800" y="4876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40" name="Oval 29"/>
            <p:cNvSpPr>
              <a:spLocks noChangeArrowheads="1"/>
            </p:cNvSpPr>
            <p:nvPr/>
          </p:nvSpPr>
          <p:spPr bwMode="auto">
            <a:xfrm>
              <a:off x="5257800" y="5638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41" name="Line 31"/>
            <p:cNvSpPr>
              <a:spLocks noChangeShapeType="1"/>
            </p:cNvSpPr>
            <p:nvPr/>
          </p:nvSpPr>
          <p:spPr bwMode="auto">
            <a:xfrm>
              <a:off x="3124200" y="5791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2"/>
            <p:cNvSpPr>
              <a:spLocks noChangeShapeType="1"/>
            </p:cNvSpPr>
            <p:nvPr/>
          </p:nvSpPr>
          <p:spPr bwMode="auto">
            <a:xfrm flipV="1">
              <a:off x="3124200" y="51054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3"/>
            <p:cNvSpPr>
              <a:spLocks noChangeShapeType="1"/>
            </p:cNvSpPr>
            <p:nvPr/>
          </p:nvSpPr>
          <p:spPr bwMode="auto">
            <a:xfrm>
              <a:off x="3200400" y="5715000"/>
              <a:ext cx="1143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35"/>
            <p:cNvSpPr>
              <a:spLocks noChangeShapeType="1"/>
            </p:cNvSpPr>
            <p:nvPr/>
          </p:nvSpPr>
          <p:spPr bwMode="auto">
            <a:xfrm flipH="1" flipV="1">
              <a:off x="4495800" y="51054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36"/>
            <p:cNvSpPr>
              <a:spLocks noChangeShapeType="1"/>
            </p:cNvSpPr>
            <p:nvPr/>
          </p:nvSpPr>
          <p:spPr bwMode="auto">
            <a:xfrm>
              <a:off x="5638800" y="5791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7"/>
            <p:cNvSpPr>
              <a:spLocks noChangeShapeType="1"/>
            </p:cNvSpPr>
            <p:nvPr/>
          </p:nvSpPr>
          <p:spPr bwMode="auto">
            <a:xfrm flipV="1">
              <a:off x="4572000" y="59436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8"/>
            <p:cNvSpPr>
              <a:spLocks noChangeShapeType="1"/>
            </p:cNvSpPr>
            <p:nvPr/>
          </p:nvSpPr>
          <p:spPr bwMode="auto">
            <a:xfrm flipH="1" flipV="1">
              <a:off x="4343400" y="5257800"/>
              <a:ext cx="76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02600" y="2342677"/>
            <a:ext cx="2324100" cy="1426370"/>
            <a:chOff x="6324600" y="2380456"/>
            <a:chExt cx="2324100" cy="1426370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6324600" y="24003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7391400" y="2380456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6324600" y="34163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7405048" y="3425826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8267700" y="2900149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 bwMode="auto">
            <a:xfrm flipV="1">
              <a:off x="6705600" y="2570956"/>
              <a:ext cx="685800" cy="198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>
              <a:stCxn id="40" idx="6"/>
              <a:endCxn id="43" idx="1"/>
            </p:cNvCxnSpPr>
            <p:nvPr/>
          </p:nvCxnSpPr>
          <p:spPr bwMode="auto">
            <a:xfrm>
              <a:off x="7772400" y="2570956"/>
              <a:ext cx="551096" cy="3849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43" idx="3"/>
              <a:endCxn id="42" idx="6"/>
            </p:cNvCxnSpPr>
            <p:nvPr/>
          </p:nvCxnSpPr>
          <p:spPr bwMode="auto">
            <a:xfrm flipH="1">
              <a:off x="7786048" y="3225353"/>
              <a:ext cx="537448" cy="390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>
              <a:stCxn id="41" idx="0"/>
              <a:endCxn id="39" idx="4"/>
            </p:cNvCxnSpPr>
            <p:nvPr/>
          </p:nvCxnSpPr>
          <p:spPr bwMode="auto">
            <a:xfrm flipV="1">
              <a:off x="6515100" y="2781300"/>
              <a:ext cx="0" cy="635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41" idx="6"/>
              <a:endCxn id="42" idx="2"/>
            </p:cNvCxnSpPr>
            <p:nvPr/>
          </p:nvCxnSpPr>
          <p:spPr bwMode="auto">
            <a:xfrm>
              <a:off x="6705600" y="3606800"/>
              <a:ext cx="699448" cy="9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2" idx="1"/>
              <a:endCxn id="39" idx="5"/>
            </p:cNvCxnSpPr>
            <p:nvPr/>
          </p:nvCxnSpPr>
          <p:spPr bwMode="auto">
            <a:xfrm flipH="1" flipV="1">
              <a:off x="6649804" y="2725504"/>
              <a:ext cx="811040" cy="7561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0" idx="4"/>
              <a:endCxn id="42" idx="0"/>
            </p:cNvCxnSpPr>
            <p:nvPr/>
          </p:nvCxnSpPr>
          <p:spPr bwMode="auto">
            <a:xfrm>
              <a:off x="7581900" y="2761456"/>
              <a:ext cx="13648" cy="6643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187815" y="3898424"/>
                <a:ext cx="286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smtClean="0"/>
                  <a:t> unreachable from others</a:t>
                </a:r>
                <a:endParaRPr lang="en-US" sz="180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815" y="3898424"/>
                <a:ext cx="286257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8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492348" y="5020126"/>
            <a:ext cx="3581400" cy="1611234"/>
            <a:chOff x="2819400" y="4876800"/>
            <a:chExt cx="4038600" cy="1828800"/>
          </a:xfrm>
        </p:grpSpPr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2819400" y="54864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" name="Oval 25"/>
            <p:cNvSpPr>
              <a:spLocks noChangeArrowheads="1"/>
            </p:cNvSpPr>
            <p:nvPr/>
          </p:nvSpPr>
          <p:spPr bwMode="auto">
            <a:xfrm>
              <a:off x="3200400" y="61722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" name="Oval 26"/>
            <p:cNvSpPr>
              <a:spLocks noChangeArrowheads="1"/>
            </p:cNvSpPr>
            <p:nvPr/>
          </p:nvSpPr>
          <p:spPr bwMode="auto">
            <a:xfrm>
              <a:off x="6477000" y="5562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4" name="Oval 27"/>
            <p:cNvSpPr>
              <a:spLocks noChangeArrowheads="1"/>
            </p:cNvSpPr>
            <p:nvPr/>
          </p:nvSpPr>
          <p:spPr bwMode="auto">
            <a:xfrm>
              <a:off x="4267200" y="6324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5" name="Oval 28"/>
            <p:cNvSpPr>
              <a:spLocks noChangeArrowheads="1"/>
            </p:cNvSpPr>
            <p:nvPr/>
          </p:nvSpPr>
          <p:spPr bwMode="auto">
            <a:xfrm>
              <a:off x="4114800" y="4876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" name="Oval 29"/>
            <p:cNvSpPr>
              <a:spLocks noChangeArrowheads="1"/>
            </p:cNvSpPr>
            <p:nvPr/>
          </p:nvSpPr>
          <p:spPr bwMode="auto">
            <a:xfrm>
              <a:off x="5257800" y="5638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>
              <a:off x="3124200" y="5791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V="1">
              <a:off x="3124200" y="51054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3"/>
            <p:cNvSpPr>
              <a:spLocks noChangeShapeType="1"/>
            </p:cNvSpPr>
            <p:nvPr/>
          </p:nvSpPr>
          <p:spPr bwMode="auto">
            <a:xfrm>
              <a:off x="3200400" y="5715000"/>
              <a:ext cx="1143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 flipH="1" flipV="1">
              <a:off x="4495800" y="51054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>
              <a:off x="5638800" y="5791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V="1">
              <a:off x="4572000" y="59436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8"/>
            <p:cNvSpPr>
              <a:spLocks noChangeShapeType="1"/>
            </p:cNvSpPr>
            <p:nvPr/>
          </p:nvSpPr>
          <p:spPr bwMode="auto">
            <a:xfrm flipH="1" flipV="1">
              <a:off x="4343400" y="5257800"/>
              <a:ext cx="76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 bwMode="auto">
          <a:xfrm rot="4015525">
            <a:off x="5687430" y="4941132"/>
            <a:ext cx="506802" cy="1714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6764" y="21324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?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  <p:bldP spid="21" grpId="0"/>
      <p:bldP spid="25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Weighted Graphs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0" name="Oval 17"/>
          <p:cNvSpPr>
            <a:spLocks noChangeArrowheads="1"/>
          </p:cNvSpPr>
          <p:nvPr/>
        </p:nvSpPr>
        <p:spPr bwMode="auto">
          <a:xfrm>
            <a:off x="990600" y="3581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18"/>
          <p:cNvSpPr>
            <a:spLocks noChangeArrowheads="1"/>
          </p:cNvSpPr>
          <p:nvPr/>
        </p:nvSpPr>
        <p:spPr bwMode="auto">
          <a:xfrm>
            <a:off x="2209800" y="2667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19"/>
          <p:cNvSpPr>
            <a:spLocks noChangeArrowheads="1"/>
          </p:cNvSpPr>
          <p:nvPr/>
        </p:nvSpPr>
        <p:spPr bwMode="auto">
          <a:xfrm>
            <a:off x="5638800" y="4800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20"/>
          <p:cNvSpPr>
            <a:spLocks noChangeArrowheads="1"/>
          </p:cNvSpPr>
          <p:nvPr/>
        </p:nvSpPr>
        <p:spPr bwMode="auto">
          <a:xfrm>
            <a:off x="6705600" y="3733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21"/>
          <p:cNvSpPr>
            <a:spLocks noChangeArrowheads="1"/>
          </p:cNvSpPr>
          <p:nvPr/>
        </p:nvSpPr>
        <p:spPr bwMode="auto">
          <a:xfrm>
            <a:off x="5486400" y="2667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22"/>
          <p:cNvSpPr>
            <a:spLocks noChangeArrowheads="1"/>
          </p:cNvSpPr>
          <p:nvPr/>
        </p:nvSpPr>
        <p:spPr bwMode="auto">
          <a:xfrm>
            <a:off x="4572000" y="3733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Oval 23"/>
          <p:cNvSpPr>
            <a:spLocks noChangeArrowheads="1"/>
          </p:cNvSpPr>
          <p:nvPr/>
        </p:nvSpPr>
        <p:spPr bwMode="auto">
          <a:xfrm>
            <a:off x="3733800" y="4800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24"/>
          <p:cNvSpPr>
            <a:spLocks noChangeArrowheads="1"/>
          </p:cNvSpPr>
          <p:nvPr/>
        </p:nvSpPr>
        <p:spPr bwMode="auto">
          <a:xfrm>
            <a:off x="2133600" y="4724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25"/>
          <p:cNvSpPr>
            <a:spLocks noChangeShapeType="1"/>
          </p:cNvSpPr>
          <p:nvPr/>
        </p:nvSpPr>
        <p:spPr bwMode="auto">
          <a:xfrm flipV="1">
            <a:off x="1295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26"/>
          <p:cNvSpPr>
            <a:spLocks noChangeShapeType="1"/>
          </p:cNvSpPr>
          <p:nvPr/>
        </p:nvSpPr>
        <p:spPr bwMode="auto">
          <a:xfrm>
            <a:off x="1295400" y="3962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27"/>
          <p:cNvSpPr>
            <a:spLocks noChangeShapeType="1"/>
          </p:cNvSpPr>
          <p:nvPr/>
        </p:nvSpPr>
        <p:spPr bwMode="auto">
          <a:xfrm flipV="1">
            <a:off x="2514600" y="3962400"/>
            <a:ext cx="2057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28"/>
          <p:cNvSpPr>
            <a:spLocks noChangeShapeType="1"/>
          </p:cNvSpPr>
          <p:nvPr/>
        </p:nvSpPr>
        <p:spPr bwMode="auto">
          <a:xfrm>
            <a:off x="2590800" y="28956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29"/>
          <p:cNvSpPr>
            <a:spLocks noChangeShapeType="1"/>
          </p:cNvSpPr>
          <p:nvPr/>
        </p:nvSpPr>
        <p:spPr bwMode="auto">
          <a:xfrm>
            <a:off x="2590800" y="2819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30"/>
          <p:cNvSpPr>
            <a:spLocks noChangeShapeType="1"/>
          </p:cNvSpPr>
          <p:nvPr/>
        </p:nvSpPr>
        <p:spPr bwMode="auto">
          <a:xfrm flipV="1">
            <a:off x="4876800" y="3048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31"/>
          <p:cNvSpPr>
            <a:spLocks noChangeShapeType="1"/>
          </p:cNvSpPr>
          <p:nvPr/>
        </p:nvSpPr>
        <p:spPr bwMode="auto">
          <a:xfrm>
            <a:off x="4876800" y="4038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32"/>
          <p:cNvSpPr>
            <a:spLocks noChangeShapeType="1"/>
          </p:cNvSpPr>
          <p:nvPr/>
        </p:nvSpPr>
        <p:spPr bwMode="auto">
          <a:xfrm>
            <a:off x="25146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33"/>
          <p:cNvSpPr>
            <a:spLocks noChangeShapeType="1"/>
          </p:cNvSpPr>
          <p:nvPr/>
        </p:nvSpPr>
        <p:spPr bwMode="auto">
          <a:xfrm flipV="1">
            <a:off x="5943600" y="4114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34"/>
          <p:cNvSpPr>
            <a:spLocks noChangeShapeType="1"/>
          </p:cNvSpPr>
          <p:nvPr/>
        </p:nvSpPr>
        <p:spPr bwMode="auto">
          <a:xfrm>
            <a:off x="5867400" y="2971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Text Box 35"/>
          <p:cNvSpPr txBox="1">
            <a:spLocks noChangeArrowheads="1"/>
          </p:cNvSpPr>
          <p:nvPr/>
        </p:nvSpPr>
        <p:spPr bwMode="auto">
          <a:xfrm>
            <a:off x="365125" y="3821113"/>
            <a:ext cx="71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14359" name="Text Box 36"/>
          <p:cNvSpPr txBox="1">
            <a:spLocks noChangeArrowheads="1"/>
          </p:cNvSpPr>
          <p:nvPr/>
        </p:nvSpPr>
        <p:spPr bwMode="auto">
          <a:xfrm>
            <a:off x="1812925" y="1992313"/>
            <a:ext cx="124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Outside</a:t>
            </a:r>
          </a:p>
          <a:p>
            <a:r>
              <a:rPr lang="en-US"/>
              <a:t>Plumbing</a:t>
            </a:r>
          </a:p>
        </p:txBody>
      </p:sp>
      <p:sp>
        <p:nvSpPr>
          <p:cNvPr id="14360" name="Text Box 37"/>
          <p:cNvSpPr txBox="1">
            <a:spLocks noChangeArrowheads="1"/>
          </p:cNvSpPr>
          <p:nvPr/>
        </p:nvSpPr>
        <p:spPr bwMode="auto">
          <a:xfrm>
            <a:off x="1736725" y="5116513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Concrete</a:t>
            </a:r>
          </a:p>
        </p:txBody>
      </p:sp>
      <p:sp>
        <p:nvSpPr>
          <p:cNvPr id="14361" name="Text Box 38"/>
          <p:cNvSpPr txBox="1">
            <a:spLocks noChangeArrowheads="1"/>
          </p:cNvSpPr>
          <p:nvPr/>
        </p:nvSpPr>
        <p:spPr bwMode="auto">
          <a:xfrm>
            <a:off x="3413125" y="5192713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Sewer</a:t>
            </a:r>
          </a:p>
          <a:p>
            <a:r>
              <a:rPr lang="en-US"/>
              <a:t>Connection </a:t>
            </a:r>
          </a:p>
        </p:txBody>
      </p:sp>
      <p:sp>
        <p:nvSpPr>
          <p:cNvPr id="14362" name="Text Box 39"/>
          <p:cNvSpPr txBox="1">
            <a:spLocks noChangeArrowheads="1"/>
          </p:cNvSpPr>
          <p:nvPr/>
        </p:nvSpPr>
        <p:spPr bwMode="auto">
          <a:xfrm>
            <a:off x="5318125" y="5192713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Roofing</a:t>
            </a:r>
          </a:p>
        </p:txBody>
      </p:sp>
      <p:sp>
        <p:nvSpPr>
          <p:cNvPr id="14363" name="Text Box 40"/>
          <p:cNvSpPr txBox="1">
            <a:spLocks noChangeArrowheads="1"/>
          </p:cNvSpPr>
          <p:nvPr/>
        </p:nvSpPr>
        <p:spPr bwMode="auto">
          <a:xfrm>
            <a:off x="7070725" y="3668713"/>
            <a:ext cx="63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</a:t>
            </a:r>
          </a:p>
        </p:txBody>
      </p:sp>
      <p:sp>
        <p:nvSpPr>
          <p:cNvPr id="14364" name="Text Box 41"/>
          <p:cNvSpPr txBox="1">
            <a:spLocks noChangeArrowheads="1"/>
          </p:cNvSpPr>
          <p:nvPr/>
        </p:nvSpPr>
        <p:spPr bwMode="auto">
          <a:xfrm>
            <a:off x="5089525" y="1992313"/>
            <a:ext cx="124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Inside </a:t>
            </a:r>
          </a:p>
          <a:p>
            <a:r>
              <a:rPr lang="en-US"/>
              <a:t>Plumbing</a:t>
            </a:r>
          </a:p>
        </p:txBody>
      </p:sp>
      <p:sp>
        <p:nvSpPr>
          <p:cNvPr id="14365" name="Text Box 42"/>
          <p:cNvSpPr txBox="1">
            <a:spLocks noChangeArrowheads="1"/>
          </p:cNvSpPr>
          <p:nvPr/>
        </p:nvSpPr>
        <p:spPr bwMode="auto">
          <a:xfrm>
            <a:off x="4114800" y="3200400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Framing</a:t>
            </a:r>
          </a:p>
        </p:txBody>
      </p:sp>
      <p:sp>
        <p:nvSpPr>
          <p:cNvPr id="14366" name="Text Box 43"/>
          <p:cNvSpPr txBox="1">
            <a:spLocks noChangeArrowheads="1"/>
          </p:cNvSpPr>
          <p:nvPr/>
        </p:nvSpPr>
        <p:spPr bwMode="auto">
          <a:xfrm>
            <a:off x="990600" y="29718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 days</a:t>
            </a:r>
          </a:p>
        </p:txBody>
      </p:sp>
      <p:sp>
        <p:nvSpPr>
          <p:cNvPr id="14367" name="Text Box 44"/>
          <p:cNvSpPr txBox="1">
            <a:spLocks noChangeArrowheads="1"/>
          </p:cNvSpPr>
          <p:nvPr/>
        </p:nvSpPr>
        <p:spPr bwMode="auto">
          <a:xfrm>
            <a:off x="2667000" y="40386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 days</a:t>
            </a:r>
          </a:p>
        </p:txBody>
      </p:sp>
      <p:sp>
        <p:nvSpPr>
          <p:cNvPr id="14368" name="Text Box 45"/>
          <p:cNvSpPr txBox="1">
            <a:spLocks noChangeArrowheads="1"/>
          </p:cNvSpPr>
          <p:nvPr/>
        </p:nvSpPr>
        <p:spPr bwMode="auto">
          <a:xfrm>
            <a:off x="2667000" y="49530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 2 days</a:t>
            </a:r>
          </a:p>
        </p:txBody>
      </p:sp>
      <p:sp>
        <p:nvSpPr>
          <p:cNvPr id="14369" name="Text Box 46"/>
          <p:cNvSpPr txBox="1">
            <a:spLocks noChangeArrowheads="1"/>
          </p:cNvSpPr>
          <p:nvPr/>
        </p:nvSpPr>
        <p:spPr bwMode="auto">
          <a:xfrm>
            <a:off x="1066800" y="43434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 days</a:t>
            </a:r>
          </a:p>
        </p:txBody>
      </p:sp>
      <p:sp>
        <p:nvSpPr>
          <p:cNvPr id="14370" name="Text Box 47"/>
          <p:cNvSpPr txBox="1">
            <a:spLocks noChangeArrowheads="1"/>
          </p:cNvSpPr>
          <p:nvPr/>
        </p:nvSpPr>
        <p:spPr bwMode="auto">
          <a:xfrm>
            <a:off x="6172200" y="28956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 days</a:t>
            </a:r>
          </a:p>
        </p:txBody>
      </p:sp>
      <p:sp>
        <p:nvSpPr>
          <p:cNvPr id="14371" name="Text Box 48"/>
          <p:cNvSpPr txBox="1">
            <a:spLocks noChangeArrowheads="1"/>
          </p:cNvSpPr>
          <p:nvPr/>
        </p:nvSpPr>
        <p:spPr bwMode="auto">
          <a:xfrm>
            <a:off x="5105400" y="32766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21 days</a:t>
            </a:r>
          </a:p>
        </p:txBody>
      </p:sp>
      <p:sp>
        <p:nvSpPr>
          <p:cNvPr id="14372" name="Text Box 49"/>
          <p:cNvSpPr txBox="1">
            <a:spLocks noChangeArrowheads="1"/>
          </p:cNvSpPr>
          <p:nvPr/>
        </p:nvSpPr>
        <p:spPr bwMode="auto">
          <a:xfrm>
            <a:off x="5105400" y="39624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19 days</a:t>
            </a:r>
          </a:p>
        </p:txBody>
      </p:sp>
      <p:sp>
        <p:nvSpPr>
          <p:cNvPr id="14373" name="Text Box 50"/>
          <p:cNvSpPr txBox="1">
            <a:spLocks noChangeArrowheads="1"/>
          </p:cNvSpPr>
          <p:nvPr/>
        </p:nvSpPr>
        <p:spPr bwMode="auto">
          <a:xfrm>
            <a:off x="3200400" y="29718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 days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>
            <a:off x="3581400" y="23622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 days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>
            <a:off x="6248400" y="44958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 days</a:t>
            </a:r>
          </a:p>
        </p:txBody>
      </p:sp>
      <p:sp>
        <p:nvSpPr>
          <p:cNvPr id="14376" name="Text Box 53"/>
          <p:cNvSpPr txBox="1">
            <a:spLocks noChangeArrowheads="1"/>
          </p:cNvSpPr>
          <p:nvPr/>
        </p:nvSpPr>
        <p:spPr bwMode="auto">
          <a:xfrm>
            <a:off x="746125" y="1306513"/>
            <a:ext cx="383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Ex</a:t>
            </a:r>
            <a:r>
              <a:rPr lang="en-US"/>
              <a:t>. Home construction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Input and Output of Graphs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400" y="2233613"/>
            <a:ext cx="168116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/>
              <a:t>5      </a:t>
            </a:r>
            <a:r>
              <a:rPr lang="en-US" sz="1600">
                <a:solidFill>
                  <a:schemeClr val="tx2"/>
                </a:solidFill>
              </a:rPr>
              <a:t>// 5 vertices</a:t>
            </a:r>
          </a:p>
          <a:p>
            <a:pPr marL="457200" indent="-457200"/>
            <a:r>
              <a:rPr lang="en-US" sz="1600"/>
              <a:t>A B C D E</a:t>
            </a:r>
          </a:p>
          <a:p>
            <a:pPr marL="457200" indent="-457200"/>
            <a:r>
              <a:rPr lang="en-US" sz="1600"/>
              <a:t>6      </a:t>
            </a:r>
            <a:r>
              <a:rPr lang="en-US" sz="1600">
                <a:solidFill>
                  <a:schemeClr val="tx2"/>
                </a:solidFill>
              </a:rPr>
              <a:t>// six edges</a:t>
            </a:r>
          </a:p>
          <a:p>
            <a:pPr marL="457200" indent="-457200"/>
            <a:r>
              <a:rPr lang="en-US" sz="1600"/>
              <a:t>A B 4</a:t>
            </a:r>
          </a:p>
          <a:p>
            <a:pPr marL="457200" indent="-457200"/>
            <a:r>
              <a:rPr lang="en-US" sz="1600"/>
              <a:t>A C 7</a:t>
            </a:r>
          </a:p>
          <a:p>
            <a:pPr marL="457200" indent="-457200"/>
            <a:r>
              <a:rPr lang="en-US" sz="1600"/>
              <a:t>A D 6</a:t>
            </a:r>
          </a:p>
          <a:p>
            <a:pPr marL="457200" indent="-457200"/>
            <a:r>
              <a:rPr lang="en-US" sz="1600"/>
              <a:t>B A 2</a:t>
            </a:r>
          </a:p>
          <a:p>
            <a:pPr marL="457200" indent="-457200"/>
            <a:r>
              <a:rPr lang="en-US" sz="1600"/>
              <a:t>C B 3</a:t>
            </a:r>
          </a:p>
          <a:p>
            <a:pPr marL="457200" indent="-457200"/>
            <a:r>
              <a:rPr lang="en-US" sz="1600"/>
              <a:t>C E 2</a:t>
            </a:r>
          </a:p>
          <a:p>
            <a:pPr marL="457200" indent="-457200"/>
            <a:r>
              <a:rPr lang="en-US" sz="1600"/>
              <a:t>D E 4</a:t>
            </a:r>
          </a:p>
          <a:p>
            <a:pPr marL="457200" indent="-457200"/>
            <a:r>
              <a:rPr lang="en-US" sz="1600"/>
              <a:t>E C 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Input data: 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1910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486400" y="1600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400800" y="2438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191000" y="3048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562600" y="3048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343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5720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572000" y="22860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 flipV="1">
            <a:off x="5791200" y="1905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Freeform 16"/>
          <p:cNvSpPr>
            <a:spLocks/>
          </p:cNvSpPr>
          <p:nvPr/>
        </p:nvSpPr>
        <p:spPr bwMode="auto">
          <a:xfrm>
            <a:off x="4572000" y="1676400"/>
            <a:ext cx="914400" cy="457200"/>
          </a:xfrm>
          <a:custGeom>
            <a:avLst/>
            <a:gdLst>
              <a:gd name="T0" fmla="*/ 0 w 576"/>
              <a:gd name="T1" fmla="*/ 2147483647 h 288"/>
              <a:gd name="T2" fmla="*/ 2147483647 w 576"/>
              <a:gd name="T3" fmla="*/ 2147483647 h 288"/>
              <a:gd name="T4" fmla="*/ 2147483647 w 576"/>
              <a:gd name="T5" fmla="*/ 0 h 288"/>
              <a:gd name="T6" fmla="*/ 0 60000 65536"/>
              <a:gd name="T7" fmla="*/ 0 60000 65536"/>
              <a:gd name="T8" fmla="*/ 0 60000 65536"/>
              <a:gd name="T9" fmla="*/ 0 w 576"/>
              <a:gd name="T10" fmla="*/ 0 h 288"/>
              <a:gd name="T11" fmla="*/ 576 w 5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8">
                <a:moveTo>
                  <a:pt x="0" y="288"/>
                </a:moveTo>
                <a:cubicBezTo>
                  <a:pt x="48" y="192"/>
                  <a:pt x="96" y="96"/>
                  <a:pt x="192" y="48"/>
                </a:cubicBezTo>
                <a:cubicBezTo>
                  <a:pt x="288" y="0"/>
                  <a:pt x="432" y="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Freeform 17"/>
          <p:cNvSpPr>
            <a:spLocks/>
          </p:cNvSpPr>
          <p:nvPr/>
        </p:nvSpPr>
        <p:spPr bwMode="auto">
          <a:xfrm>
            <a:off x="4648200" y="1905000"/>
            <a:ext cx="914400" cy="342900"/>
          </a:xfrm>
          <a:custGeom>
            <a:avLst/>
            <a:gdLst>
              <a:gd name="T0" fmla="*/ 2147483647 w 576"/>
              <a:gd name="T1" fmla="*/ 0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0"/>
                </a:moveTo>
                <a:cubicBezTo>
                  <a:pt x="480" y="84"/>
                  <a:pt x="384" y="168"/>
                  <a:pt x="288" y="192"/>
                </a:cubicBezTo>
                <a:cubicBezTo>
                  <a:pt x="192" y="216"/>
                  <a:pt x="96" y="180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Freeform 18"/>
          <p:cNvSpPr>
            <a:spLocks/>
          </p:cNvSpPr>
          <p:nvPr/>
        </p:nvSpPr>
        <p:spPr bwMode="auto">
          <a:xfrm>
            <a:off x="5867400" y="2743200"/>
            <a:ext cx="533400" cy="381000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cubicBezTo>
                  <a:pt x="20" y="164"/>
                  <a:pt x="40" y="88"/>
                  <a:pt x="96" y="48"/>
                </a:cubicBezTo>
                <a:cubicBezTo>
                  <a:pt x="152" y="8"/>
                  <a:pt x="244" y="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Freeform 19"/>
          <p:cNvSpPr>
            <a:spLocks/>
          </p:cNvSpPr>
          <p:nvPr/>
        </p:nvSpPr>
        <p:spPr bwMode="auto">
          <a:xfrm>
            <a:off x="6019800" y="2819400"/>
            <a:ext cx="457200" cy="381000"/>
          </a:xfrm>
          <a:custGeom>
            <a:avLst/>
            <a:gdLst>
              <a:gd name="T0" fmla="*/ 2147483647 w 288"/>
              <a:gd name="T1" fmla="*/ 0 h 240"/>
              <a:gd name="T2" fmla="*/ 2147483647 w 288"/>
              <a:gd name="T3" fmla="*/ 2147483647 h 240"/>
              <a:gd name="T4" fmla="*/ 0 w 288"/>
              <a:gd name="T5" fmla="*/ 2147483647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288" y="0"/>
                </a:moveTo>
                <a:cubicBezTo>
                  <a:pt x="264" y="76"/>
                  <a:pt x="240" y="152"/>
                  <a:pt x="192" y="192"/>
                </a:cubicBezTo>
                <a:cubicBezTo>
                  <a:pt x="144" y="232"/>
                  <a:pt x="72" y="236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4708525" y="1382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4953000" y="1828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343400" y="2514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4800600" y="2819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5029200" y="2362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5715000" y="2514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6172200" y="1828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86" name="Text Box 27"/>
          <p:cNvSpPr txBox="1">
            <a:spLocks noChangeArrowheads="1"/>
          </p:cNvSpPr>
          <p:nvPr/>
        </p:nvSpPr>
        <p:spPr bwMode="auto">
          <a:xfrm>
            <a:off x="62484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3352800" y="3657600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Output: 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4098925" y="4175125"/>
            <a:ext cx="289877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A: in-degree 1   out-degree 3 </a:t>
            </a:r>
          </a:p>
          <a:p>
            <a:r>
              <a:rPr lang="en-US" sz="1600"/>
              <a:t>    Edges: B (4)  C (7)  D(6)</a:t>
            </a:r>
          </a:p>
          <a:p>
            <a:r>
              <a:rPr lang="en-US" sz="1600"/>
              <a:t>B: in-degree 2   out-degree 1 </a:t>
            </a:r>
          </a:p>
          <a:p>
            <a:r>
              <a:rPr lang="en-US" sz="1600"/>
              <a:t>    Edges: A (2) </a:t>
            </a:r>
          </a:p>
          <a:p>
            <a:r>
              <a:rPr lang="en-US" sz="1600"/>
              <a:t>C: in-degree 2   out-degree 2 </a:t>
            </a:r>
          </a:p>
          <a:p>
            <a:r>
              <a:rPr lang="en-US" sz="1600"/>
              <a:t>    Edges: B (3)  E (2) </a:t>
            </a:r>
          </a:p>
          <a:p>
            <a:r>
              <a:rPr lang="en-US" sz="1600"/>
              <a:t>D: in-degree 1   out-degree 1</a:t>
            </a:r>
          </a:p>
          <a:p>
            <a:r>
              <a:rPr lang="en-US" sz="1600"/>
              <a:t>    Edges: E (4)</a:t>
            </a:r>
          </a:p>
          <a:p>
            <a:r>
              <a:rPr lang="en-US" sz="1600"/>
              <a:t>E: in-degree 2    out-degree 1 </a:t>
            </a:r>
          </a:p>
          <a:p>
            <a:r>
              <a:rPr lang="en-US" sz="1600"/>
              <a:t>    Edges: C (1)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4" grpId="0"/>
      <p:bldP spid="3676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Adjacency Matrix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990600" y="1905000"/>
            <a:ext cx="2057400" cy="2057400"/>
            <a:chOff x="624" y="1200"/>
            <a:chExt cx="1296" cy="1296"/>
          </a:xfrm>
        </p:grpSpPr>
        <p:sp>
          <p:nvSpPr>
            <p:cNvPr id="16402" name="Oval 6"/>
            <p:cNvSpPr>
              <a:spLocks noChangeArrowheads="1"/>
            </p:cNvSpPr>
            <p:nvPr/>
          </p:nvSpPr>
          <p:spPr bwMode="auto">
            <a:xfrm>
              <a:off x="1104" y="120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03" name="Oval 7"/>
            <p:cNvSpPr>
              <a:spLocks noChangeArrowheads="1"/>
            </p:cNvSpPr>
            <p:nvPr/>
          </p:nvSpPr>
          <p:spPr bwMode="auto">
            <a:xfrm>
              <a:off x="624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04" name="Oval 8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05" name="Oval 9"/>
            <p:cNvSpPr>
              <a:spLocks noChangeArrowheads="1"/>
            </p:cNvSpPr>
            <p:nvPr/>
          </p:nvSpPr>
          <p:spPr bwMode="auto">
            <a:xfrm>
              <a:off x="86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06" name="Oval 10"/>
            <p:cNvSpPr>
              <a:spLocks noChangeArrowheads="1"/>
            </p:cNvSpPr>
            <p:nvPr/>
          </p:nvSpPr>
          <p:spPr bwMode="auto">
            <a:xfrm>
              <a:off x="158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07" name="Line 11"/>
            <p:cNvSpPr>
              <a:spLocks noChangeShapeType="1"/>
            </p:cNvSpPr>
            <p:nvPr/>
          </p:nvSpPr>
          <p:spPr bwMode="auto">
            <a:xfrm>
              <a:off x="1344" y="139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12"/>
            <p:cNvSpPr>
              <a:spLocks noChangeShapeType="1"/>
            </p:cNvSpPr>
            <p:nvPr/>
          </p:nvSpPr>
          <p:spPr bwMode="auto">
            <a:xfrm flipH="1">
              <a:off x="816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3"/>
            <p:cNvSpPr>
              <a:spLocks noChangeShapeType="1"/>
            </p:cNvSpPr>
            <p:nvPr/>
          </p:nvSpPr>
          <p:spPr bwMode="auto">
            <a:xfrm>
              <a:off x="768" y="187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14"/>
            <p:cNvSpPr>
              <a:spLocks noChangeShapeType="1"/>
            </p:cNvSpPr>
            <p:nvPr/>
          </p:nvSpPr>
          <p:spPr bwMode="auto">
            <a:xfrm flipV="1">
              <a:off x="1104" y="182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15"/>
            <p:cNvSpPr>
              <a:spLocks noChangeShapeType="1"/>
            </p:cNvSpPr>
            <p:nvPr/>
          </p:nvSpPr>
          <p:spPr bwMode="auto">
            <a:xfrm flipH="1">
              <a:off x="1728" y="187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16"/>
            <p:cNvSpPr>
              <a:spLocks noChangeShapeType="1"/>
            </p:cNvSpPr>
            <p:nvPr/>
          </p:nvSpPr>
          <p:spPr bwMode="auto">
            <a:xfrm>
              <a:off x="864" y="17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17"/>
            <p:cNvSpPr>
              <a:spLocks noChangeShapeType="1"/>
            </p:cNvSpPr>
            <p:nvPr/>
          </p:nvSpPr>
          <p:spPr bwMode="auto">
            <a:xfrm>
              <a:off x="1104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9" name="Text Box 18"/>
          <p:cNvSpPr txBox="1">
            <a:spLocks noChangeArrowheads="1"/>
          </p:cNvSpPr>
          <p:nvPr/>
        </p:nvSpPr>
        <p:spPr bwMode="auto">
          <a:xfrm>
            <a:off x="3733800" y="15224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bool </a:t>
            </a:r>
            <a:r>
              <a:rPr lang="en-US" sz="2400" i="1"/>
              <a:t>A</a:t>
            </a:r>
            <a:r>
              <a:rPr lang="en-US" sz="2400"/>
              <a:t>[n][n]; </a:t>
            </a:r>
          </a:p>
        </p:txBody>
      </p:sp>
      <p:sp>
        <p:nvSpPr>
          <p:cNvPr id="16390" name="Text Box 20"/>
          <p:cNvSpPr txBox="1">
            <a:spLocks noChangeArrowheads="1"/>
          </p:cNvSpPr>
          <p:nvPr/>
        </p:nvSpPr>
        <p:spPr bwMode="auto">
          <a:xfrm>
            <a:off x="3505200" y="2286000"/>
            <a:ext cx="141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A[i][j]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  =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6391" name="AutoShape 21"/>
          <p:cNvSpPr>
            <a:spLocks/>
          </p:cNvSpPr>
          <p:nvPr/>
        </p:nvSpPr>
        <p:spPr bwMode="auto">
          <a:xfrm>
            <a:off x="5121275" y="2168525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Text Box 23"/>
              <p:cNvSpPr txBox="1">
                <a:spLocks noChangeArrowheads="1"/>
              </p:cNvSpPr>
              <p:nvPr/>
            </p:nvSpPr>
            <p:spPr bwMode="auto">
              <a:xfrm>
                <a:off x="5334000" y="1947863"/>
                <a:ext cx="292362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true</a:t>
                </a:r>
                <a:r>
                  <a:rPr lang="en-US">
                    <a:solidFill>
                      <a:srgbClr val="008000"/>
                    </a:solidFill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𝐺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>
                  <a:solidFill>
                    <a:srgbClr val="008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392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1947863"/>
                <a:ext cx="292362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083" t="-7692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 Box 24"/>
          <p:cNvSpPr txBox="1">
            <a:spLocks noChangeArrowheads="1"/>
          </p:cNvSpPr>
          <p:nvPr/>
        </p:nvSpPr>
        <p:spPr bwMode="auto">
          <a:xfrm>
            <a:off x="5334000" y="2789238"/>
            <a:ext cx="2436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false</a:t>
            </a:r>
            <a:r>
              <a:rPr lang="en-US">
                <a:solidFill>
                  <a:srgbClr val="008000"/>
                </a:solidFill>
              </a:rPr>
              <a:t>         otherwise</a:t>
            </a:r>
          </a:p>
        </p:txBody>
      </p:sp>
      <p:sp>
        <p:nvSpPr>
          <p:cNvPr id="16394" name="Text Box 25"/>
          <p:cNvSpPr txBox="1">
            <a:spLocks noChangeArrowheads="1"/>
          </p:cNvSpPr>
          <p:nvPr/>
        </p:nvSpPr>
        <p:spPr bwMode="auto">
          <a:xfrm>
            <a:off x="3581400" y="3856038"/>
            <a:ext cx="38560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chemeClr val="accent2"/>
                </a:solidFill>
              </a:rPr>
              <a:t>0    </a:t>
            </a:r>
            <a:r>
              <a:rPr lang="en-US" sz="1800">
                <a:solidFill>
                  <a:schemeClr val="accent2"/>
                </a:solidFill>
              </a:rPr>
              <a:t>false    true    true    false    true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1    </a:t>
            </a:r>
            <a:r>
              <a:rPr lang="en-US" sz="1800">
                <a:solidFill>
                  <a:schemeClr val="accent2"/>
                </a:solidFill>
              </a:rPr>
              <a:t>true     false   true    false    false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2    </a:t>
            </a:r>
            <a:r>
              <a:rPr lang="en-US" sz="1800">
                <a:solidFill>
                  <a:schemeClr val="accent2"/>
                </a:solidFill>
              </a:rPr>
              <a:t>true     true    false   true     true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3    </a:t>
            </a:r>
            <a:r>
              <a:rPr lang="en-US" sz="1800">
                <a:solidFill>
                  <a:schemeClr val="accent2"/>
                </a:solidFill>
              </a:rPr>
              <a:t>false    false   true    false   true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4    </a:t>
            </a:r>
            <a:r>
              <a:rPr lang="en-US" sz="1800">
                <a:solidFill>
                  <a:schemeClr val="accent2"/>
                </a:solidFill>
              </a:rPr>
              <a:t>true     false   true    true     false</a:t>
            </a:r>
          </a:p>
        </p:txBody>
      </p:sp>
      <p:sp>
        <p:nvSpPr>
          <p:cNvPr id="16395" name="Text Box 26"/>
          <p:cNvSpPr txBox="1">
            <a:spLocks noChangeArrowheads="1"/>
          </p:cNvSpPr>
          <p:nvPr/>
        </p:nvSpPr>
        <p:spPr bwMode="auto">
          <a:xfrm>
            <a:off x="4022725" y="3440113"/>
            <a:ext cx="3195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0         1       2         3        4</a:t>
            </a:r>
          </a:p>
        </p:txBody>
      </p:sp>
      <p:sp>
        <p:nvSpPr>
          <p:cNvPr id="16396" name="AutoShape 27"/>
          <p:cNvSpPr>
            <a:spLocks/>
          </p:cNvSpPr>
          <p:nvPr/>
        </p:nvSpPr>
        <p:spPr bwMode="auto">
          <a:xfrm>
            <a:off x="3962400" y="3962400"/>
            <a:ext cx="76200" cy="1676400"/>
          </a:xfrm>
          <a:prstGeom prst="leftBracket">
            <a:avLst>
              <a:gd name="adj" fmla="val 18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AutoShape 28"/>
          <p:cNvSpPr>
            <a:spLocks/>
          </p:cNvSpPr>
          <p:nvPr/>
        </p:nvSpPr>
        <p:spPr bwMode="auto">
          <a:xfrm>
            <a:off x="7391400" y="3962400"/>
            <a:ext cx="76200" cy="1600200"/>
          </a:xfrm>
          <a:prstGeom prst="rightBracket">
            <a:avLst>
              <a:gd name="adj" fmla="val 17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822325" y="5832476"/>
            <a:ext cx="2530476" cy="538162"/>
            <a:chOff x="518" y="3674"/>
            <a:chExt cx="1594" cy="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0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8" y="3722"/>
                  <a:ext cx="159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mtClean="0"/>
                    <a:t>Storage</a:t>
                  </a:r>
                  <a:r>
                    <a:rPr lang="en-US" sz="2400">
                      <a:latin typeface="Times New Roman" pitchFamily="18" charset="0"/>
                    </a:rPr>
                    <a:t>: 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𝑂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|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).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</m:oMath>
                  </a14:m>
                  <a:endParaRPr lang="en-US" sz="240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40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8" y="3722"/>
                  <a:ext cx="1594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51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01" name="Text Box 30"/>
            <p:cNvSpPr txBox="1">
              <a:spLocks noChangeArrowheads="1"/>
            </p:cNvSpPr>
            <p:nvPr/>
          </p:nvSpPr>
          <p:spPr bwMode="auto">
            <a:xfrm>
              <a:off x="1800" y="3674"/>
              <a:ext cx="2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   </a:t>
              </a:r>
            </a:p>
          </p:txBody>
        </p:sp>
      </p:grp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838200" y="6446838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60093"/>
                </a:solidFill>
              </a:rPr>
              <a:t>Preferred when the graph is small or dense.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Adjacency Set / List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7412" name="Group 107"/>
          <p:cNvGrpSpPr>
            <a:grpSpLocks/>
          </p:cNvGrpSpPr>
          <p:nvPr/>
        </p:nvGrpSpPr>
        <p:grpSpPr bwMode="auto">
          <a:xfrm>
            <a:off x="990600" y="1905000"/>
            <a:ext cx="2057400" cy="2057400"/>
            <a:chOff x="624" y="1200"/>
            <a:chExt cx="1296" cy="1296"/>
          </a:xfrm>
        </p:grpSpPr>
        <p:sp>
          <p:nvSpPr>
            <p:cNvPr id="17468" name="Oval 4"/>
            <p:cNvSpPr>
              <a:spLocks noChangeArrowheads="1"/>
            </p:cNvSpPr>
            <p:nvPr/>
          </p:nvSpPr>
          <p:spPr bwMode="auto">
            <a:xfrm>
              <a:off x="1104" y="120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69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70" name="Oval 6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71" name="Oval 7"/>
            <p:cNvSpPr>
              <a:spLocks noChangeArrowheads="1"/>
            </p:cNvSpPr>
            <p:nvPr/>
          </p:nvSpPr>
          <p:spPr bwMode="auto">
            <a:xfrm>
              <a:off x="86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72" name="Oval 8"/>
            <p:cNvSpPr>
              <a:spLocks noChangeArrowheads="1"/>
            </p:cNvSpPr>
            <p:nvPr/>
          </p:nvSpPr>
          <p:spPr bwMode="auto">
            <a:xfrm>
              <a:off x="158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73" name="Line 9"/>
            <p:cNvSpPr>
              <a:spLocks noChangeShapeType="1"/>
            </p:cNvSpPr>
            <p:nvPr/>
          </p:nvSpPr>
          <p:spPr bwMode="auto">
            <a:xfrm>
              <a:off x="1344" y="139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Line 10"/>
            <p:cNvSpPr>
              <a:spLocks noChangeShapeType="1"/>
            </p:cNvSpPr>
            <p:nvPr/>
          </p:nvSpPr>
          <p:spPr bwMode="auto">
            <a:xfrm flipH="1">
              <a:off x="816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Line 11"/>
            <p:cNvSpPr>
              <a:spLocks noChangeShapeType="1"/>
            </p:cNvSpPr>
            <p:nvPr/>
          </p:nvSpPr>
          <p:spPr bwMode="auto">
            <a:xfrm>
              <a:off x="768" y="187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Line 12"/>
            <p:cNvSpPr>
              <a:spLocks noChangeShapeType="1"/>
            </p:cNvSpPr>
            <p:nvPr/>
          </p:nvSpPr>
          <p:spPr bwMode="auto">
            <a:xfrm flipV="1">
              <a:off x="1104" y="182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14"/>
            <p:cNvSpPr>
              <a:spLocks noChangeShapeType="1"/>
            </p:cNvSpPr>
            <p:nvPr/>
          </p:nvSpPr>
          <p:spPr bwMode="auto">
            <a:xfrm flipH="1">
              <a:off x="1728" y="187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15"/>
            <p:cNvSpPr>
              <a:spLocks noChangeShapeType="1"/>
            </p:cNvSpPr>
            <p:nvPr/>
          </p:nvSpPr>
          <p:spPr bwMode="auto">
            <a:xfrm>
              <a:off x="864" y="17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16"/>
            <p:cNvSpPr>
              <a:spLocks noChangeShapeType="1"/>
            </p:cNvSpPr>
            <p:nvPr/>
          </p:nvSpPr>
          <p:spPr bwMode="auto">
            <a:xfrm>
              <a:off x="1104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3" name="Rectangle 22"/>
          <p:cNvSpPr>
            <a:spLocks noChangeArrowheads="1"/>
          </p:cNvSpPr>
          <p:nvPr/>
        </p:nvSpPr>
        <p:spPr bwMode="auto">
          <a:xfrm>
            <a:off x="5410200" y="1981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7414" name="Rectangle 24"/>
          <p:cNvSpPr>
            <a:spLocks noChangeArrowheads="1"/>
          </p:cNvSpPr>
          <p:nvPr/>
        </p:nvSpPr>
        <p:spPr bwMode="auto">
          <a:xfrm>
            <a:off x="5791200" y="1981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15" name="Rectangle 27"/>
          <p:cNvSpPr>
            <a:spLocks noChangeArrowheads="1"/>
          </p:cNvSpPr>
          <p:nvPr/>
        </p:nvSpPr>
        <p:spPr bwMode="auto">
          <a:xfrm>
            <a:off x="6400800" y="1981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16" name="Rectangle 28"/>
          <p:cNvSpPr>
            <a:spLocks noChangeArrowheads="1"/>
          </p:cNvSpPr>
          <p:nvPr/>
        </p:nvSpPr>
        <p:spPr bwMode="auto">
          <a:xfrm>
            <a:off x="6781800" y="1981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17" name="Rectangle 30"/>
          <p:cNvSpPr>
            <a:spLocks noChangeArrowheads="1"/>
          </p:cNvSpPr>
          <p:nvPr/>
        </p:nvSpPr>
        <p:spPr bwMode="auto">
          <a:xfrm>
            <a:off x="7315200" y="1981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7418" name="Rectangle 31"/>
          <p:cNvSpPr>
            <a:spLocks noChangeArrowheads="1"/>
          </p:cNvSpPr>
          <p:nvPr/>
        </p:nvSpPr>
        <p:spPr bwMode="auto">
          <a:xfrm>
            <a:off x="7696200" y="1981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9" name="Rectangle 36"/>
          <p:cNvSpPr>
            <a:spLocks noChangeArrowheads="1"/>
          </p:cNvSpPr>
          <p:nvPr/>
        </p:nvSpPr>
        <p:spPr bwMode="auto">
          <a:xfrm>
            <a:off x="5410200" y="2438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20" name="Rectangle 37"/>
          <p:cNvSpPr>
            <a:spLocks noChangeArrowheads="1"/>
          </p:cNvSpPr>
          <p:nvPr/>
        </p:nvSpPr>
        <p:spPr bwMode="auto">
          <a:xfrm>
            <a:off x="5791200" y="2438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21" name="Rectangle 39"/>
          <p:cNvSpPr>
            <a:spLocks noChangeArrowheads="1"/>
          </p:cNvSpPr>
          <p:nvPr/>
        </p:nvSpPr>
        <p:spPr bwMode="auto">
          <a:xfrm>
            <a:off x="6400800" y="2438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22" name="Rectangle 40"/>
          <p:cNvSpPr>
            <a:spLocks noChangeArrowheads="1"/>
          </p:cNvSpPr>
          <p:nvPr/>
        </p:nvSpPr>
        <p:spPr bwMode="auto">
          <a:xfrm>
            <a:off x="6781800" y="2438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23" name="Rectangle 42"/>
          <p:cNvSpPr>
            <a:spLocks noChangeArrowheads="1"/>
          </p:cNvSpPr>
          <p:nvPr/>
        </p:nvSpPr>
        <p:spPr bwMode="auto">
          <a:xfrm>
            <a:off x="54102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24" name="Rectangle 43"/>
          <p:cNvSpPr>
            <a:spLocks noChangeArrowheads="1"/>
          </p:cNvSpPr>
          <p:nvPr/>
        </p:nvSpPr>
        <p:spPr bwMode="auto">
          <a:xfrm>
            <a:off x="57912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25" name="Rectangle 45"/>
          <p:cNvSpPr>
            <a:spLocks noChangeArrowheads="1"/>
          </p:cNvSpPr>
          <p:nvPr/>
        </p:nvSpPr>
        <p:spPr bwMode="auto">
          <a:xfrm>
            <a:off x="64008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7426" name="Rectangle 46"/>
          <p:cNvSpPr>
            <a:spLocks noChangeArrowheads="1"/>
          </p:cNvSpPr>
          <p:nvPr/>
        </p:nvSpPr>
        <p:spPr bwMode="auto">
          <a:xfrm>
            <a:off x="67818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27" name="Rectangle 48"/>
          <p:cNvSpPr>
            <a:spLocks noChangeArrowheads="1"/>
          </p:cNvSpPr>
          <p:nvPr/>
        </p:nvSpPr>
        <p:spPr bwMode="auto">
          <a:xfrm>
            <a:off x="73152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7428" name="Rectangle 49"/>
          <p:cNvSpPr>
            <a:spLocks noChangeArrowheads="1"/>
          </p:cNvSpPr>
          <p:nvPr/>
        </p:nvSpPr>
        <p:spPr bwMode="auto">
          <a:xfrm>
            <a:off x="76962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29" name="Rectangle 51"/>
          <p:cNvSpPr>
            <a:spLocks noChangeArrowheads="1"/>
          </p:cNvSpPr>
          <p:nvPr/>
        </p:nvSpPr>
        <p:spPr bwMode="auto">
          <a:xfrm>
            <a:off x="82296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7430" name="Rectangle 52"/>
          <p:cNvSpPr>
            <a:spLocks noChangeArrowheads="1"/>
          </p:cNvSpPr>
          <p:nvPr/>
        </p:nvSpPr>
        <p:spPr bwMode="auto">
          <a:xfrm>
            <a:off x="86106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31" name="Rectangle 54"/>
          <p:cNvSpPr>
            <a:spLocks noChangeArrowheads="1"/>
          </p:cNvSpPr>
          <p:nvPr/>
        </p:nvSpPr>
        <p:spPr bwMode="auto">
          <a:xfrm>
            <a:off x="5410200" y="3352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32" name="Rectangle 55"/>
          <p:cNvSpPr>
            <a:spLocks noChangeArrowheads="1"/>
          </p:cNvSpPr>
          <p:nvPr/>
        </p:nvSpPr>
        <p:spPr bwMode="auto">
          <a:xfrm>
            <a:off x="5791200" y="3352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33" name="Rectangle 57"/>
          <p:cNvSpPr>
            <a:spLocks noChangeArrowheads="1"/>
          </p:cNvSpPr>
          <p:nvPr/>
        </p:nvSpPr>
        <p:spPr bwMode="auto">
          <a:xfrm>
            <a:off x="6400800" y="3352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7434" name="Rectangle 58"/>
          <p:cNvSpPr>
            <a:spLocks noChangeArrowheads="1"/>
          </p:cNvSpPr>
          <p:nvPr/>
        </p:nvSpPr>
        <p:spPr bwMode="auto">
          <a:xfrm>
            <a:off x="6781800" y="3352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35" name="Rectangle 63"/>
          <p:cNvSpPr>
            <a:spLocks noChangeArrowheads="1"/>
          </p:cNvSpPr>
          <p:nvPr/>
        </p:nvSpPr>
        <p:spPr bwMode="auto">
          <a:xfrm>
            <a:off x="5410200" y="3810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36" name="Rectangle 64"/>
          <p:cNvSpPr>
            <a:spLocks noChangeArrowheads="1"/>
          </p:cNvSpPr>
          <p:nvPr/>
        </p:nvSpPr>
        <p:spPr bwMode="auto">
          <a:xfrm>
            <a:off x="5791200" y="3810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37" name="Rectangle 66"/>
          <p:cNvSpPr>
            <a:spLocks noChangeArrowheads="1"/>
          </p:cNvSpPr>
          <p:nvPr/>
        </p:nvSpPr>
        <p:spPr bwMode="auto">
          <a:xfrm>
            <a:off x="6400800" y="3810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38" name="Rectangle 67"/>
          <p:cNvSpPr>
            <a:spLocks noChangeArrowheads="1"/>
          </p:cNvSpPr>
          <p:nvPr/>
        </p:nvSpPr>
        <p:spPr bwMode="auto">
          <a:xfrm>
            <a:off x="6781800" y="3810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39" name="Rectangle 69"/>
          <p:cNvSpPr>
            <a:spLocks noChangeArrowheads="1"/>
          </p:cNvSpPr>
          <p:nvPr/>
        </p:nvSpPr>
        <p:spPr bwMode="auto">
          <a:xfrm>
            <a:off x="7315200" y="3810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7440" name="Rectangle 70"/>
          <p:cNvSpPr>
            <a:spLocks noChangeArrowheads="1"/>
          </p:cNvSpPr>
          <p:nvPr/>
        </p:nvSpPr>
        <p:spPr bwMode="auto">
          <a:xfrm>
            <a:off x="7696200" y="3810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239" name="Text Box 103"/>
              <p:cNvSpPr txBox="1">
                <a:spLocks noChangeArrowheads="1"/>
              </p:cNvSpPr>
              <p:nvPr/>
            </p:nvSpPr>
            <p:spPr bwMode="auto">
              <a:xfrm>
                <a:off x="762000" y="5151438"/>
                <a:ext cx="7278688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directed, the total length of all the adjacency lists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|. 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7239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51438"/>
                <a:ext cx="7278688" cy="396875"/>
              </a:xfrm>
              <a:prstGeom prst="rect">
                <a:avLst/>
              </a:prstGeom>
              <a:blipFill rotWithShape="0">
                <a:blip r:embed="rId2"/>
                <a:stretch>
                  <a:fillRect l="-838" t="-6154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42" name="Group 108"/>
          <p:cNvGrpSpPr>
            <a:grpSpLocks/>
          </p:cNvGrpSpPr>
          <p:nvPr/>
        </p:nvGrpSpPr>
        <p:grpSpPr bwMode="auto">
          <a:xfrm>
            <a:off x="4022725" y="1417638"/>
            <a:ext cx="3802063" cy="2800350"/>
            <a:chOff x="2534" y="893"/>
            <a:chExt cx="2395" cy="1764"/>
          </a:xfrm>
        </p:grpSpPr>
        <p:sp>
          <p:nvSpPr>
            <p:cNvPr id="17452" name="Rectangle 17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Rectangle 18"/>
            <p:cNvSpPr>
              <a:spLocks noChangeArrowheads="1"/>
            </p:cNvSpPr>
            <p:nvPr/>
          </p:nvSpPr>
          <p:spPr bwMode="auto">
            <a:xfrm>
              <a:off x="283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Rectangle 19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Rectangle 21"/>
            <p:cNvSpPr>
              <a:spLocks noChangeArrowheads="1"/>
            </p:cNvSpPr>
            <p:nvPr/>
          </p:nvSpPr>
          <p:spPr bwMode="auto">
            <a:xfrm>
              <a:off x="2832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75"/>
            <p:cNvSpPr>
              <a:spLocks noChangeShapeType="1"/>
            </p:cNvSpPr>
            <p:nvPr/>
          </p:nvSpPr>
          <p:spPr bwMode="auto">
            <a:xfrm>
              <a:off x="3024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7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77"/>
            <p:cNvSpPr>
              <a:spLocks noChangeShapeType="1"/>
            </p:cNvSpPr>
            <p:nvPr/>
          </p:nvSpPr>
          <p:spPr bwMode="auto">
            <a:xfrm>
              <a:off x="3024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Line 78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Line 79"/>
            <p:cNvSpPr>
              <a:spLocks noChangeShapeType="1"/>
            </p:cNvSpPr>
            <p:nvPr/>
          </p:nvSpPr>
          <p:spPr bwMode="auto">
            <a:xfrm>
              <a:off x="30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Text Box 96"/>
            <p:cNvSpPr txBox="1">
              <a:spLocks noChangeArrowheads="1"/>
            </p:cNvSpPr>
            <p:nvPr/>
          </p:nvSpPr>
          <p:spPr bwMode="auto">
            <a:xfrm>
              <a:off x="2534" y="120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463" name="Text Box 97"/>
            <p:cNvSpPr txBox="1">
              <a:spLocks noChangeArrowheads="1"/>
            </p:cNvSpPr>
            <p:nvPr/>
          </p:nvSpPr>
          <p:spPr bwMode="auto">
            <a:xfrm>
              <a:off x="2534" y="149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464" name="Text Box 98"/>
            <p:cNvSpPr txBox="1">
              <a:spLocks noChangeArrowheads="1"/>
            </p:cNvSpPr>
            <p:nvPr/>
          </p:nvSpPr>
          <p:spPr bwMode="auto">
            <a:xfrm>
              <a:off x="2544" y="180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7465" name="Text Box 101"/>
            <p:cNvSpPr txBox="1">
              <a:spLocks noChangeArrowheads="1"/>
            </p:cNvSpPr>
            <p:nvPr/>
          </p:nvSpPr>
          <p:spPr bwMode="auto">
            <a:xfrm>
              <a:off x="2544" y="20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7466" name="Text Box 102"/>
            <p:cNvSpPr txBox="1">
              <a:spLocks noChangeArrowheads="1"/>
            </p:cNvSpPr>
            <p:nvPr/>
          </p:nvSpPr>
          <p:spPr bwMode="auto">
            <a:xfrm>
              <a:off x="2534" y="240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7467" name="Text Box 104"/>
            <p:cNvSpPr txBox="1">
              <a:spLocks noChangeArrowheads="1"/>
            </p:cNvSpPr>
            <p:nvPr/>
          </p:nvSpPr>
          <p:spPr bwMode="auto">
            <a:xfrm>
              <a:off x="2736" y="893"/>
              <a:ext cx="2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Vertices       Set of Neighbors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241" name="Text Box 105"/>
              <p:cNvSpPr txBox="1">
                <a:spLocks noChangeArrowheads="1"/>
              </p:cNvSpPr>
              <p:nvPr/>
            </p:nvSpPr>
            <p:spPr bwMode="auto">
              <a:xfrm>
                <a:off x="762000" y="5608638"/>
                <a:ext cx="509111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undirected, the total length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 |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|.  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7241" name="Text 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608638"/>
                <a:ext cx="5091113" cy="396875"/>
              </a:xfrm>
              <a:prstGeom prst="rect">
                <a:avLst/>
              </a:prstGeom>
              <a:blipFill rotWithShape="0">
                <a:blip r:embed="rId3"/>
                <a:stretch>
                  <a:fillRect l="-1198" t="-6154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242" name="Text Box 106"/>
              <p:cNvSpPr txBox="1">
                <a:spLocks noChangeArrowheads="1"/>
              </p:cNvSpPr>
              <p:nvPr/>
            </p:nvSpPr>
            <p:spPr bwMode="auto">
              <a:xfrm>
                <a:off x="746125" y="6107113"/>
                <a:ext cx="716471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Space requirement: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(|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 + |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|).   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  <a:sym typeface="Symbol" pitchFamily="18" charset="2"/>
                  </a:rPr>
                  <a:t>Preferable representation. </a:t>
                </a:r>
              </a:p>
            </p:txBody>
          </p:sp>
        </mc:Choice>
        <mc:Fallback xmlns="">
          <p:sp>
            <p:nvSpPr>
              <p:cNvPr id="347242" name="Text 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6107113"/>
                <a:ext cx="716471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50" t="-7692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45" name="Text Box 112"/>
          <p:cNvSpPr txBox="1">
            <a:spLocks noChangeArrowheads="1"/>
          </p:cNvSpPr>
          <p:nvPr/>
        </p:nvSpPr>
        <p:spPr bwMode="auto">
          <a:xfrm>
            <a:off x="1279525" y="2068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7446" name="Text Box 113"/>
          <p:cNvSpPr txBox="1">
            <a:spLocks noChangeArrowheads="1"/>
          </p:cNvSpPr>
          <p:nvPr/>
        </p:nvSpPr>
        <p:spPr bwMode="auto">
          <a:xfrm>
            <a:off x="1050925" y="31353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7447" name="Text Box 115"/>
          <p:cNvSpPr txBox="1">
            <a:spLocks noChangeArrowheads="1"/>
          </p:cNvSpPr>
          <p:nvPr/>
        </p:nvSpPr>
        <p:spPr bwMode="auto">
          <a:xfrm>
            <a:off x="1660525" y="2449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7448" name="Text Box 116"/>
          <p:cNvSpPr txBox="1">
            <a:spLocks noChangeArrowheads="1"/>
          </p:cNvSpPr>
          <p:nvPr/>
        </p:nvSpPr>
        <p:spPr bwMode="auto">
          <a:xfrm>
            <a:off x="2422525" y="2068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7449" name="Text Box 117"/>
          <p:cNvSpPr txBox="1">
            <a:spLocks noChangeArrowheads="1"/>
          </p:cNvSpPr>
          <p:nvPr/>
        </p:nvSpPr>
        <p:spPr bwMode="auto">
          <a:xfrm>
            <a:off x="1965325" y="3059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7450" name="Text Box 118"/>
          <p:cNvSpPr txBox="1">
            <a:spLocks noChangeArrowheads="1"/>
          </p:cNvSpPr>
          <p:nvPr/>
        </p:nvSpPr>
        <p:spPr bwMode="auto">
          <a:xfrm>
            <a:off x="2727325" y="31353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7451" name="Text Box 119"/>
          <p:cNvSpPr txBox="1">
            <a:spLocks noChangeArrowheads="1"/>
          </p:cNvSpPr>
          <p:nvPr/>
        </p:nvSpPr>
        <p:spPr bwMode="auto">
          <a:xfrm>
            <a:off x="2041525" y="3744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39" grpId="0"/>
      <p:bldP spid="347241" grpId="0"/>
      <p:bldP spid="347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CC9900"/>
                </a:solidFill>
                <a:latin typeface="Arial" charset="0"/>
              </a:rPr>
              <a:t>Adjacencies Between Countries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9970"/>
            <a:ext cx="7620000" cy="54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CC9900"/>
                </a:solidFill>
                <a:latin typeface="Arial" charset="0"/>
              </a:rPr>
              <a:t>Adjacency Matrix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477000" cy="55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A Directed Graph</a:t>
            </a:r>
            <a:r>
              <a:rPr lang="en-US" smtClean="0">
                <a:solidFill>
                  <a:srgbClr val="996633"/>
                </a:solidFill>
              </a:rPr>
              <a:t> 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746125" y="1411288"/>
            <a:ext cx="761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In a </a:t>
            </a:r>
            <a:r>
              <a:rPr lang="en-US" sz="2400" i="1">
                <a:solidFill>
                  <a:srgbClr val="FF6600"/>
                </a:solidFill>
              </a:rPr>
              <a:t>directed graph </a:t>
            </a:r>
            <a:r>
              <a:rPr lang="en-US" sz="2400">
                <a:solidFill>
                  <a:schemeClr val="accent2"/>
                </a:solidFill>
              </a:rPr>
              <a:t>(</a:t>
            </a:r>
            <a:r>
              <a:rPr lang="en-US" sz="2400" i="1">
                <a:solidFill>
                  <a:srgbClr val="FF6600"/>
                </a:solidFill>
              </a:rPr>
              <a:t>digraph</a:t>
            </a:r>
            <a:r>
              <a:rPr lang="en-US" sz="2400">
                <a:solidFill>
                  <a:schemeClr val="accent2"/>
                </a:solidFill>
              </a:rPr>
              <a:t>), edges are </a:t>
            </a:r>
            <a:r>
              <a:rPr lang="en-US" sz="2400" i="1">
                <a:solidFill>
                  <a:srgbClr val="00B050"/>
                </a:solidFill>
              </a:rPr>
              <a:t>ordered </a:t>
            </a:r>
            <a:r>
              <a:rPr lang="en-US" sz="2400">
                <a:solidFill>
                  <a:schemeClr val="accent2"/>
                </a:solidFill>
              </a:rPr>
              <a:t>pairs.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679575" y="2101851"/>
            <a:ext cx="6149976" cy="4481513"/>
            <a:chOff x="1058" y="1324"/>
            <a:chExt cx="3874" cy="2823"/>
          </a:xfrm>
        </p:grpSpPr>
        <p:sp>
          <p:nvSpPr>
            <p:cNvPr id="3100" name="Text Box 29"/>
            <p:cNvSpPr txBox="1">
              <a:spLocks noChangeArrowheads="1"/>
            </p:cNvSpPr>
            <p:nvPr/>
          </p:nvSpPr>
          <p:spPr bwMode="auto">
            <a:xfrm>
              <a:off x="1769" y="1324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DL 435</a:t>
              </a:r>
              <a:endParaRPr lang="en-US"/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 rot="18160833">
              <a:off x="860" y="2624"/>
              <a:ext cx="6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UA </a:t>
              </a:r>
              <a:r>
                <a:rPr lang="en-US" smtClean="0"/>
                <a:t>293</a:t>
              </a:r>
              <a:endParaRPr 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479" y="3105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</a:t>
              </a:r>
              <a:r>
                <a:rPr lang="en-US" smtClean="0"/>
                <a:t>2467</a:t>
              </a:r>
              <a:endParaRPr lang="en-US"/>
            </a:p>
          </p:txBody>
        </p:sp>
        <p:sp>
          <p:nvSpPr>
            <p:cNvPr id="3103" name="Text Box 32"/>
            <p:cNvSpPr txBox="1">
              <a:spLocks noChangeArrowheads="1"/>
            </p:cNvSpPr>
            <p:nvPr/>
          </p:nvSpPr>
          <p:spPr bwMode="auto">
            <a:xfrm>
              <a:off x="2198" y="3895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</a:t>
              </a:r>
              <a:r>
                <a:rPr lang="en-US" smtClean="0"/>
                <a:t>2435</a:t>
              </a:r>
              <a:endParaRPr lang="en-US"/>
            </a:p>
          </p:txBody>
        </p:sp>
        <p:sp>
          <p:nvSpPr>
            <p:cNvPr id="3104" name="Text Box 33"/>
            <p:cNvSpPr txBox="1">
              <a:spLocks noChangeArrowheads="1"/>
            </p:cNvSpPr>
            <p:nvPr/>
          </p:nvSpPr>
          <p:spPr bwMode="auto">
            <a:xfrm>
              <a:off x="3398" y="3127"/>
              <a:ext cx="6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</a:t>
              </a:r>
              <a:r>
                <a:rPr lang="en-US" smtClean="0"/>
                <a:t>207</a:t>
              </a:r>
              <a:endParaRPr lang="en-US"/>
            </a:p>
          </p:txBody>
        </p:sp>
        <p:sp>
          <p:nvSpPr>
            <p:cNvPr id="3105" name="Text Box 34"/>
            <p:cNvSpPr txBox="1">
              <a:spLocks noChangeArrowheads="1"/>
            </p:cNvSpPr>
            <p:nvPr/>
          </p:nvSpPr>
          <p:spPr bwMode="auto">
            <a:xfrm rot="5400000">
              <a:off x="2970" y="2624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</a:t>
              </a:r>
              <a:r>
                <a:rPr lang="en-US" smtClean="0"/>
                <a:t>1223</a:t>
              </a:r>
              <a:endParaRPr lang="en-US"/>
            </a:p>
          </p:txBody>
        </p:sp>
        <p:sp>
          <p:nvSpPr>
            <p:cNvPr id="3106" name="Text Box 35"/>
            <p:cNvSpPr txBox="1">
              <a:spLocks noChangeArrowheads="1"/>
            </p:cNvSpPr>
            <p:nvPr/>
          </p:nvSpPr>
          <p:spPr bwMode="auto">
            <a:xfrm rot="5400000">
              <a:off x="2398" y="2398"/>
              <a:ext cx="7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UA 5654</a:t>
              </a:r>
              <a:endParaRPr lang="en-US"/>
            </a:p>
          </p:txBody>
        </p:sp>
        <p:sp>
          <p:nvSpPr>
            <p:cNvPr id="3107" name="Text Box 36"/>
            <p:cNvSpPr txBox="1">
              <a:spLocks noChangeArrowheads="1"/>
            </p:cNvSpPr>
            <p:nvPr/>
          </p:nvSpPr>
          <p:spPr bwMode="auto">
            <a:xfrm rot="16200000">
              <a:off x="1627" y="2528"/>
              <a:ext cx="7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UA </a:t>
              </a:r>
              <a:r>
                <a:rPr lang="en-US" smtClean="0"/>
                <a:t>3606</a:t>
              </a:r>
              <a:endParaRPr lang="en-US"/>
            </a:p>
          </p:txBody>
        </p:sp>
        <p:sp>
          <p:nvSpPr>
            <p:cNvPr id="3108" name="Text Box 37"/>
            <p:cNvSpPr txBox="1">
              <a:spLocks noChangeArrowheads="1"/>
            </p:cNvSpPr>
            <p:nvPr/>
          </p:nvSpPr>
          <p:spPr bwMode="auto">
            <a:xfrm rot="1374826">
              <a:off x="3744" y="2158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DL 434</a:t>
              </a:r>
              <a:endParaRPr lang="en-US"/>
            </a:p>
          </p:txBody>
        </p:sp>
        <p:sp>
          <p:nvSpPr>
            <p:cNvPr id="3109" name="Text Box 38"/>
            <p:cNvSpPr txBox="1">
              <a:spLocks noChangeArrowheads="1"/>
            </p:cNvSpPr>
            <p:nvPr/>
          </p:nvSpPr>
          <p:spPr bwMode="auto">
            <a:xfrm rot="4891113">
              <a:off x="4442" y="2020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AA 1086</a:t>
              </a:r>
              <a:endParaRPr lang="en-US"/>
            </a:p>
          </p:txBody>
        </p:sp>
        <p:sp>
          <p:nvSpPr>
            <p:cNvPr id="3110" name="Text Box 39"/>
            <p:cNvSpPr txBox="1">
              <a:spLocks noChangeArrowheads="1"/>
            </p:cNvSpPr>
            <p:nvPr/>
          </p:nvSpPr>
          <p:spPr bwMode="auto">
            <a:xfrm rot="19226286">
              <a:off x="3248" y="1586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AA 2175</a:t>
              </a:r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05000" y="2032000"/>
            <a:ext cx="5689600" cy="4229100"/>
            <a:chOff x="1200" y="1280"/>
            <a:chExt cx="3584" cy="2664"/>
          </a:xfrm>
        </p:grpSpPr>
        <p:sp>
          <p:nvSpPr>
            <p:cNvPr id="3088" name="Freeform 22"/>
            <p:cNvSpPr>
              <a:spLocks/>
            </p:cNvSpPr>
            <p:nvPr/>
          </p:nvSpPr>
          <p:spPr bwMode="auto">
            <a:xfrm>
              <a:off x="2592" y="2304"/>
              <a:ext cx="624" cy="1056"/>
            </a:xfrm>
            <a:custGeom>
              <a:avLst/>
              <a:gdLst>
                <a:gd name="T0" fmla="*/ 624 w 624"/>
                <a:gd name="T1" fmla="*/ 0 h 1056"/>
                <a:gd name="T2" fmla="*/ 576 w 624"/>
                <a:gd name="T3" fmla="*/ 480 h 1056"/>
                <a:gd name="T4" fmla="*/ 336 w 624"/>
                <a:gd name="T5" fmla="*/ 864 h 1056"/>
                <a:gd name="T6" fmla="*/ 0 w 62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056"/>
                <a:gd name="T14" fmla="*/ 624 w 62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056">
                  <a:moveTo>
                    <a:pt x="624" y="0"/>
                  </a:moveTo>
                  <a:cubicBezTo>
                    <a:pt x="624" y="168"/>
                    <a:pt x="624" y="336"/>
                    <a:pt x="576" y="480"/>
                  </a:cubicBezTo>
                  <a:cubicBezTo>
                    <a:pt x="528" y="624"/>
                    <a:pt x="432" y="768"/>
                    <a:pt x="336" y="864"/>
                  </a:cubicBezTo>
                  <a:cubicBezTo>
                    <a:pt x="240" y="960"/>
                    <a:pt x="120" y="1008"/>
                    <a:pt x="0" y="1056"/>
                  </a:cubicBezTo>
                </a:path>
              </a:pathLst>
            </a:cu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9" name="Group 42"/>
            <p:cNvGrpSpPr>
              <a:grpSpLocks/>
            </p:cNvGrpSpPr>
            <p:nvPr/>
          </p:nvGrpSpPr>
          <p:grpSpPr bwMode="auto">
            <a:xfrm>
              <a:off x="1200" y="1280"/>
              <a:ext cx="3584" cy="2664"/>
              <a:chOff x="1200" y="1280"/>
              <a:chExt cx="3584" cy="2664"/>
            </a:xfrm>
          </p:grpSpPr>
          <p:sp>
            <p:nvSpPr>
              <p:cNvPr id="3090" name="Freeform 17"/>
              <p:cNvSpPr>
                <a:spLocks/>
              </p:cNvSpPr>
              <p:nvPr/>
            </p:nvSpPr>
            <p:spPr bwMode="auto">
              <a:xfrm>
                <a:off x="1200" y="1280"/>
                <a:ext cx="2064" cy="736"/>
              </a:xfrm>
              <a:custGeom>
                <a:avLst/>
                <a:gdLst>
                  <a:gd name="T0" fmla="*/ 2064 w 2064"/>
                  <a:gd name="T1" fmla="*/ 736 h 736"/>
                  <a:gd name="T2" fmla="*/ 1920 w 2064"/>
                  <a:gd name="T3" fmla="*/ 400 h 736"/>
                  <a:gd name="T4" fmla="*/ 1584 w 2064"/>
                  <a:gd name="T5" fmla="*/ 160 h 736"/>
                  <a:gd name="T6" fmla="*/ 768 w 2064"/>
                  <a:gd name="T7" fmla="*/ 16 h 736"/>
                  <a:gd name="T8" fmla="*/ 288 w 2064"/>
                  <a:gd name="T9" fmla="*/ 256 h 736"/>
                  <a:gd name="T10" fmla="*/ 0 w 2064"/>
                  <a:gd name="T11" fmla="*/ 640 h 7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4"/>
                  <a:gd name="T19" fmla="*/ 0 h 736"/>
                  <a:gd name="T20" fmla="*/ 2064 w 2064"/>
                  <a:gd name="T21" fmla="*/ 736 h 7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4" h="736">
                    <a:moveTo>
                      <a:pt x="2064" y="736"/>
                    </a:moveTo>
                    <a:cubicBezTo>
                      <a:pt x="2032" y="616"/>
                      <a:pt x="2000" y="496"/>
                      <a:pt x="1920" y="400"/>
                    </a:cubicBezTo>
                    <a:cubicBezTo>
                      <a:pt x="1840" y="304"/>
                      <a:pt x="1776" y="224"/>
                      <a:pt x="1584" y="160"/>
                    </a:cubicBezTo>
                    <a:cubicBezTo>
                      <a:pt x="1392" y="96"/>
                      <a:pt x="984" y="0"/>
                      <a:pt x="768" y="16"/>
                    </a:cubicBezTo>
                    <a:cubicBezTo>
                      <a:pt x="552" y="32"/>
                      <a:pt x="416" y="152"/>
                      <a:pt x="288" y="256"/>
                    </a:cubicBezTo>
                    <a:cubicBezTo>
                      <a:pt x="160" y="360"/>
                      <a:pt x="80" y="500"/>
                      <a:pt x="0" y="640"/>
                    </a:cubicBezTo>
                  </a:path>
                </a:pathLst>
              </a:cu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auto">
              <a:xfrm>
                <a:off x="1200" y="1872"/>
                <a:ext cx="912" cy="1440"/>
              </a:xfrm>
              <a:custGeom>
                <a:avLst/>
                <a:gdLst>
                  <a:gd name="T0" fmla="*/ 0 w 912"/>
                  <a:gd name="T1" fmla="*/ 1440 h 1440"/>
                  <a:gd name="T2" fmla="*/ 192 w 912"/>
                  <a:gd name="T3" fmla="*/ 816 h 1440"/>
                  <a:gd name="T4" fmla="*/ 480 w 912"/>
                  <a:gd name="T5" fmla="*/ 336 h 1440"/>
                  <a:gd name="T6" fmla="*/ 912 w 912"/>
                  <a:gd name="T7" fmla="*/ 0 h 14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2"/>
                  <a:gd name="T13" fmla="*/ 0 h 1440"/>
                  <a:gd name="T14" fmla="*/ 912 w 912"/>
                  <a:gd name="T15" fmla="*/ 1440 h 14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2" h="1440">
                    <a:moveTo>
                      <a:pt x="0" y="1440"/>
                    </a:moveTo>
                    <a:cubicBezTo>
                      <a:pt x="56" y="1220"/>
                      <a:pt x="112" y="1000"/>
                      <a:pt x="192" y="816"/>
                    </a:cubicBezTo>
                    <a:cubicBezTo>
                      <a:pt x="272" y="632"/>
                      <a:pt x="360" y="472"/>
                      <a:pt x="480" y="336"/>
                    </a:cubicBezTo>
                    <a:cubicBezTo>
                      <a:pt x="600" y="200"/>
                      <a:pt x="756" y="100"/>
                      <a:pt x="912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auto">
              <a:xfrm>
                <a:off x="1440" y="3336"/>
                <a:ext cx="768" cy="168"/>
              </a:xfrm>
              <a:custGeom>
                <a:avLst/>
                <a:gdLst>
                  <a:gd name="T0" fmla="*/ 768 w 768"/>
                  <a:gd name="T1" fmla="*/ 168 h 168"/>
                  <a:gd name="T2" fmla="*/ 528 w 768"/>
                  <a:gd name="T3" fmla="*/ 24 h 168"/>
                  <a:gd name="T4" fmla="*/ 192 w 768"/>
                  <a:gd name="T5" fmla="*/ 24 h 168"/>
                  <a:gd name="T6" fmla="*/ 0 w 768"/>
                  <a:gd name="T7" fmla="*/ 12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168"/>
                  <a:gd name="T14" fmla="*/ 768 w 768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168">
                    <a:moveTo>
                      <a:pt x="768" y="168"/>
                    </a:moveTo>
                    <a:cubicBezTo>
                      <a:pt x="696" y="108"/>
                      <a:pt x="624" y="48"/>
                      <a:pt x="528" y="24"/>
                    </a:cubicBezTo>
                    <a:cubicBezTo>
                      <a:pt x="432" y="0"/>
                      <a:pt x="280" y="8"/>
                      <a:pt x="192" y="24"/>
                    </a:cubicBezTo>
                    <a:cubicBezTo>
                      <a:pt x="104" y="40"/>
                      <a:pt x="52" y="80"/>
                      <a:pt x="0" y="120"/>
                    </a:cubicBezTo>
                  </a:path>
                </a:pathLst>
              </a:custGeom>
              <a:noFill/>
              <a:ln w="9525">
                <a:solidFill>
                  <a:srgbClr val="99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>
                <a:off x="2736" y="3024"/>
                <a:ext cx="1824" cy="480"/>
              </a:xfrm>
              <a:custGeom>
                <a:avLst/>
                <a:gdLst>
                  <a:gd name="T0" fmla="*/ 1824 w 1824"/>
                  <a:gd name="T1" fmla="*/ 0 h 480"/>
                  <a:gd name="T2" fmla="*/ 1392 w 1824"/>
                  <a:gd name="T3" fmla="*/ 336 h 480"/>
                  <a:gd name="T4" fmla="*/ 0 w 1824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480"/>
                  <a:gd name="T11" fmla="*/ 1824 w 1824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480">
                    <a:moveTo>
                      <a:pt x="1824" y="0"/>
                    </a:moveTo>
                    <a:cubicBezTo>
                      <a:pt x="1760" y="128"/>
                      <a:pt x="1696" y="256"/>
                      <a:pt x="1392" y="336"/>
                    </a:cubicBezTo>
                    <a:cubicBezTo>
                      <a:pt x="1088" y="416"/>
                      <a:pt x="232" y="456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99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" name="Freeform 23"/>
              <p:cNvSpPr>
                <a:spLocks/>
              </p:cNvSpPr>
              <p:nvPr/>
            </p:nvSpPr>
            <p:spPr bwMode="auto">
              <a:xfrm>
                <a:off x="3552" y="1632"/>
                <a:ext cx="576" cy="432"/>
              </a:xfrm>
              <a:custGeom>
                <a:avLst/>
                <a:gdLst>
                  <a:gd name="T0" fmla="*/ 576 w 576"/>
                  <a:gd name="T1" fmla="*/ 0 h 432"/>
                  <a:gd name="T2" fmla="*/ 288 w 576"/>
                  <a:gd name="T3" fmla="*/ 96 h 432"/>
                  <a:gd name="T4" fmla="*/ 96 w 576"/>
                  <a:gd name="T5" fmla="*/ 288 h 432"/>
                  <a:gd name="T6" fmla="*/ 0 w 576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432"/>
                  <a:gd name="T14" fmla="*/ 576 w 57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432">
                    <a:moveTo>
                      <a:pt x="576" y="0"/>
                    </a:moveTo>
                    <a:cubicBezTo>
                      <a:pt x="472" y="24"/>
                      <a:pt x="368" y="48"/>
                      <a:pt x="288" y="96"/>
                    </a:cubicBezTo>
                    <a:cubicBezTo>
                      <a:pt x="208" y="144"/>
                      <a:pt x="144" y="232"/>
                      <a:pt x="96" y="288"/>
                    </a:cubicBezTo>
                    <a:cubicBezTo>
                      <a:pt x="48" y="344"/>
                      <a:pt x="24" y="388"/>
                      <a:pt x="0" y="432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" name="Freeform 24"/>
              <p:cNvSpPr>
                <a:spLocks/>
              </p:cNvSpPr>
              <p:nvPr/>
            </p:nvSpPr>
            <p:spPr bwMode="auto">
              <a:xfrm>
                <a:off x="4416" y="1728"/>
                <a:ext cx="280" cy="1008"/>
              </a:xfrm>
              <a:custGeom>
                <a:avLst/>
                <a:gdLst>
                  <a:gd name="T0" fmla="*/ 0 w 280"/>
                  <a:gd name="T1" fmla="*/ 0 h 1008"/>
                  <a:gd name="T2" fmla="*/ 240 w 280"/>
                  <a:gd name="T3" fmla="*/ 432 h 1008"/>
                  <a:gd name="T4" fmla="*/ 240 w 280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280"/>
                  <a:gd name="T10" fmla="*/ 0 h 1008"/>
                  <a:gd name="T11" fmla="*/ 280 w 280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0" h="1008">
                    <a:moveTo>
                      <a:pt x="0" y="0"/>
                    </a:moveTo>
                    <a:cubicBezTo>
                      <a:pt x="100" y="132"/>
                      <a:pt x="200" y="264"/>
                      <a:pt x="240" y="432"/>
                    </a:cubicBezTo>
                    <a:cubicBezTo>
                      <a:pt x="280" y="600"/>
                      <a:pt x="260" y="804"/>
                      <a:pt x="240" y="1008"/>
                    </a:cubicBez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" name="Freeform 25"/>
              <p:cNvSpPr>
                <a:spLocks/>
              </p:cNvSpPr>
              <p:nvPr/>
            </p:nvSpPr>
            <p:spPr bwMode="auto">
              <a:xfrm>
                <a:off x="3552" y="2256"/>
                <a:ext cx="912" cy="528"/>
              </a:xfrm>
              <a:custGeom>
                <a:avLst/>
                <a:gdLst>
                  <a:gd name="T0" fmla="*/ 0 w 912"/>
                  <a:gd name="T1" fmla="*/ 0 h 528"/>
                  <a:gd name="T2" fmla="*/ 528 w 912"/>
                  <a:gd name="T3" fmla="*/ 192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0"/>
                    </a:moveTo>
                    <a:cubicBezTo>
                      <a:pt x="188" y="52"/>
                      <a:pt x="376" y="104"/>
                      <a:pt x="528" y="192"/>
                    </a:cubicBezTo>
                    <a:cubicBezTo>
                      <a:pt x="680" y="280"/>
                      <a:pt x="796" y="404"/>
                      <a:pt x="912" y="528"/>
                    </a:cubicBezTo>
                  </a:path>
                </a:pathLst>
              </a:custGeom>
              <a:noFill/>
              <a:ln w="9525">
                <a:solidFill>
                  <a:srgbClr val="99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" name="Freeform 26"/>
              <p:cNvSpPr>
                <a:spLocks/>
              </p:cNvSpPr>
              <p:nvPr/>
            </p:nvSpPr>
            <p:spPr bwMode="auto">
              <a:xfrm>
                <a:off x="1392" y="3072"/>
                <a:ext cx="3392" cy="872"/>
              </a:xfrm>
              <a:custGeom>
                <a:avLst/>
                <a:gdLst>
                  <a:gd name="T0" fmla="*/ 3264 w 3392"/>
                  <a:gd name="T1" fmla="*/ 0 h 872"/>
                  <a:gd name="T2" fmla="*/ 3168 w 3392"/>
                  <a:gd name="T3" fmla="*/ 432 h 872"/>
                  <a:gd name="T4" fmla="*/ 1920 w 3392"/>
                  <a:gd name="T5" fmla="*/ 816 h 872"/>
                  <a:gd name="T6" fmla="*/ 576 w 3392"/>
                  <a:gd name="T7" fmla="*/ 768 h 872"/>
                  <a:gd name="T8" fmla="*/ 0 w 3392"/>
                  <a:gd name="T9" fmla="*/ 528 h 8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2"/>
                  <a:gd name="T16" fmla="*/ 0 h 872"/>
                  <a:gd name="T17" fmla="*/ 3392 w 3392"/>
                  <a:gd name="T18" fmla="*/ 872 h 8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2" h="872">
                    <a:moveTo>
                      <a:pt x="3264" y="0"/>
                    </a:moveTo>
                    <a:cubicBezTo>
                      <a:pt x="3328" y="148"/>
                      <a:pt x="3392" y="296"/>
                      <a:pt x="3168" y="432"/>
                    </a:cubicBezTo>
                    <a:cubicBezTo>
                      <a:pt x="2944" y="568"/>
                      <a:pt x="2352" y="760"/>
                      <a:pt x="1920" y="816"/>
                    </a:cubicBezTo>
                    <a:cubicBezTo>
                      <a:pt x="1488" y="872"/>
                      <a:pt x="896" y="816"/>
                      <a:pt x="576" y="768"/>
                    </a:cubicBezTo>
                    <a:cubicBezTo>
                      <a:pt x="256" y="720"/>
                      <a:pt x="128" y="624"/>
                      <a:pt x="0" y="528"/>
                    </a:cubicBezTo>
                  </a:path>
                </a:pathLst>
              </a:custGeom>
              <a:noFill/>
              <a:ln w="9525">
                <a:solidFill>
                  <a:srgbClr val="800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" name="Freeform 27"/>
              <p:cNvSpPr>
                <a:spLocks/>
              </p:cNvSpPr>
              <p:nvPr/>
            </p:nvSpPr>
            <p:spPr bwMode="auto">
              <a:xfrm>
                <a:off x="2160" y="1920"/>
                <a:ext cx="144" cy="1440"/>
              </a:xfrm>
              <a:custGeom>
                <a:avLst/>
                <a:gdLst>
                  <a:gd name="T0" fmla="*/ 144 w 144"/>
                  <a:gd name="T1" fmla="*/ 0 h 1440"/>
                  <a:gd name="T2" fmla="*/ 0 w 144"/>
                  <a:gd name="T3" fmla="*/ 480 h 1440"/>
                  <a:gd name="T4" fmla="*/ 144 w 144"/>
                  <a:gd name="T5" fmla="*/ 1440 h 1440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440"/>
                  <a:gd name="T11" fmla="*/ 144 w 144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440">
                    <a:moveTo>
                      <a:pt x="144" y="0"/>
                    </a:moveTo>
                    <a:cubicBezTo>
                      <a:pt x="72" y="120"/>
                      <a:pt x="0" y="240"/>
                      <a:pt x="0" y="480"/>
                    </a:cubicBezTo>
                    <a:cubicBezTo>
                      <a:pt x="0" y="720"/>
                      <a:pt x="72" y="1080"/>
                      <a:pt x="144" y="144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" name="Freeform 28"/>
              <p:cNvSpPr>
                <a:spLocks/>
              </p:cNvSpPr>
              <p:nvPr/>
            </p:nvSpPr>
            <p:spPr bwMode="auto">
              <a:xfrm>
                <a:off x="2400" y="1920"/>
                <a:ext cx="248" cy="1440"/>
              </a:xfrm>
              <a:custGeom>
                <a:avLst/>
                <a:gdLst>
                  <a:gd name="T0" fmla="*/ 48 w 248"/>
                  <a:gd name="T1" fmla="*/ 1440 h 1440"/>
                  <a:gd name="T2" fmla="*/ 240 w 248"/>
                  <a:gd name="T3" fmla="*/ 768 h 1440"/>
                  <a:gd name="T4" fmla="*/ 0 w 248"/>
                  <a:gd name="T5" fmla="*/ 0 h 1440"/>
                  <a:gd name="T6" fmla="*/ 0 60000 65536"/>
                  <a:gd name="T7" fmla="*/ 0 60000 65536"/>
                  <a:gd name="T8" fmla="*/ 0 60000 65536"/>
                  <a:gd name="T9" fmla="*/ 0 w 248"/>
                  <a:gd name="T10" fmla="*/ 0 h 1440"/>
                  <a:gd name="T11" fmla="*/ 248 w 24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8" h="1440">
                    <a:moveTo>
                      <a:pt x="48" y="1440"/>
                    </a:moveTo>
                    <a:cubicBezTo>
                      <a:pt x="148" y="1224"/>
                      <a:pt x="248" y="1008"/>
                      <a:pt x="240" y="768"/>
                    </a:cubicBezTo>
                    <a:cubicBezTo>
                      <a:pt x="232" y="528"/>
                      <a:pt x="116" y="264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371600" y="2209800"/>
            <a:ext cx="6477000" cy="3657600"/>
            <a:chOff x="864" y="1392"/>
            <a:chExt cx="4080" cy="2304"/>
          </a:xfrm>
        </p:grpSpPr>
        <p:sp>
          <p:nvSpPr>
            <p:cNvPr id="3081" name="Oval 47"/>
            <p:cNvSpPr>
              <a:spLocks noChangeArrowheads="1"/>
            </p:cNvSpPr>
            <p:nvPr/>
          </p:nvSpPr>
          <p:spPr bwMode="auto">
            <a:xfrm>
              <a:off x="864" y="1920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SFO</a:t>
              </a:r>
            </a:p>
          </p:txBody>
        </p:sp>
        <p:sp>
          <p:nvSpPr>
            <p:cNvPr id="3082" name="Oval 48"/>
            <p:cNvSpPr>
              <a:spLocks noChangeArrowheads="1"/>
            </p:cNvSpPr>
            <p:nvPr/>
          </p:nvSpPr>
          <p:spPr bwMode="auto">
            <a:xfrm>
              <a:off x="2064" y="1584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ORD</a:t>
              </a:r>
            </a:p>
          </p:txBody>
        </p:sp>
        <p:sp>
          <p:nvSpPr>
            <p:cNvPr id="3083" name="Oval 49"/>
            <p:cNvSpPr>
              <a:spLocks noChangeArrowheads="1"/>
            </p:cNvSpPr>
            <p:nvPr/>
          </p:nvSpPr>
          <p:spPr bwMode="auto">
            <a:xfrm>
              <a:off x="4128" y="1392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BOS</a:t>
              </a:r>
            </a:p>
          </p:txBody>
        </p:sp>
        <p:sp>
          <p:nvSpPr>
            <p:cNvPr id="3084" name="Oval 50"/>
            <p:cNvSpPr>
              <a:spLocks noChangeArrowheads="1"/>
            </p:cNvSpPr>
            <p:nvPr/>
          </p:nvSpPr>
          <p:spPr bwMode="auto">
            <a:xfrm>
              <a:off x="3072" y="2016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JFK</a:t>
              </a:r>
            </a:p>
          </p:txBody>
        </p:sp>
        <p:sp>
          <p:nvSpPr>
            <p:cNvPr id="3085" name="Oval 51"/>
            <p:cNvSpPr>
              <a:spLocks noChangeArrowheads="1"/>
            </p:cNvSpPr>
            <p:nvPr/>
          </p:nvSpPr>
          <p:spPr bwMode="auto">
            <a:xfrm>
              <a:off x="912" y="3312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LAX</a:t>
              </a:r>
            </a:p>
          </p:txBody>
        </p:sp>
        <p:sp>
          <p:nvSpPr>
            <p:cNvPr id="3086" name="Oval 52"/>
            <p:cNvSpPr>
              <a:spLocks noChangeArrowheads="1"/>
            </p:cNvSpPr>
            <p:nvPr/>
          </p:nvSpPr>
          <p:spPr bwMode="auto">
            <a:xfrm>
              <a:off x="2208" y="3360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DFW</a:t>
              </a:r>
            </a:p>
          </p:txBody>
        </p:sp>
        <p:sp>
          <p:nvSpPr>
            <p:cNvPr id="3087" name="Oval 53"/>
            <p:cNvSpPr>
              <a:spLocks noChangeArrowheads="1"/>
            </p:cNvSpPr>
            <p:nvPr/>
          </p:nvSpPr>
          <p:spPr bwMode="auto">
            <a:xfrm>
              <a:off x="4416" y="2736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CC9900"/>
                </a:solidFill>
                <a:latin typeface="Arial" charset="0"/>
              </a:rPr>
              <a:t>Adjacency List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447800"/>
            <a:ext cx="5039428" cy="5029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5600" y="2438400"/>
            <a:ext cx="20714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Belgium </a:t>
            </a:r>
            <a:r>
              <a:rPr lang="de-DE"/>
              <a:t>= </a:t>
            </a:r>
            <a:r>
              <a:rPr lang="de-DE" smtClean="0"/>
              <a:t>0</a:t>
            </a:r>
          </a:p>
          <a:p>
            <a:r>
              <a:rPr lang="de-DE" smtClean="0"/>
              <a:t>Denmark </a:t>
            </a:r>
            <a:r>
              <a:rPr lang="de-DE"/>
              <a:t>= </a:t>
            </a:r>
            <a:r>
              <a:rPr lang="de-DE" smtClean="0"/>
              <a:t>1</a:t>
            </a:r>
          </a:p>
          <a:p>
            <a:r>
              <a:rPr lang="de-DE" smtClean="0"/>
              <a:t>France </a:t>
            </a:r>
            <a:r>
              <a:rPr lang="de-DE"/>
              <a:t>= 2,</a:t>
            </a:r>
          </a:p>
          <a:p>
            <a:r>
              <a:rPr lang="de-DE"/>
              <a:t>Germany = </a:t>
            </a:r>
            <a:r>
              <a:rPr lang="de-DE" smtClean="0"/>
              <a:t>3</a:t>
            </a:r>
          </a:p>
          <a:p>
            <a:r>
              <a:rPr lang="de-DE" smtClean="0"/>
              <a:t>Luxembourg </a:t>
            </a:r>
            <a:r>
              <a:rPr lang="de-DE"/>
              <a:t>= </a:t>
            </a:r>
            <a:r>
              <a:rPr lang="de-DE" smtClean="0"/>
              <a:t>4</a:t>
            </a:r>
          </a:p>
          <a:p>
            <a:r>
              <a:rPr lang="de-DE" smtClean="0"/>
              <a:t>Netherlands </a:t>
            </a:r>
            <a:r>
              <a:rPr lang="de-DE"/>
              <a:t>= </a:t>
            </a:r>
            <a:r>
              <a:rPr lang="de-DE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Operation Time</a:t>
            </a:r>
          </a:p>
        </p:txBody>
      </p:sp>
      <p:sp>
        <p:nvSpPr>
          <p:cNvPr id="18435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838200" y="1646238"/>
            <a:ext cx="7568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Operation                 </a:t>
            </a:r>
            <a:r>
              <a:rPr lang="en-US" smtClean="0">
                <a:solidFill>
                  <a:srgbClr val="008000"/>
                </a:solidFill>
              </a:rPr>
              <a:t>   Adjacency </a:t>
            </a:r>
            <a:r>
              <a:rPr lang="en-US">
                <a:solidFill>
                  <a:srgbClr val="008000"/>
                </a:solidFill>
              </a:rPr>
              <a:t>List                  Adjacency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1239" name="Text Box 7"/>
              <p:cNvSpPr txBox="1">
                <a:spLocks noChangeArrowheads="1"/>
              </p:cNvSpPr>
              <p:nvPr/>
            </p:nvSpPr>
            <p:spPr bwMode="auto">
              <a:xfrm>
                <a:off x="746125" y="2373313"/>
                <a:ext cx="705770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chemeClr val="accent2"/>
                    </a:solidFill>
                  </a:rPr>
                  <a:t>Scan incident edges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                                     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5123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2373313"/>
                <a:ext cx="705770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4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62000" y="4310123"/>
            <a:ext cx="6832600" cy="701675"/>
            <a:chOff x="528" y="2717"/>
            <a:chExt cx="4304" cy="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8" y="2717"/>
                  <a:ext cx="128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Test adjacency  </a:t>
                  </a:r>
                </a:p>
                <a:p>
                  <a:r>
                    <a:rPr lang="en-US">
                      <a:solidFill>
                        <a:schemeClr val="accent2"/>
                      </a:solidFill>
                    </a:rPr>
                    <a:t>of</a:t>
                  </a:r>
                  <a:r>
                    <a:rPr lang="en-US" i="1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44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2717"/>
                  <a:ext cx="1280" cy="44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03" t="-4348" r="-1802" b="-1652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37" y="2813"/>
                  <a:ext cx="25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))              </m:t>
                        </m:r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448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7" y="2813"/>
                  <a:ext cx="2595" cy="2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1243" name="Text Box 11"/>
              <p:cNvSpPr txBox="1">
                <a:spLocks noChangeArrowheads="1"/>
              </p:cNvSpPr>
              <p:nvPr/>
            </p:nvSpPr>
            <p:spPr bwMode="auto">
              <a:xfrm>
                <a:off x="746125" y="3059113"/>
                <a:ext cx="701121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chemeClr val="accent2"/>
                    </a:solidFill>
                  </a:rPr>
                  <a:t>Scan outgoing edges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0" smtClean="0">
                    <a:solidFill>
                      <a:schemeClr val="accent2"/>
                    </a:solidFill>
                    <a:latin typeface="+mj-lt"/>
                  </a:rPr>
                  <a:t>out-deg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                               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5124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3059113"/>
                <a:ext cx="7011215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69" t="-9231" r="-87" b="-2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1244" name="Text Box 12"/>
              <p:cNvSpPr txBox="1">
                <a:spLocks noChangeArrowheads="1"/>
              </p:cNvSpPr>
              <p:nvPr/>
            </p:nvSpPr>
            <p:spPr bwMode="auto">
              <a:xfrm>
                <a:off x="746125" y="3668713"/>
                <a:ext cx="702403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chemeClr val="accent2"/>
                    </a:solidFill>
                  </a:rPr>
                  <a:t>Scan incoming edges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0" smtClean="0">
                    <a:solidFill>
                      <a:schemeClr val="accent2"/>
                    </a:solidFill>
                    <a:latin typeface="+mj-lt"/>
                  </a:rPr>
                  <a:t>in-deg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                                 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5124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3668713"/>
                <a:ext cx="702403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67" t="-9231" r="-347" b="-2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39787" y="4733927"/>
            <a:ext cx="7072313" cy="960438"/>
            <a:chOff x="529" y="2982"/>
            <a:chExt cx="4455" cy="6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9" y="3335"/>
                  <a:ext cx="443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mtClean="0">
                      <a:solidFill>
                        <a:schemeClr val="accent2"/>
                      </a:solidFill>
                    </a:rPr>
                    <a:t>Storage                         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𝑂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                     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𝑂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8443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" y="3335"/>
                  <a:ext cx="4437" cy="2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52" t="-6061" r="-87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4" name="Text Box 19"/>
            <p:cNvSpPr txBox="1">
              <a:spLocks noChangeArrowheads="1"/>
            </p:cNvSpPr>
            <p:nvPr/>
          </p:nvSpPr>
          <p:spPr bwMode="auto">
            <a:xfrm>
              <a:off x="4868" y="2982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9" grpId="0"/>
      <p:bldP spid="351243" grpId="0"/>
      <p:bldP spid="351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Course  Prerequisites</a:t>
            </a:r>
            <a:endParaRPr lang="en-US" smtClean="0">
              <a:solidFill>
                <a:srgbClr val="996633"/>
              </a:solidFill>
            </a:endParaRP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90" y="1236260"/>
            <a:ext cx="4591220" cy="56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Applications of Graphs</a:t>
            </a:r>
          </a:p>
        </p:txBody>
      </p: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669925" y="1487488"/>
            <a:ext cx="422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Graphs describe </a:t>
            </a:r>
            <a:r>
              <a:rPr lang="en-US" sz="2400" i="1">
                <a:solidFill>
                  <a:srgbClr val="008000"/>
                </a:solidFill>
              </a:rPr>
              <a:t>relationships</a:t>
            </a:r>
          </a:p>
        </p:txBody>
      </p:sp>
      <p:sp>
        <p:nvSpPr>
          <p:cNvPr id="336904" name="AutoShape 8"/>
          <p:cNvSpPr>
            <a:spLocks noChangeArrowheads="1"/>
          </p:cNvSpPr>
          <p:nvPr/>
        </p:nvSpPr>
        <p:spPr bwMode="auto">
          <a:xfrm>
            <a:off x="1066800" y="2133600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05" name="AutoShape 9"/>
          <p:cNvSpPr>
            <a:spLocks noChangeArrowheads="1"/>
          </p:cNvSpPr>
          <p:nvPr/>
        </p:nvSpPr>
        <p:spPr bwMode="auto">
          <a:xfrm>
            <a:off x="1066800" y="2590800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06" name="AutoShape 10"/>
          <p:cNvSpPr>
            <a:spLocks noChangeArrowheads="1"/>
          </p:cNvSpPr>
          <p:nvPr/>
        </p:nvSpPr>
        <p:spPr bwMode="auto">
          <a:xfrm>
            <a:off x="1063626" y="3190874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07" name="AutoShape 11"/>
          <p:cNvSpPr>
            <a:spLocks noChangeArrowheads="1"/>
          </p:cNvSpPr>
          <p:nvPr/>
        </p:nvSpPr>
        <p:spPr bwMode="auto">
          <a:xfrm>
            <a:off x="1066800" y="4419600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08" name="AutoShape 12"/>
          <p:cNvSpPr>
            <a:spLocks noChangeArrowheads="1"/>
          </p:cNvSpPr>
          <p:nvPr/>
        </p:nvSpPr>
        <p:spPr bwMode="auto">
          <a:xfrm>
            <a:off x="1082675" y="5064125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09" name="AutoShape 13"/>
          <p:cNvSpPr>
            <a:spLocks noChangeArrowheads="1"/>
          </p:cNvSpPr>
          <p:nvPr/>
        </p:nvSpPr>
        <p:spPr bwMode="auto">
          <a:xfrm>
            <a:off x="1082675" y="5597525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10" name="AutoShape 14"/>
          <p:cNvSpPr>
            <a:spLocks noChangeArrowheads="1"/>
          </p:cNvSpPr>
          <p:nvPr/>
        </p:nvSpPr>
        <p:spPr bwMode="auto">
          <a:xfrm>
            <a:off x="1066800" y="6096000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11" name="AutoShape 15"/>
          <p:cNvSpPr>
            <a:spLocks noChangeArrowheads="1"/>
          </p:cNvSpPr>
          <p:nvPr/>
        </p:nvSpPr>
        <p:spPr bwMode="auto">
          <a:xfrm>
            <a:off x="1082675" y="6511925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14" name="Text Box 18"/>
          <p:cNvSpPr txBox="1">
            <a:spLocks noChangeArrowheads="1"/>
          </p:cNvSpPr>
          <p:nvPr/>
        </p:nvSpPr>
        <p:spPr bwMode="auto">
          <a:xfrm>
            <a:off x="1508125" y="2068513"/>
            <a:ext cx="1550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Internet</a:t>
            </a:r>
          </a:p>
        </p:txBody>
      </p:sp>
      <p:sp>
        <p:nvSpPr>
          <p:cNvPr id="336915" name="Text Box 19"/>
          <p:cNvSpPr txBox="1">
            <a:spLocks noChangeArrowheads="1"/>
          </p:cNvSpPr>
          <p:nvPr/>
        </p:nvSpPr>
        <p:spPr bwMode="auto">
          <a:xfrm>
            <a:off x="1508125" y="2525713"/>
            <a:ext cx="376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Streets / Highways (Roadmaps)</a:t>
            </a:r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1520826" y="3084512"/>
            <a:ext cx="1328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Molecules</a:t>
            </a: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1524000" y="4313238"/>
            <a:ext cx="200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Social Networks</a:t>
            </a:r>
          </a:p>
        </p:txBody>
      </p: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1524000" y="4999038"/>
            <a:ext cx="3201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Geometric Surfaces (CAD)</a:t>
            </a:r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1524000" y="5532438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Circuits </a:t>
            </a:r>
          </a:p>
        </p:txBody>
      </p:sp>
      <p:sp>
        <p:nvSpPr>
          <p:cNvPr id="336927" name="Text Box 31"/>
          <p:cNvSpPr txBox="1">
            <a:spLocks noChangeArrowheads="1"/>
          </p:cNvSpPr>
          <p:nvPr/>
        </p:nvSpPr>
        <p:spPr bwMode="auto">
          <a:xfrm>
            <a:off x="1520826" y="5996794"/>
            <a:ext cx="256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Parts in an Assembly</a:t>
            </a:r>
          </a:p>
        </p:txBody>
      </p:sp>
      <p:sp>
        <p:nvSpPr>
          <p:cNvPr id="336928" name="Text Box 32"/>
          <p:cNvSpPr txBox="1">
            <a:spLocks noChangeArrowheads="1"/>
          </p:cNvSpPr>
          <p:nvPr/>
        </p:nvSpPr>
        <p:spPr bwMode="auto">
          <a:xfrm>
            <a:off x="1524000" y="6400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…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12713" y="2971800"/>
            <a:ext cx="9031287" cy="3886200"/>
            <a:chOff x="144" y="1872"/>
            <a:chExt cx="5689" cy="2448"/>
          </a:xfrm>
        </p:grpSpPr>
        <p:grpSp>
          <p:nvGrpSpPr>
            <p:cNvPr id="4122" name="Group 51"/>
            <p:cNvGrpSpPr>
              <a:grpSpLocks/>
            </p:cNvGrpSpPr>
            <p:nvPr/>
          </p:nvGrpSpPr>
          <p:grpSpPr bwMode="auto">
            <a:xfrm>
              <a:off x="144" y="1872"/>
              <a:ext cx="5616" cy="2448"/>
              <a:chOff x="144" y="1872"/>
              <a:chExt cx="5616" cy="2448"/>
            </a:xfrm>
          </p:grpSpPr>
          <p:pic>
            <p:nvPicPr>
              <p:cNvPr id="4129" name="Picture 33" descr="ringo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32" y="3360"/>
                <a:ext cx="825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0" name="Picture 35" descr="yok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" y="3216"/>
                <a:ext cx="828" cy="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1" name="Picture 37" descr="pau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40" y="2640"/>
                <a:ext cx="968" cy="9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2" name="Picture 39" descr="joh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40" y="3024"/>
                <a:ext cx="986" cy="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3" name="Picture 41" descr="georg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544" y="1872"/>
                <a:ext cx="894" cy="10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4" name="Picture 42" descr="linda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54" y="3435"/>
                <a:ext cx="906" cy="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35" name="Line 43"/>
              <p:cNvSpPr>
                <a:spLocks noChangeShapeType="1"/>
              </p:cNvSpPr>
              <p:nvPr/>
            </p:nvSpPr>
            <p:spPr bwMode="auto">
              <a:xfrm flipV="1">
                <a:off x="3648" y="3552"/>
                <a:ext cx="480" cy="384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" name="Line 44"/>
              <p:cNvSpPr>
                <a:spLocks noChangeShapeType="1"/>
              </p:cNvSpPr>
              <p:nvPr/>
            </p:nvSpPr>
            <p:spPr bwMode="auto">
              <a:xfrm flipH="1" flipV="1">
                <a:off x="3456" y="2592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Line 45"/>
              <p:cNvSpPr>
                <a:spLocks noChangeShapeType="1"/>
              </p:cNvSpPr>
              <p:nvPr/>
            </p:nvSpPr>
            <p:spPr bwMode="auto">
              <a:xfrm>
                <a:off x="3072" y="2928"/>
                <a:ext cx="48" cy="4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" name="Line 46"/>
              <p:cNvSpPr>
                <a:spLocks noChangeShapeType="1"/>
              </p:cNvSpPr>
              <p:nvPr/>
            </p:nvSpPr>
            <p:spPr bwMode="auto">
              <a:xfrm flipV="1">
                <a:off x="2400" y="2880"/>
                <a:ext cx="336" cy="28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" name="Line 47"/>
              <p:cNvSpPr>
                <a:spLocks noChangeShapeType="1"/>
              </p:cNvSpPr>
              <p:nvPr/>
            </p:nvSpPr>
            <p:spPr bwMode="auto">
              <a:xfrm>
                <a:off x="1008" y="36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" name="Line 4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" name="Line 49"/>
              <p:cNvSpPr>
                <a:spLocks noChangeShapeType="1"/>
              </p:cNvSpPr>
              <p:nvPr/>
            </p:nvSpPr>
            <p:spPr bwMode="auto">
              <a:xfrm flipV="1">
                <a:off x="2400" y="3168"/>
                <a:ext cx="1392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" name="Line 50"/>
              <p:cNvSpPr>
                <a:spLocks noChangeShapeType="1"/>
              </p:cNvSpPr>
              <p:nvPr/>
            </p:nvSpPr>
            <p:spPr bwMode="auto">
              <a:xfrm>
                <a:off x="4800" y="3408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23" name="Text Box 52"/>
            <p:cNvSpPr txBox="1">
              <a:spLocks noChangeArrowheads="1"/>
            </p:cNvSpPr>
            <p:nvPr/>
          </p:nvSpPr>
          <p:spPr bwMode="auto">
            <a:xfrm>
              <a:off x="1584" y="4032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John</a:t>
              </a:r>
            </a:p>
          </p:txBody>
        </p:sp>
        <p:sp>
          <p:nvSpPr>
            <p:cNvPr id="4124" name="Text Box 53"/>
            <p:cNvSpPr txBox="1">
              <a:spLocks noChangeArrowheads="1"/>
            </p:cNvSpPr>
            <p:nvPr/>
          </p:nvSpPr>
          <p:spPr bwMode="auto">
            <a:xfrm>
              <a:off x="278" y="3962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Yoko</a:t>
              </a:r>
            </a:p>
          </p:txBody>
        </p:sp>
        <p:sp>
          <p:nvSpPr>
            <p:cNvPr id="4125" name="Text Box 54"/>
            <p:cNvSpPr txBox="1">
              <a:spLocks noChangeArrowheads="1"/>
            </p:cNvSpPr>
            <p:nvPr/>
          </p:nvSpPr>
          <p:spPr bwMode="auto">
            <a:xfrm>
              <a:off x="3648" y="3888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Ringo</a:t>
              </a:r>
            </a:p>
          </p:txBody>
        </p:sp>
        <p:sp>
          <p:nvSpPr>
            <p:cNvPr id="4126" name="Text Box 55"/>
            <p:cNvSpPr txBox="1">
              <a:spLocks noChangeArrowheads="1"/>
            </p:cNvSpPr>
            <p:nvPr/>
          </p:nvSpPr>
          <p:spPr bwMode="auto">
            <a:xfrm>
              <a:off x="3446" y="2138"/>
              <a:ext cx="6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George</a:t>
              </a:r>
            </a:p>
          </p:txBody>
        </p:sp>
        <p:sp>
          <p:nvSpPr>
            <p:cNvPr id="4127" name="Text Box 56"/>
            <p:cNvSpPr txBox="1">
              <a:spLocks noChangeArrowheads="1"/>
            </p:cNvSpPr>
            <p:nvPr/>
          </p:nvSpPr>
          <p:spPr bwMode="auto">
            <a:xfrm>
              <a:off x="4838" y="2618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Paul</a:t>
              </a:r>
            </a:p>
          </p:txBody>
        </p:sp>
        <p:sp>
          <p:nvSpPr>
            <p:cNvPr id="4128" name="Text Box 57"/>
            <p:cNvSpPr txBox="1">
              <a:spLocks noChangeArrowheads="1"/>
            </p:cNvSpPr>
            <p:nvPr/>
          </p:nvSpPr>
          <p:spPr bwMode="auto">
            <a:xfrm>
              <a:off x="5270" y="3242"/>
              <a:ext cx="5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Linda</a:t>
              </a:r>
            </a:p>
          </p:txBody>
        </p:sp>
      </p:grpSp>
      <p:pic>
        <p:nvPicPr>
          <p:cNvPr id="336955" name="Picture 59" descr="road-networ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3175000"/>
            <a:ext cx="541020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56" name="AutoShape 60"/>
          <p:cNvSpPr>
            <a:spLocks noChangeArrowheads="1"/>
          </p:cNvSpPr>
          <p:nvPr/>
        </p:nvSpPr>
        <p:spPr bwMode="auto">
          <a:xfrm>
            <a:off x="1066800" y="3810000"/>
            <a:ext cx="228600" cy="228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6957" name="Text Box 61"/>
          <p:cNvSpPr txBox="1">
            <a:spLocks noChangeArrowheads="1"/>
          </p:cNvSpPr>
          <p:nvPr/>
        </p:nvSpPr>
        <p:spPr bwMode="auto">
          <a:xfrm>
            <a:off x="1524000" y="3703638"/>
            <a:ext cx="153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Flow Charts</a:t>
            </a:r>
          </a:p>
        </p:txBody>
      </p:sp>
      <p:pic>
        <p:nvPicPr>
          <p:cNvPr id="336958" name="Picture 62" descr="flowch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24200" y="3983038"/>
            <a:ext cx="5791200" cy="28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6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6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3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3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3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3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4" grpId="0" animBg="1"/>
      <p:bldP spid="336905" grpId="0" animBg="1"/>
      <p:bldP spid="336906" grpId="0" animBg="1"/>
      <p:bldP spid="336907" grpId="0" animBg="1"/>
      <p:bldP spid="336908" grpId="0" animBg="1"/>
      <p:bldP spid="336909" grpId="0" animBg="1"/>
      <p:bldP spid="336910" grpId="0" animBg="1"/>
      <p:bldP spid="336911" grpId="0" animBg="1"/>
      <p:bldP spid="336914" grpId="0"/>
      <p:bldP spid="336915" grpId="0"/>
      <p:bldP spid="336917" grpId="0"/>
      <p:bldP spid="336918" grpId="0"/>
      <p:bldP spid="336922" grpId="0"/>
      <p:bldP spid="336923" grpId="0"/>
      <p:bldP spid="336927" grpId="0"/>
      <p:bldP spid="336928" grpId="0"/>
      <p:bldP spid="336956" grpId="0" animBg="1"/>
      <p:bldP spid="3369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More General Graphs</a:t>
            </a:r>
          </a:p>
        </p:txBody>
      </p:sp>
      <p:sp>
        <p:nvSpPr>
          <p:cNvPr id="5123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69925" y="1382713"/>
            <a:ext cx="674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 i="1">
                <a:solidFill>
                  <a:srgbClr val="FF6600"/>
                </a:solidFill>
              </a:rPr>
              <a:t>multipgraph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allows </a:t>
            </a:r>
            <a:r>
              <a:rPr lang="en-US" i="1">
                <a:solidFill>
                  <a:srgbClr val="00B050"/>
                </a:solidFill>
              </a:rPr>
              <a:t>multiple edges</a:t>
            </a:r>
            <a:r>
              <a:rPr lang="en-US">
                <a:solidFill>
                  <a:schemeClr val="accent2"/>
                </a:solidFill>
              </a:rPr>
              <a:t> between two vertices.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val 8"/>
              <p:cNvSpPr>
                <a:spLocks noChangeArrowheads="1"/>
              </p:cNvSpPr>
              <p:nvPr/>
            </p:nvSpPr>
            <p:spPr bwMode="auto">
              <a:xfrm>
                <a:off x="2514600" y="2133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5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21336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Oval 9"/>
              <p:cNvSpPr>
                <a:spLocks noChangeArrowheads="1"/>
              </p:cNvSpPr>
              <p:nvPr/>
            </p:nvSpPr>
            <p:spPr bwMode="auto">
              <a:xfrm>
                <a:off x="2514600" y="31242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6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1242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Oval 10"/>
              <p:cNvSpPr>
                <a:spLocks noChangeArrowheads="1"/>
              </p:cNvSpPr>
              <p:nvPr/>
            </p:nvSpPr>
            <p:spPr bwMode="auto">
              <a:xfrm>
                <a:off x="4267200" y="31242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7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1242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Oval 12"/>
              <p:cNvSpPr>
                <a:spLocks noChangeArrowheads="1"/>
              </p:cNvSpPr>
              <p:nvPr/>
            </p:nvSpPr>
            <p:spPr bwMode="auto">
              <a:xfrm>
                <a:off x="5791200" y="31242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8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31242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l="-7792"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val 14"/>
              <p:cNvSpPr>
                <a:spLocks noChangeArrowheads="1"/>
              </p:cNvSpPr>
              <p:nvPr/>
            </p:nvSpPr>
            <p:spPr bwMode="auto">
              <a:xfrm>
                <a:off x="4267200" y="2133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9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21336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0" name="Line 15"/>
          <p:cNvSpPr>
            <a:spLocks noChangeShapeType="1"/>
          </p:cNvSpPr>
          <p:nvPr/>
        </p:nvSpPr>
        <p:spPr bwMode="auto">
          <a:xfrm>
            <a:off x="27432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7"/>
          <p:cNvSpPr>
            <a:spLocks/>
          </p:cNvSpPr>
          <p:nvPr/>
        </p:nvSpPr>
        <p:spPr bwMode="auto">
          <a:xfrm>
            <a:off x="2438400" y="2514600"/>
            <a:ext cx="152400" cy="685800"/>
          </a:xfrm>
          <a:custGeom>
            <a:avLst/>
            <a:gdLst>
              <a:gd name="T0" fmla="*/ 2147483647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60"/>
                  <a:pt x="0" y="120"/>
                  <a:pt x="0" y="192"/>
                </a:cubicBezTo>
                <a:cubicBezTo>
                  <a:pt x="0" y="264"/>
                  <a:pt x="48" y="348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8"/>
          <p:cNvSpPr>
            <a:spLocks/>
          </p:cNvSpPr>
          <p:nvPr/>
        </p:nvSpPr>
        <p:spPr bwMode="auto">
          <a:xfrm>
            <a:off x="2895600" y="2514600"/>
            <a:ext cx="76200" cy="609600"/>
          </a:xfrm>
          <a:custGeom>
            <a:avLst/>
            <a:gdLst>
              <a:gd name="T0" fmla="*/ 0 w 48"/>
              <a:gd name="T1" fmla="*/ 0 h 384"/>
              <a:gd name="T2" fmla="*/ 2147483647 w 48"/>
              <a:gd name="T3" fmla="*/ 2147483647 h 384"/>
              <a:gd name="T4" fmla="*/ 0 w 48"/>
              <a:gd name="T5" fmla="*/ 2147483647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0" y="0"/>
                </a:moveTo>
                <a:cubicBezTo>
                  <a:pt x="24" y="64"/>
                  <a:pt x="48" y="128"/>
                  <a:pt x="48" y="192"/>
                </a:cubicBezTo>
                <a:cubicBezTo>
                  <a:pt x="48" y="256"/>
                  <a:pt x="24" y="320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 flipV="1">
            <a:off x="2971800" y="2514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22"/>
          <p:cNvSpPr>
            <a:spLocks/>
          </p:cNvSpPr>
          <p:nvPr/>
        </p:nvSpPr>
        <p:spPr bwMode="auto">
          <a:xfrm>
            <a:off x="2971800" y="3187700"/>
            <a:ext cx="1295400" cy="241300"/>
          </a:xfrm>
          <a:custGeom>
            <a:avLst/>
            <a:gdLst>
              <a:gd name="T0" fmla="*/ 0 w 816"/>
              <a:gd name="T1" fmla="*/ 2147483647 h 152"/>
              <a:gd name="T2" fmla="*/ 2147483647 w 816"/>
              <a:gd name="T3" fmla="*/ 2147483647 h 152"/>
              <a:gd name="T4" fmla="*/ 2147483647 w 816"/>
              <a:gd name="T5" fmla="*/ 2147483647 h 152"/>
              <a:gd name="T6" fmla="*/ 0 60000 65536"/>
              <a:gd name="T7" fmla="*/ 0 60000 65536"/>
              <a:gd name="T8" fmla="*/ 0 60000 65536"/>
              <a:gd name="T9" fmla="*/ 0 w 816"/>
              <a:gd name="T10" fmla="*/ 0 h 152"/>
              <a:gd name="T11" fmla="*/ 816 w 81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52">
                <a:moveTo>
                  <a:pt x="0" y="152"/>
                </a:moveTo>
                <a:cubicBezTo>
                  <a:pt x="100" y="84"/>
                  <a:pt x="200" y="16"/>
                  <a:pt x="336" y="8"/>
                </a:cubicBezTo>
                <a:cubicBezTo>
                  <a:pt x="472" y="0"/>
                  <a:pt x="644" y="52"/>
                  <a:pt x="816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23"/>
          <p:cNvSpPr>
            <a:spLocks/>
          </p:cNvSpPr>
          <p:nvPr/>
        </p:nvSpPr>
        <p:spPr bwMode="auto">
          <a:xfrm>
            <a:off x="2895600" y="3505200"/>
            <a:ext cx="1371600" cy="152400"/>
          </a:xfrm>
          <a:custGeom>
            <a:avLst/>
            <a:gdLst>
              <a:gd name="T0" fmla="*/ 0 w 864"/>
              <a:gd name="T1" fmla="*/ 0 h 96"/>
              <a:gd name="T2" fmla="*/ 2147483647 w 864"/>
              <a:gd name="T3" fmla="*/ 2147483647 h 96"/>
              <a:gd name="T4" fmla="*/ 2147483647 w 864"/>
              <a:gd name="T5" fmla="*/ 0 h 96"/>
              <a:gd name="T6" fmla="*/ 0 60000 65536"/>
              <a:gd name="T7" fmla="*/ 0 60000 65536"/>
              <a:gd name="T8" fmla="*/ 0 60000 65536"/>
              <a:gd name="T9" fmla="*/ 0 w 864"/>
              <a:gd name="T10" fmla="*/ 0 h 96"/>
              <a:gd name="T11" fmla="*/ 864 w 86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96">
                <a:moveTo>
                  <a:pt x="0" y="0"/>
                </a:moveTo>
                <a:cubicBezTo>
                  <a:pt x="144" y="48"/>
                  <a:pt x="288" y="96"/>
                  <a:pt x="432" y="96"/>
                </a:cubicBezTo>
                <a:cubicBezTo>
                  <a:pt x="576" y="96"/>
                  <a:pt x="720" y="48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24"/>
          <p:cNvSpPr>
            <a:spLocks/>
          </p:cNvSpPr>
          <p:nvPr/>
        </p:nvSpPr>
        <p:spPr bwMode="auto">
          <a:xfrm>
            <a:off x="4724400" y="2514600"/>
            <a:ext cx="1066800" cy="685800"/>
          </a:xfrm>
          <a:custGeom>
            <a:avLst/>
            <a:gdLst>
              <a:gd name="T0" fmla="*/ 0 w 672"/>
              <a:gd name="T1" fmla="*/ 0 h 432"/>
              <a:gd name="T2" fmla="*/ 2147483647 w 672"/>
              <a:gd name="T3" fmla="*/ 2147483647 h 432"/>
              <a:gd name="T4" fmla="*/ 0 60000 65536"/>
              <a:gd name="T5" fmla="*/ 0 60000 65536"/>
              <a:gd name="T6" fmla="*/ 0 w 672"/>
              <a:gd name="T7" fmla="*/ 0 h 432"/>
              <a:gd name="T8" fmla="*/ 672 w 67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2" h="432">
                <a:moveTo>
                  <a:pt x="0" y="0"/>
                </a:moveTo>
                <a:cubicBezTo>
                  <a:pt x="0" y="0"/>
                  <a:pt x="336" y="216"/>
                  <a:pt x="672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85800" y="3856038"/>
            <a:ext cx="8039100" cy="2862262"/>
            <a:chOff x="432" y="2429"/>
            <a:chExt cx="5064" cy="1803"/>
          </a:xfrm>
        </p:grpSpPr>
        <p:sp>
          <p:nvSpPr>
            <p:cNvPr id="5138" name="Freeform 41"/>
            <p:cNvSpPr>
              <a:spLocks/>
            </p:cNvSpPr>
            <p:nvPr/>
          </p:nvSpPr>
          <p:spPr bwMode="auto">
            <a:xfrm>
              <a:off x="3984" y="3360"/>
              <a:ext cx="96" cy="336"/>
            </a:xfrm>
            <a:custGeom>
              <a:avLst/>
              <a:gdLst>
                <a:gd name="T0" fmla="*/ 0 w 96"/>
                <a:gd name="T1" fmla="*/ 336 h 336"/>
                <a:gd name="T2" fmla="*/ 96 w 96"/>
                <a:gd name="T3" fmla="*/ 192 h 336"/>
                <a:gd name="T4" fmla="*/ 0 w 96"/>
                <a:gd name="T5" fmla="*/ 0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0" y="336"/>
                  </a:moveTo>
                  <a:cubicBezTo>
                    <a:pt x="48" y="292"/>
                    <a:pt x="96" y="248"/>
                    <a:pt x="96" y="192"/>
                  </a:cubicBezTo>
                  <a:cubicBezTo>
                    <a:pt x="96" y="136"/>
                    <a:pt x="48" y="6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9" name="Group 48"/>
            <p:cNvGrpSpPr>
              <a:grpSpLocks/>
            </p:cNvGrpSpPr>
            <p:nvPr/>
          </p:nvGrpSpPr>
          <p:grpSpPr bwMode="auto">
            <a:xfrm>
              <a:off x="432" y="2429"/>
              <a:ext cx="5064" cy="1803"/>
              <a:chOff x="432" y="2429"/>
              <a:chExt cx="5064" cy="1803"/>
            </a:xfrm>
          </p:grpSpPr>
          <p:sp>
            <p:nvSpPr>
              <p:cNvPr id="5140" name="Text Box 7"/>
              <p:cNvSpPr txBox="1">
                <a:spLocks noChangeArrowheads="1"/>
              </p:cNvSpPr>
              <p:nvPr/>
            </p:nvSpPr>
            <p:spPr bwMode="auto">
              <a:xfrm>
                <a:off x="432" y="2429"/>
                <a:ext cx="506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 </a:t>
                </a:r>
                <a:r>
                  <a:rPr lang="en-US" i="1">
                    <a:solidFill>
                      <a:srgbClr val="FF6600"/>
                    </a:solidFill>
                  </a:rPr>
                  <a:t>pseudograph </a:t>
                </a:r>
                <a:r>
                  <a:rPr lang="en-US">
                    <a:solidFill>
                      <a:schemeClr val="accent2"/>
                    </a:solidFill>
                  </a:rPr>
                  <a:t>is a multigraph that allows </a:t>
                </a:r>
                <a:r>
                  <a:rPr lang="en-US" i="1">
                    <a:solidFill>
                      <a:srgbClr val="00B050"/>
                    </a:solidFill>
                  </a:rPr>
                  <a:t>loops</a:t>
                </a:r>
                <a:r>
                  <a:rPr lang="en-US">
                    <a:solidFill>
                      <a:schemeClr val="accent2"/>
                    </a:solidFill>
                  </a:rPr>
                  <a:t> (edges from a vertex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to itself).</a:t>
                </a:r>
              </a:p>
            </p:txBody>
          </p:sp>
          <p:grpSp>
            <p:nvGrpSpPr>
              <p:cNvPr id="5141" name="Group 47"/>
              <p:cNvGrpSpPr>
                <a:grpSpLocks/>
              </p:cNvGrpSpPr>
              <p:nvPr/>
            </p:nvGrpSpPr>
            <p:grpSpPr bwMode="auto">
              <a:xfrm>
                <a:off x="1632" y="2768"/>
                <a:ext cx="2608" cy="1464"/>
                <a:chOff x="1632" y="2768"/>
                <a:chExt cx="2608" cy="1464"/>
              </a:xfrm>
            </p:grpSpPr>
            <p:sp>
              <p:nvSpPr>
                <p:cNvPr id="5142" name="Oval 25"/>
                <p:cNvSpPr>
                  <a:spLocks noChangeArrowheads="1"/>
                </p:cNvSpPr>
                <p:nvPr/>
              </p:nvSpPr>
              <p:spPr bwMode="auto">
                <a:xfrm>
                  <a:off x="1632" y="3072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143" name="Oval 26"/>
                <p:cNvSpPr>
                  <a:spLocks noChangeArrowheads="1"/>
                </p:cNvSpPr>
                <p:nvPr/>
              </p:nvSpPr>
              <p:spPr bwMode="auto">
                <a:xfrm>
                  <a:off x="2640" y="3696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5144" name="Oval 27"/>
                <p:cNvSpPr>
                  <a:spLocks noChangeArrowheads="1"/>
                </p:cNvSpPr>
                <p:nvPr/>
              </p:nvSpPr>
              <p:spPr bwMode="auto">
                <a:xfrm>
                  <a:off x="1680" y="374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5145" name="Oval 28"/>
                <p:cNvSpPr>
                  <a:spLocks noChangeArrowheads="1"/>
                </p:cNvSpPr>
                <p:nvPr/>
              </p:nvSpPr>
              <p:spPr bwMode="auto">
                <a:xfrm>
                  <a:off x="2640" y="302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5146" name="Oval 29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5147" name="Oval 30"/>
                <p:cNvSpPr>
                  <a:spLocks noChangeArrowheads="1"/>
                </p:cNvSpPr>
                <p:nvPr/>
              </p:nvSpPr>
              <p:spPr bwMode="auto">
                <a:xfrm>
                  <a:off x="3792" y="3696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5148" name="Freeform 31"/>
                <p:cNvSpPr>
                  <a:spLocks/>
                </p:cNvSpPr>
                <p:nvPr/>
              </p:nvSpPr>
              <p:spPr bwMode="auto">
                <a:xfrm>
                  <a:off x="2776" y="2768"/>
                  <a:ext cx="304" cy="352"/>
                </a:xfrm>
                <a:custGeom>
                  <a:avLst/>
                  <a:gdLst>
                    <a:gd name="T0" fmla="*/ 152 w 304"/>
                    <a:gd name="T1" fmla="*/ 352 h 352"/>
                    <a:gd name="T2" fmla="*/ 296 w 304"/>
                    <a:gd name="T3" fmla="*/ 208 h 352"/>
                    <a:gd name="T4" fmla="*/ 104 w 304"/>
                    <a:gd name="T5" fmla="*/ 16 h 352"/>
                    <a:gd name="T6" fmla="*/ 8 w 304"/>
                    <a:gd name="T7" fmla="*/ 112 h 352"/>
                    <a:gd name="T8" fmla="*/ 56 w 304"/>
                    <a:gd name="T9" fmla="*/ 256 h 3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352"/>
                    <a:gd name="T17" fmla="*/ 304 w 304"/>
                    <a:gd name="T18" fmla="*/ 352 h 3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352">
                      <a:moveTo>
                        <a:pt x="152" y="352"/>
                      </a:moveTo>
                      <a:cubicBezTo>
                        <a:pt x="228" y="308"/>
                        <a:pt x="304" y="264"/>
                        <a:pt x="296" y="208"/>
                      </a:cubicBezTo>
                      <a:cubicBezTo>
                        <a:pt x="288" y="152"/>
                        <a:pt x="152" y="32"/>
                        <a:pt x="104" y="16"/>
                      </a:cubicBezTo>
                      <a:cubicBezTo>
                        <a:pt x="56" y="0"/>
                        <a:pt x="16" y="72"/>
                        <a:pt x="8" y="112"/>
                      </a:cubicBezTo>
                      <a:cubicBezTo>
                        <a:pt x="0" y="152"/>
                        <a:pt x="28" y="204"/>
                        <a:pt x="56" y="25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" name="Freeform 32"/>
                <p:cNvSpPr>
                  <a:spLocks/>
                </p:cNvSpPr>
                <p:nvPr/>
              </p:nvSpPr>
              <p:spPr bwMode="auto">
                <a:xfrm>
                  <a:off x="1920" y="3016"/>
                  <a:ext cx="720" cy="152"/>
                </a:xfrm>
                <a:custGeom>
                  <a:avLst/>
                  <a:gdLst>
                    <a:gd name="T0" fmla="*/ 0 w 720"/>
                    <a:gd name="T1" fmla="*/ 152 h 152"/>
                    <a:gd name="T2" fmla="*/ 288 w 720"/>
                    <a:gd name="T3" fmla="*/ 8 h 152"/>
                    <a:gd name="T4" fmla="*/ 720 w 720"/>
                    <a:gd name="T5" fmla="*/ 104 h 152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152"/>
                    <a:gd name="T11" fmla="*/ 720 w 720"/>
                    <a:gd name="T12" fmla="*/ 152 h 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152">
                      <a:moveTo>
                        <a:pt x="0" y="152"/>
                      </a:moveTo>
                      <a:cubicBezTo>
                        <a:pt x="84" y="84"/>
                        <a:pt x="168" y="16"/>
                        <a:pt x="288" y="8"/>
                      </a:cubicBezTo>
                      <a:cubicBezTo>
                        <a:pt x="408" y="0"/>
                        <a:pt x="564" y="52"/>
                        <a:pt x="720" y="10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" name="Freeform 33"/>
                <p:cNvSpPr>
                  <a:spLocks/>
                </p:cNvSpPr>
                <p:nvPr/>
              </p:nvSpPr>
              <p:spPr bwMode="auto">
                <a:xfrm>
                  <a:off x="1920" y="3264"/>
                  <a:ext cx="768" cy="152"/>
                </a:xfrm>
                <a:custGeom>
                  <a:avLst/>
                  <a:gdLst>
                    <a:gd name="T0" fmla="*/ 0 w 768"/>
                    <a:gd name="T1" fmla="*/ 48 h 152"/>
                    <a:gd name="T2" fmla="*/ 288 w 768"/>
                    <a:gd name="T3" fmla="*/ 144 h 152"/>
                    <a:gd name="T4" fmla="*/ 768 w 768"/>
                    <a:gd name="T5" fmla="*/ 0 h 152"/>
                    <a:gd name="T6" fmla="*/ 0 60000 65536"/>
                    <a:gd name="T7" fmla="*/ 0 60000 65536"/>
                    <a:gd name="T8" fmla="*/ 0 60000 65536"/>
                    <a:gd name="T9" fmla="*/ 0 w 768"/>
                    <a:gd name="T10" fmla="*/ 0 h 152"/>
                    <a:gd name="T11" fmla="*/ 768 w 768"/>
                    <a:gd name="T12" fmla="*/ 152 h 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8" h="152">
                      <a:moveTo>
                        <a:pt x="0" y="48"/>
                      </a:moveTo>
                      <a:cubicBezTo>
                        <a:pt x="80" y="100"/>
                        <a:pt x="160" y="152"/>
                        <a:pt x="288" y="144"/>
                      </a:cubicBezTo>
                      <a:cubicBezTo>
                        <a:pt x="416" y="136"/>
                        <a:pt x="592" y="68"/>
                        <a:pt x="768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920" y="3168"/>
                  <a:ext cx="72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" name="Freeform 35"/>
                <p:cNvSpPr>
                  <a:spLocks/>
                </p:cNvSpPr>
                <p:nvPr/>
              </p:nvSpPr>
              <p:spPr bwMode="auto">
                <a:xfrm>
                  <a:off x="1920" y="3312"/>
                  <a:ext cx="816" cy="528"/>
                </a:xfrm>
                <a:custGeom>
                  <a:avLst/>
                  <a:gdLst>
                    <a:gd name="T0" fmla="*/ 0 w 816"/>
                    <a:gd name="T1" fmla="*/ 528 h 528"/>
                    <a:gd name="T2" fmla="*/ 432 w 816"/>
                    <a:gd name="T3" fmla="*/ 336 h 528"/>
                    <a:gd name="T4" fmla="*/ 816 w 816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816"/>
                    <a:gd name="T10" fmla="*/ 0 h 528"/>
                    <a:gd name="T11" fmla="*/ 816 w 816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16" h="528">
                      <a:moveTo>
                        <a:pt x="0" y="528"/>
                      </a:moveTo>
                      <a:cubicBezTo>
                        <a:pt x="148" y="476"/>
                        <a:pt x="296" y="424"/>
                        <a:pt x="432" y="336"/>
                      </a:cubicBezTo>
                      <a:cubicBezTo>
                        <a:pt x="568" y="248"/>
                        <a:pt x="692" y="124"/>
                        <a:pt x="81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" name="Freeform 36"/>
                <p:cNvSpPr>
                  <a:spLocks/>
                </p:cNvSpPr>
                <p:nvPr/>
              </p:nvSpPr>
              <p:spPr bwMode="auto">
                <a:xfrm>
                  <a:off x="2784" y="3312"/>
                  <a:ext cx="1" cy="384"/>
                </a:xfrm>
                <a:custGeom>
                  <a:avLst/>
                  <a:gdLst>
                    <a:gd name="T0" fmla="*/ 0 w 1"/>
                    <a:gd name="T1" fmla="*/ 0 h 384"/>
                    <a:gd name="T2" fmla="*/ 0 w 1"/>
                    <a:gd name="T3" fmla="*/ 384 h 384"/>
                    <a:gd name="T4" fmla="*/ 0 60000 65536"/>
                    <a:gd name="T5" fmla="*/ 0 60000 65536"/>
                    <a:gd name="T6" fmla="*/ 0 w 1"/>
                    <a:gd name="T7" fmla="*/ 0 h 384"/>
                    <a:gd name="T8" fmla="*/ 1 w 1"/>
                    <a:gd name="T9" fmla="*/ 384 h 3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84">
                      <a:moveTo>
                        <a:pt x="0" y="0"/>
                      </a:moveTo>
                      <a:cubicBezTo>
                        <a:pt x="0" y="0"/>
                        <a:pt x="0" y="192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" name="Freeform 40"/>
                <p:cNvSpPr>
                  <a:spLocks/>
                </p:cNvSpPr>
                <p:nvPr/>
              </p:nvSpPr>
              <p:spPr bwMode="auto">
                <a:xfrm>
                  <a:off x="3792" y="3360"/>
                  <a:ext cx="96" cy="336"/>
                </a:xfrm>
                <a:custGeom>
                  <a:avLst/>
                  <a:gdLst>
                    <a:gd name="T0" fmla="*/ 96 w 96"/>
                    <a:gd name="T1" fmla="*/ 336 h 336"/>
                    <a:gd name="T2" fmla="*/ 0 w 96"/>
                    <a:gd name="T3" fmla="*/ 192 h 336"/>
                    <a:gd name="T4" fmla="*/ 96 w 96"/>
                    <a:gd name="T5" fmla="*/ 0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336"/>
                      </a:moveTo>
                      <a:cubicBezTo>
                        <a:pt x="48" y="292"/>
                        <a:pt x="0" y="248"/>
                        <a:pt x="0" y="192"/>
                      </a:cubicBezTo>
                      <a:cubicBezTo>
                        <a:pt x="0" y="136"/>
                        <a:pt x="48" y="68"/>
                        <a:pt x="9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" name="Freeform 42"/>
                <p:cNvSpPr>
                  <a:spLocks/>
                </p:cNvSpPr>
                <p:nvPr/>
              </p:nvSpPr>
              <p:spPr bwMode="auto">
                <a:xfrm>
                  <a:off x="2880" y="3264"/>
                  <a:ext cx="912" cy="480"/>
                </a:xfrm>
                <a:custGeom>
                  <a:avLst/>
                  <a:gdLst>
                    <a:gd name="T0" fmla="*/ 912 w 912"/>
                    <a:gd name="T1" fmla="*/ 0 h 480"/>
                    <a:gd name="T2" fmla="*/ 0 w 912"/>
                    <a:gd name="T3" fmla="*/ 480 h 480"/>
                    <a:gd name="T4" fmla="*/ 0 60000 65536"/>
                    <a:gd name="T5" fmla="*/ 0 60000 65536"/>
                    <a:gd name="T6" fmla="*/ 0 w 912"/>
                    <a:gd name="T7" fmla="*/ 0 h 480"/>
                    <a:gd name="T8" fmla="*/ 912 w 912"/>
                    <a:gd name="T9" fmla="*/ 480 h 4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12" h="480">
                      <a:moveTo>
                        <a:pt x="912" y="0"/>
                      </a:moveTo>
                      <a:cubicBezTo>
                        <a:pt x="912" y="0"/>
                        <a:pt x="456" y="240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" name="Freeform 43"/>
                <p:cNvSpPr>
                  <a:spLocks/>
                </p:cNvSpPr>
                <p:nvPr/>
              </p:nvSpPr>
              <p:spPr bwMode="auto">
                <a:xfrm>
                  <a:off x="2928" y="3888"/>
                  <a:ext cx="864" cy="1"/>
                </a:xfrm>
                <a:custGeom>
                  <a:avLst/>
                  <a:gdLst>
                    <a:gd name="T0" fmla="*/ 0 w 864"/>
                    <a:gd name="T1" fmla="*/ 0 h 1"/>
                    <a:gd name="T2" fmla="*/ 864 w 864"/>
                    <a:gd name="T3" fmla="*/ 0 h 1"/>
                    <a:gd name="T4" fmla="*/ 0 60000 65536"/>
                    <a:gd name="T5" fmla="*/ 0 60000 65536"/>
                    <a:gd name="T6" fmla="*/ 0 w 864"/>
                    <a:gd name="T7" fmla="*/ 0 h 1"/>
                    <a:gd name="T8" fmla="*/ 864 w 86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64" h="1">
                      <a:moveTo>
                        <a:pt x="0" y="0"/>
                      </a:moveTo>
                      <a:cubicBezTo>
                        <a:pt x="0" y="0"/>
                        <a:pt x="432" y="0"/>
                        <a:pt x="86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" name="Freeform 45"/>
                <p:cNvSpPr>
                  <a:spLocks/>
                </p:cNvSpPr>
                <p:nvPr/>
              </p:nvSpPr>
              <p:spPr bwMode="auto">
                <a:xfrm>
                  <a:off x="3984" y="2808"/>
                  <a:ext cx="256" cy="312"/>
                </a:xfrm>
                <a:custGeom>
                  <a:avLst/>
                  <a:gdLst>
                    <a:gd name="T0" fmla="*/ 96 w 256"/>
                    <a:gd name="T1" fmla="*/ 312 h 312"/>
                    <a:gd name="T2" fmla="*/ 240 w 256"/>
                    <a:gd name="T3" fmla="*/ 216 h 312"/>
                    <a:gd name="T4" fmla="*/ 192 w 256"/>
                    <a:gd name="T5" fmla="*/ 72 h 312"/>
                    <a:gd name="T6" fmla="*/ 48 w 256"/>
                    <a:gd name="T7" fmla="*/ 24 h 312"/>
                    <a:gd name="T8" fmla="*/ 0 w 256"/>
                    <a:gd name="T9" fmla="*/ 216 h 312"/>
                    <a:gd name="T10" fmla="*/ 48 w 256"/>
                    <a:gd name="T11" fmla="*/ 264 h 3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6"/>
                    <a:gd name="T19" fmla="*/ 0 h 312"/>
                    <a:gd name="T20" fmla="*/ 256 w 256"/>
                    <a:gd name="T21" fmla="*/ 312 h 3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6" h="312">
                      <a:moveTo>
                        <a:pt x="96" y="312"/>
                      </a:moveTo>
                      <a:cubicBezTo>
                        <a:pt x="160" y="284"/>
                        <a:pt x="224" y="256"/>
                        <a:pt x="240" y="216"/>
                      </a:cubicBezTo>
                      <a:cubicBezTo>
                        <a:pt x="256" y="176"/>
                        <a:pt x="224" y="104"/>
                        <a:pt x="192" y="72"/>
                      </a:cubicBezTo>
                      <a:cubicBezTo>
                        <a:pt x="160" y="40"/>
                        <a:pt x="80" y="0"/>
                        <a:pt x="48" y="24"/>
                      </a:cubicBezTo>
                      <a:cubicBezTo>
                        <a:pt x="16" y="48"/>
                        <a:pt x="0" y="176"/>
                        <a:pt x="0" y="216"/>
                      </a:cubicBezTo>
                      <a:cubicBezTo>
                        <a:pt x="0" y="256"/>
                        <a:pt x="24" y="260"/>
                        <a:pt x="48" y="26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Freeform 46"/>
                <p:cNvSpPr>
                  <a:spLocks/>
                </p:cNvSpPr>
                <p:nvPr/>
              </p:nvSpPr>
              <p:spPr bwMode="auto">
                <a:xfrm>
                  <a:off x="2448" y="3936"/>
                  <a:ext cx="352" cy="296"/>
                </a:xfrm>
                <a:custGeom>
                  <a:avLst/>
                  <a:gdLst>
                    <a:gd name="T0" fmla="*/ 192 w 352"/>
                    <a:gd name="T1" fmla="*/ 0 h 296"/>
                    <a:gd name="T2" fmla="*/ 0 w 352"/>
                    <a:gd name="T3" fmla="*/ 144 h 296"/>
                    <a:gd name="T4" fmla="*/ 192 w 352"/>
                    <a:gd name="T5" fmla="*/ 288 h 296"/>
                    <a:gd name="T6" fmla="*/ 336 w 352"/>
                    <a:gd name="T7" fmla="*/ 192 h 296"/>
                    <a:gd name="T8" fmla="*/ 288 w 352"/>
                    <a:gd name="T9" fmla="*/ 48 h 2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2"/>
                    <a:gd name="T16" fmla="*/ 0 h 296"/>
                    <a:gd name="T17" fmla="*/ 352 w 352"/>
                    <a:gd name="T18" fmla="*/ 296 h 2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2" h="296">
                      <a:moveTo>
                        <a:pt x="192" y="0"/>
                      </a:moveTo>
                      <a:cubicBezTo>
                        <a:pt x="96" y="48"/>
                        <a:pt x="0" y="96"/>
                        <a:pt x="0" y="144"/>
                      </a:cubicBezTo>
                      <a:cubicBezTo>
                        <a:pt x="0" y="192"/>
                        <a:pt x="136" y="280"/>
                        <a:pt x="192" y="288"/>
                      </a:cubicBezTo>
                      <a:cubicBezTo>
                        <a:pt x="248" y="296"/>
                        <a:pt x="320" y="232"/>
                        <a:pt x="336" y="192"/>
                      </a:cubicBezTo>
                      <a:cubicBezTo>
                        <a:pt x="352" y="152"/>
                        <a:pt x="320" y="100"/>
                        <a:pt x="288" y="4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Edges &amp; Degrees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val 4"/>
              <p:cNvSpPr>
                <a:spLocks noChangeArrowheads="1"/>
              </p:cNvSpPr>
              <p:nvPr/>
            </p:nvSpPr>
            <p:spPr bwMode="auto">
              <a:xfrm>
                <a:off x="1219200" y="2133600"/>
                <a:ext cx="5334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8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133600"/>
                <a:ext cx="5334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val 5"/>
              <p:cNvSpPr>
                <a:spLocks noChangeArrowheads="1"/>
              </p:cNvSpPr>
              <p:nvPr/>
            </p:nvSpPr>
            <p:spPr bwMode="auto">
              <a:xfrm>
                <a:off x="2895600" y="1600200"/>
                <a:ext cx="5334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9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600200"/>
                <a:ext cx="5334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Oval 6"/>
              <p:cNvSpPr>
                <a:spLocks noChangeArrowheads="1"/>
              </p:cNvSpPr>
              <p:nvPr/>
            </p:nvSpPr>
            <p:spPr bwMode="auto">
              <a:xfrm>
                <a:off x="3810000" y="2971800"/>
                <a:ext cx="5334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50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2971800"/>
                <a:ext cx="5334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752600" y="1905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676400" y="25146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025650" y="1416051"/>
            <a:ext cx="1028700" cy="2016127"/>
            <a:chOff x="1276" y="892"/>
            <a:chExt cx="648" cy="1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76" y="1024"/>
                  <a:ext cx="34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79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76" y="1024"/>
                  <a:ext cx="345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80" name="Group 18"/>
            <p:cNvGrpSpPr>
              <a:grpSpLocks/>
            </p:cNvGrpSpPr>
            <p:nvPr/>
          </p:nvGrpSpPr>
          <p:grpSpPr bwMode="auto">
            <a:xfrm>
              <a:off x="1584" y="1728"/>
              <a:ext cx="340" cy="434"/>
              <a:chOff x="2342" y="1610"/>
              <a:chExt cx="340" cy="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1610"/>
                    <a:ext cx="34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8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42" y="1610"/>
                    <a:ext cx="340" cy="2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16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83" name="Text Box 11"/>
              <p:cNvSpPr txBox="1">
                <a:spLocks noChangeArrowheads="1"/>
              </p:cNvSpPr>
              <p:nvPr/>
            </p:nvSpPr>
            <p:spPr bwMode="auto">
              <a:xfrm>
                <a:off x="2439" y="1811"/>
                <a:ext cx="1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800">
                  <a:latin typeface="Times New Roman" pitchFamily="18" charset="0"/>
                </a:endParaRPr>
              </a:p>
            </p:txBody>
          </p:sp>
        </p:grpSp>
        <p:sp>
          <p:nvSpPr>
            <p:cNvPr id="6181" name="Text Box 12"/>
            <p:cNvSpPr txBox="1">
              <a:spLocks noChangeArrowheads="1"/>
            </p:cNvSpPr>
            <p:nvPr/>
          </p:nvSpPr>
          <p:spPr bwMode="auto">
            <a:xfrm>
              <a:off x="1352" y="892"/>
              <a:ext cx="1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3946525" y="262731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FF6600"/>
                </a:solidFill>
              </a:rPr>
              <a:t>endpoint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905000" y="3048000"/>
            <a:ext cx="1352550" cy="1120775"/>
            <a:chOff x="1200" y="1920"/>
            <a:chExt cx="852" cy="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00" y="2222"/>
                  <a:ext cx="85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i="1">
                      <a:solidFill>
                        <a:srgbClr val="FF6600"/>
                      </a:solidFill>
                    </a:rPr>
                    <a:t>incident</a:t>
                  </a:r>
                  <a:r>
                    <a:rPr lang="en-US" sz="1800"/>
                    <a:t> on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1800"/>
                    <a:t> and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n-US" sz="1800" i="1"/>
                </a:p>
              </p:txBody>
            </p:sp>
          </mc:Choice>
          <mc:Fallback xmlns="">
            <p:sp>
              <p:nvSpPr>
                <p:cNvPr id="6177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222"/>
                  <a:ext cx="852" cy="4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72" t="-5714" r="-4072" b="-1523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8" name="AutoShape 17"/>
            <p:cNvSpPr>
              <a:spLocks noChangeArrowheads="1"/>
            </p:cNvSpPr>
            <p:nvPr/>
          </p:nvSpPr>
          <p:spPr bwMode="auto">
            <a:xfrm rot="-3649943">
              <a:off x="1368" y="2040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47638" y="1393825"/>
            <a:ext cx="4562476" cy="1528763"/>
            <a:chOff x="93" y="878"/>
            <a:chExt cx="2874" cy="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3" y="1608"/>
                  <a:ext cx="99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smtClean="0">
                      <a:solidFill>
                        <a:srgbClr val="FF6600"/>
                      </a:solidFill>
                    </a:rPr>
                    <a:t>degree</a:t>
                  </a:r>
                  <a:r>
                    <a:rPr lang="en-US" sz="1800" smtClean="0"/>
                    <a:t>(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1800"/>
                    <a:t>) = 2</a:t>
                  </a:r>
                </a:p>
              </p:txBody>
            </p:sp>
          </mc:Choice>
          <mc:Fallback xmlns="">
            <p:sp>
              <p:nvSpPr>
                <p:cNvPr id="6175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" y="1608"/>
                  <a:ext cx="993" cy="23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89" t="-10000" r="-3089" b="-2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160" y="878"/>
                  <a:ext cx="80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smtClean="0"/>
                    <a:t>deg(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1800"/>
                    <a:t>) = 1</a:t>
                  </a:r>
                </a:p>
              </p:txBody>
            </p:sp>
          </mc:Choice>
          <mc:Fallback xmlns="">
            <p:sp>
              <p:nvSpPr>
                <p:cNvPr id="6176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878"/>
                  <a:ext cx="807" cy="23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86" t="-10000" r="-3810" b="-2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267200" y="4267200"/>
            <a:ext cx="4191000" cy="2286000"/>
            <a:chOff x="2688" y="2688"/>
            <a:chExt cx="2640" cy="1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3" name="Oval 22"/>
                <p:cNvSpPr>
                  <a:spLocks noChangeArrowheads="1"/>
                </p:cNvSpPr>
                <p:nvPr/>
              </p:nvSpPr>
              <p:spPr bwMode="auto">
                <a:xfrm>
                  <a:off x="3552" y="2976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2" y="2976"/>
                  <a:ext cx="336" cy="28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4" name="Oval 23"/>
                <p:cNvSpPr>
                  <a:spLocks noChangeArrowheads="1"/>
                </p:cNvSpPr>
                <p:nvPr/>
              </p:nvSpPr>
              <p:spPr bwMode="auto">
                <a:xfrm>
                  <a:off x="2688" y="3408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8" y="3408"/>
                  <a:ext cx="336" cy="28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5" name="Oval 24"/>
                <p:cNvSpPr>
                  <a:spLocks noChangeArrowheads="1"/>
                </p:cNvSpPr>
                <p:nvPr/>
              </p:nvSpPr>
              <p:spPr bwMode="auto">
                <a:xfrm>
                  <a:off x="4368" y="3840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3840"/>
                  <a:ext cx="336" cy="28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6" name="Oval 26"/>
                <p:cNvSpPr>
                  <a:spLocks noChangeArrowheads="1"/>
                </p:cNvSpPr>
                <p:nvPr/>
              </p:nvSpPr>
              <p:spPr bwMode="auto">
                <a:xfrm>
                  <a:off x="4992" y="3456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6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3456"/>
                  <a:ext cx="336" cy="288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7" name="Oval 27"/>
                <p:cNvSpPr>
                  <a:spLocks noChangeArrowheads="1"/>
                </p:cNvSpPr>
                <p:nvPr/>
              </p:nvSpPr>
              <p:spPr bwMode="auto">
                <a:xfrm>
                  <a:off x="4320" y="2784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7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" y="2784"/>
                  <a:ext cx="336" cy="288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68" name="Line 28"/>
            <p:cNvSpPr>
              <a:spLocks noChangeShapeType="1"/>
            </p:cNvSpPr>
            <p:nvPr/>
          </p:nvSpPr>
          <p:spPr bwMode="auto">
            <a:xfrm flipH="1">
              <a:off x="2976" y="3168"/>
              <a:ext cx="576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9"/>
            <p:cNvSpPr>
              <a:spLocks noChangeShapeType="1"/>
            </p:cNvSpPr>
            <p:nvPr/>
          </p:nvSpPr>
          <p:spPr bwMode="auto">
            <a:xfrm>
              <a:off x="3840" y="3216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0"/>
            <p:cNvSpPr>
              <a:spLocks noChangeShapeType="1"/>
            </p:cNvSpPr>
            <p:nvPr/>
          </p:nvSpPr>
          <p:spPr bwMode="auto">
            <a:xfrm flipH="1">
              <a:off x="3888" y="297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1"/>
            <p:cNvSpPr>
              <a:spLocks noChangeShapeType="1"/>
            </p:cNvSpPr>
            <p:nvPr/>
          </p:nvSpPr>
          <p:spPr bwMode="auto">
            <a:xfrm>
              <a:off x="4656" y="302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32"/>
            <p:cNvSpPr>
              <a:spLocks/>
            </p:cNvSpPr>
            <p:nvPr/>
          </p:nvSpPr>
          <p:spPr bwMode="auto">
            <a:xfrm>
              <a:off x="3496" y="2688"/>
              <a:ext cx="360" cy="288"/>
            </a:xfrm>
            <a:custGeom>
              <a:avLst/>
              <a:gdLst>
                <a:gd name="T0" fmla="*/ 296 w 360"/>
                <a:gd name="T1" fmla="*/ 288 h 288"/>
                <a:gd name="T2" fmla="*/ 344 w 360"/>
                <a:gd name="T3" fmla="*/ 96 h 288"/>
                <a:gd name="T4" fmla="*/ 200 w 360"/>
                <a:gd name="T5" fmla="*/ 0 h 288"/>
                <a:gd name="T6" fmla="*/ 8 w 360"/>
                <a:gd name="T7" fmla="*/ 96 h 288"/>
                <a:gd name="T8" fmla="*/ 152 w 36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288"/>
                <a:gd name="T17" fmla="*/ 360 w 36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288">
                  <a:moveTo>
                    <a:pt x="296" y="288"/>
                  </a:moveTo>
                  <a:cubicBezTo>
                    <a:pt x="328" y="216"/>
                    <a:pt x="360" y="144"/>
                    <a:pt x="344" y="96"/>
                  </a:cubicBezTo>
                  <a:cubicBezTo>
                    <a:pt x="328" y="48"/>
                    <a:pt x="256" y="0"/>
                    <a:pt x="200" y="0"/>
                  </a:cubicBezTo>
                  <a:cubicBezTo>
                    <a:pt x="144" y="0"/>
                    <a:pt x="16" y="48"/>
                    <a:pt x="8" y="96"/>
                  </a:cubicBezTo>
                  <a:cubicBezTo>
                    <a:pt x="0" y="144"/>
                    <a:pt x="76" y="216"/>
                    <a:pt x="1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33"/>
            <p:cNvSpPr>
              <a:spLocks/>
            </p:cNvSpPr>
            <p:nvPr/>
          </p:nvSpPr>
          <p:spPr bwMode="auto">
            <a:xfrm>
              <a:off x="3792" y="3264"/>
              <a:ext cx="576" cy="720"/>
            </a:xfrm>
            <a:custGeom>
              <a:avLst/>
              <a:gdLst>
                <a:gd name="T0" fmla="*/ 0 w 576"/>
                <a:gd name="T1" fmla="*/ 0 h 720"/>
                <a:gd name="T2" fmla="*/ 144 w 576"/>
                <a:gd name="T3" fmla="*/ 384 h 720"/>
                <a:gd name="T4" fmla="*/ 576 w 576"/>
                <a:gd name="T5" fmla="*/ 72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0" y="0"/>
                  </a:moveTo>
                  <a:cubicBezTo>
                    <a:pt x="24" y="132"/>
                    <a:pt x="48" y="264"/>
                    <a:pt x="144" y="384"/>
                  </a:cubicBezTo>
                  <a:cubicBezTo>
                    <a:pt x="240" y="504"/>
                    <a:pt x="504" y="664"/>
                    <a:pt x="576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34"/>
            <p:cNvSpPr>
              <a:spLocks/>
            </p:cNvSpPr>
            <p:nvPr/>
          </p:nvSpPr>
          <p:spPr bwMode="auto">
            <a:xfrm>
              <a:off x="3888" y="3168"/>
              <a:ext cx="624" cy="672"/>
            </a:xfrm>
            <a:custGeom>
              <a:avLst/>
              <a:gdLst>
                <a:gd name="T0" fmla="*/ 624 w 624"/>
                <a:gd name="T1" fmla="*/ 672 h 672"/>
                <a:gd name="T2" fmla="*/ 480 w 624"/>
                <a:gd name="T3" fmla="*/ 288 h 672"/>
                <a:gd name="T4" fmla="*/ 0 w 624"/>
                <a:gd name="T5" fmla="*/ 0 h 672"/>
                <a:gd name="T6" fmla="*/ 0 60000 65536"/>
                <a:gd name="T7" fmla="*/ 0 60000 65536"/>
                <a:gd name="T8" fmla="*/ 0 60000 65536"/>
                <a:gd name="T9" fmla="*/ 0 w 624"/>
                <a:gd name="T10" fmla="*/ 0 h 672"/>
                <a:gd name="T11" fmla="*/ 624 w 624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72">
                  <a:moveTo>
                    <a:pt x="624" y="672"/>
                  </a:moveTo>
                  <a:cubicBezTo>
                    <a:pt x="604" y="536"/>
                    <a:pt x="584" y="400"/>
                    <a:pt x="480" y="288"/>
                  </a:cubicBezTo>
                  <a:cubicBezTo>
                    <a:pt x="376" y="176"/>
                    <a:pt x="188" y="8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733800" y="4594225"/>
            <a:ext cx="1936750" cy="1662113"/>
            <a:chOff x="2352" y="2894"/>
            <a:chExt cx="1220" cy="1047"/>
          </a:xfrm>
        </p:grpSpPr>
        <p:sp>
          <p:nvSpPr>
            <p:cNvPr id="6161" name="Text Box 35"/>
            <p:cNvSpPr txBox="1">
              <a:spLocks noChangeArrowheads="1"/>
            </p:cNvSpPr>
            <p:nvPr/>
          </p:nvSpPr>
          <p:spPr bwMode="auto">
            <a:xfrm>
              <a:off x="2352" y="3710"/>
              <a:ext cx="1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rgbClr val="FF6600"/>
                  </a:solidFill>
                </a:rPr>
                <a:t>destination/target</a:t>
              </a:r>
            </a:p>
          </p:txBody>
        </p:sp>
        <p:sp>
          <p:nvSpPr>
            <p:cNvPr id="6162" name="Text Box 36"/>
            <p:cNvSpPr txBox="1">
              <a:spLocks noChangeArrowheads="1"/>
            </p:cNvSpPr>
            <p:nvPr/>
          </p:nvSpPr>
          <p:spPr bwMode="auto">
            <a:xfrm>
              <a:off x="3024" y="2894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rgbClr val="FF6600"/>
                  </a:solidFill>
                </a:rPr>
                <a:t>source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1029" name="Text Box 37"/>
              <p:cNvSpPr txBox="1">
                <a:spLocks noChangeArrowheads="1"/>
              </p:cNvSpPr>
              <p:nvPr/>
            </p:nvSpPr>
            <p:spPr bwMode="auto">
              <a:xfrm>
                <a:off x="5486400" y="3603625"/>
                <a:ext cx="1975477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6600"/>
                    </a:solidFill>
                  </a:rPr>
                  <a:t>in-degree</a:t>
                </a:r>
                <a:r>
                  <a:rPr lang="en-US" sz="1800"/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/>
                  <a:t>) = 3</a:t>
                </a:r>
              </a:p>
              <a:p>
                <a:r>
                  <a:rPr lang="en-US" sz="1800">
                    <a:solidFill>
                      <a:srgbClr val="FF6600"/>
                    </a:solidFill>
                  </a:rPr>
                  <a:t>out-degree</a:t>
                </a:r>
                <a:r>
                  <a:rPr lang="en-US" sz="1800"/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/>
                  <a:t>) = 4</a:t>
                </a:r>
              </a:p>
            </p:txBody>
          </p:sp>
        </mc:Choice>
        <mc:Fallback xmlns="">
          <p:sp>
            <p:nvSpPr>
              <p:cNvPr id="34102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3603625"/>
                <a:ext cx="1975477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2469" t="-4717" r="-1543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031" name="Text Box 39"/>
              <p:cNvSpPr txBox="1">
                <a:spLocks noChangeArrowheads="1"/>
              </p:cNvSpPr>
              <p:nvPr/>
            </p:nvSpPr>
            <p:spPr bwMode="auto">
              <a:xfrm>
                <a:off x="1828800" y="2232025"/>
                <a:ext cx="22856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/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/>
                  <a:t> are </a:t>
                </a:r>
                <a:r>
                  <a:rPr lang="en-US" sz="1800" i="1">
                    <a:solidFill>
                      <a:srgbClr val="FF6600"/>
                    </a:solidFill>
                  </a:rPr>
                  <a:t>adjacent</a:t>
                </a:r>
              </a:p>
            </p:txBody>
          </p:sp>
        </mc:Choice>
        <mc:Fallback xmlns="">
          <p:sp>
            <p:nvSpPr>
              <p:cNvPr id="341031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232025"/>
                <a:ext cx="2285626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8197" r="-2133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5" grpId="0"/>
      <p:bldP spid="341029" grpId="0"/>
      <p:bldP spid="3410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Handshaking Theorem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1646238"/>
                <a:ext cx="552253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be an undirected simple graph. </a:t>
                </a:r>
              </a:p>
            </p:txBody>
          </p:sp>
        </mc:Choice>
        <mc:Fallback xmlns="">
          <p:sp>
            <p:nvSpPr>
              <p:cNvPr id="71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46238"/>
                <a:ext cx="5522537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215" t="-6061" r="-22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2117725" y="2251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828800" y="2286000"/>
            <a:ext cx="3124200" cy="1014413"/>
            <a:chOff x="1152" y="1440"/>
            <a:chExt cx="1968" cy="639"/>
          </a:xfrm>
        </p:grpSpPr>
        <p:sp>
          <p:nvSpPr>
            <p:cNvPr id="7197" name="Text Box 5"/>
            <p:cNvSpPr txBox="1">
              <a:spLocks noChangeArrowheads="1"/>
            </p:cNvSpPr>
            <p:nvPr/>
          </p:nvSpPr>
          <p:spPr bwMode="auto">
            <a:xfrm>
              <a:off x="1344" y="1440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∑</a:t>
              </a:r>
            </a:p>
          </p:txBody>
        </p:sp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1622" y="1514"/>
              <a:ext cx="12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deg(</a:t>
              </a:r>
              <a:r>
                <a:rPr lang="en-US" sz="2400" i="1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) = 2 | </a:t>
              </a:r>
              <a:r>
                <a:rPr lang="en-US" sz="2400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 |</a:t>
              </a:r>
            </a:p>
          </p:txBody>
        </p:sp>
        <p:sp>
          <p:nvSpPr>
            <p:cNvPr id="7199" name="Text Box 9"/>
            <p:cNvSpPr txBox="1">
              <a:spLocks noChangeArrowheads="1"/>
            </p:cNvSpPr>
            <p:nvPr/>
          </p:nvSpPr>
          <p:spPr bwMode="auto">
            <a:xfrm>
              <a:off x="1286" y="1829"/>
              <a:ext cx="4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 </a:t>
              </a:r>
              <a:r>
                <a:rPr lang="en-US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7200" name="Rectangle 10"/>
            <p:cNvSpPr>
              <a:spLocks noChangeArrowheads="1"/>
            </p:cNvSpPr>
            <p:nvPr/>
          </p:nvSpPr>
          <p:spPr bwMode="auto">
            <a:xfrm>
              <a:off x="1152" y="1440"/>
              <a:ext cx="1968" cy="624"/>
            </a:xfrm>
            <a:prstGeom prst="rect">
              <a:avLst/>
            </a:prstGeom>
            <a:noFill/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762000" y="4160838"/>
            <a:ext cx="6477000" cy="1722437"/>
            <a:chOff x="480" y="2621"/>
            <a:chExt cx="4080" cy="1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80" y="2621"/>
                  <a:ext cx="11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If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/>
                    <a:t> is directed:</a:t>
                  </a:r>
                </a:p>
              </p:txBody>
            </p:sp>
          </mc:Choice>
          <mc:Fallback xmlns="">
            <p:sp>
              <p:nvSpPr>
                <p:cNvPr id="718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2621"/>
                  <a:ext cx="1189" cy="2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26" t="-7692" r="-1935" b="-2923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90" name="Group 18"/>
            <p:cNvGrpSpPr>
              <a:grpSpLocks/>
            </p:cNvGrpSpPr>
            <p:nvPr/>
          </p:nvGrpSpPr>
          <p:grpSpPr bwMode="auto">
            <a:xfrm>
              <a:off x="1104" y="3072"/>
              <a:ext cx="3456" cy="634"/>
              <a:chOff x="1248" y="2784"/>
              <a:chExt cx="3456" cy="634"/>
            </a:xfrm>
          </p:grpSpPr>
          <p:sp>
            <p:nvSpPr>
              <p:cNvPr id="7191" name="Text Box 12"/>
              <p:cNvSpPr txBox="1">
                <a:spLocks noChangeArrowheads="1"/>
              </p:cNvSpPr>
              <p:nvPr/>
            </p:nvSpPr>
            <p:spPr bwMode="auto">
              <a:xfrm>
                <a:off x="2832" y="2784"/>
                <a:ext cx="28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∑</a:t>
                </a:r>
              </a:p>
            </p:txBody>
          </p:sp>
          <p:sp>
            <p:nvSpPr>
              <p:cNvPr id="7192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84"/>
                <a:ext cx="28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∑</a:t>
                </a:r>
              </a:p>
            </p:txBody>
          </p:sp>
          <p:sp>
            <p:nvSpPr>
              <p:cNvPr id="7193" name="Text Box 14"/>
              <p:cNvSpPr txBox="1">
                <a:spLocks noChangeArrowheads="1"/>
              </p:cNvSpPr>
              <p:nvPr/>
            </p:nvSpPr>
            <p:spPr bwMode="auto">
              <a:xfrm>
                <a:off x="2736" y="3168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 </a:t>
                </a:r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V</a:t>
                </a:r>
              </a:p>
            </p:txBody>
          </p:sp>
          <p:sp>
            <p:nvSpPr>
              <p:cNvPr id="7194" name="Text Box 15"/>
              <p:cNvSpPr txBox="1">
                <a:spLocks noChangeArrowheads="1"/>
              </p:cNvSpPr>
              <p:nvPr/>
            </p:nvSpPr>
            <p:spPr bwMode="auto">
              <a:xfrm>
                <a:off x="1392" y="3168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 </a:t>
                </a:r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V</a:t>
                </a:r>
              </a:p>
            </p:txBody>
          </p:sp>
          <p:sp>
            <p:nvSpPr>
              <p:cNvPr id="7195" name="Text Box 16"/>
              <p:cNvSpPr txBox="1">
                <a:spLocks noChangeArrowheads="1"/>
              </p:cNvSpPr>
              <p:nvPr/>
            </p:nvSpPr>
            <p:spPr bwMode="auto">
              <a:xfrm>
                <a:off x="1766" y="2858"/>
                <a:ext cx="28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in-deg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(</a:t>
                </a:r>
                <a:r>
                  <a:rPr lang="en-US" sz="2400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)  =           </a:t>
                </a:r>
                <a:r>
                  <a:rPr lang="en-US">
                    <a:solidFill>
                      <a:srgbClr val="FF0000"/>
                    </a:solidFill>
                  </a:rPr>
                  <a:t>out-deg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(</a:t>
                </a:r>
                <a:r>
                  <a:rPr lang="en-US" sz="2400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)   =  | </a:t>
                </a:r>
                <a:r>
                  <a:rPr lang="en-US" sz="2400" i="1">
                    <a:solidFill>
                      <a:srgbClr val="FF0000"/>
                    </a:solidFill>
                    <a:latin typeface="Times New Roman" pitchFamily="18" charset="0"/>
                  </a:rPr>
                  <a:t>E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 |</a:t>
                </a:r>
              </a:p>
            </p:txBody>
          </p:sp>
          <p:sp>
            <p:nvSpPr>
              <p:cNvPr id="7196" name="Rectangle 17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456" cy="624"/>
              </a:xfrm>
              <a:prstGeom prst="rect">
                <a:avLst/>
              </a:prstGeom>
              <a:noFill/>
              <a:ln w="9525">
                <a:solidFill>
                  <a:srgbClr val="00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2057" name="Text Box 41"/>
          <p:cNvSpPr txBox="1">
            <a:spLocks noChangeArrowheads="1"/>
          </p:cNvSpPr>
          <p:nvPr/>
        </p:nvSpPr>
        <p:spPr bwMode="auto">
          <a:xfrm>
            <a:off x="5105400" y="2232025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Every edge contributes 1 to each of </a:t>
            </a:r>
          </a:p>
          <a:p>
            <a:r>
              <a:rPr lang="en-US" sz="1800">
                <a:solidFill>
                  <a:schemeClr val="accent2"/>
                </a:solidFill>
              </a:rPr>
              <a:t>the degrees of its endpoints.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410200" y="3200400"/>
            <a:ext cx="1524000" cy="990600"/>
            <a:chOff x="3408" y="2016"/>
            <a:chExt cx="960" cy="624"/>
          </a:xfrm>
        </p:grpSpPr>
        <p:sp>
          <p:nvSpPr>
            <p:cNvPr id="7181" name="Oval 42"/>
            <p:cNvSpPr>
              <a:spLocks noChangeArrowheads="1"/>
            </p:cNvSpPr>
            <p:nvPr/>
          </p:nvSpPr>
          <p:spPr bwMode="auto">
            <a:xfrm>
              <a:off x="3408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7182" name="Oval 43"/>
            <p:cNvSpPr>
              <a:spLocks noChangeArrowheads="1"/>
            </p:cNvSpPr>
            <p:nvPr/>
          </p:nvSpPr>
          <p:spPr bwMode="auto">
            <a:xfrm>
              <a:off x="3696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7183" name="Oval 44"/>
            <p:cNvSpPr>
              <a:spLocks noChangeArrowheads="1"/>
            </p:cNvSpPr>
            <p:nvPr/>
          </p:nvSpPr>
          <p:spPr bwMode="auto">
            <a:xfrm>
              <a:off x="4176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184" name="Oval 45"/>
            <p:cNvSpPr>
              <a:spLocks noChangeArrowheads="1"/>
            </p:cNvSpPr>
            <p:nvPr/>
          </p:nvSpPr>
          <p:spPr bwMode="auto">
            <a:xfrm>
              <a:off x="4032" y="20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7185" name="Line 46"/>
            <p:cNvSpPr>
              <a:spLocks noChangeShapeType="1"/>
            </p:cNvSpPr>
            <p:nvPr/>
          </p:nvSpPr>
          <p:spPr bwMode="auto">
            <a:xfrm flipV="1">
              <a:off x="3600" y="211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47"/>
            <p:cNvSpPr>
              <a:spLocks noChangeShapeType="1"/>
            </p:cNvSpPr>
            <p:nvPr/>
          </p:nvSpPr>
          <p:spPr bwMode="auto">
            <a:xfrm flipH="1">
              <a:off x="3840" y="2174"/>
              <a:ext cx="20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48"/>
            <p:cNvSpPr>
              <a:spLocks noChangeShapeType="1"/>
            </p:cNvSpPr>
            <p:nvPr/>
          </p:nvSpPr>
          <p:spPr bwMode="auto">
            <a:xfrm>
              <a:off x="4176" y="220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49"/>
            <p:cNvSpPr>
              <a:spLocks noChangeShapeType="1"/>
            </p:cNvSpPr>
            <p:nvPr/>
          </p:nvSpPr>
          <p:spPr bwMode="auto">
            <a:xfrm flipH="1">
              <a:off x="3888" y="244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2066" name="Text Box 50"/>
          <p:cNvSpPr txBox="1">
            <a:spLocks noChangeArrowheads="1"/>
          </p:cNvSpPr>
          <p:nvPr/>
        </p:nvSpPr>
        <p:spPr bwMode="auto">
          <a:xfrm>
            <a:off x="7146925" y="3138488"/>
            <a:ext cx="1949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deg(</a:t>
            </a:r>
            <a:r>
              <a:rPr lang="en-US" i="1">
                <a:latin typeface="Times New Roman" pitchFamily="18" charset="0"/>
              </a:rPr>
              <a:t>u</a:t>
            </a:r>
            <a:r>
              <a:rPr lang="en-US">
                <a:latin typeface="Times New Roman" pitchFamily="18" charset="0"/>
              </a:rPr>
              <a:t>) = 1</a:t>
            </a:r>
          </a:p>
          <a:p>
            <a:r>
              <a:rPr lang="en-US">
                <a:latin typeface="Times New Roman" pitchFamily="18" charset="0"/>
              </a:rPr>
              <a:t>deg(</a:t>
            </a:r>
            <a:r>
              <a:rPr lang="en-US" i="1">
                <a:latin typeface="Times New Roman" pitchFamily="18" charset="0"/>
              </a:rPr>
              <a:t>w</a:t>
            </a:r>
            <a:r>
              <a:rPr lang="en-US">
                <a:latin typeface="Times New Roman" pitchFamily="18" charset="0"/>
              </a:rPr>
              <a:t>)=deg(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)=2</a:t>
            </a:r>
          </a:p>
          <a:p>
            <a:r>
              <a:rPr lang="en-US">
                <a:latin typeface="Times New Roman" pitchFamily="18" charset="0"/>
              </a:rPr>
              <a:t>deg(</a:t>
            </a:r>
            <a:r>
              <a:rPr lang="en-US" i="1">
                <a:latin typeface="Times New Roman" pitchFamily="18" charset="0"/>
              </a:rPr>
              <a:t>v</a:t>
            </a:r>
            <a:r>
              <a:rPr lang="en-US">
                <a:latin typeface="Times New Roman" pitchFamily="18" charset="0"/>
              </a:rPr>
              <a:t>) = 3</a:t>
            </a:r>
          </a:p>
        </p:txBody>
      </p:sp>
      <p:sp>
        <p:nvSpPr>
          <p:cNvPr id="342067" name="Text Box 51"/>
          <p:cNvSpPr txBox="1">
            <a:spLocks noChangeArrowheads="1"/>
          </p:cNvSpPr>
          <p:nvPr/>
        </p:nvSpPr>
        <p:spPr bwMode="auto">
          <a:xfrm>
            <a:off x="6477000" y="4164013"/>
            <a:ext cx="252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(1+2+2+3)/2 = 4 edges</a:t>
            </a:r>
          </a:p>
        </p:txBody>
      </p:sp>
      <p:sp>
        <p:nvSpPr>
          <p:cNvPr id="342069" name="Text Box 53"/>
          <p:cNvSpPr txBox="1">
            <a:spLocks noChangeArrowheads="1"/>
          </p:cNvSpPr>
          <p:nvPr/>
        </p:nvSpPr>
        <p:spPr bwMode="auto">
          <a:xfrm>
            <a:off x="3657600" y="5965825"/>
            <a:ext cx="506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Every edge contributes 1 to the out-degree of its</a:t>
            </a:r>
          </a:p>
          <a:p>
            <a:r>
              <a:rPr lang="en-US" sz="1800">
                <a:solidFill>
                  <a:schemeClr val="accent2"/>
                </a:solidFill>
              </a:rPr>
              <a:t>source and 1 to the in-degree of its destination.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57" grpId="0"/>
      <p:bldP spid="342066" grpId="0"/>
      <p:bldP spid="342067" grpId="0"/>
      <p:bldP spid="3420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Path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Text Box 4"/>
              <p:cNvSpPr txBox="1">
                <a:spLocks noChangeArrowheads="1"/>
              </p:cNvSpPr>
              <p:nvPr/>
            </p:nvSpPr>
            <p:spPr bwMode="auto">
              <a:xfrm>
                <a:off x="746125" y="1458913"/>
                <a:ext cx="7492436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chemeClr val="accent2"/>
                    </a:solidFill>
                  </a:rPr>
                  <a:t>A </a:t>
                </a:r>
                <a:r>
                  <a:rPr lang="en-US" i="1">
                    <a:solidFill>
                      <a:srgbClr val="FF6600"/>
                    </a:solidFill>
                  </a:rPr>
                  <a:t>path</a:t>
                </a:r>
                <a:r>
                  <a:rPr lang="en-US">
                    <a:solidFill>
                      <a:schemeClr val="accent2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2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</a:t>
                </a:r>
                <a:r>
                  <a:rPr lang="en-US" smtClean="0">
                    <a:solidFill>
                      <a:schemeClr val="accent2"/>
                    </a:solidFill>
                  </a:rPr>
                  <a:t>, </a:t>
                </a:r>
                <a:r>
                  <a:rPr lang="en-US">
                    <a:solidFill>
                      <a:schemeClr val="accent2"/>
                    </a:solidFill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2"/>
                    </a:solidFill>
                  </a:rPr>
                  <a:t> </a:t>
                </a:r>
                <a:r>
                  <a:rPr lang="en-US">
                    <a:solidFill>
                      <a:schemeClr val="accent2"/>
                    </a:solidFill>
                  </a:rPr>
                  <a:t>of vertices such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that </a:t>
                </a:r>
                <a:r>
                  <a:rPr lang="en-US" smtClean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2"/>
                    </a:solidFill>
                  </a:rPr>
                  <a:t>) </a:t>
                </a:r>
                <a:r>
                  <a:rPr lang="en-US">
                    <a:solidFill>
                      <a:schemeClr val="accent2"/>
                    </a:solidFill>
                  </a:rPr>
                  <a:t>for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= 0, 1, …,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is an edge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1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58913"/>
                <a:ext cx="7492436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814" t="-3448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00" y="2819400"/>
            <a:ext cx="4876800" cy="3581400"/>
            <a:chOff x="1200" y="1776"/>
            <a:chExt cx="3072" cy="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5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288" cy="288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205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2" y="2496"/>
                  <a:ext cx="288" cy="28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b="-7407"/>
                  </a:stretch>
                </a:blipFill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6" name="Line 41"/>
            <p:cNvSpPr>
              <a:spLocks noChangeShapeType="1"/>
            </p:cNvSpPr>
            <p:nvPr/>
          </p:nvSpPr>
          <p:spPr bwMode="auto">
            <a:xfrm>
              <a:off x="3216" y="3408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7" name="Group 52"/>
            <p:cNvGrpSpPr>
              <a:grpSpLocks/>
            </p:cNvGrpSpPr>
            <p:nvPr/>
          </p:nvGrpSpPr>
          <p:grpSpPr bwMode="auto">
            <a:xfrm>
              <a:off x="1200" y="1776"/>
              <a:ext cx="3072" cy="2256"/>
              <a:chOff x="1200" y="1776"/>
              <a:chExt cx="3072" cy="22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0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0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0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0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2448"/>
                    <a:ext cx="288" cy="288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0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3120"/>
                    <a:ext cx="288" cy="288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1299" b="-1688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744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3744"/>
                    <a:ext cx="288" cy="288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60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448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60" y="2448"/>
                    <a:ext cx="288" cy="288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4938" b="-13580"/>
                    </a:stretch>
                  </a:blip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4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120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60" y="3120"/>
                    <a:ext cx="288" cy="288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5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6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72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7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744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12" y="3744"/>
                    <a:ext cx="288" cy="288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48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8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2448"/>
                    <a:ext cx="288" cy="288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120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9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72" y="3120"/>
                    <a:ext cx="288" cy="288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69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20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72" y="3696"/>
                    <a:ext cx="288" cy="288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 b="-7407"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2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3072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21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3072"/>
                    <a:ext cx="288" cy="288"/>
                  </a:xfrm>
                  <a:prstGeom prst="ellipse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2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369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22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3696"/>
                    <a:ext cx="288" cy="288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b="-7407"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23" name="Line 23"/>
              <p:cNvSpPr>
                <a:spLocks noChangeShapeType="1"/>
              </p:cNvSpPr>
              <p:nvPr/>
            </p:nvSpPr>
            <p:spPr bwMode="auto">
              <a:xfrm>
                <a:off x="1344" y="206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24"/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672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Line 25"/>
              <p:cNvSpPr>
                <a:spLocks noChangeShapeType="1"/>
              </p:cNvSpPr>
              <p:nvPr/>
            </p:nvSpPr>
            <p:spPr bwMode="auto">
              <a:xfrm>
                <a:off x="1488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Line 26"/>
              <p:cNvSpPr>
                <a:spLocks noChangeShapeType="1"/>
              </p:cNvSpPr>
              <p:nvPr/>
            </p:nvSpPr>
            <p:spPr bwMode="auto">
              <a:xfrm>
                <a:off x="1344" y="34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27"/>
              <p:cNvSpPr>
                <a:spLocks noChangeShapeType="1"/>
              </p:cNvSpPr>
              <p:nvPr/>
            </p:nvSpPr>
            <p:spPr bwMode="auto">
              <a:xfrm>
                <a:off x="2304" y="34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Line 28"/>
              <p:cNvSpPr>
                <a:spLocks noChangeShapeType="1"/>
              </p:cNvSpPr>
              <p:nvPr/>
            </p:nvSpPr>
            <p:spPr bwMode="auto">
              <a:xfrm flipV="1">
                <a:off x="1488" y="336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29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30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624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32"/>
              <p:cNvSpPr>
                <a:spLocks noChangeShapeType="1"/>
              </p:cNvSpPr>
              <p:nvPr/>
            </p:nvSpPr>
            <p:spPr bwMode="auto">
              <a:xfrm>
                <a:off x="2448" y="32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33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34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Line 35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36"/>
              <p:cNvSpPr>
                <a:spLocks noChangeShapeType="1"/>
              </p:cNvSpPr>
              <p:nvPr/>
            </p:nvSpPr>
            <p:spPr bwMode="auto">
              <a:xfrm flipV="1">
                <a:off x="1440" y="2016"/>
                <a:ext cx="720" cy="4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37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38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39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67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40"/>
              <p:cNvSpPr>
                <a:spLocks noChangeShapeType="1"/>
              </p:cNvSpPr>
              <p:nvPr/>
            </p:nvSpPr>
            <p:spPr bwMode="auto">
              <a:xfrm>
                <a:off x="3216" y="28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42"/>
              <p:cNvSpPr>
                <a:spLocks noChangeShapeType="1"/>
              </p:cNvSpPr>
              <p:nvPr/>
            </p:nvSpPr>
            <p:spPr bwMode="auto">
              <a:xfrm>
                <a:off x="3360" y="2688"/>
                <a:ext cx="62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Line 43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624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Line 44"/>
              <p:cNvSpPr>
                <a:spLocks noChangeShapeType="1"/>
              </p:cNvSpPr>
              <p:nvPr/>
            </p:nvSpPr>
            <p:spPr bwMode="auto">
              <a:xfrm>
                <a:off x="4128" y="206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Line 45"/>
              <p:cNvSpPr>
                <a:spLocks noChangeShapeType="1"/>
              </p:cNvSpPr>
              <p:nvPr/>
            </p:nvSpPr>
            <p:spPr bwMode="auto">
              <a:xfrm>
                <a:off x="4128" y="273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46"/>
              <p:cNvSpPr>
                <a:spLocks noChangeShapeType="1"/>
              </p:cNvSpPr>
              <p:nvPr/>
            </p:nvSpPr>
            <p:spPr bwMode="auto">
              <a:xfrm>
                <a:off x="4128" y="336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Line 47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672" cy="5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3089" name="Text Box 49"/>
              <p:cNvSpPr txBox="1">
                <a:spLocks noChangeArrowheads="1"/>
              </p:cNvSpPr>
              <p:nvPr/>
            </p:nvSpPr>
            <p:spPr bwMode="auto">
              <a:xfrm>
                <a:off x="3048000" y="4213225"/>
                <a:ext cx="2019300" cy="671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solidFill>
                      <a:schemeClr val="tx2"/>
                    </a:solidFill>
                  </a:rPr>
                  <a:t>Non-simple path: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43089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213225"/>
                <a:ext cx="2019300" cy="671513"/>
              </a:xfrm>
              <a:prstGeom prst="rect">
                <a:avLst/>
              </a:prstGeom>
              <a:blipFill rotWithShape="0">
                <a:blip r:embed="rId19"/>
                <a:stretch>
                  <a:fillRect l="-2417" t="-4545"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36525" y="3160713"/>
            <a:ext cx="1543050" cy="1631950"/>
            <a:chOff x="86" y="1991"/>
            <a:chExt cx="972" cy="1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86" y="1991"/>
                  <a:ext cx="972" cy="5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i="1">
                      <a:solidFill>
                        <a:srgbClr val="FF6600"/>
                      </a:solidFill>
                    </a:rPr>
                    <a:t>Simple path</a:t>
                  </a:r>
                  <a:r>
                    <a:rPr lang="en-US" sz="1800" i="1"/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800" i="1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180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03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" y="1991"/>
                  <a:ext cx="972" cy="5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50" t="-3311" r="-3150" b="-331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4" name="Text Box 50"/>
            <p:cNvSpPr txBox="1">
              <a:spLocks noChangeArrowheads="1"/>
            </p:cNvSpPr>
            <p:nvPr/>
          </p:nvSpPr>
          <p:spPr bwMode="auto">
            <a:xfrm>
              <a:off x="86" y="2615"/>
              <a:ext cx="9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(no repeated</a:t>
              </a:r>
            </a:p>
            <a:p>
              <a:r>
                <a:rPr lang="en-US" sz="1800"/>
                <a:t>vertices)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3091" name="Text Box 51"/>
              <p:cNvSpPr txBox="1">
                <a:spLocks noChangeArrowheads="1"/>
              </p:cNvSpPr>
              <p:nvPr/>
            </p:nvSpPr>
            <p:spPr bwMode="auto">
              <a:xfrm>
                <a:off x="4114800" y="2460625"/>
                <a:ext cx="18859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/>
                  <a:t>not a path</a:t>
                </a:r>
              </a:p>
            </p:txBody>
          </p:sp>
        </mc:Choice>
        <mc:Fallback xmlns="">
          <p:sp>
            <p:nvSpPr>
              <p:cNvPr id="343091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2460625"/>
                <a:ext cx="1885950" cy="366713"/>
              </a:xfrm>
              <a:prstGeom prst="rect">
                <a:avLst/>
              </a:prstGeom>
              <a:blipFill rotWithShape="0">
                <a:blip r:embed="rId21"/>
                <a:stretch>
                  <a:fillRect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89" grpId="0"/>
      <p:bldP spid="3430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996633"/>
                </a:solidFill>
                <a:latin typeface="Arial" charset="0"/>
              </a:rPr>
              <a:t>Cycle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0" name="Oval 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9221" name="Oval 8"/>
          <p:cNvSpPr>
            <a:spLocks noChangeArrowheads="1"/>
          </p:cNvSpPr>
          <p:nvPr/>
        </p:nvSpPr>
        <p:spPr bwMode="auto">
          <a:xfrm>
            <a:off x="19050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19050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j</a:t>
            </a:r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1905000" y="59436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n</a:t>
            </a:r>
          </a:p>
        </p:txBody>
      </p:sp>
      <p:sp>
        <p:nvSpPr>
          <p:cNvPr id="9224" name="Oval 11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9225" name="Oval 12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f</a:t>
            </a:r>
          </a:p>
        </p:txBody>
      </p:sp>
      <p:sp>
        <p:nvSpPr>
          <p:cNvPr id="9226" name="Oval 13"/>
          <p:cNvSpPr>
            <a:spLocks noChangeArrowheads="1"/>
          </p:cNvSpPr>
          <p:nvPr/>
        </p:nvSpPr>
        <p:spPr bwMode="auto">
          <a:xfrm>
            <a:off x="34290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27" name="Oval 14"/>
          <p:cNvSpPr>
            <a:spLocks noChangeArrowheads="1"/>
          </p:cNvSpPr>
          <p:nvPr/>
        </p:nvSpPr>
        <p:spPr bwMode="auto">
          <a:xfrm>
            <a:off x="63246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d</a:t>
            </a:r>
          </a:p>
        </p:txBody>
      </p:sp>
      <p:sp>
        <p:nvSpPr>
          <p:cNvPr id="9228" name="Oval 15"/>
          <p:cNvSpPr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9229" name="Oval 16"/>
          <p:cNvSpPr>
            <a:spLocks noChangeArrowheads="1"/>
          </p:cNvSpPr>
          <p:nvPr/>
        </p:nvSpPr>
        <p:spPr bwMode="auto">
          <a:xfrm>
            <a:off x="3352800" y="59436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0" name="Oval 17"/>
              <p:cNvSpPr>
                <a:spLocks noChangeArrowheads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9230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 b="-7407"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1" name="Oval 18"/>
          <p:cNvSpPr>
            <a:spLocks noChangeArrowheads="1"/>
          </p:cNvSpPr>
          <p:nvPr/>
        </p:nvSpPr>
        <p:spPr bwMode="auto">
          <a:xfrm>
            <a:off x="63246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h</a:t>
            </a:r>
          </a:p>
        </p:txBody>
      </p:sp>
      <p:sp>
        <p:nvSpPr>
          <p:cNvPr id="9232" name="Oval 19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l</a:t>
            </a:r>
          </a:p>
        </p:txBody>
      </p:sp>
      <p:sp>
        <p:nvSpPr>
          <p:cNvPr id="9233" name="Oval 20"/>
          <p:cNvSpPr>
            <a:spLocks noChangeArrowheads="1"/>
          </p:cNvSpPr>
          <p:nvPr/>
        </p:nvSpPr>
        <p:spPr bwMode="auto">
          <a:xfrm>
            <a:off x="48768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p</a:t>
            </a:r>
          </a:p>
        </p:txBody>
      </p:sp>
      <p:sp>
        <p:nvSpPr>
          <p:cNvPr id="9234" name="Oval 21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m</a:t>
            </a:r>
          </a:p>
        </p:txBody>
      </p:sp>
      <p:sp>
        <p:nvSpPr>
          <p:cNvPr id="9235" name="Oval 22"/>
          <p:cNvSpPr>
            <a:spLocks noChangeArrowheads="1"/>
          </p:cNvSpPr>
          <p:nvPr/>
        </p:nvSpPr>
        <p:spPr bwMode="auto">
          <a:xfrm>
            <a:off x="63246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q</a:t>
            </a:r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2133600" y="3276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>
            <a:off x="2362200" y="4267200"/>
            <a:ext cx="1066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8" name="Line 25"/>
          <p:cNvSpPr>
            <a:spLocks noChangeShapeType="1"/>
          </p:cNvSpPr>
          <p:nvPr/>
        </p:nvSpPr>
        <p:spPr bwMode="auto">
          <a:xfrm>
            <a:off x="2362200" y="5257800"/>
            <a:ext cx="1066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>
            <a:off x="2133600" y="5410200"/>
            <a:ext cx="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>
            <a:off x="3657600" y="5410200"/>
            <a:ext cx="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 flipV="1">
            <a:off x="2362200" y="5334000"/>
            <a:ext cx="11430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>
            <a:off x="3810000" y="6172200"/>
            <a:ext cx="1066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3" name="Line 30"/>
          <p:cNvSpPr>
            <a:spLocks noChangeShapeType="1"/>
          </p:cNvSpPr>
          <p:nvPr/>
        </p:nvSpPr>
        <p:spPr bwMode="auto">
          <a:xfrm>
            <a:off x="3886200" y="5257800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Line 31"/>
          <p:cNvSpPr>
            <a:spLocks noChangeShapeType="1"/>
          </p:cNvSpPr>
          <p:nvPr/>
        </p:nvSpPr>
        <p:spPr bwMode="auto">
          <a:xfrm>
            <a:off x="3886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5" name="Line 32"/>
          <p:cNvSpPr>
            <a:spLocks noChangeShapeType="1"/>
          </p:cNvSpPr>
          <p:nvPr/>
        </p:nvSpPr>
        <p:spPr bwMode="auto">
          <a:xfrm>
            <a:off x="2362200" y="29718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6" name="Line 33"/>
          <p:cNvSpPr>
            <a:spLocks noChangeShapeType="1"/>
          </p:cNvSpPr>
          <p:nvPr/>
        </p:nvSpPr>
        <p:spPr bwMode="auto">
          <a:xfrm>
            <a:off x="2362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7" name="Line 34"/>
          <p:cNvSpPr>
            <a:spLocks noChangeShapeType="1"/>
          </p:cNvSpPr>
          <p:nvPr/>
        </p:nvSpPr>
        <p:spPr bwMode="auto">
          <a:xfrm>
            <a:off x="38862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8" name="Line 35"/>
          <p:cNvSpPr>
            <a:spLocks noChangeShapeType="1"/>
          </p:cNvSpPr>
          <p:nvPr/>
        </p:nvSpPr>
        <p:spPr bwMode="auto">
          <a:xfrm flipV="1">
            <a:off x="2286000" y="3200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9" name="Line 36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0" name="Line 37"/>
          <p:cNvSpPr>
            <a:spLocks noChangeShapeType="1"/>
          </p:cNvSpPr>
          <p:nvPr/>
        </p:nvSpPr>
        <p:spPr bwMode="auto">
          <a:xfrm>
            <a:off x="5334000" y="30480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1" name="Line 38"/>
          <p:cNvSpPr>
            <a:spLocks noChangeShapeType="1"/>
          </p:cNvSpPr>
          <p:nvPr/>
        </p:nvSpPr>
        <p:spPr bwMode="auto">
          <a:xfrm>
            <a:off x="5257800" y="32004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Line 39"/>
          <p:cNvSpPr>
            <a:spLocks noChangeShapeType="1"/>
          </p:cNvSpPr>
          <p:nvPr/>
        </p:nvSpPr>
        <p:spPr bwMode="auto">
          <a:xfrm>
            <a:off x="5105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3" name="Line 40"/>
          <p:cNvSpPr>
            <a:spLocks noChangeShapeType="1"/>
          </p:cNvSpPr>
          <p:nvPr/>
        </p:nvSpPr>
        <p:spPr bwMode="auto">
          <a:xfrm>
            <a:off x="5105400" y="54102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4" name="Line 41"/>
          <p:cNvSpPr>
            <a:spLocks noChangeShapeType="1"/>
          </p:cNvSpPr>
          <p:nvPr/>
        </p:nvSpPr>
        <p:spPr bwMode="auto">
          <a:xfrm>
            <a:off x="5334000" y="42672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5" name="Line 42"/>
          <p:cNvSpPr>
            <a:spLocks noChangeShapeType="1"/>
          </p:cNvSpPr>
          <p:nvPr/>
        </p:nvSpPr>
        <p:spPr bwMode="auto">
          <a:xfrm>
            <a:off x="5334000" y="5334000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6" name="Line 43"/>
          <p:cNvSpPr>
            <a:spLocks noChangeShapeType="1"/>
          </p:cNvSpPr>
          <p:nvPr/>
        </p:nvSpPr>
        <p:spPr bwMode="auto">
          <a:xfrm>
            <a:off x="6553200" y="3276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7" name="Line 44"/>
          <p:cNvSpPr>
            <a:spLocks noChangeShapeType="1"/>
          </p:cNvSpPr>
          <p:nvPr/>
        </p:nvSpPr>
        <p:spPr bwMode="auto">
          <a:xfrm>
            <a:off x="6553200" y="4343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8" name="Line 45"/>
          <p:cNvSpPr>
            <a:spLocks noChangeShapeType="1"/>
          </p:cNvSpPr>
          <p:nvPr/>
        </p:nvSpPr>
        <p:spPr bwMode="auto">
          <a:xfrm>
            <a:off x="6553200" y="53340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9" name="Line 46"/>
          <p:cNvSpPr>
            <a:spLocks noChangeShapeType="1"/>
          </p:cNvSpPr>
          <p:nvPr/>
        </p:nvSpPr>
        <p:spPr bwMode="auto">
          <a:xfrm>
            <a:off x="3886200" y="3200400"/>
            <a:ext cx="1066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0" name="Text Box 52"/>
          <p:cNvSpPr txBox="1">
            <a:spLocks noChangeArrowheads="1"/>
          </p:cNvSpPr>
          <p:nvPr/>
        </p:nvSpPr>
        <p:spPr bwMode="auto">
          <a:xfrm>
            <a:off x="746125" y="1382713"/>
            <a:ext cx="6621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 i="1">
                <a:solidFill>
                  <a:srgbClr val="FF6600"/>
                </a:solidFill>
              </a:rPr>
              <a:t>cycle </a:t>
            </a:r>
            <a:r>
              <a:rPr lang="en-US">
                <a:solidFill>
                  <a:schemeClr val="accent2"/>
                </a:solidFill>
              </a:rPr>
              <a:t>is a path that starts and ends at the same vertex. </a:t>
            </a:r>
          </a:p>
        </p:txBody>
      </p:sp>
      <p:sp>
        <p:nvSpPr>
          <p:cNvPr id="349237" name="Text Box 53"/>
          <p:cNvSpPr txBox="1">
            <a:spLocks noChangeArrowheads="1"/>
          </p:cNvSpPr>
          <p:nvPr/>
        </p:nvSpPr>
        <p:spPr bwMode="auto">
          <a:xfrm>
            <a:off x="746125" y="2068513"/>
            <a:ext cx="479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 i="1">
                <a:solidFill>
                  <a:srgbClr val="FF6600"/>
                </a:solidFill>
              </a:rPr>
              <a:t>simple cycle</a:t>
            </a:r>
            <a:r>
              <a:rPr lang="en-US"/>
              <a:t> has no repeated vertices.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9239" name="Text Box 55"/>
              <p:cNvSpPr txBox="1">
                <a:spLocks noChangeArrowheads="1"/>
              </p:cNvSpPr>
              <p:nvPr/>
            </p:nvSpPr>
            <p:spPr bwMode="auto">
              <a:xfrm>
                <a:off x="136525" y="5065713"/>
                <a:ext cx="175195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>
                  <a:solidFill>
                    <a:srgbClr val="008000"/>
                  </a:solidFill>
                </a:endParaRPr>
              </a:p>
              <a:p>
                <a:r>
                  <a:rPr lang="en-US" sz="1800" smtClean="0"/>
                  <a:t> is </a:t>
                </a:r>
                <a:r>
                  <a:rPr lang="en-US" sz="1800"/>
                  <a:t>not simple.</a:t>
                </a:r>
              </a:p>
            </p:txBody>
          </p:sp>
        </mc:Choice>
        <mc:Fallback>
          <p:sp>
            <p:nvSpPr>
              <p:cNvPr id="349239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25" y="5065713"/>
                <a:ext cx="1751954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37" grpId="0"/>
      <p:bldP spid="349239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7807</TotalTime>
  <Words>1283</Words>
  <Application>Microsoft Office PowerPoint</Application>
  <PresentationFormat>On-screen Show (4:3)</PresentationFormat>
  <Paragraphs>398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Symbol</vt:lpstr>
      <vt:lpstr>Times New Roman</vt:lpstr>
      <vt:lpstr>Blank Presentation</vt:lpstr>
      <vt:lpstr>Graph</vt:lpstr>
      <vt:lpstr>A Directed Graph </vt:lpstr>
      <vt:lpstr>Course  Prerequisites</vt:lpstr>
      <vt:lpstr>Applications of Graphs</vt:lpstr>
      <vt:lpstr>More General Graphs</vt:lpstr>
      <vt:lpstr>Edges &amp; Degrees</vt:lpstr>
      <vt:lpstr>Handshaking Theorem</vt:lpstr>
      <vt:lpstr>Path</vt:lpstr>
      <vt:lpstr>Cycle</vt:lpstr>
      <vt:lpstr>Subgraph</vt:lpstr>
      <vt:lpstr>Connectivity</vt:lpstr>
      <vt:lpstr>Is a Tree Connected?</vt:lpstr>
      <vt:lpstr>Strong &amp; Weak Connectivity</vt:lpstr>
      <vt:lpstr>Weighted Graphs</vt:lpstr>
      <vt:lpstr>Input and Output of Graphs</vt:lpstr>
      <vt:lpstr>Adjacency Matrix</vt:lpstr>
      <vt:lpstr>Adjacency Set / List</vt:lpstr>
      <vt:lpstr>Adjacencies Between Countries</vt:lpstr>
      <vt:lpstr>Adjacency Matrix</vt:lpstr>
      <vt:lpstr>Adjacency List</vt:lpstr>
      <vt:lpstr>Operation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134</cp:revision>
  <dcterms:created xsi:type="dcterms:W3CDTF">1999-03-29T05:24:19Z</dcterms:created>
  <dcterms:modified xsi:type="dcterms:W3CDTF">2016-11-25T04:05:58Z</dcterms:modified>
</cp:coreProperties>
</file>