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5" r:id="rId2"/>
    <p:sldId id="331" r:id="rId3"/>
    <p:sldId id="332" r:id="rId4"/>
    <p:sldId id="347" r:id="rId5"/>
    <p:sldId id="333" r:id="rId6"/>
    <p:sldId id="348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6" r:id="rId19"/>
    <p:sldId id="345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" initials="j" lastIdx="1" clrIdx="0">
    <p:extLst>
      <p:ext uri="{19B8F6BF-5375-455C-9EA6-DF929625EA0E}">
        <p15:presenceInfo xmlns:p15="http://schemas.microsoft.com/office/powerpoint/2012/main" userId="j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3300"/>
    <a:srgbClr val="FF3399"/>
    <a:srgbClr val="660033"/>
    <a:srgbClr val="FF0000"/>
    <a:srgbClr val="66FFFF"/>
    <a:srgbClr val="FFFF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21T08:47:16.81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fld id="{E0923D8E-E765-48D0-96BE-95B36916A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90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044413E-A283-4D3A-B8E0-7C8275803C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89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C5DD40-9B4F-4467-8D27-3E742E86DCF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15474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AEFBEA-3E42-4853-91F1-49FB742207B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7535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E92EB5-DBAF-42EE-8684-79099F2665B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5274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49F117-E862-4A22-A267-C9FAA8759855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25532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3D6773-9A44-4B25-B845-85604898C9D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69976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CDFE51-5233-40B0-A658-4BD50F75D442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8051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03D7C9-F80A-4F84-AE18-DEA1BD3F4855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9512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E9790-AD1B-4D3A-9AFA-424EBEEF4C4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3113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E9790-AD1B-4D3A-9AFA-424EBEEF4C4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4236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E9790-AD1B-4D3A-9AFA-424EBEEF4C48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2^3^4^…^100   or 1</a:t>
            </a:r>
            <a:r>
              <a:rPr lang="en-US" baseline="0" smtClean="0"/>
              <a:t> – (2 – (3 – (4 – (5 – (… (99 – 100)…)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8169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E9790-AD1B-4D3A-9AFA-424EBEEF4C48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78608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975976-0085-44E1-8831-C086204628C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3565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B6A78-FE15-40EB-B330-BC838502C46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5198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B6A78-FE15-40EB-B330-BC838502C46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8433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F59C20-EB35-4789-A890-942B9F9E944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0951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F59C20-EB35-4789-A890-942B9F9E944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2533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4AB054-284D-4EE5-A1F0-DBDDEA2D419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6274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3ACB0B-1A80-4F5F-8E50-692C5C12444C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851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75722F-B91A-4436-80EC-954BF2C84821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6430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CDD05-6709-46AA-90B5-323A7EA40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A23B3-7317-4FB4-8F2F-70BDE824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6135F-A8D9-44CF-A534-7ACB7BAD2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A94B5-56CC-496C-AECB-F41F0E243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B58DF-5010-4A77-87CB-40BBF053DD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357FC-C0FD-432C-A015-940456402C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68AA2-ED57-462A-A4C3-E1D04A30D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8C710-3B73-4966-9D3E-328FA2D8E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EEEE2-71F0-41EF-8F17-2669DBEA7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CFD9E-5B46-45F1-8C53-0027846D52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C4BA3-D5EC-4CED-A92E-CC4F07EF1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79D40686-FA61-4E59-8826-9D4C113FB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omments" Target="../comments/comment1.xml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Infix Notation</a:t>
            </a:r>
          </a:p>
        </p:txBody>
      </p:sp>
      <p:sp>
        <p:nvSpPr>
          <p:cNvPr id="15363" name="Text Box 6"/>
          <p:cNvSpPr txBox="1">
            <a:spLocks noChangeArrowheads="1"/>
          </p:cNvSpPr>
          <p:nvPr/>
        </p:nvSpPr>
        <p:spPr bwMode="auto">
          <a:xfrm>
            <a:off x="6537325" y="30130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5364" name="Line 1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219200" y="1676400"/>
            <a:ext cx="6540500" cy="396875"/>
            <a:chOff x="768" y="1056"/>
            <a:chExt cx="4120" cy="250"/>
          </a:xfrm>
        </p:grpSpPr>
        <p:sp>
          <p:nvSpPr>
            <p:cNvPr id="15377" name="Text Box 15"/>
            <p:cNvSpPr txBox="1">
              <a:spLocks noChangeArrowheads="1"/>
            </p:cNvSpPr>
            <p:nvPr/>
          </p:nvSpPr>
          <p:spPr bwMode="auto">
            <a:xfrm>
              <a:off x="960" y="1056"/>
              <a:ext cx="39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Each binary operator is placed between its operands. </a:t>
              </a:r>
            </a:p>
          </p:txBody>
        </p:sp>
        <p:sp>
          <p:nvSpPr>
            <p:cNvPr id="15378" name="AutoShape 16"/>
            <p:cNvSpPr>
              <a:spLocks noChangeArrowheads="1"/>
            </p:cNvSpPr>
            <p:nvPr/>
          </p:nvSpPr>
          <p:spPr bwMode="auto">
            <a:xfrm>
              <a:off x="768" y="1104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219200" y="2286000"/>
            <a:ext cx="5297488" cy="396875"/>
            <a:chOff x="768" y="1056"/>
            <a:chExt cx="3337" cy="250"/>
          </a:xfrm>
        </p:grpSpPr>
        <p:sp>
          <p:nvSpPr>
            <p:cNvPr id="15375" name="Text Box 19"/>
            <p:cNvSpPr txBox="1">
              <a:spLocks noChangeArrowheads="1"/>
            </p:cNvSpPr>
            <p:nvPr/>
          </p:nvSpPr>
          <p:spPr bwMode="auto">
            <a:xfrm>
              <a:off x="960" y="1056"/>
              <a:ext cx="31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Each unary operator precedes its operand.</a:t>
              </a:r>
            </a:p>
          </p:txBody>
        </p:sp>
        <p:sp>
          <p:nvSpPr>
            <p:cNvPr id="15376" name="AutoShape 20"/>
            <p:cNvSpPr>
              <a:spLocks noChangeArrowheads="1"/>
            </p:cNvSpPr>
            <p:nvPr/>
          </p:nvSpPr>
          <p:spPr bwMode="auto">
            <a:xfrm>
              <a:off x="768" y="1104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5573" name="Text Box 21"/>
          <p:cNvSpPr txBox="1">
            <a:spLocks noChangeArrowheads="1"/>
          </p:cNvSpPr>
          <p:nvPr/>
        </p:nvSpPr>
        <p:spPr bwMode="auto">
          <a:xfrm>
            <a:off x="2270125" y="3211513"/>
            <a:ext cx="1287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-2 + 3 * 5 </a:t>
            </a:r>
          </a:p>
        </p:txBody>
      </p:sp>
      <p:sp>
        <p:nvSpPr>
          <p:cNvPr id="535574" name="AutoShape 22"/>
          <p:cNvSpPr>
            <a:spLocks noChangeArrowheads="1"/>
          </p:cNvSpPr>
          <p:nvPr/>
        </p:nvSpPr>
        <p:spPr bwMode="auto">
          <a:xfrm>
            <a:off x="3810000" y="3352800"/>
            <a:ext cx="533400" cy="152400"/>
          </a:xfrm>
          <a:prstGeom prst="leftRightArrow">
            <a:avLst>
              <a:gd name="adj1" fmla="val 5000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5575" name="Text Box 23"/>
          <p:cNvSpPr txBox="1">
            <a:spLocks noChangeArrowheads="1"/>
          </p:cNvSpPr>
          <p:nvPr/>
        </p:nvSpPr>
        <p:spPr bwMode="auto">
          <a:xfrm>
            <a:off x="4632325" y="3211513"/>
            <a:ext cx="1554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(-2) + (3 * 5)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066800" y="3946525"/>
            <a:ext cx="5810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Postfix expressions are easy to evaluate: </a:t>
            </a:r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1981200" y="4632325"/>
            <a:ext cx="2454275" cy="396875"/>
            <a:chOff x="1056" y="1200"/>
            <a:chExt cx="1546" cy="250"/>
          </a:xfrm>
        </p:grpSpPr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1056" y="1248"/>
              <a:ext cx="96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1152" y="1200"/>
              <a:ext cx="14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/>
                <a:t>no </a:t>
              </a:r>
              <a:r>
                <a:rPr lang="en-US" sz="2000" dirty="0" err="1"/>
                <a:t>subexpressions</a:t>
              </a:r>
              <a:endParaRPr lang="en-US" sz="2000"/>
            </a:p>
          </p:txBody>
        </p:sp>
      </p:grpSp>
      <p:grpSp>
        <p:nvGrpSpPr>
          <p:cNvPr id="18" name="Group 10"/>
          <p:cNvGrpSpPr>
            <a:grpSpLocks/>
          </p:cNvGrpSpPr>
          <p:nvPr/>
        </p:nvGrpSpPr>
        <p:grpSpPr bwMode="auto">
          <a:xfrm>
            <a:off x="1981200" y="5089525"/>
            <a:ext cx="6161088" cy="396875"/>
            <a:chOff x="1056" y="1200"/>
            <a:chExt cx="3881" cy="250"/>
          </a:xfrm>
        </p:grpSpPr>
        <p:sp>
          <p:nvSpPr>
            <p:cNvPr id="19" name="AutoShape 11"/>
            <p:cNvSpPr>
              <a:spLocks noChangeArrowheads="1"/>
            </p:cNvSpPr>
            <p:nvPr/>
          </p:nvSpPr>
          <p:spPr bwMode="auto">
            <a:xfrm>
              <a:off x="1056" y="1248"/>
              <a:ext cx="96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1152" y="1200"/>
              <a:ext cx="37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precedence among operators already accounted for</a:t>
              </a:r>
            </a:p>
          </p:txBody>
        </p:sp>
      </p:grp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127125" y="5662613"/>
            <a:ext cx="6113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But this is not the case for infix expressions!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2057400" y="6308725"/>
            <a:ext cx="2798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e.g.  </a:t>
            </a:r>
            <a:r>
              <a:rPr lang="en-US">
                <a:solidFill>
                  <a:schemeClr val="tx2"/>
                </a:solidFill>
              </a:rPr>
              <a:t>9 + (2 – 3) * 8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74" grpId="0" animBg="1"/>
      <p:bldP spid="535575" grpId="0"/>
      <p:bldP spid="14" grpId="0"/>
      <p:bldP spid="21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Arial" charset="0"/>
              </a:rPr>
              <a:t> Example 3</a:t>
            </a: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85800" y="1295400"/>
            <a:ext cx="7583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 Use precedence values to handle ^ (right associative).</a:t>
            </a:r>
          </a:p>
        </p:txBody>
      </p:sp>
      <p:sp>
        <p:nvSpPr>
          <p:cNvPr id="244741" name="Text Box 5"/>
          <p:cNvSpPr txBox="1">
            <a:spLocks noChangeArrowheads="1"/>
          </p:cNvSpPr>
          <p:nvPr/>
        </p:nvSpPr>
        <p:spPr bwMode="auto">
          <a:xfrm>
            <a:off x="1828800" y="2895600"/>
            <a:ext cx="1298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a ^ b ^ c</a:t>
            </a:r>
          </a:p>
        </p:txBody>
      </p:sp>
      <p:sp>
        <p:nvSpPr>
          <p:cNvPr id="244742" name="Rectangle 6"/>
          <p:cNvSpPr>
            <a:spLocks noChangeArrowheads="1"/>
          </p:cNvSpPr>
          <p:nvPr/>
        </p:nvSpPr>
        <p:spPr bwMode="auto">
          <a:xfrm>
            <a:off x="2743200" y="4724400"/>
            <a:ext cx="76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^</a:t>
            </a:r>
          </a:p>
        </p:txBody>
      </p:sp>
      <p:sp>
        <p:nvSpPr>
          <p:cNvPr id="244743" name="Line 7"/>
          <p:cNvSpPr>
            <a:spLocks noChangeShapeType="1"/>
          </p:cNvSpPr>
          <p:nvPr/>
        </p:nvSpPr>
        <p:spPr bwMode="auto">
          <a:xfrm flipV="1">
            <a:off x="19812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4746" name="Line 10"/>
          <p:cNvSpPr>
            <a:spLocks noChangeShapeType="1"/>
          </p:cNvSpPr>
          <p:nvPr/>
        </p:nvSpPr>
        <p:spPr bwMode="auto">
          <a:xfrm flipV="1">
            <a:off x="25908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4747" name="Line 11"/>
          <p:cNvSpPr>
            <a:spLocks noChangeShapeType="1"/>
          </p:cNvSpPr>
          <p:nvPr/>
        </p:nvSpPr>
        <p:spPr bwMode="auto">
          <a:xfrm flipV="1">
            <a:off x="28194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4748" name="Text Box 12"/>
          <p:cNvSpPr txBox="1">
            <a:spLocks noChangeArrowheads="1"/>
          </p:cNvSpPr>
          <p:nvPr/>
        </p:nvSpPr>
        <p:spPr bwMode="auto">
          <a:xfrm>
            <a:off x="1050925" y="4125913"/>
            <a:ext cx="1184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Operator</a:t>
            </a:r>
          </a:p>
          <a:p>
            <a:r>
              <a:rPr lang="en-US">
                <a:solidFill>
                  <a:schemeClr val="accent2"/>
                </a:solidFill>
              </a:rPr>
              <a:t>s</a:t>
            </a:r>
            <a:r>
              <a:rPr lang="en-US" sz="2000" smtClean="0">
                <a:solidFill>
                  <a:schemeClr val="accent2"/>
                </a:solidFill>
              </a:rPr>
              <a:t>tack</a:t>
            </a:r>
            <a:r>
              <a:rPr lang="en-US" sz="200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244749" name="Text Box 13"/>
          <p:cNvSpPr txBox="1">
            <a:spLocks noChangeArrowheads="1"/>
          </p:cNvSpPr>
          <p:nvPr/>
        </p:nvSpPr>
        <p:spPr bwMode="auto">
          <a:xfrm>
            <a:off x="1143000" y="5562600"/>
            <a:ext cx="1016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Postfix </a:t>
            </a:r>
          </a:p>
          <a:p>
            <a:r>
              <a:rPr lang="en-US" sz="2000">
                <a:solidFill>
                  <a:schemeClr val="accent2"/>
                </a:solidFill>
              </a:rPr>
              <a:t>string:</a:t>
            </a:r>
          </a:p>
        </p:txBody>
      </p:sp>
      <p:sp>
        <p:nvSpPr>
          <p:cNvPr id="244750" name="Rectangle 14"/>
          <p:cNvSpPr>
            <a:spLocks noChangeArrowheads="1"/>
          </p:cNvSpPr>
          <p:nvPr/>
        </p:nvSpPr>
        <p:spPr bwMode="auto">
          <a:xfrm>
            <a:off x="27432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44751" name="Rectangle 15"/>
          <p:cNvSpPr>
            <a:spLocks noChangeArrowheads="1"/>
          </p:cNvSpPr>
          <p:nvPr/>
        </p:nvSpPr>
        <p:spPr bwMode="auto">
          <a:xfrm>
            <a:off x="36576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44752" name="Rectangle 16"/>
          <p:cNvSpPr>
            <a:spLocks noChangeArrowheads="1"/>
          </p:cNvSpPr>
          <p:nvPr/>
        </p:nvSpPr>
        <p:spPr bwMode="auto">
          <a:xfrm>
            <a:off x="32004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44753" name="Rectangle 17"/>
          <p:cNvSpPr>
            <a:spLocks noChangeArrowheads="1"/>
          </p:cNvSpPr>
          <p:nvPr/>
        </p:nvSpPr>
        <p:spPr bwMode="auto">
          <a:xfrm>
            <a:off x="45720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^</a:t>
            </a:r>
          </a:p>
        </p:txBody>
      </p:sp>
      <p:sp>
        <p:nvSpPr>
          <p:cNvPr id="244754" name="Rectangle 18"/>
          <p:cNvSpPr>
            <a:spLocks noChangeArrowheads="1"/>
          </p:cNvSpPr>
          <p:nvPr/>
        </p:nvSpPr>
        <p:spPr bwMode="auto">
          <a:xfrm>
            <a:off x="41148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^</a:t>
            </a:r>
          </a:p>
        </p:txBody>
      </p:sp>
      <p:sp>
        <p:nvSpPr>
          <p:cNvPr id="244756" name="Text Box 20"/>
          <p:cNvSpPr txBox="1">
            <a:spLocks noChangeArrowheads="1"/>
          </p:cNvSpPr>
          <p:nvPr/>
        </p:nvSpPr>
        <p:spPr bwMode="auto">
          <a:xfrm>
            <a:off x="4572000" y="3381375"/>
            <a:ext cx="4392613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2</a:t>
            </a:r>
            <a:r>
              <a:rPr lang="en-US" sz="2000" baseline="30000">
                <a:solidFill>
                  <a:srgbClr val="008000"/>
                </a:solidFill>
              </a:rPr>
              <a:t>nd</a:t>
            </a:r>
            <a:r>
              <a:rPr lang="en-US" sz="2000">
                <a:solidFill>
                  <a:srgbClr val="008000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^ </a:t>
            </a:r>
            <a:r>
              <a:rPr lang="en-US" sz="2000">
                <a:solidFill>
                  <a:srgbClr val="008000"/>
                </a:solidFill>
              </a:rPr>
              <a:t>has precedence 4 but 1</a:t>
            </a:r>
            <a:r>
              <a:rPr lang="en-US" sz="2000" baseline="30000">
                <a:solidFill>
                  <a:srgbClr val="008000"/>
                </a:solidFill>
              </a:rPr>
              <a:t>st</a:t>
            </a:r>
            <a:r>
              <a:rPr lang="en-US" sz="2000">
                <a:solidFill>
                  <a:srgbClr val="008000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^</a:t>
            </a:r>
            <a:r>
              <a:rPr lang="en-US" sz="2000">
                <a:solidFill>
                  <a:srgbClr val="008000"/>
                </a:solidFill>
              </a:rPr>
              <a:t> has </a:t>
            </a:r>
          </a:p>
          <a:p>
            <a:r>
              <a:rPr lang="en-US" sz="2000">
                <a:solidFill>
                  <a:srgbClr val="008000"/>
                </a:solidFill>
              </a:rPr>
              <a:t>only 3</a:t>
            </a:r>
          </a:p>
          <a:p>
            <a:r>
              <a:rPr lang="en-US" sz="2000">
                <a:solidFill>
                  <a:srgbClr val="008000"/>
                </a:solidFill>
              </a:rPr>
              <a:t>    </a:t>
            </a:r>
            <a:r>
              <a:rPr lang="en-US" sz="2000">
                <a:solidFill>
                  <a:srgbClr val="008000"/>
                </a:solidFill>
                <a:sym typeface="Symbol" pitchFamily="18" charset="2"/>
              </a:rPr>
              <a:t> 2</a:t>
            </a:r>
            <a:r>
              <a:rPr lang="en-US" sz="2000" baseline="30000">
                <a:solidFill>
                  <a:srgbClr val="008000"/>
                </a:solidFill>
                <a:sym typeface="Symbol" pitchFamily="18" charset="2"/>
              </a:rPr>
              <a:t>nd</a:t>
            </a:r>
            <a:r>
              <a:rPr lang="en-US" sz="2000">
                <a:solidFill>
                  <a:srgbClr val="008000"/>
                </a:solidFill>
                <a:sym typeface="Symbol" pitchFamily="18" charset="2"/>
              </a:rPr>
              <a:t> 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^</a:t>
            </a:r>
            <a:r>
              <a:rPr lang="en-US" sz="2000">
                <a:solidFill>
                  <a:srgbClr val="008000"/>
                </a:solidFill>
                <a:sym typeface="Symbol" pitchFamily="18" charset="2"/>
              </a:rPr>
              <a:t> goes to operator stack (so </a:t>
            </a:r>
          </a:p>
          <a:p>
            <a:r>
              <a:rPr lang="en-US" sz="2000">
                <a:solidFill>
                  <a:srgbClr val="008000"/>
                </a:solidFill>
                <a:sym typeface="Symbol" pitchFamily="18" charset="2"/>
              </a:rPr>
              <a:t>        it will be popped before 1</a:t>
            </a:r>
            <a:r>
              <a:rPr lang="en-US" sz="2000" baseline="30000">
                <a:solidFill>
                  <a:srgbClr val="008000"/>
                </a:solidFill>
                <a:sym typeface="Symbol" pitchFamily="18" charset="2"/>
              </a:rPr>
              <a:t>st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^</a:t>
            </a:r>
            <a:r>
              <a:rPr lang="en-US" sz="2000">
                <a:solidFill>
                  <a:srgbClr val="008000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8210" name="Text Box 22"/>
          <p:cNvSpPr txBox="1">
            <a:spLocks noChangeArrowheads="1"/>
          </p:cNvSpPr>
          <p:nvPr/>
        </p:nvSpPr>
        <p:spPr bwMode="auto">
          <a:xfrm>
            <a:off x="1219200" y="1704975"/>
            <a:ext cx="5908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FF0066"/>
                </a:solidFill>
              </a:rPr>
              <a:t>input precedence</a:t>
            </a:r>
            <a:r>
              <a:rPr lang="en-US" sz="2000"/>
              <a:t>  </a:t>
            </a:r>
            <a:r>
              <a:rPr lang="en-US">
                <a:solidFill>
                  <a:schemeClr val="tx2"/>
                </a:solidFill>
              </a:rPr>
              <a:t>4</a:t>
            </a:r>
            <a:r>
              <a:rPr lang="en-US" sz="2000"/>
              <a:t>  </a:t>
            </a:r>
            <a:r>
              <a:rPr lang="en-US" sz="2000">
                <a:solidFill>
                  <a:schemeClr val="accent2"/>
                </a:solidFill>
              </a:rPr>
              <a:t>when </a:t>
            </a:r>
            <a:r>
              <a:rPr lang="en-US">
                <a:solidFill>
                  <a:schemeClr val="tx2"/>
                </a:solidFill>
              </a:rPr>
              <a:t>^</a:t>
            </a:r>
            <a:r>
              <a:rPr lang="en-US" sz="2000">
                <a:solidFill>
                  <a:schemeClr val="accent2"/>
                </a:solidFill>
              </a:rPr>
              <a:t> is the input.</a:t>
            </a:r>
          </a:p>
          <a:p>
            <a:r>
              <a:rPr lang="en-US" sz="2000" i="1">
                <a:solidFill>
                  <a:srgbClr val="FF0066"/>
                </a:solidFill>
              </a:rPr>
              <a:t>stack precedence</a:t>
            </a:r>
            <a:r>
              <a:rPr lang="en-US" sz="2000"/>
              <a:t> </a:t>
            </a:r>
            <a:r>
              <a:rPr lang="en-US">
                <a:solidFill>
                  <a:schemeClr val="tx2"/>
                </a:solidFill>
              </a:rPr>
              <a:t>3</a:t>
            </a:r>
            <a:r>
              <a:rPr lang="en-US" sz="2000"/>
              <a:t>  </a:t>
            </a:r>
            <a:r>
              <a:rPr lang="en-US" sz="2000">
                <a:solidFill>
                  <a:schemeClr val="accent2"/>
                </a:solidFill>
              </a:rPr>
              <a:t>when </a:t>
            </a:r>
            <a:r>
              <a:rPr lang="en-US">
                <a:solidFill>
                  <a:schemeClr val="tx2"/>
                </a:solidFill>
              </a:rPr>
              <a:t>^</a:t>
            </a:r>
            <a:r>
              <a:rPr lang="en-US" sz="2000">
                <a:solidFill>
                  <a:schemeClr val="accent2"/>
                </a:solidFill>
              </a:rPr>
              <a:t> resides on the stack.  </a:t>
            </a:r>
          </a:p>
        </p:txBody>
      </p:sp>
      <p:sp>
        <p:nvSpPr>
          <p:cNvPr id="244760" name="Rectangle 24"/>
          <p:cNvSpPr>
            <a:spLocks noChangeArrowheads="1"/>
          </p:cNvSpPr>
          <p:nvPr/>
        </p:nvSpPr>
        <p:spPr bwMode="auto">
          <a:xfrm>
            <a:off x="2743200" y="4343400"/>
            <a:ext cx="76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^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1" grpId="0"/>
      <p:bldP spid="244742" grpId="0" animBg="1"/>
      <p:bldP spid="244742" grpId="1" animBg="1"/>
      <p:bldP spid="244743" grpId="0" animBg="1"/>
      <p:bldP spid="244743" grpId="1" animBg="1"/>
      <p:bldP spid="244746" grpId="0" animBg="1"/>
      <p:bldP spid="244746" grpId="1" animBg="1"/>
      <p:bldP spid="244747" grpId="0" animBg="1"/>
      <p:bldP spid="244747" grpId="1" animBg="1"/>
      <p:bldP spid="244748" grpId="0"/>
      <p:bldP spid="244749" grpId="0"/>
      <p:bldP spid="244750" grpId="0" animBg="1"/>
      <p:bldP spid="244751" grpId="0" animBg="1"/>
      <p:bldP spid="244752" grpId="0" animBg="1"/>
      <p:bldP spid="244753" grpId="0" animBg="1"/>
      <p:bldP spid="244754" grpId="0" animBg="1"/>
      <p:bldP spid="244756" grpId="0"/>
      <p:bldP spid="244760" grpId="0" animBg="1"/>
      <p:bldP spid="244760" grpId="1" animBg="1"/>
      <p:bldP spid="244760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Arial" charset="0"/>
              </a:rPr>
              <a:t> Example 4</a:t>
            </a: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85800" y="1244600"/>
            <a:ext cx="650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Two precedence values for left parenthese</a:t>
            </a:r>
            <a:r>
              <a:rPr lang="en-US" sz="2800">
                <a:solidFill>
                  <a:schemeClr val="tx2"/>
                </a:solidFill>
              </a:rPr>
              <a:t> (</a:t>
            </a:r>
            <a:r>
              <a:rPr lang="en-US"/>
              <a:t> : </a:t>
            </a:r>
          </a:p>
        </p:txBody>
      </p:sp>
      <p:sp>
        <p:nvSpPr>
          <p:cNvPr id="248837" name="Text Box 5"/>
          <p:cNvSpPr txBox="1">
            <a:spLocks noChangeArrowheads="1"/>
          </p:cNvSpPr>
          <p:nvPr/>
        </p:nvSpPr>
        <p:spPr bwMode="auto">
          <a:xfrm>
            <a:off x="1828800" y="3200400"/>
            <a:ext cx="1681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a * ( b + c )</a:t>
            </a:r>
          </a:p>
        </p:txBody>
      </p:sp>
      <p:sp>
        <p:nvSpPr>
          <p:cNvPr id="248838" name="Rectangle 6"/>
          <p:cNvSpPr>
            <a:spLocks noChangeArrowheads="1"/>
          </p:cNvSpPr>
          <p:nvPr/>
        </p:nvSpPr>
        <p:spPr bwMode="auto">
          <a:xfrm>
            <a:off x="2743200" y="5105400"/>
            <a:ext cx="76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*</a:t>
            </a:r>
          </a:p>
        </p:txBody>
      </p:sp>
      <p:sp>
        <p:nvSpPr>
          <p:cNvPr id="248839" name="Line 7"/>
          <p:cNvSpPr>
            <a:spLocks noChangeShapeType="1"/>
          </p:cNvSpPr>
          <p:nvPr/>
        </p:nvSpPr>
        <p:spPr bwMode="auto">
          <a:xfrm flipV="1">
            <a:off x="19812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8840" name="Line 8"/>
          <p:cNvSpPr>
            <a:spLocks noChangeShapeType="1"/>
          </p:cNvSpPr>
          <p:nvPr/>
        </p:nvSpPr>
        <p:spPr bwMode="auto">
          <a:xfrm flipV="1">
            <a:off x="23622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8841" name="Line 9"/>
          <p:cNvSpPr>
            <a:spLocks noChangeShapeType="1"/>
          </p:cNvSpPr>
          <p:nvPr/>
        </p:nvSpPr>
        <p:spPr bwMode="auto">
          <a:xfrm flipV="1">
            <a:off x="25146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8842" name="Text Box 10"/>
          <p:cNvSpPr txBox="1">
            <a:spLocks noChangeArrowheads="1"/>
          </p:cNvSpPr>
          <p:nvPr/>
        </p:nvSpPr>
        <p:spPr bwMode="auto">
          <a:xfrm>
            <a:off x="1066800" y="4419600"/>
            <a:ext cx="1184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Operator</a:t>
            </a:r>
          </a:p>
          <a:p>
            <a:r>
              <a:rPr lang="en-US">
                <a:solidFill>
                  <a:schemeClr val="accent2"/>
                </a:solidFill>
              </a:rPr>
              <a:t>s</a:t>
            </a:r>
            <a:r>
              <a:rPr lang="en-US" sz="2000" smtClean="0">
                <a:solidFill>
                  <a:schemeClr val="accent2"/>
                </a:solidFill>
              </a:rPr>
              <a:t>tack</a:t>
            </a:r>
            <a:r>
              <a:rPr lang="en-US" sz="200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248843" name="Text Box 11"/>
          <p:cNvSpPr txBox="1">
            <a:spLocks noChangeArrowheads="1"/>
          </p:cNvSpPr>
          <p:nvPr/>
        </p:nvSpPr>
        <p:spPr bwMode="auto">
          <a:xfrm>
            <a:off x="1143000" y="5562600"/>
            <a:ext cx="1016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Postfix </a:t>
            </a:r>
          </a:p>
          <a:p>
            <a:r>
              <a:rPr lang="en-US" sz="2000">
                <a:solidFill>
                  <a:schemeClr val="accent2"/>
                </a:solidFill>
              </a:rPr>
              <a:t>string:</a:t>
            </a:r>
          </a:p>
        </p:txBody>
      </p:sp>
      <p:sp>
        <p:nvSpPr>
          <p:cNvPr id="248844" name="Rectangle 12"/>
          <p:cNvSpPr>
            <a:spLocks noChangeArrowheads="1"/>
          </p:cNvSpPr>
          <p:nvPr/>
        </p:nvSpPr>
        <p:spPr bwMode="auto">
          <a:xfrm>
            <a:off x="27432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48845" name="Rectangle 13"/>
          <p:cNvSpPr>
            <a:spLocks noChangeArrowheads="1"/>
          </p:cNvSpPr>
          <p:nvPr/>
        </p:nvSpPr>
        <p:spPr bwMode="auto">
          <a:xfrm>
            <a:off x="36576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48846" name="Rectangle 14"/>
          <p:cNvSpPr>
            <a:spLocks noChangeArrowheads="1"/>
          </p:cNvSpPr>
          <p:nvPr/>
        </p:nvSpPr>
        <p:spPr bwMode="auto">
          <a:xfrm>
            <a:off x="32004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48847" name="Rectangle 15"/>
          <p:cNvSpPr>
            <a:spLocks noChangeArrowheads="1"/>
          </p:cNvSpPr>
          <p:nvPr/>
        </p:nvSpPr>
        <p:spPr bwMode="auto">
          <a:xfrm>
            <a:off x="45720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*</a:t>
            </a:r>
          </a:p>
        </p:txBody>
      </p:sp>
      <p:sp>
        <p:nvSpPr>
          <p:cNvPr id="248848" name="Rectangle 16"/>
          <p:cNvSpPr>
            <a:spLocks noChangeArrowheads="1"/>
          </p:cNvSpPr>
          <p:nvPr/>
        </p:nvSpPr>
        <p:spPr bwMode="auto">
          <a:xfrm>
            <a:off x="41148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248849" name="Text Box 17"/>
          <p:cNvSpPr txBox="1">
            <a:spLocks noChangeArrowheads="1"/>
          </p:cNvSpPr>
          <p:nvPr/>
        </p:nvSpPr>
        <p:spPr bwMode="auto">
          <a:xfrm>
            <a:off x="4572000" y="3381375"/>
            <a:ext cx="38703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rgbClr val="008000"/>
                </a:solidFill>
              </a:rPr>
              <a:t>has precedence 5 </a:t>
            </a:r>
            <a:r>
              <a:rPr lang="en-US" sz="2000" dirty="0">
                <a:solidFill>
                  <a:srgbClr val="008000"/>
                </a:solidFill>
                <a:sym typeface="Symbol" pitchFamily="18" charset="2"/>
              </a:rPr>
              <a:t> </a:t>
            </a:r>
          </a:p>
          <a:p>
            <a:r>
              <a:rPr lang="en-US" sz="2000" dirty="0">
                <a:solidFill>
                  <a:srgbClr val="008000"/>
                </a:solidFill>
                <a:sym typeface="Symbol" pitchFamily="18" charset="2"/>
              </a:rPr>
              <a:t>       it goes to the operator stack.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996950" y="1676400"/>
            <a:ext cx="81470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FF0066"/>
                </a:solidFill>
              </a:rPr>
              <a:t>input precedence</a:t>
            </a:r>
            <a:r>
              <a:rPr lang="en-US" sz="2000" dirty="0"/>
              <a:t>  </a:t>
            </a:r>
            <a:r>
              <a:rPr lang="en-US" dirty="0">
                <a:solidFill>
                  <a:schemeClr val="tx2"/>
                </a:solidFill>
              </a:rPr>
              <a:t>5</a:t>
            </a:r>
            <a:r>
              <a:rPr lang="en-US" sz="2000" dirty="0"/>
              <a:t>  </a:t>
            </a:r>
            <a:r>
              <a:rPr lang="en-US" sz="2000" dirty="0">
                <a:solidFill>
                  <a:schemeClr val="accent2"/>
                </a:solidFill>
              </a:rPr>
              <a:t>which is higher than that of any operator.</a:t>
            </a:r>
          </a:p>
          <a:p>
            <a:r>
              <a:rPr lang="en-US" sz="1800" dirty="0"/>
              <a:t>(all operators on the stack must remain because a new </a:t>
            </a:r>
            <a:r>
              <a:rPr lang="en-US" sz="1800" dirty="0" err="1"/>
              <a:t>subexpression</a:t>
            </a:r>
            <a:r>
              <a:rPr lang="en-US" sz="1800" dirty="0"/>
              <a:t> begins.)</a:t>
            </a:r>
          </a:p>
          <a:p>
            <a:r>
              <a:rPr lang="en-US" sz="2000" i="1" dirty="0">
                <a:solidFill>
                  <a:srgbClr val="FF0066"/>
                </a:solidFill>
              </a:rPr>
              <a:t>stack precedence </a:t>
            </a:r>
            <a:r>
              <a:rPr lang="en-US" sz="2000" dirty="0"/>
              <a:t> </a:t>
            </a:r>
            <a:r>
              <a:rPr lang="en-US" dirty="0">
                <a:solidFill>
                  <a:schemeClr val="tx2"/>
                </a:solidFill>
              </a:rPr>
              <a:t>-1 </a:t>
            </a:r>
            <a:r>
              <a:rPr lang="en-US" sz="2000" dirty="0">
                <a:solidFill>
                  <a:schemeClr val="accent2"/>
                </a:solidFill>
              </a:rPr>
              <a:t>which is lower than that of any </a:t>
            </a:r>
            <a:r>
              <a:rPr lang="en-US" sz="2000" dirty="0" err="1">
                <a:solidFill>
                  <a:schemeClr val="accent2"/>
                </a:solidFill>
              </a:rPr>
              <a:t>opeartor</a:t>
            </a:r>
            <a:r>
              <a:rPr lang="en-US" sz="20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dirty="0"/>
              <a:t>(no operator in the </a:t>
            </a:r>
            <a:r>
              <a:rPr lang="en-US" sz="1800" dirty="0" err="1"/>
              <a:t>subexpression</a:t>
            </a:r>
            <a:r>
              <a:rPr lang="en-US" sz="1800" dirty="0"/>
              <a:t> may remove </a:t>
            </a:r>
            <a:r>
              <a:rPr lang="en-US" sz="1800" b="1" dirty="0" smtClean="0">
                <a:solidFill>
                  <a:srgbClr val="C00000"/>
                </a:solidFill>
              </a:rPr>
              <a:t>(</a:t>
            </a:r>
            <a:r>
              <a:rPr lang="en-US" sz="1800" dirty="0" smtClean="0"/>
              <a:t> </a:t>
            </a:r>
            <a:r>
              <a:rPr lang="en-US" sz="1800" dirty="0"/>
              <a:t>until </a:t>
            </a:r>
            <a:r>
              <a:rPr lang="en-US" sz="1800" b="1" dirty="0">
                <a:solidFill>
                  <a:srgbClr val="C00000"/>
                </a:solidFill>
              </a:rPr>
              <a:t>)</a:t>
            </a:r>
            <a:r>
              <a:rPr lang="en-US" sz="1800" dirty="0"/>
              <a:t> shows up.) </a:t>
            </a:r>
            <a:endParaRPr lang="en-US" sz="1600" dirty="0"/>
          </a:p>
        </p:txBody>
      </p:sp>
      <p:sp>
        <p:nvSpPr>
          <p:cNvPr id="248851" name="Rectangle 19"/>
          <p:cNvSpPr>
            <a:spLocks noChangeArrowheads="1"/>
          </p:cNvSpPr>
          <p:nvPr/>
        </p:nvSpPr>
        <p:spPr bwMode="auto">
          <a:xfrm>
            <a:off x="2743200" y="4724400"/>
            <a:ext cx="76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248853" name="Line 21"/>
          <p:cNvSpPr>
            <a:spLocks noChangeShapeType="1"/>
          </p:cNvSpPr>
          <p:nvPr/>
        </p:nvSpPr>
        <p:spPr bwMode="auto">
          <a:xfrm flipV="1">
            <a:off x="27432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8854" name="Line 22"/>
          <p:cNvSpPr>
            <a:spLocks noChangeShapeType="1"/>
          </p:cNvSpPr>
          <p:nvPr/>
        </p:nvSpPr>
        <p:spPr bwMode="auto">
          <a:xfrm flipV="1">
            <a:off x="29718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8855" name="Line 23"/>
          <p:cNvSpPr>
            <a:spLocks noChangeShapeType="1"/>
          </p:cNvSpPr>
          <p:nvPr/>
        </p:nvSpPr>
        <p:spPr bwMode="auto">
          <a:xfrm flipV="1">
            <a:off x="31242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8857" name="Rectangle 25"/>
          <p:cNvSpPr>
            <a:spLocks noChangeArrowheads="1"/>
          </p:cNvSpPr>
          <p:nvPr/>
        </p:nvSpPr>
        <p:spPr bwMode="auto">
          <a:xfrm>
            <a:off x="2743200" y="4343400"/>
            <a:ext cx="76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248858" name="Text Box 26"/>
          <p:cNvSpPr txBox="1">
            <a:spLocks noChangeArrowheads="1"/>
          </p:cNvSpPr>
          <p:nvPr/>
        </p:nvSpPr>
        <p:spPr bwMode="auto">
          <a:xfrm>
            <a:off x="4610100" y="4152900"/>
            <a:ext cx="3983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rgbClr val="008000"/>
                </a:solidFill>
              </a:rPr>
              <a:t>now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rgbClr val="008000"/>
                </a:solidFill>
              </a:rPr>
              <a:t>has precedence -1 </a:t>
            </a:r>
            <a:r>
              <a:rPr lang="en-US" sz="2000" dirty="0">
                <a:solidFill>
                  <a:srgbClr val="008000"/>
                </a:solidFill>
                <a:sym typeface="Symbol" pitchFamily="18" charset="2"/>
              </a:rPr>
              <a:t> </a:t>
            </a:r>
          </a:p>
          <a:p>
            <a:r>
              <a:rPr lang="en-US" sz="2000" dirty="0">
                <a:solidFill>
                  <a:srgbClr val="008000"/>
                </a:solidFill>
                <a:sym typeface="Symbol" pitchFamily="18" charset="2"/>
              </a:rPr>
              <a:t>       it stays on the operator stack.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579155" y="5788967"/>
            <a:ext cx="25875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)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rgbClr val="008000"/>
                </a:solidFill>
              </a:rPr>
              <a:t>cancels </a:t>
            </a:r>
            <a:r>
              <a:rPr lang="en-US" sz="2000" dirty="0" smtClean="0">
                <a:solidFill>
                  <a:schemeClr val="tx2"/>
                </a:solidFill>
              </a:rPr>
              <a:t>( </a:t>
            </a:r>
            <a:r>
              <a:rPr lang="en-US" sz="2000" dirty="0" smtClean="0">
                <a:solidFill>
                  <a:srgbClr val="008000"/>
                </a:solidFill>
                <a:sym typeface="Symbol" pitchFamily="18" charset="2"/>
              </a:rPr>
              <a:t>at </a:t>
            </a:r>
            <a:r>
              <a:rPr lang="en-US" sz="2000" dirty="0">
                <a:solidFill>
                  <a:srgbClr val="008000"/>
                </a:solidFill>
                <a:sym typeface="Symbol" pitchFamily="18" charset="2"/>
              </a:rPr>
              <a:t>the </a:t>
            </a:r>
            <a:r>
              <a:rPr lang="en-US" sz="2000" dirty="0" smtClean="0">
                <a:solidFill>
                  <a:srgbClr val="008000"/>
                </a:solidFill>
                <a:sym typeface="Symbol" pitchFamily="18" charset="2"/>
              </a:rPr>
              <a:t>top.</a:t>
            </a:r>
            <a:endParaRPr lang="en-US" sz="2000" dirty="0">
              <a:solidFill>
                <a:srgbClr val="008000"/>
              </a:solidFill>
              <a:sym typeface="Symbol" pitchFamily="18" charset="2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066800" y="2362200"/>
            <a:ext cx="70104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5029200" y="4943613"/>
            <a:ext cx="384111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008000"/>
                </a:solidFill>
              </a:rPr>
              <a:t>pop all operators from the stack </a:t>
            </a:r>
          </a:p>
          <a:p>
            <a:r>
              <a:rPr lang="en-US" sz="2000" smtClean="0">
                <a:solidFill>
                  <a:srgbClr val="008000"/>
                </a:solidFill>
              </a:rPr>
              <a:t>until </a:t>
            </a:r>
            <a:r>
              <a:rPr lang="en-US" sz="2000" smtClean="0">
                <a:solidFill>
                  <a:schemeClr val="tx2"/>
                </a:solidFill>
              </a:rPr>
              <a:t>( </a:t>
            </a:r>
            <a:r>
              <a:rPr lang="en-US" sz="2000" smtClean="0">
                <a:solidFill>
                  <a:srgbClr val="008000"/>
                </a:solidFill>
                <a:sym typeface="Symbol" pitchFamily="18" charset="2"/>
              </a:rPr>
              <a:t>is at </a:t>
            </a:r>
            <a:r>
              <a:rPr lang="en-US" sz="2000" dirty="0">
                <a:solidFill>
                  <a:srgbClr val="008000"/>
                </a:solidFill>
                <a:sym typeface="Symbol" pitchFamily="18" charset="2"/>
              </a:rPr>
              <a:t>the </a:t>
            </a:r>
            <a:r>
              <a:rPr lang="en-US" sz="2000" dirty="0" smtClean="0">
                <a:solidFill>
                  <a:srgbClr val="008000"/>
                </a:solidFill>
                <a:sym typeface="Symbol" pitchFamily="18" charset="2"/>
              </a:rPr>
              <a:t>top.</a:t>
            </a:r>
            <a:endParaRPr lang="en-US" sz="2000" dirty="0">
              <a:solidFill>
                <a:srgbClr val="008000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4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7" grpId="0"/>
      <p:bldP spid="248838" grpId="0" animBg="1"/>
      <p:bldP spid="248838" grpId="1" animBg="1"/>
      <p:bldP spid="248839" grpId="0" animBg="1"/>
      <p:bldP spid="248839" grpId="1" animBg="1"/>
      <p:bldP spid="248840" grpId="0" animBg="1"/>
      <p:bldP spid="248840" grpId="1" animBg="1"/>
      <p:bldP spid="248841" grpId="0" animBg="1"/>
      <p:bldP spid="248841" grpId="1" animBg="1"/>
      <p:bldP spid="248842" grpId="0"/>
      <p:bldP spid="248843" grpId="0"/>
      <p:bldP spid="248844" grpId="0" animBg="1"/>
      <p:bldP spid="248845" grpId="0" animBg="1"/>
      <p:bldP spid="248846" grpId="0" animBg="1"/>
      <p:bldP spid="248847" grpId="0" animBg="1"/>
      <p:bldP spid="248848" grpId="0" animBg="1"/>
      <p:bldP spid="248849" grpId="0"/>
      <p:bldP spid="248851" grpId="0" animBg="1"/>
      <p:bldP spid="248851" grpId="1" animBg="1"/>
      <p:bldP spid="248853" grpId="0" animBg="1"/>
      <p:bldP spid="248853" grpId="1" animBg="1"/>
      <p:bldP spid="248854" grpId="0" animBg="1"/>
      <p:bldP spid="248854" grpId="1" animBg="1"/>
      <p:bldP spid="248855" grpId="0" animBg="1"/>
      <p:bldP spid="248855" grpId="1" animBg="1"/>
      <p:bldP spid="248857" grpId="0" animBg="1"/>
      <p:bldP spid="248857" grpId="1" animBg="1"/>
      <p:bldP spid="248858" grpId="0"/>
      <p:bldP spid="25" grpId="0"/>
      <p:bldP spid="26" grpId="0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Arial" charset="0"/>
              </a:rPr>
              <a:t> Input and Stack Precedence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336925" y="1687513"/>
            <a:ext cx="1539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     Input </a:t>
            </a:r>
            <a:endParaRPr lang="en-US" sz="2000" dirty="0"/>
          </a:p>
          <a:p>
            <a:r>
              <a:rPr lang="en-US" sz="2000" dirty="0"/>
              <a:t>Precedence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334000" y="1676400"/>
            <a:ext cx="1539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     Stack </a:t>
            </a:r>
            <a:endParaRPr lang="en-US" sz="2000" dirty="0"/>
          </a:p>
          <a:p>
            <a:r>
              <a:rPr lang="en-US" sz="2000" dirty="0"/>
              <a:t>Precedence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7315200" y="1981200"/>
            <a:ext cx="77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Rank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447800" y="1981200"/>
            <a:ext cx="1031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Symbol</a:t>
            </a: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1143000" y="2514600"/>
            <a:ext cx="7162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447800" y="2590800"/>
            <a:ext cx="655660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+  </a:t>
            </a:r>
            <a:r>
              <a:rPr lang="en-US" dirty="0" smtClean="0"/>
              <a:t>–                         	1                        </a:t>
            </a:r>
            <a:r>
              <a:rPr lang="en-US" dirty="0"/>
              <a:t>1                   -1</a:t>
            </a:r>
          </a:p>
          <a:p>
            <a:r>
              <a:rPr lang="en-US" dirty="0"/>
              <a:t>*  /  %               </a:t>
            </a:r>
            <a:r>
              <a:rPr lang="en-US" dirty="0" smtClean="0"/>
              <a:t>           	2                        </a:t>
            </a:r>
            <a:r>
              <a:rPr lang="en-US" dirty="0"/>
              <a:t>2                   -1</a:t>
            </a:r>
          </a:p>
          <a:p>
            <a:r>
              <a:rPr lang="en-US" dirty="0"/>
              <a:t>^                       </a:t>
            </a:r>
            <a:r>
              <a:rPr lang="en-US" dirty="0" smtClean="0"/>
              <a:t>		4                        </a:t>
            </a:r>
            <a:r>
              <a:rPr lang="en-US" dirty="0"/>
              <a:t>3                   -1</a:t>
            </a:r>
          </a:p>
          <a:p>
            <a:r>
              <a:rPr lang="en-US" dirty="0"/>
              <a:t>(                       </a:t>
            </a:r>
            <a:r>
              <a:rPr lang="en-US" dirty="0" smtClean="0"/>
              <a:t>		</a:t>
            </a:r>
            <a:r>
              <a:rPr lang="en-US" smtClean="0"/>
              <a:t>5                       -1                    </a:t>
            </a:r>
            <a:r>
              <a:rPr lang="en-US" dirty="0"/>
              <a:t>0</a:t>
            </a:r>
          </a:p>
          <a:p>
            <a:r>
              <a:rPr lang="en-US" dirty="0"/>
              <a:t>)                       </a:t>
            </a:r>
            <a:r>
              <a:rPr lang="en-US" dirty="0" smtClean="0"/>
              <a:t>		0                         </a:t>
            </a:r>
            <a:r>
              <a:rPr lang="en-US" dirty="0"/>
              <a:t>0                   0 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09472" y="5181600"/>
            <a:ext cx="72491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( is also right associative with higher input precedence 4 than </a:t>
            </a:r>
          </a:p>
          <a:p>
            <a:r>
              <a:rPr lang="en-US" smtClean="0"/>
              <a:t>stack precedence 3.  </a:t>
            </a:r>
            <a:r>
              <a:rPr lang="en-US" dirty="0" smtClean="0"/>
              <a:t>E.g., ((2 + 3) – 4) * 5.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Arial" charset="0"/>
              </a:rPr>
              <a:t> Rules for Evaluation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19200" y="1600200"/>
            <a:ext cx="7005638" cy="701675"/>
            <a:chOff x="816" y="1063"/>
            <a:chExt cx="4413" cy="442"/>
          </a:xfrm>
        </p:grpSpPr>
        <p:sp>
          <p:nvSpPr>
            <p:cNvPr id="11281" name="AutoShape 4"/>
            <p:cNvSpPr>
              <a:spLocks noChangeArrowheads="1"/>
            </p:cNvSpPr>
            <p:nvPr/>
          </p:nvSpPr>
          <p:spPr bwMode="auto">
            <a:xfrm>
              <a:off x="816" y="1104"/>
              <a:ext cx="192" cy="24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Text Box 5"/>
            <p:cNvSpPr txBox="1">
              <a:spLocks noChangeArrowheads="1"/>
            </p:cNvSpPr>
            <p:nvPr/>
          </p:nvSpPr>
          <p:spPr bwMode="auto">
            <a:xfrm>
              <a:off x="1046" y="1063"/>
              <a:ext cx="418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Check the cumulative rank after each symbol (must be in </a:t>
              </a:r>
            </a:p>
            <a:p>
              <a:r>
                <a:rPr lang="en-US" sz="2000">
                  <a:solidFill>
                    <a:schemeClr val="accent2"/>
                  </a:solidFill>
                </a:rPr>
                <a:t>the range from 0 to 1). 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219200" y="2514600"/>
            <a:ext cx="6523038" cy="446088"/>
            <a:chOff x="816" y="1063"/>
            <a:chExt cx="4109" cy="281"/>
          </a:xfrm>
        </p:grpSpPr>
        <p:sp>
          <p:nvSpPr>
            <p:cNvPr id="11279" name="AutoShape 8"/>
            <p:cNvSpPr>
              <a:spLocks noChangeArrowheads="1"/>
            </p:cNvSpPr>
            <p:nvPr/>
          </p:nvSpPr>
          <p:spPr bwMode="auto">
            <a:xfrm>
              <a:off x="816" y="1104"/>
              <a:ext cx="192" cy="24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Text Box 9"/>
            <p:cNvSpPr txBox="1">
              <a:spLocks noChangeArrowheads="1"/>
            </p:cNvSpPr>
            <p:nvPr/>
          </p:nvSpPr>
          <p:spPr bwMode="auto">
            <a:xfrm>
              <a:off x="1046" y="1063"/>
              <a:ext cx="38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Write the input to the postfix string if it is an operand. 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219200" y="3200400"/>
            <a:ext cx="8096248" cy="1631950"/>
            <a:chOff x="816" y="1033"/>
            <a:chExt cx="5100" cy="1028"/>
          </a:xfrm>
        </p:grpSpPr>
        <p:sp>
          <p:nvSpPr>
            <p:cNvPr id="11277" name="AutoShape 11"/>
            <p:cNvSpPr>
              <a:spLocks noChangeArrowheads="1"/>
            </p:cNvSpPr>
            <p:nvPr/>
          </p:nvSpPr>
          <p:spPr bwMode="auto">
            <a:xfrm>
              <a:off x="816" y="1104"/>
              <a:ext cx="192" cy="24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Text Box 12"/>
            <p:cNvSpPr txBox="1">
              <a:spLocks noChangeArrowheads="1"/>
            </p:cNvSpPr>
            <p:nvPr/>
          </p:nvSpPr>
          <p:spPr bwMode="auto">
            <a:xfrm>
              <a:off x="1046" y="1033"/>
              <a:ext cx="4870" cy="1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Upon input of an operator or a </a:t>
              </a:r>
              <a:r>
                <a:rPr lang="en-US" b="1" dirty="0">
                  <a:solidFill>
                    <a:schemeClr val="tx2"/>
                  </a:solidFill>
                </a:rPr>
                <a:t>(</a:t>
              </a:r>
              <a:r>
                <a:rPr lang="en-US" sz="2000" dirty="0">
                  <a:solidFill>
                    <a:schemeClr val="accent2"/>
                  </a:solidFill>
                </a:rPr>
                <a:t>, compare its </a:t>
              </a:r>
              <a:r>
                <a:rPr lang="en-US" sz="2000" dirty="0" smtClean="0">
                  <a:solidFill>
                    <a:srgbClr val="FF0000"/>
                  </a:solidFill>
                </a:rPr>
                <a:t>input precedence </a:t>
              </a:r>
              <a:endParaRPr lang="en-US" sz="2000" dirty="0">
                <a:solidFill>
                  <a:srgbClr val="FF0000"/>
                </a:solidFill>
              </a:endParaRPr>
            </a:p>
            <a:p>
              <a:r>
                <a:rPr lang="en-US" sz="2000" dirty="0">
                  <a:solidFill>
                    <a:schemeClr val="accent2"/>
                  </a:solidFill>
                </a:rPr>
                <a:t>with the </a:t>
              </a:r>
              <a:r>
                <a:rPr lang="en-US" sz="2000" dirty="0">
                  <a:solidFill>
                    <a:srgbClr val="FF0000"/>
                  </a:solidFill>
                </a:rPr>
                <a:t>stack precedence </a:t>
              </a:r>
              <a:r>
                <a:rPr lang="en-US" sz="2000" dirty="0">
                  <a:solidFill>
                    <a:schemeClr val="accent2"/>
                  </a:solidFill>
                </a:rPr>
                <a:t>of the top operator on the stack.  </a:t>
              </a:r>
            </a:p>
            <a:p>
              <a:r>
                <a:rPr lang="en-US" sz="2000" dirty="0" smtClean="0">
                  <a:solidFill>
                    <a:schemeClr val="accent2"/>
                  </a:solidFill>
                </a:rPr>
                <a:t>     - </a:t>
              </a:r>
              <a:r>
                <a:rPr lang="en-US" sz="1600" dirty="0" smtClean="0">
                  <a:solidFill>
                    <a:schemeClr val="accent2"/>
                  </a:solidFill>
                </a:rPr>
                <a:t>Pop </a:t>
              </a:r>
              <a:r>
                <a:rPr lang="en-US" sz="1600" dirty="0">
                  <a:solidFill>
                    <a:schemeClr val="accent2"/>
                  </a:solidFill>
                </a:rPr>
                <a:t>the top if the stack precedence is higher or equal, and</a:t>
              </a:r>
            </a:p>
            <a:p>
              <a:r>
                <a:rPr lang="en-US" sz="1600" dirty="0" smtClean="0">
                  <a:solidFill>
                    <a:schemeClr val="accent2"/>
                  </a:solidFill>
                </a:rPr>
                <a:t>         write </a:t>
              </a:r>
              <a:r>
                <a:rPr lang="en-US" sz="1600" dirty="0">
                  <a:solidFill>
                    <a:schemeClr val="accent2"/>
                  </a:solidFill>
                </a:rPr>
                <a:t>it to the postfix string.  </a:t>
              </a:r>
              <a:endParaRPr lang="en-US" sz="1600" dirty="0" smtClean="0">
                <a:solidFill>
                  <a:schemeClr val="accent2"/>
                </a:solidFill>
              </a:endParaRPr>
            </a:p>
            <a:p>
              <a:r>
                <a:rPr lang="en-US" sz="1800" dirty="0" smtClean="0">
                  <a:solidFill>
                    <a:schemeClr val="accent2"/>
                  </a:solidFill>
                </a:rPr>
                <a:t>      - </a:t>
              </a:r>
              <a:r>
                <a:rPr lang="en-US" sz="1600" dirty="0" smtClean="0">
                  <a:solidFill>
                    <a:schemeClr val="accent2"/>
                  </a:solidFill>
                </a:rPr>
                <a:t>Repeat </a:t>
              </a:r>
              <a:r>
                <a:rPr lang="en-US" sz="1600" dirty="0">
                  <a:solidFill>
                    <a:schemeClr val="accent2"/>
                  </a:solidFill>
                </a:rPr>
                <a:t>until the top operator </a:t>
              </a:r>
              <a:r>
                <a:rPr lang="en-US" sz="1600" dirty="0" smtClean="0">
                  <a:solidFill>
                    <a:schemeClr val="accent2"/>
                  </a:solidFill>
                </a:rPr>
                <a:t>has </a:t>
              </a:r>
              <a:r>
                <a:rPr lang="en-US" sz="1600" dirty="0">
                  <a:solidFill>
                    <a:schemeClr val="accent2"/>
                  </a:solidFill>
                </a:rPr>
                <a:t>a lower rank, push the input onto the stack. 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295400" y="5029200"/>
            <a:ext cx="7670800" cy="822325"/>
            <a:chOff x="816" y="1033"/>
            <a:chExt cx="4832" cy="518"/>
          </a:xfrm>
        </p:grpSpPr>
        <p:sp>
          <p:nvSpPr>
            <p:cNvPr id="11275" name="AutoShape 14"/>
            <p:cNvSpPr>
              <a:spLocks noChangeArrowheads="1"/>
            </p:cNvSpPr>
            <p:nvPr/>
          </p:nvSpPr>
          <p:spPr bwMode="auto">
            <a:xfrm>
              <a:off x="816" y="1104"/>
              <a:ext cx="192" cy="24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Text Box 15"/>
            <p:cNvSpPr txBox="1">
              <a:spLocks noChangeArrowheads="1"/>
            </p:cNvSpPr>
            <p:nvPr/>
          </p:nvSpPr>
          <p:spPr bwMode="auto">
            <a:xfrm>
              <a:off x="1046" y="1033"/>
              <a:ext cx="460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If the input is </a:t>
              </a:r>
              <a:r>
                <a:rPr lang="en-US" b="1" dirty="0">
                  <a:solidFill>
                    <a:schemeClr val="tx2"/>
                  </a:solidFill>
                </a:rPr>
                <a:t>)</a:t>
              </a:r>
              <a:r>
                <a:rPr lang="en-US" sz="2000" dirty="0">
                  <a:solidFill>
                    <a:schemeClr val="accent2"/>
                  </a:solidFill>
                </a:rPr>
                <a:t>, pop all operators from the stack until </a:t>
              </a:r>
              <a:r>
                <a:rPr lang="en-US" b="1" dirty="0">
                  <a:solidFill>
                    <a:schemeClr val="tx2"/>
                  </a:solidFill>
                </a:rPr>
                <a:t>( </a:t>
              </a:r>
              <a:r>
                <a:rPr lang="en-US" sz="2000" dirty="0">
                  <a:solidFill>
                    <a:schemeClr val="accent2"/>
                  </a:solidFill>
                </a:rPr>
                <a:t>and write</a:t>
              </a:r>
            </a:p>
            <a:p>
              <a:r>
                <a:rPr lang="en-US" sz="2000" dirty="0">
                  <a:solidFill>
                    <a:schemeClr val="accent2"/>
                  </a:solidFill>
                </a:rPr>
                <a:t>them to the postfix string.  Pop </a:t>
              </a:r>
              <a:r>
                <a:rPr lang="en-US" b="1" dirty="0">
                  <a:solidFill>
                    <a:schemeClr val="tx2"/>
                  </a:solidFill>
                </a:rPr>
                <a:t>(</a:t>
              </a:r>
              <a:r>
                <a:rPr lang="en-US" sz="2000" dirty="0">
                  <a:solidFill>
                    <a:schemeClr val="accent2"/>
                  </a:solidFill>
                </a:rPr>
                <a:t>.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295400" y="5943600"/>
            <a:ext cx="7515225" cy="701675"/>
            <a:chOff x="816" y="1063"/>
            <a:chExt cx="4734" cy="442"/>
          </a:xfrm>
        </p:grpSpPr>
        <p:sp>
          <p:nvSpPr>
            <p:cNvPr id="11273" name="AutoShape 17"/>
            <p:cNvSpPr>
              <a:spLocks noChangeArrowheads="1"/>
            </p:cNvSpPr>
            <p:nvPr/>
          </p:nvSpPr>
          <p:spPr bwMode="auto">
            <a:xfrm>
              <a:off x="816" y="1104"/>
              <a:ext cx="192" cy="240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" name="Text Box 18"/>
            <p:cNvSpPr txBox="1">
              <a:spLocks noChangeArrowheads="1"/>
            </p:cNvSpPr>
            <p:nvPr/>
          </p:nvSpPr>
          <p:spPr bwMode="auto">
            <a:xfrm>
              <a:off x="1046" y="1063"/>
              <a:ext cx="450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At the end of the infix expression, pop all remaining operators </a:t>
              </a:r>
            </a:p>
            <a:p>
              <a:r>
                <a:rPr lang="en-US" sz="2000" dirty="0">
                  <a:solidFill>
                    <a:schemeClr val="accent2"/>
                  </a:solidFill>
                </a:rPr>
                <a:t>from the stack and write them to the postfix string. </a:t>
              </a:r>
            </a:p>
          </p:txBody>
        </p:sp>
      </p:grpSp>
      <p:sp>
        <p:nvSpPr>
          <p:cNvPr id="19" name="Rectangle 18"/>
          <p:cNvSpPr/>
          <p:nvPr/>
        </p:nvSpPr>
        <p:spPr bwMode="auto">
          <a:xfrm>
            <a:off x="1981200" y="3886200"/>
            <a:ext cx="7162800" cy="838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 An Example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955925" y="1487488"/>
            <a:ext cx="2603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* (4 – 2 ^ 5) + 6 </a:t>
            </a: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685800" y="2438400"/>
            <a:ext cx="12541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Operator </a:t>
            </a:r>
          </a:p>
          <a:p>
            <a:r>
              <a:rPr lang="en-US" sz="2000" dirty="0"/>
              <a:t>stack</a:t>
            </a:r>
          </a:p>
        </p:txBody>
      </p:sp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762000" y="3352800"/>
            <a:ext cx="917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postfix</a:t>
            </a:r>
          </a:p>
        </p:txBody>
      </p:sp>
      <p:sp>
        <p:nvSpPr>
          <p:cNvPr id="230408" name="Text Box 8"/>
          <p:cNvSpPr txBox="1">
            <a:spLocks noChangeArrowheads="1"/>
          </p:cNvSpPr>
          <p:nvPr/>
        </p:nvSpPr>
        <p:spPr bwMode="auto">
          <a:xfrm>
            <a:off x="2574925" y="32400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0409" name="Rectangle 9"/>
          <p:cNvSpPr>
            <a:spLocks noChangeArrowheads="1"/>
          </p:cNvSpPr>
          <p:nvPr/>
        </p:nvSpPr>
        <p:spPr bwMode="auto">
          <a:xfrm>
            <a:off x="3733800" y="2743200"/>
            <a:ext cx="9144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* </a:t>
            </a:r>
            <a:r>
              <a:rPr lang="en-US" sz="2000" dirty="0"/>
              <a:t>[2]</a:t>
            </a:r>
          </a:p>
        </p:txBody>
      </p:sp>
      <p:sp>
        <p:nvSpPr>
          <p:cNvPr id="230410" name="Text Box 10"/>
          <p:cNvSpPr txBox="1">
            <a:spLocks noChangeArrowheads="1"/>
          </p:cNvSpPr>
          <p:nvPr/>
        </p:nvSpPr>
        <p:spPr bwMode="auto">
          <a:xfrm>
            <a:off x="3870325" y="32400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334000" y="2362200"/>
            <a:ext cx="914400" cy="762000"/>
            <a:chOff x="3360" y="1488"/>
            <a:chExt cx="576" cy="480"/>
          </a:xfrm>
        </p:grpSpPr>
        <p:sp>
          <p:nvSpPr>
            <p:cNvPr id="12336" name="Rectangle 11"/>
            <p:cNvSpPr>
              <a:spLocks noChangeArrowheads="1"/>
            </p:cNvSpPr>
            <p:nvPr/>
          </p:nvSpPr>
          <p:spPr bwMode="auto">
            <a:xfrm>
              <a:off x="3360" y="1488"/>
              <a:ext cx="576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( </a:t>
              </a:r>
              <a:r>
                <a:rPr lang="en-US" sz="2000" dirty="0"/>
                <a:t>[-1]</a:t>
              </a:r>
            </a:p>
          </p:txBody>
        </p:sp>
        <p:sp>
          <p:nvSpPr>
            <p:cNvPr id="12337" name="Rectangle 12"/>
            <p:cNvSpPr>
              <a:spLocks noChangeArrowheads="1"/>
            </p:cNvSpPr>
            <p:nvPr/>
          </p:nvSpPr>
          <p:spPr bwMode="auto">
            <a:xfrm>
              <a:off x="3360" y="1728"/>
              <a:ext cx="576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* </a:t>
              </a:r>
              <a:r>
                <a:rPr lang="en-US" sz="2000" dirty="0"/>
                <a:t>[2]</a:t>
              </a:r>
            </a:p>
          </p:txBody>
        </p:sp>
      </p:grpSp>
      <p:sp>
        <p:nvSpPr>
          <p:cNvPr id="230413" name="Text Box 13"/>
          <p:cNvSpPr txBox="1">
            <a:spLocks noChangeArrowheads="1"/>
          </p:cNvSpPr>
          <p:nvPr/>
        </p:nvSpPr>
        <p:spPr bwMode="auto">
          <a:xfrm>
            <a:off x="5638800" y="3276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934200" y="2362200"/>
            <a:ext cx="914400" cy="762000"/>
            <a:chOff x="3360" y="1488"/>
            <a:chExt cx="576" cy="480"/>
          </a:xfrm>
        </p:grpSpPr>
        <p:sp>
          <p:nvSpPr>
            <p:cNvPr id="12334" name="Rectangle 16"/>
            <p:cNvSpPr>
              <a:spLocks noChangeArrowheads="1"/>
            </p:cNvSpPr>
            <p:nvPr/>
          </p:nvSpPr>
          <p:spPr bwMode="auto">
            <a:xfrm>
              <a:off x="3360" y="1488"/>
              <a:ext cx="576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( </a:t>
              </a:r>
              <a:r>
                <a:rPr lang="en-US" sz="2000" dirty="0"/>
                <a:t>[-1]</a:t>
              </a:r>
            </a:p>
          </p:txBody>
        </p:sp>
        <p:sp>
          <p:nvSpPr>
            <p:cNvPr id="12335" name="Rectangle 17"/>
            <p:cNvSpPr>
              <a:spLocks noChangeArrowheads="1"/>
            </p:cNvSpPr>
            <p:nvPr/>
          </p:nvSpPr>
          <p:spPr bwMode="auto">
            <a:xfrm>
              <a:off x="3360" y="1728"/>
              <a:ext cx="576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* </a:t>
              </a:r>
              <a:r>
                <a:rPr lang="en-US" sz="2000" dirty="0"/>
                <a:t>[2]</a:t>
              </a:r>
            </a:p>
          </p:txBody>
        </p:sp>
      </p:grpSp>
      <p:sp>
        <p:nvSpPr>
          <p:cNvPr id="230418" name="Text Box 18"/>
          <p:cNvSpPr txBox="1">
            <a:spLocks noChangeArrowheads="1"/>
          </p:cNvSpPr>
          <p:nvPr/>
        </p:nvSpPr>
        <p:spPr bwMode="auto">
          <a:xfrm>
            <a:off x="7162800" y="3276600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3 4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85800" y="4724400"/>
            <a:ext cx="914400" cy="1143000"/>
            <a:chOff x="1440" y="2784"/>
            <a:chExt cx="576" cy="720"/>
          </a:xfrm>
        </p:grpSpPr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1440" y="3024"/>
              <a:ext cx="576" cy="480"/>
              <a:chOff x="3360" y="1488"/>
              <a:chExt cx="576" cy="480"/>
            </a:xfrm>
          </p:grpSpPr>
          <p:sp>
            <p:nvSpPr>
              <p:cNvPr id="12332" name="Rectangle 20"/>
              <p:cNvSpPr>
                <a:spLocks noChangeArrowheads="1"/>
              </p:cNvSpPr>
              <p:nvPr/>
            </p:nvSpPr>
            <p:spPr bwMode="auto">
              <a:xfrm>
                <a:off x="3360" y="1488"/>
                <a:ext cx="576" cy="240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( </a:t>
                </a:r>
                <a:r>
                  <a:rPr lang="en-US" sz="2000" dirty="0"/>
                  <a:t>[-1]</a:t>
                </a:r>
              </a:p>
            </p:txBody>
          </p:sp>
          <p:sp>
            <p:nvSpPr>
              <p:cNvPr id="12333" name="Rectangle 21"/>
              <p:cNvSpPr>
                <a:spLocks noChangeArrowheads="1"/>
              </p:cNvSpPr>
              <p:nvPr/>
            </p:nvSpPr>
            <p:spPr bwMode="auto">
              <a:xfrm>
                <a:off x="3360" y="1728"/>
                <a:ext cx="576" cy="240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* </a:t>
                </a:r>
                <a:r>
                  <a:rPr lang="en-US" sz="2000" dirty="0"/>
                  <a:t>[2]</a:t>
                </a:r>
              </a:p>
            </p:txBody>
          </p:sp>
        </p:grpSp>
        <p:sp>
          <p:nvSpPr>
            <p:cNvPr id="12331" name="Rectangle 22"/>
            <p:cNvSpPr>
              <a:spLocks noChangeArrowheads="1"/>
            </p:cNvSpPr>
            <p:nvPr/>
          </p:nvSpPr>
          <p:spPr bwMode="auto">
            <a:xfrm>
              <a:off x="1440" y="2784"/>
              <a:ext cx="576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- </a:t>
              </a:r>
              <a:r>
                <a:rPr lang="en-US" sz="2000" dirty="0"/>
                <a:t>[1]</a:t>
              </a:r>
            </a:p>
          </p:txBody>
        </p:sp>
      </p:grpSp>
      <p:sp>
        <p:nvSpPr>
          <p:cNvPr id="230423" name="Text Box 23"/>
          <p:cNvSpPr txBox="1">
            <a:spLocks noChangeArrowheads="1"/>
          </p:cNvSpPr>
          <p:nvPr/>
        </p:nvSpPr>
        <p:spPr bwMode="auto">
          <a:xfrm>
            <a:off x="838200" y="6019800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3 4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133600" y="4724400"/>
            <a:ext cx="914400" cy="1143000"/>
            <a:chOff x="1440" y="2784"/>
            <a:chExt cx="576" cy="720"/>
          </a:xfrm>
        </p:grpSpPr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1440" y="3024"/>
              <a:ext cx="576" cy="480"/>
              <a:chOff x="3360" y="1488"/>
              <a:chExt cx="576" cy="480"/>
            </a:xfrm>
          </p:grpSpPr>
          <p:sp>
            <p:nvSpPr>
              <p:cNvPr id="12328" name="Rectangle 27"/>
              <p:cNvSpPr>
                <a:spLocks noChangeArrowheads="1"/>
              </p:cNvSpPr>
              <p:nvPr/>
            </p:nvSpPr>
            <p:spPr bwMode="auto">
              <a:xfrm>
                <a:off x="3360" y="1488"/>
                <a:ext cx="576" cy="240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( </a:t>
                </a:r>
                <a:r>
                  <a:rPr lang="en-US" sz="2000" dirty="0"/>
                  <a:t>[-1]</a:t>
                </a:r>
              </a:p>
            </p:txBody>
          </p:sp>
          <p:sp>
            <p:nvSpPr>
              <p:cNvPr id="12329" name="Rectangle 28"/>
              <p:cNvSpPr>
                <a:spLocks noChangeArrowheads="1"/>
              </p:cNvSpPr>
              <p:nvPr/>
            </p:nvSpPr>
            <p:spPr bwMode="auto">
              <a:xfrm>
                <a:off x="3360" y="1728"/>
                <a:ext cx="576" cy="240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* </a:t>
                </a:r>
                <a:r>
                  <a:rPr lang="en-US" sz="2000" dirty="0"/>
                  <a:t>[2]</a:t>
                </a:r>
              </a:p>
            </p:txBody>
          </p:sp>
        </p:grpSp>
        <p:sp>
          <p:nvSpPr>
            <p:cNvPr id="12327" name="Rectangle 29"/>
            <p:cNvSpPr>
              <a:spLocks noChangeArrowheads="1"/>
            </p:cNvSpPr>
            <p:nvPr/>
          </p:nvSpPr>
          <p:spPr bwMode="auto">
            <a:xfrm>
              <a:off x="1440" y="2784"/>
              <a:ext cx="576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- </a:t>
              </a:r>
              <a:r>
                <a:rPr lang="en-US" sz="2000" dirty="0"/>
                <a:t>[1]</a:t>
              </a:r>
            </a:p>
          </p:txBody>
        </p:sp>
      </p:grpSp>
      <p:sp>
        <p:nvSpPr>
          <p:cNvPr id="230430" name="Text Box 30"/>
          <p:cNvSpPr txBox="1">
            <a:spLocks noChangeArrowheads="1"/>
          </p:cNvSpPr>
          <p:nvPr/>
        </p:nvSpPr>
        <p:spPr bwMode="auto">
          <a:xfrm>
            <a:off x="2209800" y="6019800"/>
            <a:ext cx="862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3 4 2</a:t>
            </a:r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3657600" y="4343400"/>
            <a:ext cx="914400" cy="1524000"/>
            <a:chOff x="2304" y="2736"/>
            <a:chExt cx="576" cy="960"/>
          </a:xfrm>
        </p:grpSpPr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2304" y="2976"/>
              <a:ext cx="576" cy="720"/>
              <a:chOff x="1440" y="2784"/>
              <a:chExt cx="576" cy="720"/>
            </a:xfrm>
          </p:grpSpPr>
          <p:grpSp>
            <p:nvGrpSpPr>
              <p:cNvPr id="10" name="Group 32"/>
              <p:cNvGrpSpPr>
                <a:grpSpLocks/>
              </p:cNvGrpSpPr>
              <p:nvPr/>
            </p:nvGrpSpPr>
            <p:grpSpPr bwMode="auto">
              <a:xfrm>
                <a:off x="1440" y="3024"/>
                <a:ext cx="576" cy="480"/>
                <a:chOff x="3360" y="1488"/>
                <a:chExt cx="576" cy="480"/>
              </a:xfrm>
            </p:grpSpPr>
            <p:sp>
              <p:nvSpPr>
                <p:cNvPr id="12324" name="Rectangle 33"/>
                <p:cNvSpPr>
                  <a:spLocks noChangeArrowheads="1"/>
                </p:cNvSpPr>
                <p:nvPr/>
              </p:nvSpPr>
              <p:spPr bwMode="auto">
                <a:xfrm>
                  <a:off x="3360" y="1488"/>
                  <a:ext cx="576" cy="240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dirty="0"/>
                    <a:t>( </a:t>
                  </a:r>
                  <a:r>
                    <a:rPr lang="en-US" sz="2000" dirty="0"/>
                    <a:t>[-1]</a:t>
                  </a:r>
                </a:p>
              </p:txBody>
            </p:sp>
            <p:sp>
              <p:nvSpPr>
                <p:cNvPr id="12325" name="Rectangle 34"/>
                <p:cNvSpPr>
                  <a:spLocks noChangeArrowheads="1"/>
                </p:cNvSpPr>
                <p:nvPr/>
              </p:nvSpPr>
              <p:spPr bwMode="auto">
                <a:xfrm>
                  <a:off x="3360" y="1728"/>
                  <a:ext cx="576" cy="240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dirty="0"/>
                    <a:t>* </a:t>
                  </a:r>
                  <a:r>
                    <a:rPr lang="en-US" sz="2000" dirty="0"/>
                    <a:t>[2]</a:t>
                  </a:r>
                </a:p>
              </p:txBody>
            </p:sp>
          </p:grpSp>
          <p:sp>
            <p:nvSpPr>
              <p:cNvPr id="12323" name="Rectangle 35"/>
              <p:cNvSpPr>
                <a:spLocks noChangeArrowheads="1"/>
              </p:cNvSpPr>
              <p:nvPr/>
            </p:nvSpPr>
            <p:spPr bwMode="auto">
              <a:xfrm>
                <a:off x="1440" y="2784"/>
                <a:ext cx="576" cy="240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- </a:t>
                </a:r>
                <a:r>
                  <a:rPr lang="en-US" sz="2000" dirty="0"/>
                  <a:t>[1]</a:t>
                </a:r>
              </a:p>
            </p:txBody>
          </p:sp>
        </p:grpSp>
        <p:sp>
          <p:nvSpPr>
            <p:cNvPr id="12321" name="Rectangle 36"/>
            <p:cNvSpPr>
              <a:spLocks noChangeArrowheads="1"/>
            </p:cNvSpPr>
            <p:nvPr/>
          </p:nvSpPr>
          <p:spPr bwMode="auto">
            <a:xfrm>
              <a:off x="2304" y="2736"/>
              <a:ext cx="576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^ </a:t>
              </a:r>
              <a:r>
                <a:rPr lang="en-US" sz="2000" dirty="0"/>
                <a:t>[3]</a:t>
              </a:r>
            </a:p>
          </p:txBody>
        </p:sp>
      </p:grpSp>
      <p:sp>
        <p:nvSpPr>
          <p:cNvPr id="230437" name="Text Box 37"/>
          <p:cNvSpPr txBox="1">
            <a:spLocks noChangeArrowheads="1"/>
          </p:cNvSpPr>
          <p:nvPr/>
        </p:nvSpPr>
        <p:spPr bwMode="auto">
          <a:xfrm>
            <a:off x="3657600" y="6019800"/>
            <a:ext cx="862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3 4 2</a:t>
            </a:r>
          </a:p>
        </p:txBody>
      </p: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5410200" y="4343400"/>
            <a:ext cx="914400" cy="1524000"/>
            <a:chOff x="2304" y="2736"/>
            <a:chExt cx="576" cy="960"/>
          </a:xfrm>
        </p:grpSpPr>
        <p:grpSp>
          <p:nvGrpSpPr>
            <p:cNvPr id="12" name="Group 40"/>
            <p:cNvGrpSpPr>
              <a:grpSpLocks/>
            </p:cNvGrpSpPr>
            <p:nvPr/>
          </p:nvGrpSpPr>
          <p:grpSpPr bwMode="auto">
            <a:xfrm>
              <a:off x="2304" y="2976"/>
              <a:ext cx="576" cy="720"/>
              <a:chOff x="1440" y="2784"/>
              <a:chExt cx="576" cy="720"/>
            </a:xfrm>
          </p:grpSpPr>
          <p:grpSp>
            <p:nvGrpSpPr>
              <p:cNvPr id="13" name="Group 41"/>
              <p:cNvGrpSpPr>
                <a:grpSpLocks/>
              </p:cNvGrpSpPr>
              <p:nvPr/>
            </p:nvGrpSpPr>
            <p:grpSpPr bwMode="auto">
              <a:xfrm>
                <a:off x="1440" y="3024"/>
                <a:ext cx="576" cy="480"/>
                <a:chOff x="3360" y="1488"/>
                <a:chExt cx="576" cy="480"/>
              </a:xfrm>
            </p:grpSpPr>
            <p:sp>
              <p:nvSpPr>
                <p:cNvPr id="12318" name="Rectangle 42"/>
                <p:cNvSpPr>
                  <a:spLocks noChangeArrowheads="1"/>
                </p:cNvSpPr>
                <p:nvPr/>
              </p:nvSpPr>
              <p:spPr bwMode="auto">
                <a:xfrm>
                  <a:off x="3360" y="1488"/>
                  <a:ext cx="576" cy="240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dirty="0"/>
                    <a:t>( </a:t>
                  </a:r>
                  <a:r>
                    <a:rPr lang="en-US" sz="2000" dirty="0"/>
                    <a:t>[-1]</a:t>
                  </a:r>
                </a:p>
              </p:txBody>
            </p:sp>
            <p:sp>
              <p:nvSpPr>
                <p:cNvPr id="12319" name="Rectangle 43"/>
                <p:cNvSpPr>
                  <a:spLocks noChangeArrowheads="1"/>
                </p:cNvSpPr>
                <p:nvPr/>
              </p:nvSpPr>
              <p:spPr bwMode="auto">
                <a:xfrm>
                  <a:off x="3360" y="1728"/>
                  <a:ext cx="576" cy="240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dirty="0"/>
                    <a:t>* </a:t>
                  </a:r>
                  <a:r>
                    <a:rPr lang="en-US" sz="2000" dirty="0"/>
                    <a:t>[2]</a:t>
                  </a:r>
                </a:p>
              </p:txBody>
            </p:sp>
          </p:grpSp>
          <p:sp>
            <p:nvSpPr>
              <p:cNvPr id="12317" name="Rectangle 44"/>
              <p:cNvSpPr>
                <a:spLocks noChangeArrowheads="1"/>
              </p:cNvSpPr>
              <p:nvPr/>
            </p:nvSpPr>
            <p:spPr bwMode="auto">
              <a:xfrm>
                <a:off x="1440" y="2784"/>
                <a:ext cx="576" cy="240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- </a:t>
                </a:r>
                <a:r>
                  <a:rPr lang="en-US" sz="2000" dirty="0"/>
                  <a:t>[1]</a:t>
                </a:r>
              </a:p>
            </p:txBody>
          </p:sp>
        </p:grpSp>
        <p:sp>
          <p:nvSpPr>
            <p:cNvPr id="12315" name="Rectangle 45"/>
            <p:cNvSpPr>
              <a:spLocks noChangeArrowheads="1"/>
            </p:cNvSpPr>
            <p:nvPr/>
          </p:nvSpPr>
          <p:spPr bwMode="auto">
            <a:xfrm>
              <a:off x="2304" y="2736"/>
              <a:ext cx="576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^ </a:t>
              </a:r>
              <a:r>
                <a:rPr lang="en-US" sz="2000" dirty="0"/>
                <a:t>[3]</a:t>
              </a:r>
            </a:p>
          </p:txBody>
        </p:sp>
      </p:grpSp>
      <p:sp>
        <p:nvSpPr>
          <p:cNvPr id="230446" name="Text Box 46"/>
          <p:cNvSpPr txBox="1">
            <a:spLocks noChangeArrowheads="1"/>
          </p:cNvSpPr>
          <p:nvPr/>
        </p:nvSpPr>
        <p:spPr bwMode="auto">
          <a:xfrm>
            <a:off x="5257800" y="6019800"/>
            <a:ext cx="111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3 4 2 5</a:t>
            </a:r>
          </a:p>
        </p:txBody>
      </p:sp>
      <p:grpSp>
        <p:nvGrpSpPr>
          <p:cNvPr id="14" name="Group 47"/>
          <p:cNvGrpSpPr>
            <a:grpSpLocks/>
          </p:cNvGrpSpPr>
          <p:nvPr/>
        </p:nvGrpSpPr>
        <p:grpSpPr bwMode="auto">
          <a:xfrm>
            <a:off x="6934200" y="5105400"/>
            <a:ext cx="914400" cy="762000"/>
            <a:chOff x="3360" y="1488"/>
            <a:chExt cx="576" cy="480"/>
          </a:xfrm>
        </p:grpSpPr>
        <p:sp>
          <p:nvSpPr>
            <p:cNvPr id="12312" name="Rectangle 48"/>
            <p:cNvSpPr>
              <a:spLocks noChangeArrowheads="1"/>
            </p:cNvSpPr>
            <p:nvPr/>
          </p:nvSpPr>
          <p:spPr bwMode="auto">
            <a:xfrm>
              <a:off x="3360" y="1488"/>
              <a:ext cx="576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( </a:t>
              </a:r>
              <a:r>
                <a:rPr lang="en-US" sz="2000" dirty="0"/>
                <a:t>[-1]</a:t>
              </a:r>
            </a:p>
          </p:txBody>
        </p:sp>
        <p:sp>
          <p:nvSpPr>
            <p:cNvPr id="12313" name="Rectangle 49"/>
            <p:cNvSpPr>
              <a:spLocks noChangeArrowheads="1"/>
            </p:cNvSpPr>
            <p:nvPr/>
          </p:nvSpPr>
          <p:spPr bwMode="auto">
            <a:xfrm>
              <a:off x="3360" y="1728"/>
              <a:ext cx="576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* </a:t>
              </a:r>
              <a:r>
                <a:rPr lang="en-US" sz="2000" dirty="0"/>
                <a:t>[2]</a:t>
              </a:r>
            </a:p>
          </p:txBody>
        </p:sp>
      </p:grpSp>
      <p:sp>
        <p:nvSpPr>
          <p:cNvPr id="230450" name="Text Box 50"/>
          <p:cNvSpPr txBox="1">
            <a:spLocks noChangeArrowheads="1"/>
          </p:cNvSpPr>
          <p:nvPr/>
        </p:nvSpPr>
        <p:spPr bwMode="auto">
          <a:xfrm>
            <a:off x="6858000" y="6019800"/>
            <a:ext cx="161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4 2 5 ^ -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3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3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5" grpId="0"/>
      <p:bldP spid="230406" grpId="0"/>
      <p:bldP spid="230408" grpId="0"/>
      <p:bldP spid="230409" grpId="0" animBg="1"/>
      <p:bldP spid="230410" grpId="0"/>
      <p:bldP spid="230413" grpId="0"/>
      <p:bldP spid="230418" grpId="0"/>
      <p:bldP spid="230423" grpId="0"/>
      <p:bldP spid="230430" grpId="0"/>
      <p:bldP spid="230437" grpId="0"/>
      <p:bldP spid="230446" grpId="0"/>
      <p:bldP spid="2304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 cont’d</a:t>
            </a: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1371600" y="2362200"/>
            <a:ext cx="9144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* </a:t>
            </a:r>
            <a:r>
              <a:rPr lang="en-US" sz="2000" dirty="0"/>
              <a:t>[2]</a:t>
            </a:r>
          </a:p>
        </p:txBody>
      </p:sp>
      <p:sp>
        <p:nvSpPr>
          <p:cNvPr id="232453" name="Text Box 5"/>
          <p:cNvSpPr txBox="1">
            <a:spLocks noChangeArrowheads="1"/>
          </p:cNvSpPr>
          <p:nvPr/>
        </p:nvSpPr>
        <p:spPr bwMode="auto">
          <a:xfrm>
            <a:off x="990600" y="2895600"/>
            <a:ext cx="161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4 2 5 ^ - 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762000" y="1371600"/>
            <a:ext cx="91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Pop (</a:t>
            </a:r>
          </a:p>
        </p:txBody>
      </p:sp>
      <p:sp>
        <p:nvSpPr>
          <p:cNvPr id="232455" name="Rectangle 7"/>
          <p:cNvSpPr>
            <a:spLocks noChangeArrowheads="1"/>
          </p:cNvSpPr>
          <p:nvPr/>
        </p:nvSpPr>
        <p:spPr bwMode="auto">
          <a:xfrm>
            <a:off x="3505200" y="2362200"/>
            <a:ext cx="9144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+ </a:t>
            </a:r>
            <a:r>
              <a:rPr lang="en-US" sz="2000" dirty="0"/>
              <a:t>[1]</a:t>
            </a:r>
          </a:p>
        </p:txBody>
      </p:sp>
      <p:sp>
        <p:nvSpPr>
          <p:cNvPr id="232456" name="Text Box 8"/>
          <p:cNvSpPr txBox="1">
            <a:spLocks noChangeArrowheads="1"/>
          </p:cNvSpPr>
          <p:nvPr/>
        </p:nvSpPr>
        <p:spPr bwMode="auto">
          <a:xfrm>
            <a:off x="3124200" y="2971800"/>
            <a:ext cx="181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4 2 5 ^ - * </a:t>
            </a:r>
          </a:p>
        </p:txBody>
      </p:sp>
      <p:sp>
        <p:nvSpPr>
          <p:cNvPr id="232457" name="Text Box 9"/>
          <p:cNvSpPr txBox="1">
            <a:spLocks noChangeArrowheads="1"/>
          </p:cNvSpPr>
          <p:nvPr/>
        </p:nvSpPr>
        <p:spPr bwMode="auto">
          <a:xfrm>
            <a:off x="5486400" y="2971800"/>
            <a:ext cx="207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4 2 5 ^ - * 6 </a:t>
            </a:r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5943600" y="2438400"/>
            <a:ext cx="9144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+ </a:t>
            </a:r>
            <a:r>
              <a:rPr lang="en-US" sz="2000" dirty="0"/>
              <a:t>[1]</a:t>
            </a:r>
          </a:p>
        </p:txBody>
      </p:sp>
      <p:sp>
        <p:nvSpPr>
          <p:cNvPr id="232459" name="Text Box 11"/>
          <p:cNvSpPr txBox="1">
            <a:spLocks noChangeArrowheads="1"/>
          </p:cNvSpPr>
          <p:nvPr/>
        </p:nvSpPr>
        <p:spPr bwMode="auto">
          <a:xfrm>
            <a:off x="1143000" y="4572000"/>
            <a:ext cx="2341563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4 2 5 ^ - * 6 + 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2971800" y="1371600"/>
            <a:ext cx="2603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 * (4 – 2 ^ 5) + 6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2" grpId="0" animBg="1"/>
      <p:bldP spid="232453" grpId="0"/>
      <p:bldP spid="232455" grpId="0" animBg="1"/>
      <p:bldP spid="232456" grpId="0"/>
      <p:bldP spid="232457" grpId="0"/>
      <p:bldP spid="232458" grpId="0" animBg="1"/>
      <p:bldP spid="23245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Arial" charset="0"/>
              </a:rPr>
              <a:t> The </a:t>
            </a:r>
            <a:r>
              <a:rPr lang="en-US" sz="4000" dirty="0" err="1" smtClean="0">
                <a:solidFill>
                  <a:schemeClr val="accent6"/>
                </a:solidFill>
                <a:latin typeface="Arial" charset="0"/>
              </a:rPr>
              <a:t>InfixExpression</a:t>
            </a:r>
            <a:r>
              <a:rPr lang="en-US" sz="4000" dirty="0" smtClean="0">
                <a:solidFill>
                  <a:schemeClr val="accent6"/>
                </a:solidFill>
                <a:latin typeface="Arial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Arial" charset="0"/>
              </a:rPr>
              <a:t>Class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295400" y="2514600"/>
            <a:ext cx="7704139" cy="1016000"/>
            <a:chOff x="864" y="990"/>
            <a:chExt cx="4853" cy="640"/>
          </a:xfrm>
        </p:grpSpPr>
        <p:sp>
          <p:nvSpPr>
            <p:cNvPr id="18452" name="Text Box 6"/>
            <p:cNvSpPr txBox="1">
              <a:spLocks noChangeArrowheads="1"/>
            </p:cNvSpPr>
            <p:nvPr/>
          </p:nvSpPr>
          <p:spPr bwMode="auto">
            <a:xfrm>
              <a:off x="1056" y="990"/>
              <a:ext cx="4661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Pops the operator stack as long as the operator  on the top</a:t>
              </a:r>
            </a:p>
            <a:p>
              <a:r>
                <a:rPr lang="en-US" dirty="0" smtClean="0"/>
                <a:t>of the stack has a stack precedence higher than or equal to the </a:t>
              </a:r>
            </a:p>
            <a:p>
              <a:r>
                <a:rPr lang="en-US" dirty="0" smtClean="0"/>
                <a:t>input precedence of the current operator </a:t>
              </a:r>
              <a:r>
                <a:rPr lang="en-US" i="1" dirty="0" smtClean="0">
                  <a:solidFill>
                    <a:schemeClr val="accent6"/>
                  </a:solidFill>
                </a:rPr>
                <a:t>op</a:t>
              </a:r>
              <a:r>
                <a:rPr lang="en-US" dirty="0" smtClean="0"/>
                <a:t>.</a:t>
              </a:r>
              <a:endParaRPr lang="en-US" sz="2000" dirty="0"/>
            </a:p>
          </p:txBody>
        </p:sp>
        <p:sp>
          <p:nvSpPr>
            <p:cNvPr id="18453" name="AutoShape 7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295400" y="3810000"/>
            <a:ext cx="6075365" cy="400050"/>
            <a:chOff x="864" y="990"/>
            <a:chExt cx="3827" cy="252"/>
          </a:xfrm>
        </p:grpSpPr>
        <p:sp>
          <p:nvSpPr>
            <p:cNvPr id="18450" name="Text Box 10"/>
            <p:cNvSpPr txBox="1">
              <a:spLocks noChangeArrowheads="1"/>
            </p:cNvSpPr>
            <p:nvPr/>
          </p:nvSpPr>
          <p:spPr bwMode="auto">
            <a:xfrm>
              <a:off x="1056" y="990"/>
              <a:ext cx="363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Writes the popped operators to the postfix string. </a:t>
              </a:r>
              <a:endParaRPr lang="en-US" sz="2000" dirty="0"/>
            </a:p>
          </p:txBody>
        </p:sp>
        <p:sp>
          <p:nvSpPr>
            <p:cNvPr id="18451" name="AutoShape 11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9" name="Text Box 15"/>
          <p:cNvSpPr txBox="1">
            <a:spLocks noChangeArrowheads="1"/>
          </p:cNvSpPr>
          <p:nvPr/>
        </p:nvSpPr>
        <p:spPr bwMode="auto">
          <a:xfrm>
            <a:off x="685800" y="1676400"/>
            <a:ext cx="27638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outputHigherOrEqual</a:t>
            </a:r>
            <a:r>
              <a:rPr lang="en-US" dirty="0" smtClean="0">
                <a:solidFill>
                  <a:schemeClr val="accent2"/>
                </a:solidFill>
              </a:rPr>
              <a:t>()</a:t>
            </a:r>
            <a:endParaRPr lang="en-US" dirty="0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295400" y="4724400"/>
            <a:ext cx="7381875" cy="708025"/>
            <a:chOff x="864" y="960"/>
            <a:chExt cx="4650" cy="446"/>
          </a:xfrm>
        </p:grpSpPr>
        <p:sp>
          <p:nvSpPr>
            <p:cNvPr id="18446" name="Text Box 17"/>
            <p:cNvSpPr txBox="1">
              <a:spLocks noChangeArrowheads="1"/>
            </p:cNvSpPr>
            <p:nvPr/>
          </p:nvSpPr>
          <p:spPr bwMode="auto">
            <a:xfrm>
              <a:off x="1056" y="960"/>
              <a:ext cx="4458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If </a:t>
              </a:r>
              <a:r>
                <a:rPr lang="en-US" i="1" dirty="0" smtClean="0">
                  <a:solidFill>
                    <a:schemeClr val="accent6"/>
                  </a:solidFill>
                </a:rPr>
                <a:t>op</a:t>
              </a:r>
              <a:r>
                <a:rPr lang="en-US" dirty="0" smtClean="0"/>
                <a:t> is a ')', and the top of the stack is a '(', also pops '(' from </a:t>
              </a:r>
            </a:p>
            <a:p>
              <a:r>
                <a:rPr lang="en-US" dirty="0" smtClean="0"/>
                <a:t>the stack but does not write it to the postfix. </a:t>
              </a:r>
              <a:endParaRPr lang="en-US" sz="2000" dirty="0"/>
            </a:p>
          </p:txBody>
        </p:sp>
        <p:sp>
          <p:nvSpPr>
            <p:cNvPr id="18447" name="AutoShape 18"/>
            <p:cNvSpPr>
              <a:spLocks noChangeArrowheads="1"/>
            </p:cNvSpPr>
            <p:nvPr/>
          </p:nvSpPr>
          <p:spPr bwMode="auto">
            <a:xfrm>
              <a:off x="864" y="960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Arial" charset="0"/>
              </a:rPr>
              <a:t> Conversion to Postfix</a:t>
            </a:r>
            <a:endParaRPr lang="en-US" sz="3200" dirty="0" smtClean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295400" y="2133600"/>
            <a:ext cx="3860800" cy="396875"/>
            <a:chOff x="864" y="990"/>
            <a:chExt cx="2432" cy="250"/>
          </a:xfrm>
        </p:grpSpPr>
        <p:sp>
          <p:nvSpPr>
            <p:cNvPr id="18452" name="Text Box 6"/>
            <p:cNvSpPr txBox="1">
              <a:spLocks noChangeArrowheads="1"/>
            </p:cNvSpPr>
            <p:nvPr/>
          </p:nvSpPr>
          <p:spPr bwMode="auto">
            <a:xfrm>
              <a:off x="1056" y="990"/>
              <a:ext cx="2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/>
                <a:t>Skips a whitespace character.</a:t>
              </a:r>
            </a:p>
          </p:txBody>
        </p:sp>
        <p:sp>
          <p:nvSpPr>
            <p:cNvPr id="18453" name="AutoShape 7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295400" y="2895600"/>
            <a:ext cx="4829175" cy="396875"/>
            <a:chOff x="864" y="990"/>
            <a:chExt cx="3042" cy="250"/>
          </a:xfrm>
        </p:grpSpPr>
        <p:sp>
          <p:nvSpPr>
            <p:cNvPr id="18450" name="Text Box 10"/>
            <p:cNvSpPr txBox="1">
              <a:spLocks noChangeArrowheads="1"/>
            </p:cNvSpPr>
            <p:nvPr/>
          </p:nvSpPr>
          <p:spPr bwMode="auto">
            <a:xfrm>
              <a:off x="1056" y="990"/>
              <a:ext cx="28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/>
                <a:t>Writes an operand to the postfix string.</a:t>
              </a:r>
            </a:p>
          </p:txBody>
        </p:sp>
        <p:sp>
          <p:nvSpPr>
            <p:cNvPr id="18451" name="AutoShape 11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3657600"/>
            <a:ext cx="5638800" cy="396875"/>
            <a:chOff x="864" y="990"/>
            <a:chExt cx="3552" cy="250"/>
          </a:xfrm>
        </p:grpSpPr>
        <p:sp>
          <p:nvSpPr>
            <p:cNvPr id="18448" name="Text Box 13"/>
            <p:cNvSpPr txBox="1">
              <a:spLocks noChangeArrowheads="1"/>
            </p:cNvSpPr>
            <p:nvPr/>
          </p:nvSpPr>
          <p:spPr bwMode="auto">
            <a:xfrm>
              <a:off x="1056" y="990"/>
              <a:ext cx="33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/>
                <a:t>Calls </a:t>
              </a:r>
              <a:r>
                <a:rPr lang="en-US" sz="2000" dirty="0" err="1">
                  <a:solidFill>
                    <a:schemeClr val="accent2"/>
                  </a:solidFill>
                </a:rPr>
                <a:t>outputHigherOrEqual</a:t>
              </a:r>
              <a:r>
                <a:rPr lang="en-US" sz="2000" dirty="0">
                  <a:solidFill>
                    <a:schemeClr val="accent2"/>
                  </a:solidFill>
                </a:rPr>
                <a:t>()</a:t>
              </a:r>
              <a:r>
                <a:rPr lang="en-US" sz="2000" dirty="0"/>
                <a:t> with an operator.</a:t>
              </a:r>
            </a:p>
          </p:txBody>
        </p:sp>
        <p:sp>
          <p:nvSpPr>
            <p:cNvPr id="18449" name="AutoShape 14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9" name="Text Box 15"/>
          <p:cNvSpPr txBox="1">
            <a:spLocks noChangeArrowheads="1"/>
          </p:cNvSpPr>
          <p:nvPr/>
        </p:nvSpPr>
        <p:spPr bwMode="auto">
          <a:xfrm>
            <a:off x="685800" y="1371600"/>
            <a:ext cx="61093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postfix() </a:t>
            </a:r>
            <a:r>
              <a:rPr lang="en-US" dirty="0" smtClean="0"/>
              <a:t>scans an infix string and does the following:</a:t>
            </a:r>
            <a:endParaRPr lang="en-US" dirty="0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295400" y="4419600"/>
            <a:ext cx="6403975" cy="457200"/>
            <a:chOff x="864" y="1008"/>
            <a:chExt cx="4034" cy="288"/>
          </a:xfrm>
        </p:grpSpPr>
        <p:sp>
          <p:nvSpPr>
            <p:cNvPr id="18446" name="Text Box 17"/>
            <p:cNvSpPr txBox="1">
              <a:spLocks noChangeArrowheads="1"/>
            </p:cNvSpPr>
            <p:nvPr/>
          </p:nvSpPr>
          <p:spPr bwMode="auto">
            <a:xfrm>
              <a:off x="1056" y="1008"/>
              <a:ext cx="38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/>
                <a:t>Also calls </a:t>
              </a:r>
              <a:r>
                <a:rPr lang="en-US" sz="2000" dirty="0" err="1">
                  <a:solidFill>
                    <a:schemeClr val="accent2"/>
                  </a:solidFill>
                </a:rPr>
                <a:t>outputHigherOrEqual</a:t>
              </a:r>
              <a:r>
                <a:rPr lang="en-US" sz="2000" dirty="0">
                  <a:solidFill>
                    <a:schemeClr val="accent2"/>
                  </a:solidFill>
                </a:rPr>
                <a:t>()</a:t>
              </a:r>
              <a:r>
                <a:rPr lang="en-US" sz="2000" dirty="0"/>
                <a:t> when the input is </a:t>
              </a:r>
              <a:r>
                <a:rPr lang="en-US" dirty="0">
                  <a:solidFill>
                    <a:schemeClr val="accent2"/>
                  </a:solidFill>
                </a:rPr>
                <a:t>)</a:t>
              </a:r>
              <a:r>
                <a:rPr lang="en-US" sz="2000" dirty="0"/>
                <a:t>.</a:t>
              </a:r>
            </a:p>
          </p:txBody>
        </p:sp>
        <p:sp>
          <p:nvSpPr>
            <p:cNvPr id="18447" name="AutoShape 18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1295400" y="5181600"/>
            <a:ext cx="7294563" cy="396875"/>
            <a:chOff x="864" y="990"/>
            <a:chExt cx="4595" cy="250"/>
          </a:xfrm>
        </p:grpSpPr>
        <p:sp>
          <p:nvSpPr>
            <p:cNvPr id="18444" name="Text Box 20"/>
            <p:cNvSpPr txBox="1">
              <a:spLocks noChangeArrowheads="1"/>
            </p:cNvSpPr>
            <p:nvPr/>
          </p:nvSpPr>
          <p:spPr bwMode="auto">
            <a:xfrm>
              <a:off x="1056" y="990"/>
              <a:ext cx="44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/>
                <a:t>Terminates at the end of the expression or if an error occurs.</a:t>
              </a:r>
            </a:p>
          </p:txBody>
        </p:sp>
        <p:sp>
          <p:nvSpPr>
            <p:cNvPr id="18445" name="AutoShape 21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Arial" charset="0"/>
              </a:rPr>
              <a:t> Running Time of Conversion</a:t>
            </a:r>
            <a:endParaRPr lang="en-US" sz="3200" dirty="0" smtClean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272796" y="2906713"/>
            <a:ext cx="2300290" cy="400050"/>
            <a:chOff x="864" y="990"/>
            <a:chExt cx="1449" cy="2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5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056" y="990"/>
                  <a:ext cx="1257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dirty="0" smtClean="0"/>
                    <a:t> such calls.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8450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56" y="990"/>
                  <a:ext cx="1257" cy="25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6061" r="-2446" b="-2727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451" name="AutoShape 11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61272" y="1836738"/>
            <a:ext cx="7173918" cy="708025"/>
            <a:chOff x="864" y="990"/>
            <a:chExt cx="4519" cy="4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4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056" y="990"/>
                  <a:ext cx="4327" cy="4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 smtClean="0"/>
                    <a:t>A call to </a:t>
                  </a:r>
                  <a:r>
                    <a:rPr lang="en-US" sz="2000" dirty="0" err="1">
                      <a:solidFill>
                        <a:schemeClr val="accent2"/>
                      </a:solidFill>
                    </a:rPr>
                    <a:t>outputHigherOrEqual</a:t>
                  </a:r>
                  <a:r>
                    <a:rPr lang="en-US" sz="2000" dirty="0">
                      <a:solidFill>
                        <a:schemeClr val="accent2"/>
                      </a:solidFill>
                    </a:rPr>
                    <a:t>()</a:t>
                  </a:r>
                  <a:r>
                    <a:rPr lang="en-US" sz="2000" dirty="0"/>
                    <a:t> </a:t>
                  </a:r>
                  <a:r>
                    <a:rPr lang="en-US" dirty="0" smtClean="0"/>
                    <a:t>may pop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operators off</a:t>
                  </a:r>
                </a:p>
                <a:p>
                  <a:r>
                    <a:rPr lang="en-US" sz="2000" dirty="0" smtClean="0"/>
                    <a:t>the stack.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8448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56" y="990"/>
                  <a:ext cx="4327" cy="4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77" t="-4310" r="-710" b="-14655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449" name="AutoShape 14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39" name="Text Box 15"/>
              <p:cNvSpPr txBox="1">
                <a:spLocks noChangeArrowheads="1"/>
              </p:cNvSpPr>
              <p:nvPr/>
            </p:nvSpPr>
            <p:spPr bwMode="auto">
              <a:xfrm>
                <a:off x="685800" y="1371600"/>
                <a:ext cx="6492483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Suppose the infix string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operators and operands:</a:t>
                </a:r>
                <a:endParaRPr lang="en-US" dirty="0"/>
              </a:p>
            </p:txBody>
          </p:sp>
        </mc:Choice>
        <mc:Fallback xmlns="">
          <p:sp>
            <p:nvSpPr>
              <p:cNvPr id="18439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371600"/>
                <a:ext cx="6492483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033" t="-6061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219202" y="4495800"/>
            <a:ext cx="8018475" cy="708025"/>
            <a:chOff x="864" y="1008"/>
            <a:chExt cx="5051" cy="4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4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056" y="1008"/>
                  <a:ext cx="4859" cy="4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 smtClean="0"/>
                    <a:t>Every operator or operand that’s not </a:t>
                  </a:r>
                  <a:r>
                    <a:rPr lang="en-US" dirty="0" smtClean="0"/>
                    <a:t>‘(’ </a:t>
                  </a:r>
                  <a:r>
                    <a:rPr lang="en-US" sz="2000" dirty="0" smtClean="0"/>
                    <a:t>or </a:t>
                  </a:r>
                  <a:r>
                    <a:rPr lang="en-US" dirty="0" smtClean="0"/>
                    <a:t>‘) ’ </a:t>
                  </a:r>
                  <a:r>
                    <a:rPr lang="en-US" sz="2000" dirty="0" smtClean="0"/>
                    <a:t>is written to the postfix</a:t>
                  </a:r>
                </a:p>
                <a:p>
                  <a:r>
                    <a:rPr lang="en-US" dirty="0" smtClean="0"/>
                    <a:t>string.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writes.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8446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56" y="1008"/>
                  <a:ext cx="4859" cy="4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91" t="-4310" r="-870" b="-14655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447" name="AutoShape 18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1219202" y="5257800"/>
            <a:ext cx="6953259" cy="708025"/>
            <a:chOff x="864" y="990"/>
            <a:chExt cx="4380" cy="4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4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056" y="990"/>
                  <a:ext cx="4188" cy="4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 smtClean="0"/>
                    <a:t>Every operator that is not </a:t>
                  </a:r>
                  <a:r>
                    <a:rPr lang="en-US" dirty="0" smtClean="0"/>
                    <a:t>‘) ’ </a:t>
                  </a:r>
                  <a:r>
                    <a:rPr lang="en-US" sz="2000" dirty="0" smtClean="0"/>
                    <a:t>gets pushed onto the stack. </a:t>
                  </a:r>
                </a:p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pushes.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8444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56" y="990"/>
                  <a:ext cx="4188" cy="4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17" t="-4310" b="-14655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445" name="AutoShape 21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62000" y="3352800"/>
                <a:ext cx="22277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Total time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? 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352800"/>
                <a:ext cx="2227789" cy="400110"/>
              </a:xfrm>
              <a:prstGeom prst="rect">
                <a:avLst/>
              </a:prstGeom>
              <a:blipFill rotWithShape="0">
                <a:blip r:embed="rId8"/>
                <a:stretch>
                  <a:fillRect l="-2740" t="-6061" r="-1918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762000" y="3886200"/>
            <a:ext cx="6441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tight.  Let’s count write, push, and pop operations. </a:t>
            </a:r>
            <a:endParaRPr lang="en-US" dirty="0"/>
          </a:p>
        </p:txBody>
      </p:sp>
      <p:grpSp>
        <p:nvGrpSpPr>
          <p:cNvPr id="23" name="Group 19"/>
          <p:cNvGrpSpPr>
            <a:grpSpLocks/>
          </p:cNvGrpSpPr>
          <p:nvPr/>
        </p:nvGrpSpPr>
        <p:grpSpPr bwMode="auto">
          <a:xfrm>
            <a:off x="1219200" y="6019800"/>
            <a:ext cx="6392870" cy="400050"/>
            <a:chOff x="864" y="990"/>
            <a:chExt cx="4027" cy="2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056" y="990"/>
                  <a:ext cx="3835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 smtClean="0"/>
                    <a:t>#pops ≤ #pushes.  So there are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dirty="0" smtClean="0"/>
                    <a:t> pops in total.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4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56" y="990"/>
                  <a:ext cx="3835" cy="25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001" t="-7692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114800" y="3048000"/>
                <a:ext cx="52148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-time infix-to-postfix conversion. 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048000"/>
                <a:ext cx="5214889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234" t="-9211" r="-1520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389945" y="2553324"/>
            <a:ext cx="6045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2^3^4^…^100   or 1 – (2 – (3 – (4 – (5 – (… (99 – 100)…)</a:t>
            </a:r>
          </a:p>
          <a:p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6" grpId="0" build="allAtOnce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Arial" charset="0"/>
              </a:rPr>
              <a:t> Reporting Errors</a:t>
            </a:r>
            <a:endParaRPr lang="en-US" sz="4800" dirty="0" smtClean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295400" y="2362200"/>
            <a:ext cx="5654679" cy="400050"/>
            <a:chOff x="864" y="990"/>
            <a:chExt cx="3562" cy="252"/>
          </a:xfrm>
        </p:grpSpPr>
        <p:sp>
          <p:nvSpPr>
            <p:cNvPr id="18452" name="Text Box 6"/>
            <p:cNvSpPr txBox="1">
              <a:spLocks noChangeArrowheads="1"/>
            </p:cNvSpPr>
            <p:nvPr/>
          </p:nvSpPr>
          <p:spPr bwMode="auto">
            <a:xfrm>
              <a:off x="1056" y="990"/>
              <a:ext cx="337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“Operator expected” </a:t>
              </a:r>
              <a:r>
                <a:rPr lang="en-US" dirty="0" smtClean="0"/>
                <a:t>if the rank goes above 1;</a:t>
              </a:r>
              <a:endParaRPr lang="en-US" sz="2000" dirty="0"/>
            </a:p>
          </p:txBody>
        </p:sp>
        <p:sp>
          <p:nvSpPr>
            <p:cNvPr id="18453" name="AutoShape 7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295400" y="3048000"/>
            <a:ext cx="5754691" cy="400050"/>
            <a:chOff x="864" y="990"/>
            <a:chExt cx="3625" cy="252"/>
          </a:xfrm>
        </p:grpSpPr>
        <p:sp>
          <p:nvSpPr>
            <p:cNvPr id="18450" name="Text Box 10"/>
            <p:cNvSpPr txBox="1">
              <a:spLocks noChangeArrowheads="1"/>
            </p:cNvSpPr>
            <p:nvPr/>
          </p:nvSpPr>
          <p:spPr bwMode="auto">
            <a:xfrm>
              <a:off x="1056" y="990"/>
              <a:ext cx="34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accent6"/>
                  </a:solidFill>
                </a:rPr>
                <a:t>“Operand expected” </a:t>
              </a:r>
              <a:r>
                <a:rPr lang="en-US" sz="2000" dirty="0" smtClean="0"/>
                <a:t>if the rank goes below 0;  </a:t>
              </a:r>
              <a:endParaRPr lang="en-US" sz="2000" dirty="0"/>
            </a:p>
          </p:txBody>
        </p:sp>
        <p:sp>
          <p:nvSpPr>
            <p:cNvPr id="18451" name="AutoShape 11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3657600"/>
            <a:ext cx="7554569" cy="708025"/>
            <a:chOff x="864" y="990"/>
            <a:chExt cx="4209" cy="446"/>
          </a:xfrm>
        </p:grpSpPr>
        <p:sp>
          <p:nvSpPr>
            <p:cNvPr id="18448" name="Text Box 13"/>
            <p:cNvSpPr txBox="1">
              <a:spLocks noChangeArrowheads="1"/>
            </p:cNvSpPr>
            <p:nvPr/>
          </p:nvSpPr>
          <p:spPr bwMode="auto">
            <a:xfrm>
              <a:off x="1056" y="990"/>
              <a:ext cx="4017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accent6"/>
                  </a:solidFill>
                </a:rPr>
                <a:t>“Missing ‘(</a:t>
              </a:r>
              <a:r>
                <a:rPr lang="en-US" dirty="0" smtClean="0"/>
                <a:t>’</a:t>
              </a:r>
              <a:r>
                <a:rPr lang="en-US" sz="2000" dirty="0" smtClean="0">
                  <a:solidFill>
                    <a:schemeClr val="accent6"/>
                  </a:solidFill>
                </a:rPr>
                <a:t>” </a:t>
              </a:r>
              <a:r>
                <a:rPr lang="en-US" dirty="0" smtClean="0"/>
                <a:t>if a scanned ‘)’ in an empty stack without  popping</a:t>
              </a:r>
            </a:p>
            <a:p>
              <a:r>
                <a:rPr lang="en-US" dirty="0" smtClean="0"/>
                <a:t>any ‘(’ out;</a:t>
              </a:r>
              <a:endParaRPr lang="en-US" sz="2000" dirty="0"/>
            </a:p>
          </p:txBody>
        </p:sp>
        <p:sp>
          <p:nvSpPr>
            <p:cNvPr id="18449" name="AutoShape 14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9" name="Text Box 15"/>
          <p:cNvSpPr txBox="1">
            <a:spLocks noChangeArrowheads="1"/>
          </p:cNvSpPr>
          <p:nvPr/>
        </p:nvSpPr>
        <p:spPr bwMode="auto">
          <a:xfrm>
            <a:off x="685800" y="1371600"/>
            <a:ext cx="71160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postfix() </a:t>
            </a:r>
            <a:r>
              <a:rPr lang="en-US" dirty="0" smtClean="0"/>
              <a:t>also keeps track of the cumulative rank and catches </a:t>
            </a:r>
          </a:p>
          <a:p>
            <a:r>
              <a:rPr lang="en-US" dirty="0" smtClean="0"/>
              <a:t>five types of error :</a:t>
            </a:r>
            <a:endParaRPr lang="en-US" dirty="0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295402" y="4572000"/>
            <a:ext cx="7494601" cy="708025"/>
            <a:chOff x="864" y="1008"/>
            <a:chExt cx="4721" cy="446"/>
          </a:xfrm>
        </p:grpSpPr>
        <p:sp>
          <p:nvSpPr>
            <p:cNvPr id="18446" name="Text Box 17"/>
            <p:cNvSpPr txBox="1">
              <a:spLocks noChangeArrowheads="1"/>
            </p:cNvSpPr>
            <p:nvPr/>
          </p:nvSpPr>
          <p:spPr bwMode="auto">
            <a:xfrm>
              <a:off x="1056" y="1008"/>
              <a:ext cx="4529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accent6"/>
                  </a:solidFill>
                </a:rPr>
                <a:t>“Missing ‘)’” </a:t>
              </a:r>
              <a:r>
                <a:rPr lang="en-US" sz="2000" dirty="0" smtClean="0"/>
                <a:t>if a ‘(’ is left unmatched on the stack at the end of</a:t>
              </a:r>
            </a:p>
            <a:p>
              <a:r>
                <a:rPr lang="en-US" dirty="0" smtClean="0"/>
                <a:t>the scan;</a:t>
              </a:r>
              <a:endParaRPr lang="en-US" sz="2000" dirty="0"/>
            </a:p>
          </p:txBody>
        </p:sp>
        <p:sp>
          <p:nvSpPr>
            <p:cNvPr id="18447" name="AutoShape 18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1295401" y="5562600"/>
            <a:ext cx="7189802" cy="400050"/>
            <a:chOff x="864" y="990"/>
            <a:chExt cx="4529" cy="252"/>
          </a:xfrm>
        </p:grpSpPr>
        <p:sp>
          <p:nvSpPr>
            <p:cNvPr id="18444" name="Text Box 20"/>
            <p:cNvSpPr txBox="1">
              <a:spLocks noChangeArrowheads="1"/>
            </p:cNvSpPr>
            <p:nvPr/>
          </p:nvSpPr>
          <p:spPr bwMode="auto">
            <a:xfrm>
              <a:off x="1056" y="990"/>
              <a:ext cx="433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accent6"/>
                  </a:solidFill>
                </a:rPr>
                <a:t>“</a:t>
              </a:r>
              <a:r>
                <a:rPr lang="en-US" dirty="0" smtClean="0">
                  <a:solidFill>
                    <a:schemeClr val="accent6"/>
                  </a:solidFill>
                </a:rPr>
                <a:t>Invalid character” </a:t>
              </a:r>
              <a:r>
                <a:rPr lang="en-US" dirty="0" smtClean="0"/>
                <a:t>if the character is not a digit or operator. </a:t>
              </a:r>
              <a:endParaRPr lang="en-US" sz="2000" dirty="0"/>
            </a:p>
          </p:txBody>
        </p:sp>
        <p:sp>
          <p:nvSpPr>
            <p:cNvPr id="18445" name="AutoShape 21"/>
            <p:cNvSpPr>
              <a:spLocks noChangeArrowheads="1"/>
            </p:cNvSpPr>
            <p:nvPr/>
          </p:nvSpPr>
          <p:spPr bwMode="auto">
            <a:xfrm>
              <a:off x="864" y="1056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 Infix Expression Evaluation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214031" name="Text Box 15"/>
          <p:cNvSpPr txBox="1">
            <a:spLocks noChangeArrowheads="1"/>
          </p:cNvSpPr>
          <p:nvPr/>
        </p:nvSpPr>
        <p:spPr bwMode="auto">
          <a:xfrm>
            <a:off x="801687" y="1666874"/>
            <a:ext cx="679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Two approaches to evaluate an infix expression: 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676400" y="2981325"/>
            <a:ext cx="4818063" cy="457200"/>
            <a:chOff x="1056" y="3264"/>
            <a:chExt cx="3035" cy="288"/>
          </a:xfrm>
        </p:grpSpPr>
        <p:sp>
          <p:nvSpPr>
            <p:cNvPr id="2063" name="AutoShape 16"/>
            <p:cNvSpPr>
              <a:spLocks noChangeArrowheads="1"/>
            </p:cNvSpPr>
            <p:nvPr/>
          </p:nvSpPr>
          <p:spPr bwMode="auto">
            <a:xfrm>
              <a:off x="1056" y="3312"/>
              <a:ext cx="144" cy="144"/>
            </a:xfrm>
            <a:prstGeom prst="star4">
              <a:avLst>
                <a:gd name="adj" fmla="val 125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" name="Text Box 17"/>
            <p:cNvSpPr txBox="1">
              <a:spLocks noChangeArrowheads="1"/>
            </p:cNvSpPr>
            <p:nvPr/>
          </p:nvSpPr>
          <p:spPr bwMode="auto">
            <a:xfrm>
              <a:off x="1200" y="3264"/>
              <a:ext cx="28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Use two stacks within one scan. 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676400" y="4876800"/>
            <a:ext cx="5526088" cy="708025"/>
            <a:chOff x="1056" y="3264"/>
            <a:chExt cx="3481" cy="446"/>
          </a:xfrm>
        </p:grpSpPr>
        <p:sp>
          <p:nvSpPr>
            <p:cNvPr id="2061" name="AutoShape 20"/>
            <p:cNvSpPr>
              <a:spLocks noChangeArrowheads="1"/>
            </p:cNvSpPr>
            <p:nvPr/>
          </p:nvSpPr>
          <p:spPr bwMode="auto">
            <a:xfrm>
              <a:off x="1056" y="3312"/>
              <a:ext cx="144" cy="144"/>
            </a:xfrm>
            <a:prstGeom prst="star4">
              <a:avLst>
                <a:gd name="adj" fmla="val 125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2" name="Text Box 21"/>
            <p:cNvSpPr txBox="1">
              <a:spLocks noChangeArrowheads="1"/>
            </p:cNvSpPr>
            <p:nvPr/>
          </p:nvSpPr>
          <p:spPr bwMode="auto">
            <a:xfrm>
              <a:off x="1200" y="3264"/>
              <a:ext cx="3337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Convert to equivalent postfix expression and 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then call the </a:t>
              </a:r>
              <a:r>
                <a:rPr lang="en-US" dirty="0" smtClean="0">
                  <a:solidFill>
                    <a:schemeClr val="accent2"/>
                  </a:solidFill>
                </a:rPr>
                <a:t>postfix evaluator</a:t>
              </a:r>
              <a:r>
                <a:rPr lang="en-US" dirty="0">
                  <a:solidFill>
                    <a:schemeClr val="accent2"/>
                  </a:solidFill>
                </a:rPr>
                <a:t>.  </a:t>
              </a:r>
            </a:p>
          </p:txBody>
        </p:sp>
      </p:grpSp>
      <p:sp>
        <p:nvSpPr>
          <p:cNvPr id="214038" name="Freeform 22"/>
          <p:cNvSpPr>
            <a:spLocks/>
          </p:cNvSpPr>
          <p:nvPr/>
        </p:nvSpPr>
        <p:spPr bwMode="auto">
          <a:xfrm>
            <a:off x="1047750" y="5040312"/>
            <a:ext cx="457200" cy="381000"/>
          </a:xfrm>
          <a:custGeom>
            <a:avLst/>
            <a:gdLst>
              <a:gd name="T0" fmla="*/ 0 w 288"/>
              <a:gd name="T1" fmla="*/ 152400 h 240"/>
              <a:gd name="T2" fmla="*/ 228600 w 288"/>
              <a:gd name="T3" fmla="*/ 381000 h 240"/>
              <a:gd name="T4" fmla="*/ 457200 w 288"/>
              <a:gd name="T5" fmla="*/ 0 h 240"/>
              <a:gd name="T6" fmla="*/ 0 60000 65536"/>
              <a:gd name="T7" fmla="*/ 0 60000 65536"/>
              <a:gd name="T8" fmla="*/ 0 60000 65536"/>
              <a:gd name="T9" fmla="*/ 0 w 288"/>
              <a:gd name="T10" fmla="*/ 0 h 240"/>
              <a:gd name="T11" fmla="*/ 288 w 288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240">
                <a:moveTo>
                  <a:pt x="0" y="96"/>
                </a:moveTo>
                <a:lnTo>
                  <a:pt x="144" y="240"/>
                </a:lnTo>
                <a:lnTo>
                  <a:pt x="288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1" grpId="0"/>
      <p:bldP spid="2140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Arial" charset="0"/>
              </a:rPr>
              <a:t> Operator Associativity</a:t>
            </a: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746125" y="1487488"/>
            <a:ext cx="33457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Left associative: </a:t>
            </a:r>
            <a:r>
              <a:rPr lang="en-US" dirty="0">
                <a:solidFill>
                  <a:schemeClr val="accent2"/>
                </a:solidFill>
              </a:rPr>
              <a:t>+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–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*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%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717645" y="4114800"/>
            <a:ext cx="2801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Right associative: </a:t>
            </a:r>
            <a:r>
              <a:rPr lang="en-US" dirty="0">
                <a:solidFill>
                  <a:schemeClr val="accent2"/>
                </a:solidFill>
              </a:rPr>
              <a:t>^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254250" y="4781610"/>
            <a:ext cx="327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2^7^6 + (3 – 2 * 4) % 5</a:t>
            </a: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3622982" y="5237517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2165765" y="5756406"/>
            <a:ext cx="388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2^(7^6) + ((3 – (2 * 4)) % 5)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828800" y="2133600"/>
            <a:ext cx="16193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/>
              <a:t>2 + 3 + 4 – 8</a:t>
            </a:r>
            <a:endParaRPr lang="en-US" dirty="0"/>
          </a:p>
        </p:txBody>
      </p:sp>
      <p:sp>
        <p:nvSpPr>
          <p:cNvPr id="2" name="Left-Right Arrow 1"/>
          <p:cNvSpPr/>
          <p:nvPr/>
        </p:nvSpPr>
        <p:spPr bwMode="auto">
          <a:xfrm>
            <a:off x="3660852" y="2226906"/>
            <a:ext cx="587694" cy="208473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531578" y="2133600"/>
            <a:ext cx="19591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/>
              <a:t>((2 </a:t>
            </a:r>
            <a:r>
              <a:rPr lang="en-US"/>
              <a:t>+ </a:t>
            </a:r>
            <a:r>
              <a:rPr lang="en-US" smtClean="0"/>
              <a:t>3) + 4) </a:t>
            </a:r>
            <a:r>
              <a:rPr lang="en-US"/>
              <a:t>– 8</a:t>
            </a:r>
            <a:endParaRPr lang="en-US" dirty="0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085632" y="2863497"/>
            <a:ext cx="12057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/>
              <a:t>8  /  4 * 3</a:t>
            </a:r>
            <a:endParaRPr lang="en-US" dirty="0"/>
          </a:p>
        </p:txBody>
      </p:sp>
      <p:sp>
        <p:nvSpPr>
          <p:cNvPr id="15" name="Left-Right Arrow 14"/>
          <p:cNvSpPr/>
          <p:nvPr/>
        </p:nvSpPr>
        <p:spPr bwMode="auto">
          <a:xfrm>
            <a:off x="3661510" y="2930428"/>
            <a:ext cx="587694" cy="208473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619303" y="2838450"/>
            <a:ext cx="13756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/>
              <a:t>(8  /  4) *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  <p:bldP spid="3078" grpId="0"/>
      <p:bldP spid="3079" grpId="0" animBg="1"/>
      <p:bldP spid="3080" grpId="0"/>
      <p:bldP spid="11" grpId="0"/>
      <p:bldP spid="2" grpId="0" animBg="1"/>
      <p:bldP spid="13" grpId="0"/>
      <p:bldP spid="14" grpId="0"/>
      <p:bldP spid="15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Arial" charset="0"/>
              </a:rPr>
              <a:t> Operator Precedence</a:t>
            </a: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981200" y="1830388"/>
            <a:ext cx="561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()</a:t>
            </a:r>
            <a:r>
              <a:rPr lang="en-US" dirty="0"/>
              <a:t>   &gt;   </a:t>
            </a:r>
            <a:r>
              <a:rPr lang="en-US" dirty="0">
                <a:solidFill>
                  <a:schemeClr val="accent2"/>
                </a:solidFill>
              </a:rPr>
              <a:t>^</a:t>
            </a:r>
            <a:r>
              <a:rPr lang="en-US" dirty="0"/>
              <a:t>   &gt;   </a:t>
            </a:r>
            <a:r>
              <a:rPr lang="en-US" dirty="0">
                <a:solidFill>
                  <a:schemeClr val="accent2"/>
                </a:solidFill>
              </a:rPr>
              <a:t>*</a:t>
            </a:r>
            <a:r>
              <a:rPr lang="en-US" dirty="0"/>
              <a:t>   =   </a:t>
            </a:r>
            <a:r>
              <a:rPr lang="en-US" dirty="0">
                <a:solidFill>
                  <a:schemeClr val="accent2"/>
                </a:solidFill>
              </a:rPr>
              <a:t>%</a:t>
            </a:r>
            <a:r>
              <a:rPr lang="en-US" dirty="0"/>
              <a:t>   =</a:t>
            </a:r>
            <a:r>
              <a:rPr lang="en-US" dirty="0">
                <a:solidFill>
                  <a:schemeClr val="accent2"/>
                </a:solidFill>
              </a:rPr>
              <a:t>   / </a:t>
            </a:r>
            <a:r>
              <a:rPr lang="en-US" dirty="0"/>
              <a:t>   &gt;   </a:t>
            </a:r>
            <a:r>
              <a:rPr lang="en-US" dirty="0">
                <a:solidFill>
                  <a:schemeClr val="accent2"/>
                </a:solidFill>
              </a:rPr>
              <a:t>+</a:t>
            </a:r>
            <a:r>
              <a:rPr lang="en-US" dirty="0"/>
              <a:t>   =  </a:t>
            </a:r>
            <a:r>
              <a:rPr lang="en-US" dirty="0">
                <a:solidFill>
                  <a:schemeClr val="accent2"/>
                </a:solidFill>
              </a:rPr>
              <a:t>–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97164" y="2854421"/>
            <a:ext cx="4035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12 + 23 * 4 ^ (3 – 7 / 11 ^ 2) % 25 </a:t>
            </a:r>
            <a:endParaRPr lang="en-US"/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4000500" y="3630864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76400" y="4191000"/>
            <a:ext cx="5404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12 + </a:t>
            </a:r>
            <a:r>
              <a:rPr lang="en-US" sz="4000" smtClean="0">
                <a:solidFill>
                  <a:srgbClr val="FF0000"/>
                </a:solidFill>
              </a:rPr>
              <a:t>(</a:t>
            </a:r>
            <a:r>
              <a:rPr lang="en-US" sz="3600" smtClean="0">
                <a:solidFill>
                  <a:srgbClr val="008000"/>
                </a:solidFill>
              </a:rPr>
              <a:t>(</a:t>
            </a:r>
            <a:r>
              <a:rPr lang="en-US" smtClean="0"/>
              <a:t>23 * </a:t>
            </a:r>
            <a:r>
              <a:rPr lang="en-US" sz="3200" smtClean="0">
                <a:solidFill>
                  <a:srgbClr val="C00000"/>
                </a:solidFill>
              </a:rPr>
              <a:t>(</a:t>
            </a:r>
            <a:r>
              <a:rPr lang="en-US" smtClean="0"/>
              <a:t>4 ^ </a:t>
            </a:r>
            <a:r>
              <a:rPr lang="en-US" sz="2800" smtClean="0">
                <a:solidFill>
                  <a:schemeClr val="accent2"/>
                </a:solidFill>
              </a:rPr>
              <a:t>(</a:t>
            </a:r>
            <a:r>
              <a:rPr lang="en-US" smtClean="0"/>
              <a:t>3 – </a:t>
            </a:r>
            <a:r>
              <a:rPr lang="en-US" sz="2400" smtClean="0">
                <a:solidFill>
                  <a:srgbClr val="FF3399"/>
                </a:solidFill>
              </a:rPr>
              <a:t>(</a:t>
            </a:r>
            <a:r>
              <a:rPr lang="en-US" smtClean="0"/>
              <a:t>7 / (11 ^ 2)</a:t>
            </a:r>
            <a:r>
              <a:rPr lang="en-US" sz="2400" smtClean="0">
                <a:solidFill>
                  <a:srgbClr val="FF3399"/>
                </a:solidFill>
              </a:rPr>
              <a:t>)</a:t>
            </a:r>
            <a:r>
              <a:rPr lang="en-US" sz="2800" smtClean="0">
                <a:solidFill>
                  <a:schemeClr val="accent2"/>
                </a:solidFill>
              </a:rPr>
              <a:t>)</a:t>
            </a:r>
            <a:r>
              <a:rPr lang="en-US" sz="3200" smtClean="0">
                <a:solidFill>
                  <a:srgbClr val="C00000"/>
                </a:solidFill>
              </a:rPr>
              <a:t>)</a:t>
            </a:r>
            <a:r>
              <a:rPr lang="en-US" sz="3600" smtClean="0">
                <a:solidFill>
                  <a:srgbClr val="008000"/>
                </a:solidFill>
              </a:rPr>
              <a:t>)</a:t>
            </a:r>
            <a:r>
              <a:rPr lang="en-US" smtClean="0"/>
              <a:t> % 25</a:t>
            </a:r>
            <a:r>
              <a:rPr lang="en-US" sz="4000" smtClean="0">
                <a:solidFill>
                  <a:srgbClr val="FF0000"/>
                </a:solidFill>
              </a:rPr>
              <a:t>)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3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Arial" charset="0"/>
              </a:rPr>
              <a:t> Rank of Expression</a:t>
            </a:r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762000" y="1447800"/>
            <a:ext cx="6237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Evaluates an infix expression based on</a:t>
            </a:r>
            <a:r>
              <a:rPr lang="en-US" i="1" dirty="0">
                <a:solidFill>
                  <a:srgbClr val="FF0000"/>
                </a:solidFill>
              </a:rPr>
              <a:t> rank</a:t>
            </a:r>
            <a:r>
              <a:rPr lang="en-US" dirty="0"/>
              <a:t>.</a:t>
            </a:r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2133600" y="2133600"/>
            <a:ext cx="2577950" cy="10156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/>
                </a:solidFill>
              </a:rPr>
              <a:t>1     for </a:t>
            </a:r>
            <a:r>
              <a:rPr lang="en-US" dirty="0">
                <a:solidFill>
                  <a:schemeClr val="tx2"/>
                </a:solidFill>
              </a:rPr>
              <a:t>any operand</a:t>
            </a:r>
          </a:p>
          <a:p>
            <a:pPr marL="457200" indent="-457200"/>
            <a:r>
              <a:rPr lang="en-US" dirty="0">
                <a:solidFill>
                  <a:schemeClr val="tx2"/>
                </a:solidFill>
              </a:rPr>
              <a:t>-1  </a:t>
            </a:r>
            <a:r>
              <a:rPr lang="en-US" dirty="0" smtClean="0">
                <a:solidFill>
                  <a:schemeClr val="tx2"/>
                </a:solidFill>
              </a:rPr>
              <a:t>  for </a:t>
            </a:r>
            <a:r>
              <a:rPr lang="en-US" dirty="0">
                <a:solidFill>
                  <a:schemeClr val="tx2"/>
                </a:solidFill>
              </a:rPr>
              <a:t>+, </a:t>
            </a:r>
            <a:r>
              <a:rPr lang="en-US" dirty="0" smtClean="0">
                <a:solidFill>
                  <a:schemeClr val="tx2"/>
                </a:solidFill>
              </a:rPr>
              <a:t>–, </a:t>
            </a:r>
            <a:r>
              <a:rPr lang="en-US" dirty="0">
                <a:solidFill>
                  <a:schemeClr val="tx2"/>
                </a:solidFill>
              </a:rPr>
              <a:t>*, /, %, ^</a:t>
            </a:r>
          </a:p>
          <a:p>
            <a:pPr marL="457200" indent="-457200"/>
            <a:r>
              <a:rPr lang="en-US" dirty="0">
                <a:solidFill>
                  <a:schemeClr val="tx2"/>
                </a:solidFill>
              </a:rPr>
              <a:t>0   </a:t>
            </a:r>
            <a:r>
              <a:rPr lang="en-US" dirty="0" smtClean="0">
                <a:solidFill>
                  <a:schemeClr val="tx2"/>
                </a:solidFill>
              </a:rPr>
              <a:t>  for </a:t>
            </a:r>
            <a:r>
              <a:rPr lang="en-US" dirty="0">
                <a:solidFill>
                  <a:schemeClr val="tx2"/>
                </a:solidFill>
              </a:rPr>
              <a:t>(, ) </a:t>
            </a:r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681251" y="3794722"/>
            <a:ext cx="7437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6600"/>
                </a:solidFill>
              </a:rPr>
              <a:t>Cumulative rank</a:t>
            </a:r>
            <a:r>
              <a:rPr lang="en-US" dirty="0"/>
              <a:t>: sum of the ranks of individual terms.</a:t>
            </a:r>
          </a:p>
        </p:txBody>
      </p:sp>
      <p:sp>
        <p:nvSpPr>
          <p:cNvPr id="218121" name="Text Box 9"/>
          <p:cNvSpPr txBox="1">
            <a:spLocks noChangeArrowheads="1"/>
          </p:cNvSpPr>
          <p:nvPr/>
        </p:nvSpPr>
        <p:spPr bwMode="auto">
          <a:xfrm>
            <a:off x="2281451" y="4404322"/>
            <a:ext cx="3240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 ^ 7 ^ 6 + ( 3  – 2 * 4 ) % 5</a:t>
            </a:r>
          </a:p>
        </p:txBody>
      </p:sp>
      <p:sp>
        <p:nvSpPr>
          <p:cNvPr id="218123" name="Text Box 11"/>
          <p:cNvSpPr txBox="1">
            <a:spLocks noChangeArrowheads="1"/>
          </p:cNvSpPr>
          <p:nvPr/>
        </p:nvSpPr>
        <p:spPr bwMode="auto">
          <a:xfrm>
            <a:off x="2168525" y="5364162"/>
            <a:ext cx="3281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1 0 1 0 1 0 0 1 0 1 0 1 1 0 1</a:t>
            </a:r>
          </a:p>
        </p:txBody>
      </p:sp>
      <p:sp>
        <p:nvSpPr>
          <p:cNvPr id="218124" name="Text Box 12"/>
          <p:cNvSpPr txBox="1">
            <a:spLocks noChangeArrowheads="1"/>
          </p:cNvSpPr>
          <p:nvPr/>
        </p:nvSpPr>
        <p:spPr bwMode="auto">
          <a:xfrm>
            <a:off x="873125" y="5211762"/>
            <a:ext cx="1398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cumulative</a:t>
            </a:r>
          </a:p>
          <a:p>
            <a:r>
              <a:rPr lang="en-US" sz="2000" dirty="0"/>
              <a:t>rank: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1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1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1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7" grpId="0"/>
      <p:bldP spid="218118" grpId="0" animBg="1"/>
      <p:bldP spid="218119" grpId="0"/>
      <p:bldP spid="218121" grpId="0"/>
      <p:bldP spid="218123" grpId="0"/>
      <p:bldP spid="2181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01000" cy="114300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600" smtClean="0">
                <a:solidFill>
                  <a:srgbClr val="FF0000"/>
                </a:solidFill>
                <a:latin typeface="Arial" charset="0"/>
              </a:rPr>
              <a:t>Necessary Condition for Correctness</a:t>
            </a:r>
            <a:endParaRPr lang="en-US" smtClean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685800" y="1329585"/>
            <a:ext cx="8077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T</a:t>
            </a:r>
            <a:r>
              <a:rPr lang="en-US" sz="2000" smtClean="0">
                <a:solidFill>
                  <a:srgbClr val="FF0066"/>
                </a:solidFill>
              </a:rPr>
              <a:t>he cumulative </a:t>
            </a:r>
            <a:r>
              <a:rPr lang="en-US" sz="2000" dirty="0">
                <a:solidFill>
                  <a:srgbClr val="FF0066"/>
                </a:solidFill>
              </a:rPr>
              <a:t>rank </a:t>
            </a:r>
            <a:r>
              <a:rPr lang="en-US" sz="2000" dirty="0" smtClean="0">
                <a:solidFill>
                  <a:srgbClr val="FF0066"/>
                </a:solidFill>
              </a:rPr>
              <a:t>after each symbol is </a:t>
            </a:r>
            <a:r>
              <a:rPr lang="en-US" sz="2000" dirty="0" smtClean="0">
                <a:solidFill>
                  <a:srgbClr val="008000"/>
                </a:solidFill>
              </a:rPr>
              <a:t>always 0 or 1</a:t>
            </a:r>
            <a:r>
              <a:rPr lang="en-US" sz="2000" dirty="0" smtClean="0">
                <a:solidFill>
                  <a:srgbClr val="FF0066"/>
                </a:solidFill>
              </a:rPr>
              <a:t>, and for </a:t>
            </a:r>
            <a:r>
              <a:rPr lang="en-US" sz="2000" dirty="0">
                <a:solidFill>
                  <a:srgbClr val="FF0066"/>
                </a:solidFill>
              </a:rPr>
              <a:t>the entire </a:t>
            </a:r>
            <a:r>
              <a:rPr lang="en-US" sz="2000">
                <a:solidFill>
                  <a:srgbClr val="FF0066"/>
                </a:solidFill>
              </a:rPr>
              <a:t>expression </a:t>
            </a:r>
            <a:r>
              <a:rPr lang="en-US" smtClean="0">
                <a:solidFill>
                  <a:srgbClr val="FF0066"/>
                </a:solidFill>
              </a:rPr>
              <a:t>must</a:t>
            </a:r>
            <a:r>
              <a:rPr lang="en-US" sz="2000" smtClean="0">
                <a:solidFill>
                  <a:srgbClr val="FF0066"/>
                </a:solidFill>
              </a:rPr>
              <a:t> be </a:t>
            </a:r>
            <a:r>
              <a:rPr lang="en-US" sz="2000" dirty="0">
                <a:solidFill>
                  <a:srgbClr val="008000"/>
                </a:solidFill>
              </a:rPr>
              <a:t>1</a:t>
            </a:r>
            <a:r>
              <a:rPr lang="en-US" sz="2000" dirty="0">
                <a:solidFill>
                  <a:srgbClr val="FF0066"/>
                </a:solidFill>
              </a:rPr>
              <a:t>. 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218127" name="Text Box 15"/>
          <p:cNvSpPr txBox="1">
            <a:spLocks noChangeArrowheads="1"/>
          </p:cNvSpPr>
          <p:nvPr/>
        </p:nvSpPr>
        <p:spPr bwMode="auto">
          <a:xfrm>
            <a:off x="685800" y="2154719"/>
            <a:ext cx="44502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(</a:t>
            </a:r>
            <a:r>
              <a:rPr lang="en-US" sz="1800"/>
              <a:t>exactly one more operand than operator)</a:t>
            </a:r>
          </a:p>
        </p:txBody>
      </p:sp>
      <p:sp>
        <p:nvSpPr>
          <p:cNvPr id="218128" name="Text Box 16"/>
          <p:cNvSpPr txBox="1">
            <a:spLocks noChangeArrowheads="1"/>
          </p:cNvSpPr>
          <p:nvPr/>
        </p:nvSpPr>
        <p:spPr bwMode="auto">
          <a:xfrm>
            <a:off x="751102" y="2754884"/>
            <a:ext cx="52998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Invalid expression </a:t>
            </a:r>
            <a:r>
              <a:rPr lang="en-US" sz="2000"/>
              <a:t>if </a:t>
            </a:r>
            <a:r>
              <a:rPr lang="en-US" sz="2000" smtClean="0"/>
              <a:t>condition is not satisfied.</a:t>
            </a:r>
            <a:endParaRPr lang="en-US" sz="2000" dirty="0">
              <a:sym typeface="Symbol" pitchFamily="18" charset="2"/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2600748" y="4569578"/>
            <a:ext cx="10567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smtClean="0"/>
              <a:t>(</a:t>
            </a:r>
            <a:r>
              <a:rPr lang="en-US" sz="2000" smtClean="0">
                <a:sym typeface="Symbol" pitchFamily="18" charset="2"/>
              </a:rPr>
              <a:t>4 </a:t>
            </a:r>
            <a:r>
              <a:rPr lang="en-US" sz="2000">
                <a:sym typeface="Symbol" pitchFamily="18" charset="2"/>
              </a:rPr>
              <a:t>+ </a:t>
            </a:r>
            <a:r>
              <a:rPr lang="en-US" sz="2000" smtClean="0">
                <a:sym typeface="Symbol" pitchFamily="18" charset="2"/>
              </a:rPr>
              <a:t>3   </a:t>
            </a:r>
            <a:endParaRPr lang="en-US" sz="2000" dirty="0">
              <a:sym typeface="Symbol" pitchFamily="18" charset="2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751102" y="3752863"/>
            <a:ext cx="84534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chemeClr val="accent6"/>
                </a:solidFill>
              </a:rPr>
              <a:t>However, the condition is not sufficient, i.e., satisfying the condition does </a:t>
            </a:r>
          </a:p>
          <a:p>
            <a:r>
              <a:rPr lang="en-US" sz="2000" smtClean="0">
                <a:solidFill>
                  <a:schemeClr val="accent6"/>
                </a:solidFill>
              </a:rPr>
              <a:t>not </a:t>
            </a:r>
            <a:r>
              <a:rPr lang="en-US" smtClean="0">
                <a:solidFill>
                  <a:schemeClr val="accent6"/>
                </a:solidFill>
              </a:rPr>
              <a:t>imply the correctness. </a:t>
            </a:r>
            <a:r>
              <a:rPr lang="en-US" sz="2000" smtClean="0">
                <a:solidFill>
                  <a:schemeClr val="accent6"/>
                </a:solidFill>
              </a:rPr>
              <a:t> </a:t>
            </a:r>
            <a:endParaRPr lang="en-US" sz="2000" dirty="0">
              <a:solidFill>
                <a:schemeClr val="accent6"/>
              </a:solidFill>
              <a:sym typeface="Symbol" pitchFamily="18" charset="2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2655188" y="5044886"/>
            <a:ext cx="13612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>
                <a:sym typeface="Symbol" pitchFamily="18" charset="2"/>
              </a:rPr>
              <a:t>8 ) ) % 2</a:t>
            </a:r>
            <a:r>
              <a:rPr lang="en-US" sz="2000" smtClean="0">
                <a:sym typeface="Symbol" pitchFamily="18" charset="2"/>
              </a:rPr>
              <a:t>   </a:t>
            </a:r>
            <a:endParaRPr lang="en-US" sz="2000" dirty="0">
              <a:sym typeface="Symbol" pitchFamily="18" charset="2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762000" y="5597312"/>
            <a:ext cx="45672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003300"/>
                </a:solidFill>
              </a:rPr>
              <a:t>How to further check the correctness? </a:t>
            </a:r>
            <a:endParaRPr lang="en-US" sz="2000" dirty="0">
              <a:solidFill>
                <a:srgbClr val="003300"/>
              </a:solidFill>
              <a:sym typeface="Symbol" pitchFamily="18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42427" y="3261908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ym typeface="Symbol" pitchFamily="18" charset="2"/>
              </a:rPr>
              <a:t>2 4 + 3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74848" y="6044513"/>
            <a:ext cx="2446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Convert it to </a:t>
            </a:r>
            <a:r>
              <a:rPr lang="en-US" smtClean="0">
                <a:solidFill>
                  <a:srgbClr val="C00000"/>
                </a:solidFill>
              </a:rPr>
              <a:t>postfix 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734836" y="6039610"/>
            <a:ext cx="22525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smtClean="0">
                <a:sym typeface="Symbol" pitchFamily="18" charset="2"/>
              </a:rPr>
              <a:t>4 (+) 3 </a:t>
            </a:r>
            <a:r>
              <a:rPr lang="en-US" smtClean="0">
                <a:sym typeface="Symbol" pitchFamily="18" charset="2"/>
              </a:rPr>
              <a:t>  4 </a:t>
            </a:r>
            <a:r>
              <a:rPr lang="en-US" smtClean="0">
                <a:sym typeface="Symbol" pitchFamily="18" charset="2"/>
              </a:rPr>
              <a:t>+ 3  </a:t>
            </a:r>
            <a:r>
              <a:rPr lang="en-US" sz="2000" smtClean="0">
                <a:sym typeface="Symbol" pitchFamily="18" charset="2"/>
              </a:rPr>
              <a:t>  </a:t>
            </a:r>
            <a:endParaRPr lang="en-US" sz="2000" dirty="0">
              <a:sym typeface="Symbol" pitchFamily="18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89261" y="643972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and evaluate!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7920243" y="6009046"/>
            <a:ext cx="7665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i="0" smtClean="0">
                <a:latin typeface="+mj-lt"/>
                <a:sym typeface="Symbol" pitchFamily="18" charset="2"/>
              </a:rPr>
              <a:t>error!</a:t>
            </a:r>
            <a:endParaRPr lang="en-US" sz="20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5724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27" grpId="0"/>
      <p:bldP spid="218128" grpId="0"/>
      <p:bldP spid="13" grpId="0"/>
      <p:bldP spid="14" grpId="0"/>
      <p:bldP spid="15" grpId="0"/>
      <p:bldP spid="16" grpId="0"/>
      <p:bldP spid="2" grpId="0"/>
      <p:bldP spid="4" grpId="0"/>
      <p:bldP spid="18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Arial" charset="0"/>
              </a:rPr>
              <a:t> Infix-to-Postfix Conversion </a:t>
            </a:r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95400" y="2057400"/>
            <a:ext cx="5997575" cy="400050"/>
            <a:chOff x="1056" y="1200"/>
            <a:chExt cx="3778" cy="252"/>
          </a:xfrm>
        </p:grpSpPr>
        <p:sp>
          <p:nvSpPr>
            <p:cNvPr id="5139" name="AutoShape 5"/>
            <p:cNvSpPr>
              <a:spLocks noChangeArrowheads="1"/>
            </p:cNvSpPr>
            <p:nvPr/>
          </p:nvSpPr>
          <p:spPr bwMode="auto">
            <a:xfrm>
              <a:off x="1056" y="1248"/>
              <a:ext cx="96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Text Box 6"/>
            <p:cNvSpPr txBox="1">
              <a:spLocks noChangeArrowheads="1"/>
            </p:cNvSpPr>
            <p:nvPr/>
          </p:nvSpPr>
          <p:spPr bwMode="auto">
            <a:xfrm>
              <a:off x="1152" y="1200"/>
              <a:ext cx="368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smtClean="0">
                  <a:solidFill>
                    <a:schemeClr val="accent2"/>
                  </a:solidFill>
                </a:rPr>
                <a:t>Write an </a:t>
              </a:r>
              <a:r>
                <a:rPr lang="en-US" sz="2000">
                  <a:solidFill>
                    <a:schemeClr val="accent2"/>
                  </a:solidFill>
                </a:rPr>
                <a:t>operand </a:t>
              </a:r>
              <a:r>
                <a:rPr lang="en-US" sz="2000" smtClean="0">
                  <a:solidFill>
                    <a:schemeClr val="accent2"/>
                  </a:solidFill>
                </a:rPr>
                <a:t>immediately to </a:t>
              </a:r>
              <a:r>
                <a:rPr lang="en-US" sz="2000">
                  <a:solidFill>
                    <a:schemeClr val="accent2"/>
                  </a:solidFill>
                </a:rPr>
                <a:t>the output string.</a:t>
              </a:r>
            </a:p>
          </p:txBody>
        </p:sp>
      </p:grp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685800" y="1524000"/>
            <a:ext cx="4811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During the scan of an expression: 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295400" y="2590800"/>
            <a:ext cx="4694238" cy="396875"/>
            <a:chOff x="1056" y="1200"/>
            <a:chExt cx="2957" cy="250"/>
          </a:xfrm>
        </p:grpSpPr>
        <p:sp>
          <p:nvSpPr>
            <p:cNvPr id="5137" name="AutoShape 9"/>
            <p:cNvSpPr>
              <a:spLocks noChangeArrowheads="1"/>
            </p:cNvSpPr>
            <p:nvPr/>
          </p:nvSpPr>
          <p:spPr bwMode="auto">
            <a:xfrm>
              <a:off x="1056" y="1248"/>
              <a:ext cx="96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Text Box 10"/>
            <p:cNvSpPr txBox="1">
              <a:spLocks noChangeArrowheads="1"/>
            </p:cNvSpPr>
            <p:nvPr/>
          </p:nvSpPr>
          <p:spPr bwMode="auto">
            <a:xfrm>
              <a:off x="1152" y="1200"/>
              <a:ext cx="28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No need to maintain an operand stack.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295400" y="4191000"/>
            <a:ext cx="7434871" cy="400050"/>
            <a:chOff x="1056" y="1200"/>
            <a:chExt cx="4054" cy="252"/>
          </a:xfrm>
        </p:grpSpPr>
        <p:sp>
          <p:nvSpPr>
            <p:cNvPr id="5135" name="AutoShape 12"/>
            <p:cNvSpPr>
              <a:spLocks noChangeArrowheads="1"/>
            </p:cNvSpPr>
            <p:nvPr/>
          </p:nvSpPr>
          <p:spPr bwMode="auto">
            <a:xfrm>
              <a:off x="1056" y="1248"/>
              <a:ext cx="96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Text Box 13"/>
            <p:cNvSpPr txBox="1">
              <a:spLocks noChangeArrowheads="1"/>
            </p:cNvSpPr>
            <p:nvPr/>
          </p:nvSpPr>
          <p:spPr bwMode="auto">
            <a:xfrm>
              <a:off x="1152" y="1200"/>
              <a:ext cx="395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Stores operators and </a:t>
              </a:r>
              <a:r>
                <a:rPr lang="en-US" sz="2000" dirty="0" smtClean="0">
                  <a:solidFill>
                    <a:schemeClr val="accent2"/>
                  </a:solidFill>
                </a:rPr>
                <a:t>left parentheses </a:t>
              </a:r>
              <a:r>
                <a:rPr lang="en-US" sz="2000" dirty="0">
                  <a:solidFill>
                    <a:schemeClr val="accent2"/>
                  </a:solidFill>
                </a:rPr>
                <a:t>as soon </a:t>
              </a:r>
              <a:r>
                <a:rPr lang="en-US" sz="2000" dirty="0" smtClean="0">
                  <a:solidFill>
                    <a:schemeClr val="accent2"/>
                  </a:solidFill>
                </a:rPr>
                <a:t>as they </a:t>
              </a:r>
              <a:r>
                <a:rPr lang="en-US" sz="2000" dirty="0">
                  <a:solidFill>
                    <a:schemeClr val="accent2"/>
                  </a:solidFill>
                </a:rPr>
                <a:t>appear.</a:t>
              </a:r>
            </a:p>
          </p:txBody>
        </p:sp>
      </p:grpSp>
      <p:sp>
        <p:nvSpPr>
          <p:cNvPr id="220174" name="Text Box 14"/>
          <p:cNvSpPr txBox="1">
            <a:spLocks noChangeArrowheads="1"/>
          </p:cNvSpPr>
          <p:nvPr/>
        </p:nvSpPr>
        <p:spPr bwMode="auto">
          <a:xfrm>
            <a:off x="685800" y="3505200"/>
            <a:ext cx="218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Operator stack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295400" y="5105400"/>
            <a:ext cx="7569200" cy="396875"/>
            <a:chOff x="1056" y="1200"/>
            <a:chExt cx="4768" cy="250"/>
          </a:xfrm>
        </p:grpSpPr>
        <p:sp>
          <p:nvSpPr>
            <p:cNvPr id="5133" name="AutoShape 16"/>
            <p:cNvSpPr>
              <a:spLocks noChangeArrowheads="1"/>
            </p:cNvSpPr>
            <p:nvPr/>
          </p:nvSpPr>
          <p:spPr bwMode="auto">
            <a:xfrm>
              <a:off x="1056" y="1248"/>
              <a:ext cx="96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Text Box 17"/>
            <p:cNvSpPr txBox="1">
              <a:spLocks noChangeArrowheads="1"/>
            </p:cNvSpPr>
            <p:nvPr/>
          </p:nvSpPr>
          <p:spPr bwMode="auto">
            <a:xfrm>
              <a:off x="1152" y="1200"/>
              <a:ext cx="4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Manages the order of precedence and associativity of operators.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1295400" y="5943600"/>
            <a:ext cx="3175000" cy="396875"/>
            <a:chOff x="1056" y="1200"/>
            <a:chExt cx="2000" cy="250"/>
          </a:xfrm>
        </p:grpSpPr>
        <p:sp>
          <p:nvSpPr>
            <p:cNvPr id="5131" name="AutoShape 19"/>
            <p:cNvSpPr>
              <a:spLocks noChangeArrowheads="1"/>
            </p:cNvSpPr>
            <p:nvPr/>
          </p:nvSpPr>
          <p:spPr bwMode="auto">
            <a:xfrm>
              <a:off x="1056" y="1248"/>
              <a:ext cx="96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Text Box 20"/>
            <p:cNvSpPr txBox="1">
              <a:spLocks noChangeArrowheads="1"/>
            </p:cNvSpPr>
            <p:nvPr/>
          </p:nvSpPr>
          <p:spPr bwMode="auto">
            <a:xfrm>
              <a:off x="1152" y="1200"/>
              <a:ext cx="19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Handles subexpressions.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Arial" charset="0"/>
              </a:rPr>
              <a:t> Example 1</a:t>
            </a: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762000" y="1447800"/>
            <a:ext cx="7848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/>
              <a:t>The stack temporally stores operators awaiting </a:t>
            </a:r>
            <a:r>
              <a:rPr lang="en-US" smtClean="0"/>
              <a:t>their right </a:t>
            </a:r>
            <a:r>
              <a:rPr lang="en-US"/>
              <a:t>operand.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676400" y="2590800"/>
            <a:ext cx="12698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a </a:t>
            </a:r>
            <a:r>
              <a:rPr lang="en-US" dirty="0" smtClean="0">
                <a:solidFill>
                  <a:srgbClr val="FF6600"/>
                </a:solidFill>
              </a:rPr>
              <a:t> + </a:t>
            </a:r>
            <a:r>
              <a:rPr lang="en-US" dirty="0">
                <a:solidFill>
                  <a:srgbClr val="FF6600"/>
                </a:solidFill>
              </a:rPr>
              <a:t>b * </a:t>
            </a:r>
            <a:r>
              <a:rPr lang="en-US" dirty="0" smtClean="0">
                <a:solidFill>
                  <a:srgbClr val="FF6600"/>
                </a:solidFill>
              </a:rPr>
              <a:t> c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2743200" y="4724400"/>
            <a:ext cx="76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222215" name="Line 7"/>
          <p:cNvSpPr>
            <a:spLocks noChangeShapeType="1"/>
          </p:cNvSpPr>
          <p:nvPr/>
        </p:nvSpPr>
        <p:spPr bwMode="auto">
          <a:xfrm flipV="1">
            <a:off x="18288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2216" name="Line 8"/>
          <p:cNvSpPr>
            <a:spLocks noChangeShapeType="1"/>
          </p:cNvSpPr>
          <p:nvPr/>
        </p:nvSpPr>
        <p:spPr bwMode="auto">
          <a:xfrm flipV="1">
            <a:off x="21336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2217" name="Line 9"/>
          <p:cNvSpPr>
            <a:spLocks noChangeShapeType="1"/>
          </p:cNvSpPr>
          <p:nvPr/>
        </p:nvSpPr>
        <p:spPr bwMode="auto">
          <a:xfrm flipV="1">
            <a:off x="23622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2218" name="Line 10"/>
          <p:cNvSpPr>
            <a:spLocks noChangeShapeType="1"/>
          </p:cNvSpPr>
          <p:nvPr/>
        </p:nvSpPr>
        <p:spPr bwMode="auto">
          <a:xfrm flipV="1">
            <a:off x="25146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2219" name="Line 11"/>
          <p:cNvSpPr>
            <a:spLocks noChangeShapeType="1"/>
          </p:cNvSpPr>
          <p:nvPr/>
        </p:nvSpPr>
        <p:spPr bwMode="auto">
          <a:xfrm flipV="1">
            <a:off x="28194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1050925" y="4125913"/>
            <a:ext cx="1184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Operator</a:t>
            </a:r>
          </a:p>
          <a:p>
            <a:r>
              <a:rPr lang="en-US">
                <a:solidFill>
                  <a:schemeClr val="accent2"/>
                </a:solidFill>
              </a:rPr>
              <a:t>s</a:t>
            </a:r>
            <a:r>
              <a:rPr lang="en-US" sz="2000" smtClean="0">
                <a:solidFill>
                  <a:schemeClr val="accent2"/>
                </a:solidFill>
              </a:rPr>
              <a:t>tack</a:t>
            </a:r>
            <a:r>
              <a:rPr lang="en-US" sz="200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222221" name="Text Box 13"/>
          <p:cNvSpPr txBox="1">
            <a:spLocks noChangeArrowheads="1"/>
          </p:cNvSpPr>
          <p:nvPr/>
        </p:nvSpPr>
        <p:spPr bwMode="auto">
          <a:xfrm>
            <a:off x="1143000" y="5562600"/>
            <a:ext cx="1016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Postfix </a:t>
            </a:r>
          </a:p>
          <a:p>
            <a:r>
              <a:rPr lang="en-US" sz="2000">
                <a:solidFill>
                  <a:schemeClr val="accent2"/>
                </a:solidFill>
              </a:rPr>
              <a:t>string:</a:t>
            </a:r>
          </a:p>
        </p:txBody>
      </p:sp>
      <p:sp>
        <p:nvSpPr>
          <p:cNvPr id="222222" name="Rectangle 14"/>
          <p:cNvSpPr>
            <a:spLocks noChangeArrowheads="1"/>
          </p:cNvSpPr>
          <p:nvPr/>
        </p:nvSpPr>
        <p:spPr bwMode="auto">
          <a:xfrm>
            <a:off x="27432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22223" name="Rectangle 15"/>
          <p:cNvSpPr>
            <a:spLocks noChangeArrowheads="1"/>
          </p:cNvSpPr>
          <p:nvPr/>
        </p:nvSpPr>
        <p:spPr bwMode="auto">
          <a:xfrm>
            <a:off x="36576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22224" name="Rectangle 16"/>
          <p:cNvSpPr>
            <a:spLocks noChangeArrowheads="1"/>
          </p:cNvSpPr>
          <p:nvPr/>
        </p:nvSpPr>
        <p:spPr bwMode="auto">
          <a:xfrm>
            <a:off x="32004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22225" name="Rectangle 17"/>
          <p:cNvSpPr>
            <a:spLocks noChangeArrowheads="1"/>
          </p:cNvSpPr>
          <p:nvPr/>
        </p:nvSpPr>
        <p:spPr bwMode="auto">
          <a:xfrm>
            <a:off x="45720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222226" name="Rectangle 18"/>
          <p:cNvSpPr>
            <a:spLocks noChangeArrowheads="1"/>
          </p:cNvSpPr>
          <p:nvPr/>
        </p:nvSpPr>
        <p:spPr bwMode="auto">
          <a:xfrm>
            <a:off x="41148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*</a:t>
            </a:r>
          </a:p>
        </p:txBody>
      </p:sp>
      <p:sp>
        <p:nvSpPr>
          <p:cNvPr id="222227" name="Rectangle 19"/>
          <p:cNvSpPr>
            <a:spLocks noChangeArrowheads="1"/>
          </p:cNvSpPr>
          <p:nvPr/>
        </p:nvSpPr>
        <p:spPr bwMode="auto">
          <a:xfrm>
            <a:off x="2743200" y="4343400"/>
            <a:ext cx="76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*</a:t>
            </a:r>
          </a:p>
        </p:txBody>
      </p:sp>
      <p:sp>
        <p:nvSpPr>
          <p:cNvPr id="222228" name="Text Box 20"/>
          <p:cNvSpPr txBox="1">
            <a:spLocks noChangeArrowheads="1"/>
          </p:cNvSpPr>
          <p:nvPr/>
        </p:nvSpPr>
        <p:spPr bwMode="auto">
          <a:xfrm>
            <a:off x="3962400" y="3048000"/>
            <a:ext cx="32210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* has higher priority than + </a:t>
            </a:r>
          </a:p>
          <a:p>
            <a:r>
              <a:rPr lang="en-US" sz="2000" dirty="0">
                <a:solidFill>
                  <a:srgbClr val="008000"/>
                </a:solidFill>
              </a:rPr>
              <a:t>    </a:t>
            </a:r>
            <a:r>
              <a:rPr lang="en-US" sz="2000" dirty="0">
                <a:solidFill>
                  <a:srgbClr val="008000"/>
                </a:solidFill>
                <a:sym typeface="Symbol" pitchFamily="18" charset="2"/>
              </a:rPr>
              <a:t> add to the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4" grpId="0" animBg="1"/>
      <p:bldP spid="222214" grpId="1" animBg="1"/>
      <p:bldP spid="222215" grpId="0" animBg="1"/>
      <p:bldP spid="222215" grpId="1" animBg="1"/>
      <p:bldP spid="222216" grpId="0" animBg="1"/>
      <p:bldP spid="222216" grpId="1" animBg="1"/>
      <p:bldP spid="222217" grpId="0" animBg="1"/>
      <p:bldP spid="222217" grpId="1" animBg="1"/>
      <p:bldP spid="222218" grpId="0" animBg="1"/>
      <p:bldP spid="222218" grpId="1" animBg="1"/>
      <p:bldP spid="222219" grpId="0" animBg="1"/>
      <p:bldP spid="222220" grpId="0"/>
      <p:bldP spid="222221" grpId="0"/>
      <p:bldP spid="222222" grpId="0" animBg="1"/>
      <p:bldP spid="222223" grpId="0" animBg="1"/>
      <p:bldP spid="222224" grpId="0" animBg="1"/>
      <p:bldP spid="222225" grpId="0" animBg="1"/>
      <p:bldP spid="222226" grpId="0" animBg="1"/>
      <p:bldP spid="222227" grpId="0" animBg="1"/>
      <p:bldP spid="222227" grpId="1" animBg="1"/>
      <p:bldP spid="2222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Arial" charset="0"/>
              </a:rPr>
              <a:t> Example 2</a:t>
            </a: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62000" y="1447800"/>
            <a:ext cx="815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Use the stack to handle operators with same or </a:t>
            </a:r>
            <a:r>
              <a:rPr lang="en-US" dirty="0" smtClean="0"/>
              <a:t>lower precedence</a:t>
            </a:r>
            <a:r>
              <a:rPr lang="en-US" dirty="0"/>
              <a:t>.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676400" y="2590800"/>
            <a:ext cx="16946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a * b </a:t>
            </a:r>
            <a:r>
              <a:rPr lang="en-US" dirty="0" smtClean="0">
                <a:solidFill>
                  <a:srgbClr val="FF6600"/>
                </a:solidFill>
              </a:rPr>
              <a:t>   </a:t>
            </a:r>
            <a:r>
              <a:rPr lang="en-US" dirty="0">
                <a:solidFill>
                  <a:srgbClr val="FF6600"/>
                </a:solidFill>
              </a:rPr>
              <a:t>/ c + d</a:t>
            </a:r>
          </a:p>
        </p:txBody>
      </p:sp>
      <p:sp>
        <p:nvSpPr>
          <p:cNvPr id="242694" name="Rectangle 6"/>
          <p:cNvSpPr>
            <a:spLocks noChangeArrowheads="1"/>
          </p:cNvSpPr>
          <p:nvPr/>
        </p:nvSpPr>
        <p:spPr bwMode="auto">
          <a:xfrm>
            <a:off x="2743200" y="4724400"/>
            <a:ext cx="76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*</a:t>
            </a:r>
          </a:p>
        </p:txBody>
      </p:sp>
      <p:sp>
        <p:nvSpPr>
          <p:cNvPr id="242695" name="Line 7"/>
          <p:cNvSpPr>
            <a:spLocks noChangeShapeType="1"/>
          </p:cNvSpPr>
          <p:nvPr/>
        </p:nvSpPr>
        <p:spPr bwMode="auto">
          <a:xfrm flipV="1">
            <a:off x="18288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2696" name="Line 8"/>
          <p:cNvSpPr>
            <a:spLocks noChangeShapeType="1"/>
          </p:cNvSpPr>
          <p:nvPr/>
        </p:nvSpPr>
        <p:spPr bwMode="auto">
          <a:xfrm flipV="1">
            <a:off x="3224784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2697" name="Line 9"/>
          <p:cNvSpPr>
            <a:spLocks noChangeShapeType="1"/>
          </p:cNvSpPr>
          <p:nvPr/>
        </p:nvSpPr>
        <p:spPr bwMode="auto">
          <a:xfrm flipV="1">
            <a:off x="29718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2698" name="Line 10"/>
          <p:cNvSpPr>
            <a:spLocks noChangeShapeType="1"/>
          </p:cNvSpPr>
          <p:nvPr/>
        </p:nvSpPr>
        <p:spPr bwMode="auto">
          <a:xfrm flipV="1">
            <a:off x="25908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2699" name="Line 11"/>
          <p:cNvSpPr>
            <a:spLocks noChangeShapeType="1"/>
          </p:cNvSpPr>
          <p:nvPr/>
        </p:nvSpPr>
        <p:spPr bwMode="auto">
          <a:xfrm flipV="1">
            <a:off x="28194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1050925" y="4125913"/>
            <a:ext cx="1184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Operator</a:t>
            </a:r>
          </a:p>
          <a:p>
            <a:r>
              <a:rPr lang="en-US">
                <a:solidFill>
                  <a:schemeClr val="accent2"/>
                </a:solidFill>
              </a:rPr>
              <a:t>s</a:t>
            </a:r>
            <a:r>
              <a:rPr lang="en-US" sz="2000" smtClean="0">
                <a:solidFill>
                  <a:schemeClr val="accent2"/>
                </a:solidFill>
              </a:rPr>
              <a:t>tack</a:t>
            </a:r>
            <a:r>
              <a:rPr lang="en-US" sz="200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1143000" y="5562600"/>
            <a:ext cx="1016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Postfix </a:t>
            </a:r>
          </a:p>
          <a:p>
            <a:r>
              <a:rPr lang="en-US" sz="2000">
                <a:solidFill>
                  <a:schemeClr val="accent2"/>
                </a:solidFill>
              </a:rPr>
              <a:t>string:</a:t>
            </a:r>
          </a:p>
        </p:txBody>
      </p:sp>
      <p:sp>
        <p:nvSpPr>
          <p:cNvPr id="242702" name="Rectangle 14"/>
          <p:cNvSpPr>
            <a:spLocks noChangeArrowheads="1"/>
          </p:cNvSpPr>
          <p:nvPr/>
        </p:nvSpPr>
        <p:spPr bwMode="auto">
          <a:xfrm>
            <a:off x="27432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42703" name="Rectangle 15"/>
          <p:cNvSpPr>
            <a:spLocks noChangeArrowheads="1"/>
          </p:cNvSpPr>
          <p:nvPr/>
        </p:nvSpPr>
        <p:spPr bwMode="auto">
          <a:xfrm>
            <a:off x="36576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*</a:t>
            </a:r>
          </a:p>
        </p:txBody>
      </p:sp>
      <p:sp>
        <p:nvSpPr>
          <p:cNvPr id="242704" name="Rectangle 16"/>
          <p:cNvSpPr>
            <a:spLocks noChangeArrowheads="1"/>
          </p:cNvSpPr>
          <p:nvPr/>
        </p:nvSpPr>
        <p:spPr bwMode="auto">
          <a:xfrm>
            <a:off x="32004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242705" name="Rectangle 17"/>
          <p:cNvSpPr>
            <a:spLocks noChangeArrowheads="1"/>
          </p:cNvSpPr>
          <p:nvPr/>
        </p:nvSpPr>
        <p:spPr bwMode="auto">
          <a:xfrm>
            <a:off x="45720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/</a:t>
            </a:r>
          </a:p>
        </p:txBody>
      </p:sp>
      <p:sp>
        <p:nvSpPr>
          <p:cNvPr id="242706" name="Rectangle 18"/>
          <p:cNvSpPr>
            <a:spLocks noChangeArrowheads="1"/>
          </p:cNvSpPr>
          <p:nvPr/>
        </p:nvSpPr>
        <p:spPr bwMode="auto">
          <a:xfrm>
            <a:off x="41148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242707" name="Rectangle 19"/>
          <p:cNvSpPr>
            <a:spLocks noChangeArrowheads="1"/>
          </p:cNvSpPr>
          <p:nvPr/>
        </p:nvSpPr>
        <p:spPr bwMode="auto">
          <a:xfrm>
            <a:off x="2743200" y="4724400"/>
            <a:ext cx="76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/</a:t>
            </a:r>
          </a:p>
        </p:txBody>
      </p:sp>
      <p:sp>
        <p:nvSpPr>
          <p:cNvPr id="242708" name="Text Box 20"/>
          <p:cNvSpPr txBox="1">
            <a:spLocks noChangeArrowheads="1"/>
          </p:cNvSpPr>
          <p:nvPr/>
        </p:nvSpPr>
        <p:spPr bwMode="auto">
          <a:xfrm>
            <a:off x="3886200" y="2667000"/>
            <a:ext cx="4800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* has the same priority as / </a:t>
            </a:r>
          </a:p>
          <a:p>
            <a:r>
              <a:rPr lang="en-US" sz="2000">
                <a:solidFill>
                  <a:srgbClr val="008000"/>
                </a:solidFill>
                <a:sym typeface="Symbol" pitchFamily="18" charset="2"/>
              </a:rPr>
              <a:t>    pop * and write it to the postfix string</a:t>
            </a:r>
          </a:p>
          <a:p>
            <a:r>
              <a:rPr lang="en-US" sz="2000">
                <a:solidFill>
                  <a:srgbClr val="008000"/>
                </a:solidFill>
                <a:sym typeface="Symbol" pitchFamily="18" charset="2"/>
              </a:rPr>
              <a:t>        before adding / to the stack.</a:t>
            </a:r>
          </a:p>
        </p:txBody>
      </p:sp>
      <p:sp>
        <p:nvSpPr>
          <p:cNvPr id="242709" name="Rectangle 21"/>
          <p:cNvSpPr>
            <a:spLocks noChangeArrowheads="1"/>
          </p:cNvSpPr>
          <p:nvPr/>
        </p:nvSpPr>
        <p:spPr bwMode="auto">
          <a:xfrm>
            <a:off x="50292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242710" name="Rectangle 22"/>
          <p:cNvSpPr>
            <a:spLocks noChangeArrowheads="1"/>
          </p:cNvSpPr>
          <p:nvPr/>
        </p:nvSpPr>
        <p:spPr bwMode="auto">
          <a:xfrm>
            <a:off x="2743200" y="4724400"/>
            <a:ext cx="76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242711" name="Rectangle 23"/>
          <p:cNvSpPr>
            <a:spLocks noChangeArrowheads="1"/>
          </p:cNvSpPr>
          <p:nvPr/>
        </p:nvSpPr>
        <p:spPr bwMode="auto">
          <a:xfrm>
            <a:off x="5486400" y="5638800"/>
            <a:ext cx="4572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242712" name="Text Box 24"/>
          <p:cNvSpPr txBox="1">
            <a:spLocks noChangeArrowheads="1"/>
          </p:cNvSpPr>
          <p:nvPr/>
        </p:nvSpPr>
        <p:spPr bwMode="auto">
          <a:xfrm>
            <a:off x="5475288" y="3962400"/>
            <a:ext cx="3332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 has higher priority than +</a:t>
            </a:r>
            <a:r>
              <a:rPr lang="en-US" sz="2000" dirty="0">
                <a:solidFill>
                  <a:srgbClr val="008000"/>
                </a:solidFill>
                <a:sym typeface="Symbol" pitchFamily="18" charset="2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4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4" grpId="0" animBg="1"/>
      <p:bldP spid="242694" grpId="1" animBg="1"/>
      <p:bldP spid="242695" grpId="0" animBg="1"/>
      <p:bldP spid="242695" grpId="1" animBg="1"/>
      <p:bldP spid="242696" grpId="0" animBg="1"/>
      <p:bldP spid="242697" grpId="0" animBg="1"/>
      <p:bldP spid="242697" grpId="1" animBg="1"/>
      <p:bldP spid="242698" grpId="0" animBg="1"/>
      <p:bldP spid="242698" grpId="1" animBg="1"/>
      <p:bldP spid="242699" grpId="0" animBg="1"/>
      <p:bldP spid="242699" grpId="1" animBg="1"/>
      <p:bldP spid="242702" grpId="0" animBg="1"/>
      <p:bldP spid="242703" grpId="0" animBg="1"/>
      <p:bldP spid="242704" grpId="0" animBg="1"/>
      <p:bldP spid="242705" grpId="0" animBg="1"/>
      <p:bldP spid="242706" grpId="0" animBg="1"/>
      <p:bldP spid="242707" grpId="0" animBg="1"/>
      <p:bldP spid="242707" grpId="1" animBg="1"/>
      <p:bldP spid="242708" grpId="0"/>
      <p:bldP spid="242709" grpId="0" animBg="1"/>
      <p:bldP spid="242710" grpId="0" animBg="1"/>
      <p:bldP spid="242710" grpId="1" animBg="1"/>
      <p:bldP spid="242711" grpId="0" animBg="1"/>
      <p:bldP spid="242712" grpId="0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800000"/>
      </a:dk2>
      <a:lt2>
        <a:srgbClr val="808080"/>
      </a:lt2>
      <a:accent1>
        <a:srgbClr val="00FF00"/>
      </a:accent1>
      <a:accent2>
        <a:srgbClr val="3333CC"/>
      </a:accent2>
      <a:accent3>
        <a:srgbClr val="FFFFFF"/>
      </a:accent3>
      <a:accent4>
        <a:srgbClr val="002A00"/>
      </a:accent4>
      <a:accent5>
        <a:srgbClr val="AAFFA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7695</TotalTime>
  <Words>1564</Words>
  <Application>Microsoft Office PowerPoint</Application>
  <PresentationFormat>On-screen Show (4:3)</PresentationFormat>
  <Paragraphs>274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Symbol</vt:lpstr>
      <vt:lpstr>Times New Roman</vt:lpstr>
      <vt:lpstr>Blank Presentation</vt:lpstr>
      <vt:lpstr>Infix Notation</vt:lpstr>
      <vt:lpstr> Infix Expression Evaluation</vt:lpstr>
      <vt:lpstr> Operator Associativity</vt:lpstr>
      <vt:lpstr> Operator Precedence</vt:lpstr>
      <vt:lpstr> Rank of Expression</vt:lpstr>
      <vt:lpstr> Necessary Condition for Correctness</vt:lpstr>
      <vt:lpstr> Infix-to-Postfix Conversion </vt:lpstr>
      <vt:lpstr> Example 1</vt:lpstr>
      <vt:lpstr> Example 2</vt:lpstr>
      <vt:lpstr> Example 3</vt:lpstr>
      <vt:lpstr> Example 4</vt:lpstr>
      <vt:lpstr> Input and Stack Precedence</vt:lpstr>
      <vt:lpstr> Rules for Evaluation</vt:lpstr>
      <vt:lpstr> An Example</vt:lpstr>
      <vt:lpstr> cont’d</vt:lpstr>
      <vt:lpstr> The InfixExpression Class</vt:lpstr>
      <vt:lpstr> Conversion to Postfix</vt:lpstr>
      <vt:lpstr> Running Time of Conversion</vt:lpstr>
      <vt:lpstr> Reporting Errors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Introduction &amp; Data Types</dc:title>
  <dc:creator>Toshiba Preferred User</dc:creator>
  <cp:lastModifiedBy>jia</cp:lastModifiedBy>
  <cp:revision>185</cp:revision>
  <dcterms:created xsi:type="dcterms:W3CDTF">1999-03-29T05:24:19Z</dcterms:created>
  <dcterms:modified xsi:type="dcterms:W3CDTF">2015-10-23T15:07:14Z</dcterms:modified>
</cp:coreProperties>
</file>