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5" r:id="rId2"/>
    <p:sldId id="306" r:id="rId3"/>
    <p:sldId id="307" r:id="rId4"/>
    <p:sldId id="308" r:id="rId5"/>
    <p:sldId id="309" r:id="rId6"/>
    <p:sldId id="267" r:id="rId7"/>
    <p:sldId id="316" r:id="rId8"/>
    <p:sldId id="311" r:id="rId9"/>
    <p:sldId id="270" r:id="rId10"/>
    <p:sldId id="313" r:id="rId11"/>
    <p:sldId id="312" r:id="rId12"/>
    <p:sldId id="314" r:id="rId13"/>
    <p:sldId id="31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3399"/>
    <a:srgbClr val="FF0000"/>
    <a:srgbClr val="008000"/>
    <a:srgbClr val="3333FF"/>
    <a:srgbClr val="990000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8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fld id="{CABA7720-C637-4C9B-9152-3D5A9933D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23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5803AA-5163-40D5-B39C-A2A9E3DDA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9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DA11C-858D-4952-9052-ECA5B88AD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12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EFD-E14A-44CF-AAB5-7B466F1250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F8CD-F04B-4780-802D-693860620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3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985E-1B87-4E8E-9DF7-EFBC3A907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F630D-4801-4217-B2EC-AA53F2B1E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1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4EB1B-8802-4AA8-B63C-DD5A57564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26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AA8-8473-47D3-9CCD-1C1A37085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99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2DE27-1578-4A3C-983F-ACB020F3F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9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6065F-51D8-4462-B304-1C93B7A6E6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6355-93EB-4C9C-ADFF-CCB1E84AD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8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7D7B-1B27-42D2-9D87-DFD729D6B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7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58B01B-748B-4A1A-AD87-4B62DEE73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Line Segments &amp; Vectors</a:t>
            </a:r>
          </a:p>
        </p:txBody>
      </p:sp>
      <p:sp>
        <p:nvSpPr>
          <p:cNvPr id="338949" name="Line 2053"/>
          <p:cNvSpPr>
            <a:spLocks noChangeShapeType="1"/>
          </p:cNvSpPr>
          <p:nvPr/>
        </p:nvSpPr>
        <p:spPr bwMode="auto">
          <a:xfrm>
            <a:off x="4953000" y="2514600"/>
            <a:ext cx="1600200" cy="12160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Oval 2059"/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9" name="Oval 2060"/>
          <p:cNvSpPr>
            <a:spLocks noChangeArrowheads="1"/>
          </p:cNvSpPr>
          <p:nvPr/>
        </p:nvSpPr>
        <p:spPr bwMode="auto">
          <a:xfrm>
            <a:off x="6477000" y="3657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Text Box 2061"/>
              <p:cNvSpPr txBox="1">
                <a:spLocks noChangeArrowheads="1"/>
              </p:cNvSpPr>
              <p:nvPr/>
            </p:nvSpPr>
            <p:spPr bwMode="auto">
              <a:xfrm>
                <a:off x="4949453" y="1925387"/>
                <a:ext cx="167994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i="1" smtClean="0"/>
                  <a:t>= </a:t>
                </a:r>
                <a:r>
                  <a:rPr lang="en-US" alt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/>
                  <a:t>)</a:t>
                </a:r>
                <a:endParaRPr lang="en-US" altLang="en-US" sz="2400" i="1"/>
              </a:p>
            </p:txBody>
          </p:sp>
        </mc:Choice>
        <mc:Fallback xmlns="">
          <p:sp>
            <p:nvSpPr>
              <p:cNvPr id="11270" name="Text Box 2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9453" y="1925387"/>
                <a:ext cx="167994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0526" r="-5435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Text Box 2062"/>
              <p:cNvSpPr txBox="1">
                <a:spLocks noChangeArrowheads="1"/>
              </p:cNvSpPr>
              <p:nvPr/>
            </p:nvSpPr>
            <p:spPr bwMode="auto">
              <a:xfrm>
                <a:off x="6629400" y="3657600"/>
                <a:ext cx="21463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1271" name="Text Box 2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3657600"/>
                <a:ext cx="214635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4" name="Line 2070"/>
          <p:cNvSpPr>
            <a:spLocks noChangeShapeType="1"/>
          </p:cNvSpPr>
          <p:nvPr/>
        </p:nvSpPr>
        <p:spPr bwMode="auto">
          <a:xfrm flipV="1">
            <a:off x="3276600" y="1752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2072"/>
          <p:cNvSpPr>
            <a:spLocks noChangeShapeType="1"/>
          </p:cNvSpPr>
          <p:nvPr/>
        </p:nvSpPr>
        <p:spPr bwMode="auto">
          <a:xfrm>
            <a:off x="3352800" y="4724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9" name="Line 2073"/>
          <p:cNvSpPr>
            <a:spLocks noChangeShapeType="1"/>
          </p:cNvSpPr>
          <p:nvPr/>
        </p:nvSpPr>
        <p:spPr bwMode="auto">
          <a:xfrm flipV="1">
            <a:off x="3276600" y="3733800"/>
            <a:ext cx="3200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Line 2074"/>
          <p:cNvSpPr>
            <a:spLocks noChangeShapeType="1"/>
          </p:cNvSpPr>
          <p:nvPr/>
        </p:nvSpPr>
        <p:spPr bwMode="auto">
          <a:xfrm flipV="1">
            <a:off x="3276600" y="2590800"/>
            <a:ext cx="16002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Line 2075"/>
          <p:cNvSpPr>
            <a:spLocks noChangeShapeType="1"/>
          </p:cNvSpPr>
          <p:nvPr/>
        </p:nvSpPr>
        <p:spPr bwMode="auto">
          <a:xfrm flipH="1" flipV="1">
            <a:off x="1905000" y="3429000"/>
            <a:ext cx="13716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9" name="Text Box 2076"/>
              <p:cNvSpPr txBox="1">
                <a:spLocks noChangeArrowheads="1"/>
              </p:cNvSpPr>
              <p:nvPr/>
            </p:nvSpPr>
            <p:spPr bwMode="auto">
              <a:xfrm>
                <a:off x="2743200" y="4724400"/>
                <a:ext cx="172245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= (0, 0)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1279" name="Text Box 2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724400"/>
                <a:ext cx="17224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0" name="Text Box 2077"/>
          <p:cNvSpPr txBox="1">
            <a:spLocks noChangeArrowheads="1"/>
          </p:cNvSpPr>
          <p:nvPr/>
        </p:nvSpPr>
        <p:spPr bwMode="auto">
          <a:xfrm>
            <a:off x="7391400" y="4724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11281" name="Text Box 2078"/>
          <p:cNvSpPr txBox="1">
            <a:spLocks noChangeArrowheads="1"/>
          </p:cNvSpPr>
          <p:nvPr/>
        </p:nvSpPr>
        <p:spPr bwMode="auto">
          <a:xfrm>
            <a:off x="2971800" y="1447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y</a:t>
            </a:r>
          </a:p>
        </p:txBody>
      </p:sp>
      <p:sp>
        <p:nvSpPr>
          <p:cNvPr id="338977" name="Oval 2081"/>
          <p:cNvSpPr>
            <a:spLocks noChangeArrowheads="1"/>
          </p:cNvSpPr>
          <p:nvPr/>
        </p:nvSpPr>
        <p:spPr bwMode="auto">
          <a:xfrm>
            <a:off x="1828800" y="3276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97" name="Text Box 2091"/>
              <p:cNvSpPr txBox="1">
                <a:spLocks noChangeArrowheads="1"/>
              </p:cNvSpPr>
              <p:nvPr/>
            </p:nvSpPr>
            <p:spPr bwMode="auto">
              <a:xfrm>
                <a:off x="822325" y="5445126"/>
                <a:ext cx="5238751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chemeClr val="accent2"/>
                    </a:solidFill>
                  </a:rPr>
                  <a:t>Points (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vectors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i="1" smtClean="0">
                    <a:solidFill>
                      <a:srgbClr val="3333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en-US" sz="2400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297" name="Text Box 20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5445126"/>
                <a:ext cx="5238751" cy="461963"/>
              </a:xfrm>
              <a:prstGeom prst="rect">
                <a:avLst/>
              </a:prstGeom>
              <a:blipFill rotWithShape="0">
                <a:blip r:embed="rId5"/>
                <a:stretch>
                  <a:fillRect l="-1863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7" name="Line 210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9" name="Text Box 2094"/>
              <p:cNvSpPr txBox="1">
                <a:spLocks noChangeArrowheads="1"/>
              </p:cNvSpPr>
              <p:nvPr/>
            </p:nvSpPr>
            <p:spPr bwMode="auto">
              <a:xfrm>
                <a:off x="822325" y="6061075"/>
                <a:ext cx="369088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B050"/>
                    </a:solidFill>
                  </a:rPr>
                  <a:t>Line segment: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altLang="en-US" sz="2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289" name="Text Box 20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6061075"/>
                <a:ext cx="36908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645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361" y="2448259"/>
                <a:ext cx="29099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mtClean="0"/>
              </a:p>
              <a:p>
                <a:r>
                  <a:rPr lang="en-US"/>
                  <a:t> </a:t>
                </a:r>
                <a:r>
                  <a:rPr lang="en-US" smtClean="0"/>
                  <a:t>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1" y="2448259"/>
                <a:ext cx="2909964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258" r="-1677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animBg="1"/>
      <p:bldP spid="338969" grpId="0" animBg="1"/>
      <p:bldP spid="338970" grpId="0" animBg="1"/>
      <p:bldP spid="338971" grpId="0" animBg="1"/>
      <p:bldP spid="338977" grpId="0" animBg="1"/>
      <p:bldP spid="11297" grpId="0"/>
      <p:bldP spid="1128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No Polar Angle Evaluation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787791" y="37077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806591" y="43935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65"/>
              <p:cNvSpPr txBox="1">
                <a:spLocks noChangeArrowheads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/>
                  <a:t> is the lowest (and leftmost)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8" t="-10667" r="-1374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4759730" y="1385749"/>
            <a:ext cx="627797" cy="2919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65"/>
              <p:cNvSpPr txBox="1">
                <a:spLocks noChangeArrowheads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i="0" smtClean="0">
                    <a:latin typeface="+mj-lt"/>
                  </a:rPr>
                  <a:t>a</a:t>
                </a:r>
                <a:r>
                  <a:rPr lang="en-US" altLang="en-US" b="0" i="0" smtClean="0">
                    <a:latin typeface="+mj-lt"/>
                  </a:rPr>
                  <a:t>ll polar angles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5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09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40" idx="0"/>
            <a:endCxn id="13317" idx="3"/>
          </p:cNvCxnSpPr>
          <p:nvPr/>
        </p:nvCxnSpPr>
        <p:spPr bwMode="auto">
          <a:xfrm flipV="1">
            <a:off x="3787961" y="3837830"/>
            <a:ext cx="2022148" cy="2364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40" idx="0"/>
            <a:endCxn id="13322" idx="4"/>
          </p:cNvCxnSpPr>
          <p:nvPr/>
        </p:nvCxnSpPr>
        <p:spPr bwMode="auto">
          <a:xfrm flipV="1">
            <a:off x="3787961" y="4545948"/>
            <a:ext cx="94830" cy="1656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blipFill rotWithShape="0">
                <a:blip r:embed="rId6"/>
                <a:stretch>
                  <a:fillRect b="-98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654191" y="6146148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5"/>
              <p:cNvSpPr txBox="1">
                <a:spLocks noChangeArrowheads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𝐬𝐞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𝐜𝐫𝐨𝐬𝐬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mtClean="0"/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47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10" b="-19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214459" y="2496409"/>
            <a:ext cx="3786723" cy="461665"/>
            <a:chOff x="1225763" y="2510567"/>
            <a:chExt cx="378672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145" r="-3911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331049" y="25105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40" r="-3014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56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(2)</a:t>
            </a:r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9775" y="2800982"/>
            <a:ext cx="1412290" cy="2455679"/>
            <a:chOff x="5683443" y="3310783"/>
            <a:chExt cx="1412290" cy="2455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5832668" y="524898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5962750" y="3667549"/>
              <a:ext cx="1089118" cy="16037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943333" y="3625793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137468" y="4780701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6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line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blipFill rotWithShape="0">
                <a:blip r:embed="rId5"/>
                <a:stretch>
                  <a:fillRect l="-3790" t="-22727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Order them by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27" t="-24590" r="-3582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295400" y="2304010"/>
            <a:ext cx="4691524" cy="461665"/>
            <a:chOff x="1225763" y="2510567"/>
            <a:chExt cx="469152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145" r="-335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331049" y="2510567"/>
              <a:ext cx="3586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                                  and 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40" r="-3014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&lt;|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blipFill rotWithShape="0">
                <a:blip r:embed="rId9"/>
                <a:stretch>
                  <a:fillRect r="-45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1695" r="-75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-Down Arrow 5"/>
          <p:cNvSpPr/>
          <p:nvPr/>
        </p:nvSpPr>
        <p:spPr bwMode="auto">
          <a:xfrm>
            <a:off x="4076006" y="3486066"/>
            <a:ext cx="397245" cy="17847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879" y="3732306"/>
            <a:ext cx="238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No square roots.</a:t>
            </a:r>
          </a:p>
          <a:p>
            <a:r>
              <a:rPr lang="en-US" b="1" smtClean="0">
                <a:solidFill>
                  <a:srgbClr val="7030A0"/>
                </a:solidFill>
              </a:rPr>
              <a:t>Use dot product!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68968" y="2800983"/>
            <a:ext cx="2024400" cy="372182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  <p:bldP spid="6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152400"/>
                <a:ext cx="7772400" cy="1143000"/>
              </a:xfrm>
            </p:spPr>
            <p:txBody>
              <a:bodyPr/>
              <a:lstStyle/>
              <a:p>
                <a:r>
                  <a:rPr lang="en-US" altLang="en-US" smtClean="0"/>
                  <a:t>Sorting by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mtClean="0"/>
                  <a:t>-coordinate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52400"/>
                <a:ext cx="7772400" cy="1143000"/>
              </a:xfrm>
              <a:blipFill rotWithShape="0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641445" y="1496705"/>
            <a:ext cx="8428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Imagine a vertical line sweeping across the plane from left to right.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It hits the endpoints of these line segments one by one.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>
            <a:off x="1447800" y="3276600"/>
            <a:ext cx="0" cy="19812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3" name="AutoShape 21"/>
          <p:cNvSpPr>
            <a:spLocks noChangeArrowheads="1"/>
          </p:cNvSpPr>
          <p:nvPr/>
        </p:nvSpPr>
        <p:spPr bwMode="auto">
          <a:xfrm>
            <a:off x="2286000" y="5410200"/>
            <a:ext cx="2209800" cy="155575"/>
          </a:xfrm>
          <a:prstGeom prst="rightArrow">
            <a:avLst>
              <a:gd name="adj1" fmla="val 50000"/>
              <a:gd name="adj2" fmla="val 3551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609600" y="3810000"/>
            <a:ext cx="86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CC00"/>
                </a:solidFill>
              </a:rPr>
              <a:t>Sweep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CC00"/>
                </a:solidFill>
              </a:rPr>
              <a:t>line</a:t>
            </a:r>
            <a:endParaRPr lang="en-US" altLang="en-US" sz="2400">
              <a:solidFill>
                <a:srgbClr val="00CC00"/>
              </a:solidFill>
            </a:endParaRPr>
          </a:p>
        </p:txBody>
      </p:sp>
      <p:sp>
        <p:nvSpPr>
          <p:cNvPr id="10248" name="Line 2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981200" y="2971800"/>
            <a:ext cx="5257800" cy="2057400"/>
            <a:chOff x="1248" y="1872"/>
            <a:chExt cx="3312" cy="1296"/>
          </a:xfrm>
        </p:grpSpPr>
        <p:sp>
          <p:nvSpPr>
            <p:cNvPr id="10250" name="Oval 5"/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1" name="Oval 6"/>
            <p:cNvSpPr>
              <a:spLocks noChangeArrowheads="1"/>
            </p:cNvSpPr>
            <p:nvPr/>
          </p:nvSpPr>
          <p:spPr bwMode="auto">
            <a:xfrm>
              <a:off x="2256" y="21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2" name="Oval 7"/>
            <p:cNvSpPr>
              <a:spLocks noChangeArrowheads="1"/>
            </p:cNvSpPr>
            <p:nvPr/>
          </p:nvSpPr>
          <p:spPr bwMode="auto">
            <a:xfrm>
              <a:off x="1968" y="244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3" name="Oval 8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4" name="Oval 9"/>
            <p:cNvSpPr>
              <a:spLocks noChangeArrowheads="1"/>
            </p:cNvSpPr>
            <p:nvPr/>
          </p:nvSpPr>
          <p:spPr bwMode="auto">
            <a:xfrm>
              <a:off x="2592" y="28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5" name="Oval 10"/>
            <p:cNvSpPr>
              <a:spLocks noChangeArrowheads="1"/>
            </p:cNvSpPr>
            <p:nvPr/>
          </p:nvSpPr>
          <p:spPr bwMode="auto">
            <a:xfrm>
              <a:off x="1536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 flipV="1">
              <a:off x="1344" y="2160"/>
              <a:ext cx="91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 flipV="1">
              <a:off x="2064" y="2448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1632" y="2832"/>
              <a:ext cx="96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24"/>
            <p:cNvSpPr>
              <a:spLocks noChangeShapeType="1"/>
            </p:cNvSpPr>
            <p:nvPr/>
          </p:nvSpPr>
          <p:spPr bwMode="auto">
            <a:xfrm flipV="1">
              <a:off x="2496" y="1920"/>
              <a:ext cx="816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Oval 25"/>
            <p:cNvSpPr>
              <a:spLocks noChangeArrowheads="1"/>
            </p:cNvSpPr>
            <p:nvPr/>
          </p:nvSpPr>
          <p:spPr bwMode="auto">
            <a:xfrm>
              <a:off x="2448" y="25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1" name="Oval 26"/>
            <p:cNvSpPr>
              <a:spLocks noChangeArrowheads="1"/>
            </p:cNvSpPr>
            <p:nvPr/>
          </p:nvSpPr>
          <p:spPr bwMode="auto">
            <a:xfrm>
              <a:off x="3264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2" name="Line 27"/>
            <p:cNvSpPr>
              <a:spLocks noChangeShapeType="1"/>
            </p:cNvSpPr>
            <p:nvPr/>
          </p:nvSpPr>
          <p:spPr bwMode="auto">
            <a:xfrm>
              <a:off x="2976" y="2064"/>
              <a:ext cx="1008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Oval 28"/>
            <p:cNvSpPr>
              <a:spLocks noChangeArrowheads="1"/>
            </p:cNvSpPr>
            <p:nvPr/>
          </p:nvSpPr>
          <p:spPr bwMode="auto">
            <a:xfrm>
              <a:off x="2928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4" name="Oval 29"/>
            <p:cNvSpPr>
              <a:spLocks noChangeArrowheads="1"/>
            </p:cNvSpPr>
            <p:nvPr/>
          </p:nvSpPr>
          <p:spPr bwMode="auto">
            <a:xfrm>
              <a:off x="3936" y="30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5" name="Line 30"/>
            <p:cNvSpPr>
              <a:spLocks noChangeShapeType="1"/>
            </p:cNvSpPr>
            <p:nvPr/>
          </p:nvSpPr>
          <p:spPr bwMode="auto">
            <a:xfrm flipV="1">
              <a:off x="3648" y="2112"/>
              <a:ext cx="86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Oval 31"/>
            <p:cNvSpPr>
              <a:spLocks noChangeArrowheads="1"/>
            </p:cNvSpPr>
            <p:nvPr/>
          </p:nvSpPr>
          <p:spPr bwMode="auto">
            <a:xfrm>
              <a:off x="3600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7" name="Oval 32"/>
            <p:cNvSpPr>
              <a:spLocks noChangeArrowheads="1"/>
            </p:cNvSpPr>
            <p:nvPr/>
          </p:nvSpPr>
          <p:spPr bwMode="auto">
            <a:xfrm>
              <a:off x="4464" y="206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017E-6 L 0.69167 -2.89017E-6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/>
      <p:bldP spid="346131" grpId="0" animBg="1"/>
      <p:bldP spid="346131" grpId="1" animBg="1"/>
      <p:bldP spid="346133" grpId="0" animBg="1"/>
      <p:bldP spid="3461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(3)</a:t>
            </a:r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2482011" y="3630068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2011" y="3630068"/>
                <a:ext cx="56598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2500606" y="5393091"/>
                <a:ext cx="56598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0606" y="5393091"/>
                <a:ext cx="56598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2503812" y="2580910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812" y="2580910"/>
                <a:ext cx="56598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9820" y="1287715"/>
                <a:ext cx="7223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endpoints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vertical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line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287715"/>
                <a:ext cx="72231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18" t="-24590" r="-59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9820" y="1713669"/>
                <a:ext cx="3600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Order them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0" smtClean="0">
                    <a:solidFill>
                      <a:schemeClr val="tx1"/>
                    </a:solidFill>
                    <a:latin typeface="+mj-lt"/>
                  </a:rPr>
                  <a:t>-coordinate</a:t>
                </a:r>
                <a:r>
                  <a:rPr lang="en-US" smtClean="0">
                    <a:solidFill>
                      <a:schemeClr val="tx1"/>
                    </a:solidFill>
                  </a:rPr>
                  <a:t>.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713669"/>
                <a:ext cx="36007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254" t="-24590" r="-423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3124200" y="2542639"/>
            <a:ext cx="0" cy="3733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3048000" y="384646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3048000" y="2811743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3048000" y="5638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3458890"/>
                <a:ext cx="178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58890"/>
                <a:ext cx="17865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13" r="-34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2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Dot (Inner) Product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28956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95600" y="464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2895600" y="39624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895600" y="3200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7" name="Text Box 12"/>
              <p:cNvSpPr txBox="1">
                <a:spLocks noChangeArrowheads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29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8" name="Text Box 13"/>
              <p:cNvSpPr txBox="1">
                <a:spLocks noChangeArrowheads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229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9" name="Text Box 14"/>
              <p:cNvSpPr txBox="1">
                <a:spLocks noChangeArrowheads="1"/>
              </p:cNvSpPr>
              <p:nvPr/>
            </p:nvSpPr>
            <p:spPr bwMode="auto">
              <a:xfrm>
                <a:off x="2498725" y="4613275"/>
                <a:ext cx="97174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en-US" altLang="en-US" sz="2400"/>
                  <a:t> </a:t>
                </a:r>
              </a:p>
            </p:txBody>
          </p:sp>
        </mc:Choice>
        <mc:Fallback xmlns="">
          <p:sp>
            <p:nvSpPr>
              <p:cNvPr id="1229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4613275"/>
                <a:ext cx="97174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660"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0" name="Text Box 15"/>
              <p:cNvSpPr txBox="1">
                <a:spLocks noChangeArrowheads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300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1" name="Text Box 16"/>
              <p:cNvSpPr txBox="1">
                <a:spLocks noChangeArrowheads="1"/>
              </p:cNvSpPr>
              <p:nvPr/>
            </p:nvSpPr>
            <p:spPr bwMode="auto">
              <a:xfrm>
                <a:off x="3187471" y="2601565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30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71" y="2601565"/>
                <a:ext cx="5659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3" name="Freeform 33"/>
          <p:cNvSpPr>
            <a:spLocks/>
          </p:cNvSpPr>
          <p:nvPr/>
        </p:nvSpPr>
        <p:spPr bwMode="auto">
          <a:xfrm>
            <a:off x="3429000" y="3657600"/>
            <a:ext cx="355600" cy="533400"/>
          </a:xfrm>
          <a:custGeom>
            <a:avLst/>
            <a:gdLst>
              <a:gd name="T0" fmla="*/ 483870000 w 224"/>
              <a:gd name="T1" fmla="*/ 846772500 h 336"/>
              <a:gd name="T2" fmla="*/ 483870000 w 224"/>
              <a:gd name="T3" fmla="*/ 362902500 h 336"/>
              <a:gd name="T4" fmla="*/ 0 w 224"/>
              <a:gd name="T5" fmla="*/ 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336">
                <a:moveTo>
                  <a:pt x="192" y="336"/>
                </a:moveTo>
                <a:cubicBezTo>
                  <a:pt x="208" y="268"/>
                  <a:pt x="224" y="200"/>
                  <a:pt x="192" y="144"/>
                </a:cubicBezTo>
                <a:cubicBezTo>
                  <a:pt x="160" y="88"/>
                  <a:pt x="80" y="4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4" name="Text Box 34"/>
              <p:cNvSpPr txBox="1">
                <a:spLocks noChangeArrowheads="1"/>
              </p:cNvSpPr>
              <p:nvPr/>
            </p:nvSpPr>
            <p:spPr bwMode="auto">
              <a:xfrm>
                <a:off x="3641725" y="3387725"/>
                <a:ext cx="4766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358434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1725" y="3387725"/>
                <a:ext cx="47660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7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88418" y="5774719"/>
                <a:ext cx="64370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6"/>
                    </a:solidFill>
                  </a:rPr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18" y="5774719"/>
                <a:ext cx="6437083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8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3" grpId="0" animBg="1"/>
      <p:bldP spid="35843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Cross (Vector) Product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8956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895600" y="464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895600" y="39624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895600" y="3200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14"/>
              <p:cNvSpPr txBox="1">
                <a:spLocks noChangeArrowheads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1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2" name="Text Box 15"/>
              <p:cNvSpPr txBox="1">
                <a:spLocks noChangeArrowheads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3322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3" name="Text Box 16"/>
              <p:cNvSpPr txBox="1">
                <a:spLocks noChangeArrowheads="1"/>
              </p:cNvSpPr>
              <p:nvPr/>
            </p:nvSpPr>
            <p:spPr bwMode="auto">
              <a:xfrm>
                <a:off x="2376065" y="4655449"/>
                <a:ext cx="103906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(0, 0) 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3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065" y="4655449"/>
                <a:ext cx="103906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76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4" name="Text Box 17"/>
              <p:cNvSpPr txBox="1">
                <a:spLocks noChangeArrowheads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5" name="Text Box 18"/>
              <p:cNvSpPr txBox="1">
                <a:spLocks noChangeArrowheads="1"/>
              </p:cNvSpPr>
              <p:nvPr/>
            </p:nvSpPr>
            <p:spPr bwMode="auto">
              <a:xfrm>
                <a:off x="3159850" y="2557115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5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850" y="2557115"/>
                <a:ext cx="5659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0017" name="Group 49"/>
          <p:cNvGrpSpPr>
            <a:grpSpLocks/>
          </p:cNvGrpSpPr>
          <p:nvPr/>
        </p:nvGrpSpPr>
        <p:grpSpPr bwMode="auto">
          <a:xfrm>
            <a:off x="3733800" y="2022475"/>
            <a:ext cx="2432050" cy="1863725"/>
            <a:chOff x="2352" y="1274"/>
            <a:chExt cx="1532" cy="1174"/>
          </a:xfrm>
        </p:grpSpPr>
        <p:sp>
          <p:nvSpPr>
            <p:cNvPr id="13344" name="Line 9"/>
            <p:cNvSpPr>
              <a:spLocks noChangeShapeType="1"/>
            </p:cNvSpPr>
            <p:nvPr/>
          </p:nvSpPr>
          <p:spPr bwMode="auto">
            <a:xfrm flipV="1">
              <a:off x="2688" y="1584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11"/>
            <p:cNvSpPr>
              <a:spLocks noChangeArrowheads="1"/>
            </p:cNvSpPr>
            <p:nvPr/>
          </p:nvSpPr>
          <p:spPr bwMode="auto">
            <a:xfrm>
              <a:off x="3024" y="14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46" name="Line 13"/>
            <p:cNvSpPr>
              <a:spLocks noChangeShapeType="1"/>
            </p:cNvSpPr>
            <p:nvPr/>
          </p:nvSpPr>
          <p:spPr bwMode="auto">
            <a:xfrm flipV="1">
              <a:off x="2352" y="153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7" name="Group 44"/>
            <p:cNvGrpSpPr>
              <a:grpSpLocks/>
            </p:cNvGrpSpPr>
            <p:nvPr/>
          </p:nvGrpSpPr>
          <p:grpSpPr bwMode="auto">
            <a:xfrm>
              <a:off x="3110" y="1274"/>
              <a:ext cx="774" cy="339"/>
              <a:chOff x="3110" y="1274"/>
              <a:chExt cx="774" cy="3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48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" y="1274"/>
                    <a:ext cx="77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 xmlns="">
              <p:sp>
                <p:nvSpPr>
                  <p:cNvPr id="13348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10" y="1274"/>
                    <a:ext cx="774" cy="29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49" name="Text Box 21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1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 </a:t>
                </a:r>
              </a:p>
            </p:txBody>
          </p:sp>
        </p:grpSp>
      </p:grpSp>
      <p:sp>
        <p:nvSpPr>
          <p:cNvPr id="339992" name="AutoShape 24"/>
          <p:cNvSpPr>
            <a:spLocks noChangeArrowheads="1"/>
          </p:cNvSpPr>
          <p:nvPr/>
        </p:nvSpPr>
        <p:spPr bwMode="auto">
          <a:xfrm>
            <a:off x="4114800" y="3429000"/>
            <a:ext cx="914400" cy="152400"/>
          </a:xfrm>
          <a:prstGeom prst="lef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40013" name="Group 45"/>
          <p:cNvGrpSpPr>
            <a:grpSpLocks/>
          </p:cNvGrpSpPr>
          <p:nvPr/>
        </p:nvGrpSpPr>
        <p:grpSpPr bwMode="auto">
          <a:xfrm>
            <a:off x="5105401" y="3048004"/>
            <a:ext cx="3344863" cy="917576"/>
            <a:chOff x="3206" y="1942"/>
            <a:chExt cx="2107" cy="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206" y="1942"/>
                  <a:ext cx="2107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en-US" sz="2400" smtClean="0">
                      <a:solidFill>
                        <a:srgbClr val="FF00FF"/>
                      </a:solidFill>
                    </a:rPr>
                    <a:t> is </a:t>
                  </a:r>
                  <a:r>
                    <a:rPr lang="en-US" altLang="en-US" sz="2400">
                      <a:solidFill>
                        <a:srgbClr val="FF00FF"/>
                      </a:solidFill>
                    </a:rPr>
                    <a:t>the </a:t>
                  </a:r>
                  <a:r>
                    <a:rPr lang="en-US" altLang="en-US" sz="2400" i="1">
                      <a:solidFill>
                        <a:srgbClr val="FF00FF"/>
                      </a:solidFill>
                    </a:rPr>
                    <a:t>signed</a:t>
                  </a:r>
                  <a:r>
                    <a:rPr lang="en-US" altLang="en-US" sz="2400">
                      <a:solidFill>
                        <a:srgbClr val="FF00FF"/>
                      </a:solidFill>
                    </a:rPr>
                    <a:t> area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solidFill>
                        <a:srgbClr val="FF00FF"/>
                      </a:solidFill>
                    </a:rPr>
                    <a:t>of the parallelogram.</a:t>
                  </a:r>
                </a:p>
              </p:txBody>
            </p:sp>
          </mc:Choice>
          <mc:Fallback xmlns="">
            <p:sp>
              <p:nvSpPr>
                <p:cNvPr id="1334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6" y="1942"/>
                  <a:ext cx="2107" cy="5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20" t="-5882" r="-2007" b="-161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43" name="Text Box 27"/>
            <p:cNvSpPr txBox="1">
              <a:spLocks noChangeArrowheads="1"/>
            </p:cNvSpPr>
            <p:nvPr/>
          </p:nvSpPr>
          <p:spPr bwMode="auto">
            <a:xfrm>
              <a:off x="3286" y="222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007" name="Text Box 39"/>
              <p:cNvSpPr txBox="1">
                <a:spLocks noChangeArrowheads="1"/>
              </p:cNvSpPr>
              <p:nvPr/>
            </p:nvSpPr>
            <p:spPr bwMode="auto">
              <a:xfrm>
                <a:off x="3343098" y="3662617"/>
                <a:ext cx="4766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340007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3098" y="3662617"/>
                <a:ext cx="47660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008" name="Freeform 40"/>
          <p:cNvSpPr>
            <a:spLocks/>
          </p:cNvSpPr>
          <p:nvPr/>
        </p:nvSpPr>
        <p:spPr bwMode="auto">
          <a:xfrm>
            <a:off x="3200400" y="4038600"/>
            <a:ext cx="304800" cy="304800"/>
          </a:xfrm>
          <a:custGeom>
            <a:avLst/>
            <a:gdLst>
              <a:gd name="T0" fmla="*/ 483870000 w 192"/>
              <a:gd name="T1" fmla="*/ 483870000 h 192"/>
              <a:gd name="T2" fmla="*/ 362902500 w 192"/>
              <a:gd name="T3" fmla="*/ 120967500 h 192"/>
              <a:gd name="T4" fmla="*/ 0 w 192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4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0015" name="Group 47"/>
          <p:cNvGrpSpPr>
            <a:grpSpLocks/>
          </p:cNvGrpSpPr>
          <p:nvPr/>
        </p:nvGrpSpPr>
        <p:grpSpPr bwMode="auto">
          <a:xfrm>
            <a:off x="304296" y="6180141"/>
            <a:ext cx="7808918" cy="738188"/>
            <a:chOff x="75" y="3884"/>
            <a:chExt cx="4919" cy="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80" y="3884"/>
                  <a:ext cx="451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en-US" sz="240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en-US" sz="2400"/>
                    <a:t> are </a:t>
                  </a:r>
                  <a:r>
                    <a:rPr lang="en-US" altLang="en-US" sz="2400" i="1">
                      <a:solidFill>
                        <a:srgbClr val="FF0000"/>
                      </a:solidFill>
                    </a:rPr>
                    <a:t>collinear</a:t>
                  </a:r>
                  <a:r>
                    <a:rPr lang="en-US" altLang="en-US" sz="240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en-US" sz="2400" smtClean="0"/>
                    <a:t>with the origin</a:t>
                  </a:r>
                  <a:r>
                    <a:rPr lang="en-US" altLang="en-US" sz="240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en-US" sz="2400" smtClean="0"/>
                    <a:t>iff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en-US" sz="2400" smtClean="0"/>
                    <a:t>. </a:t>
                  </a:r>
                  <a:endParaRPr lang="en-US" altLang="en-US" sz="2400"/>
                </a:p>
              </p:txBody>
            </p:sp>
          </mc:Choice>
          <mc:Fallback xmlns="">
            <p:sp>
              <p:nvSpPr>
                <p:cNvPr id="13336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3884"/>
                  <a:ext cx="4514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5" t="-10526" r="-340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7" name="Text Box 34"/>
            <p:cNvSpPr txBox="1">
              <a:spLocks noChangeArrowheads="1"/>
            </p:cNvSpPr>
            <p:nvPr/>
          </p:nvSpPr>
          <p:spPr bwMode="auto">
            <a:xfrm>
              <a:off x="75" y="402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3338" name="Text Box 42"/>
            <p:cNvSpPr txBox="1">
              <a:spLocks noChangeArrowheads="1"/>
            </p:cNvSpPr>
            <p:nvPr/>
          </p:nvSpPr>
          <p:spPr bwMode="auto">
            <a:xfrm>
              <a:off x="3951" y="4097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 </a:t>
              </a:r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  <p:sp>
          <p:nvSpPr>
            <p:cNvPr id="13339" name="Text Box 43"/>
            <p:cNvSpPr txBox="1">
              <a:spLocks noChangeArrowheads="1"/>
            </p:cNvSpPr>
            <p:nvPr/>
          </p:nvSpPr>
          <p:spPr bwMode="auto">
            <a:xfrm>
              <a:off x="2928" y="3984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 </a:t>
              </a:r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28477" y="5586603"/>
                <a:ext cx="69441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mtClean="0">
                    <a:solidFill>
                      <a:schemeClr val="accent6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77" y="5586603"/>
                <a:ext cx="694414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6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2" grpId="0" animBg="1"/>
      <p:bldP spid="340007" grpId="0"/>
      <p:bldP spid="340008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Turning of Consecutive Segments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016" name="Text Box 24"/>
              <p:cNvSpPr txBox="1">
                <a:spLocks noChangeArrowheads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accent2"/>
                    </a:solidFill>
                  </a:rPr>
                  <a:t>Counterclockwise               Clockwise                 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Turn of 0 or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101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56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1060" name="Group 68"/>
          <p:cNvGrpSpPr>
            <a:grpSpLocks/>
          </p:cNvGrpSpPr>
          <p:nvPr/>
        </p:nvGrpSpPr>
        <p:grpSpPr bwMode="auto">
          <a:xfrm>
            <a:off x="890588" y="2308225"/>
            <a:ext cx="2390776" cy="2574926"/>
            <a:chOff x="561" y="1454"/>
            <a:chExt cx="1506" cy="1622"/>
          </a:xfrm>
        </p:grpSpPr>
        <p:sp>
          <p:nvSpPr>
            <p:cNvPr id="14390" name="Oval 6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2" name="Oval 8"/>
            <p:cNvSpPr>
              <a:spLocks noChangeArrowheads="1"/>
            </p:cNvSpPr>
            <p:nvPr/>
          </p:nvSpPr>
          <p:spPr bwMode="auto">
            <a:xfrm>
              <a:off x="1248" y="17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3" name="Line 11"/>
            <p:cNvSpPr>
              <a:spLocks noChangeShapeType="1"/>
            </p:cNvSpPr>
            <p:nvPr/>
          </p:nvSpPr>
          <p:spPr bwMode="auto">
            <a:xfrm flipV="1">
              <a:off x="768" y="2352"/>
              <a:ext cx="86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2"/>
            <p:cNvSpPr>
              <a:spLocks noChangeShapeType="1"/>
            </p:cNvSpPr>
            <p:nvPr/>
          </p:nvSpPr>
          <p:spPr bwMode="auto">
            <a:xfrm flipH="1" flipV="1">
              <a:off x="1296" y="1872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7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8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99" name="Text Box 34"/>
            <p:cNvSpPr txBox="1">
              <a:spLocks noChangeArrowheads="1"/>
            </p:cNvSpPr>
            <p:nvPr/>
          </p:nvSpPr>
          <p:spPr bwMode="auto">
            <a:xfrm>
              <a:off x="1237" y="278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0" name="Text Box 37"/>
            <p:cNvSpPr txBox="1">
              <a:spLocks noChangeArrowheads="1"/>
            </p:cNvSpPr>
            <p:nvPr/>
          </p:nvSpPr>
          <p:spPr bwMode="auto">
            <a:xfrm>
              <a:off x="1876" y="20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1" name="Text Box 40"/>
            <p:cNvSpPr txBox="1">
              <a:spLocks noChangeArrowheads="1"/>
            </p:cNvSpPr>
            <p:nvPr/>
          </p:nvSpPr>
          <p:spPr bwMode="auto">
            <a:xfrm>
              <a:off x="1612" y="145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7467603" y="221773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3" name="Group 71"/>
          <p:cNvGrpSpPr>
            <a:grpSpLocks/>
          </p:cNvGrpSpPr>
          <p:nvPr/>
        </p:nvGrpSpPr>
        <p:grpSpPr bwMode="auto">
          <a:xfrm>
            <a:off x="3810001" y="2514601"/>
            <a:ext cx="2852738" cy="2366963"/>
            <a:chOff x="2400" y="1584"/>
            <a:chExt cx="1797" cy="1491"/>
          </a:xfrm>
        </p:grpSpPr>
        <p:sp>
          <p:nvSpPr>
            <p:cNvPr id="14366" name="Oval 4"/>
            <p:cNvSpPr>
              <a:spLocks noChangeArrowheads="1"/>
            </p:cNvSpPr>
            <p:nvPr/>
          </p:nvSpPr>
          <p:spPr bwMode="auto">
            <a:xfrm>
              <a:off x="2976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7" name="Oval 5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14368" name="Group 70"/>
            <p:cNvGrpSpPr>
              <a:grpSpLocks/>
            </p:cNvGrpSpPr>
            <p:nvPr/>
          </p:nvGrpSpPr>
          <p:grpSpPr bwMode="auto">
            <a:xfrm>
              <a:off x="2400" y="1584"/>
              <a:ext cx="1797" cy="1491"/>
              <a:chOff x="2400" y="1584"/>
              <a:chExt cx="1797" cy="1491"/>
            </a:xfrm>
          </p:grpSpPr>
          <p:sp>
            <p:nvSpPr>
              <p:cNvPr id="14369" name="Oval 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0" name="Line 18"/>
              <p:cNvSpPr>
                <a:spLocks noChangeShapeType="1"/>
              </p:cNvSpPr>
              <p:nvPr/>
            </p:nvSpPr>
            <p:spPr bwMode="auto">
              <a:xfrm flipV="1">
                <a:off x="2688" y="1968"/>
                <a:ext cx="336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19"/>
              <p:cNvSpPr>
                <a:spLocks noChangeShapeType="1"/>
              </p:cNvSpPr>
              <p:nvPr/>
            </p:nvSpPr>
            <p:spPr bwMode="auto">
              <a:xfrm flipV="1">
                <a:off x="3072" y="1728"/>
                <a:ext cx="67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21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3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4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5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76" name="Text Box 36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7" name="Text Box 39"/>
              <p:cNvSpPr txBox="1">
                <a:spLocks noChangeArrowheads="1"/>
              </p:cNvSpPr>
              <p:nvPr/>
            </p:nvSpPr>
            <p:spPr bwMode="auto">
              <a:xfrm>
                <a:off x="2832" y="1680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8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15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 </a:t>
                </a:r>
                <a:endParaRPr lang="en-US" altLang="en-US" sz="2000"/>
              </a:p>
            </p:txBody>
          </p:sp>
        </p:grp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517525" y="5584825"/>
            <a:ext cx="2487617" cy="627063"/>
            <a:chOff x="326" y="3518"/>
            <a:chExt cx="1567" cy="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3810001" y="5784848"/>
            <a:ext cx="2381251" cy="827088"/>
            <a:chOff x="2400" y="3644"/>
            <a:chExt cx="1500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67"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6" name="Group 74"/>
          <p:cNvGrpSpPr>
            <a:grpSpLocks/>
          </p:cNvGrpSpPr>
          <p:nvPr/>
        </p:nvGrpSpPr>
        <p:grpSpPr bwMode="auto">
          <a:xfrm>
            <a:off x="6592889" y="5775323"/>
            <a:ext cx="2465389" cy="814388"/>
            <a:chOff x="4153" y="3638"/>
            <a:chExt cx="1553" cy="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4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5" name="Text Box 53"/>
            <p:cNvSpPr txBox="1">
              <a:spLocks noChangeArrowheads="1"/>
            </p:cNvSpPr>
            <p:nvPr/>
          </p:nvSpPr>
          <p:spPr bwMode="auto">
            <a:xfrm>
              <a:off x="4439" y="389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685800" y="5562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 Box 58"/>
              <p:cNvSpPr txBox="1">
                <a:spLocks noChangeArrowheads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9900"/>
                    </a:solidFill>
                  </a:rPr>
                  <a:t>Segments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Move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099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then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endParaRPr lang="en-US" altLang="en-US" sz="240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4349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blipFill rotWithShape="0">
                <a:blip r:embed="rId15"/>
                <a:stretch>
                  <a:fillRect l="-1253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6" grpId="0"/>
      <p:bldP spid="341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Collinear Points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1345684" y="5016110"/>
            <a:ext cx="652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No change of direction                Direction reversal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1981200" y="243472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677863" y="5584825"/>
            <a:ext cx="3390906" cy="652463"/>
            <a:chOff x="427" y="3518"/>
            <a:chExt cx="2136" cy="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5407818" y="5769224"/>
            <a:ext cx="2249488" cy="827088"/>
            <a:chOff x="2400" y="3644"/>
            <a:chExt cx="1417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13"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1460702" y="5589112"/>
            <a:ext cx="6387898" cy="2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44"/>
              <p:cNvSpPr txBox="1">
                <a:spLocks noChangeArrowheads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altLang="en-US" sz="2800"/>
              </a:p>
            </p:txBody>
          </p:sp>
        </mc:Choice>
        <mc:Fallback xmlns="">
          <p:sp>
            <p:nvSpPr>
              <p:cNvPr id="5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73"/>
          <p:cNvGrpSpPr>
            <a:grpSpLocks/>
          </p:cNvGrpSpPr>
          <p:nvPr/>
        </p:nvGrpSpPr>
        <p:grpSpPr bwMode="auto">
          <a:xfrm>
            <a:off x="6096000" y="2372625"/>
            <a:ext cx="1360488" cy="2525713"/>
            <a:chOff x="4704" y="1397"/>
            <a:chExt cx="857" cy="1591"/>
          </a:xfrm>
        </p:grpSpPr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H="1" flipV="1">
              <a:off x="4744" y="1691"/>
              <a:ext cx="404" cy="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4796" y="1663"/>
              <a:ext cx="152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2" name="Right Arrow 1"/>
          <p:cNvSpPr/>
          <p:nvPr/>
        </p:nvSpPr>
        <p:spPr bwMode="auto">
          <a:xfrm>
            <a:off x="3657600" y="1624710"/>
            <a:ext cx="609600" cy="157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smtClean="0"/>
                  <a:t> are collinear. </a:t>
                </a:r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941" r="-253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Polar Angle</a:t>
            </a:r>
          </a:p>
        </p:txBody>
      </p:sp>
      <p:sp>
        <p:nvSpPr>
          <p:cNvPr id="11267" name="Line 15"/>
          <p:cNvSpPr>
            <a:spLocks noChangeShapeType="1"/>
          </p:cNvSpPr>
          <p:nvPr/>
        </p:nvSpPr>
        <p:spPr bwMode="auto">
          <a:xfrm>
            <a:off x="3429000" y="4876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Line 16"/>
          <p:cNvSpPr>
            <a:spLocks noChangeShapeType="1"/>
          </p:cNvSpPr>
          <p:nvPr/>
        </p:nvSpPr>
        <p:spPr bwMode="auto">
          <a:xfrm flipV="1">
            <a:off x="3429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5105400" y="3657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5586" name="Line 18"/>
          <p:cNvSpPr>
            <a:spLocks noChangeShapeType="1"/>
          </p:cNvSpPr>
          <p:nvPr/>
        </p:nvSpPr>
        <p:spPr bwMode="auto">
          <a:xfrm flipV="1">
            <a:off x="3429000" y="37338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7" name="Freeform 19"/>
          <p:cNvSpPr>
            <a:spLocks/>
          </p:cNvSpPr>
          <p:nvPr/>
        </p:nvSpPr>
        <p:spPr bwMode="auto">
          <a:xfrm>
            <a:off x="4267200" y="4343400"/>
            <a:ext cx="228600" cy="533400"/>
          </a:xfrm>
          <a:custGeom>
            <a:avLst/>
            <a:gdLst>
              <a:gd name="T0" fmla="*/ 152400 w 144"/>
              <a:gd name="T1" fmla="*/ 533400 h 336"/>
              <a:gd name="T2" fmla="*/ 228600 w 144"/>
              <a:gd name="T3" fmla="*/ 304800 h 336"/>
              <a:gd name="T4" fmla="*/ 152400 w 144"/>
              <a:gd name="T5" fmla="*/ 76200 h 336"/>
              <a:gd name="T6" fmla="*/ 0 w 14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336">
                <a:moveTo>
                  <a:pt x="96" y="336"/>
                </a:moveTo>
                <a:cubicBezTo>
                  <a:pt x="120" y="288"/>
                  <a:pt x="144" y="240"/>
                  <a:pt x="144" y="192"/>
                </a:cubicBezTo>
                <a:cubicBezTo>
                  <a:pt x="144" y="144"/>
                  <a:pt x="120" y="80"/>
                  <a:pt x="96" y="48"/>
                </a:cubicBezTo>
                <a:cubicBezTo>
                  <a:pt x="72" y="16"/>
                  <a:pt x="36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20"/>
          <p:cNvSpPr txBox="1">
            <a:spLocks noChangeArrowheads="1"/>
          </p:cNvSpPr>
          <p:nvPr/>
        </p:nvSpPr>
        <p:spPr bwMode="auto">
          <a:xfrm>
            <a:off x="297180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p</a:t>
            </a:r>
            <a:endParaRPr lang="en-US" alt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4556125" y="4308475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polar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Text Box 26"/>
              <p:cNvSpPr txBox="1">
                <a:spLocks noChangeArrowheads="1"/>
              </p:cNvSpPr>
              <p:nvPr/>
            </p:nvSpPr>
            <p:spPr bwMode="auto">
              <a:xfrm>
                <a:off x="6854063" y="4800600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1274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4063" y="4800600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Text Box 27"/>
              <p:cNvSpPr txBox="1">
                <a:spLocks noChangeArrowheads="1"/>
              </p:cNvSpPr>
              <p:nvPr/>
            </p:nvSpPr>
            <p:spPr bwMode="auto">
              <a:xfrm>
                <a:off x="2955925" y="21748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127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925" y="21748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6" name="Oval 28"/>
          <p:cNvSpPr>
            <a:spLocks noChangeArrowheads="1"/>
          </p:cNvSpPr>
          <p:nvPr/>
        </p:nvSpPr>
        <p:spPr bwMode="auto">
          <a:xfrm>
            <a:off x="3352800" y="4800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Text Box 29"/>
              <p:cNvSpPr txBox="1">
                <a:spLocks noChangeArrowheads="1"/>
              </p:cNvSpPr>
              <p:nvPr/>
            </p:nvSpPr>
            <p:spPr bwMode="auto">
              <a:xfrm>
                <a:off x="5167064" y="3249182"/>
                <a:ext cx="43601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1277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064" y="3249182"/>
                <a:ext cx="43601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8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>
            <a:off x="3429000" y="49530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Oval 32"/>
          <p:cNvSpPr>
            <a:spLocks noChangeArrowheads="1"/>
          </p:cNvSpPr>
          <p:nvPr/>
        </p:nvSpPr>
        <p:spPr bwMode="auto">
          <a:xfrm>
            <a:off x="4419600" y="6324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1" name="Text Box 33"/>
              <p:cNvSpPr txBox="1">
                <a:spLocks noChangeArrowheads="1"/>
              </p:cNvSpPr>
              <p:nvPr/>
            </p:nvSpPr>
            <p:spPr bwMode="auto">
              <a:xfrm>
                <a:off x="4632325" y="6137275"/>
                <a:ext cx="41421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1281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2325" y="6137275"/>
                <a:ext cx="41421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605" name="Freeform 37"/>
          <p:cNvSpPr>
            <a:spLocks/>
          </p:cNvSpPr>
          <p:nvPr/>
        </p:nvSpPr>
        <p:spPr bwMode="auto">
          <a:xfrm>
            <a:off x="2832100" y="4457700"/>
            <a:ext cx="1079500" cy="889000"/>
          </a:xfrm>
          <a:custGeom>
            <a:avLst/>
            <a:gdLst>
              <a:gd name="T0" fmla="*/ 1054100 w 680"/>
              <a:gd name="T1" fmla="*/ 419100 h 560"/>
              <a:gd name="T2" fmla="*/ 1054100 w 680"/>
              <a:gd name="T3" fmla="*/ 266700 h 560"/>
              <a:gd name="T4" fmla="*/ 901700 w 680"/>
              <a:gd name="T5" fmla="*/ 38100 h 560"/>
              <a:gd name="T6" fmla="*/ 444500 w 680"/>
              <a:gd name="T7" fmla="*/ 38100 h 560"/>
              <a:gd name="T8" fmla="*/ 139700 w 680"/>
              <a:gd name="T9" fmla="*/ 266700 h 560"/>
              <a:gd name="T10" fmla="*/ 63500 w 680"/>
              <a:gd name="T11" fmla="*/ 723900 h 560"/>
              <a:gd name="T12" fmla="*/ 520700 w 680"/>
              <a:gd name="T13" fmla="*/ 876300 h 560"/>
              <a:gd name="T14" fmla="*/ 749300 w 680"/>
              <a:gd name="T15" fmla="*/ 800100 h 5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0" h="560">
                <a:moveTo>
                  <a:pt x="664" y="264"/>
                </a:moveTo>
                <a:cubicBezTo>
                  <a:pt x="672" y="236"/>
                  <a:pt x="680" y="208"/>
                  <a:pt x="664" y="168"/>
                </a:cubicBezTo>
                <a:cubicBezTo>
                  <a:pt x="648" y="128"/>
                  <a:pt x="632" y="48"/>
                  <a:pt x="568" y="24"/>
                </a:cubicBezTo>
                <a:cubicBezTo>
                  <a:pt x="504" y="0"/>
                  <a:pt x="360" y="0"/>
                  <a:pt x="280" y="24"/>
                </a:cubicBezTo>
                <a:cubicBezTo>
                  <a:pt x="200" y="48"/>
                  <a:pt x="128" y="96"/>
                  <a:pt x="88" y="168"/>
                </a:cubicBezTo>
                <a:cubicBezTo>
                  <a:pt x="48" y="240"/>
                  <a:pt x="0" y="392"/>
                  <a:pt x="40" y="456"/>
                </a:cubicBezTo>
                <a:cubicBezTo>
                  <a:pt x="80" y="520"/>
                  <a:pt x="256" y="544"/>
                  <a:pt x="328" y="552"/>
                </a:cubicBezTo>
                <a:cubicBezTo>
                  <a:pt x="400" y="560"/>
                  <a:pt x="448" y="512"/>
                  <a:pt x="472" y="5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6" grpId="0" animBg="1"/>
      <p:bldP spid="365587" grpId="0" animBg="1"/>
      <p:bldP spid="365593" grpId="0"/>
      <p:bldP spid="365599" grpId="0" animBg="1"/>
      <p:bldP spid="3656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Sorting by Polar Angle</a:t>
            </a:r>
            <a:endParaRPr lang="en-US" altLang="en-US" smtClean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62588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1) Select the node with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 coordinate.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625889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61" t="-10526" r="-682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4114800" y="5328885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6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(1)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When more than one point has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 coordinate, pick </a:t>
                </a:r>
              </a:p>
              <a:p>
                <a:r>
                  <a:rPr lang="en-US" altLang="en-US" smtClean="0">
                    <a:solidFill>
                      <a:srgbClr val="008000"/>
                    </a:solidFill>
                  </a:rPr>
                  <a:t>the </a:t>
                </a:r>
                <a:r>
                  <a:rPr lang="en-US" altLang="en-US" i="1" smtClean="0">
                    <a:solidFill>
                      <a:srgbClr val="FF3399"/>
                    </a:solidFill>
                  </a:rPr>
                  <a:t>leftmost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 one.  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61" t="-5882" r="-23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1447800" y="5460693"/>
            <a:ext cx="640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2438400" y="538876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4116641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4831307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6705600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Sorting Outcome</a:t>
            </a:r>
            <a:endParaRPr lang="en-US" altLang="en-US" smtClean="0"/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1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4" name="Line 26"/>
          <p:cNvSpPr>
            <a:spLocks noChangeShapeType="1"/>
          </p:cNvSpPr>
          <p:nvPr/>
        </p:nvSpPr>
        <p:spPr bwMode="auto">
          <a:xfrm flipV="1">
            <a:off x="4268788" y="4800600"/>
            <a:ext cx="1141412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5" name="Line 27"/>
          <p:cNvSpPr>
            <a:spLocks noChangeShapeType="1"/>
          </p:cNvSpPr>
          <p:nvPr/>
        </p:nvSpPr>
        <p:spPr bwMode="auto">
          <a:xfrm flipV="1">
            <a:off x="4267200" y="4038600"/>
            <a:ext cx="1905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6" name="Line 28"/>
          <p:cNvSpPr>
            <a:spLocks noChangeShapeType="1"/>
          </p:cNvSpPr>
          <p:nvPr/>
        </p:nvSpPr>
        <p:spPr bwMode="auto">
          <a:xfrm flipV="1">
            <a:off x="4191000" y="3048000"/>
            <a:ext cx="20574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7" name="Line 29"/>
          <p:cNvSpPr>
            <a:spLocks noChangeShapeType="1"/>
          </p:cNvSpPr>
          <p:nvPr/>
        </p:nvSpPr>
        <p:spPr bwMode="auto">
          <a:xfrm flipV="1">
            <a:off x="4191000" y="3962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8" name="Line 30"/>
          <p:cNvSpPr>
            <a:spLocks noChangeShapeType="1"/>
          </p:cNvSpPr>
          <p:nvPr/>
        </p:nvSpPr>
        <p:spPr bwMode="auto">
          <a:xfrm flipV="1">
            <a:off x="4191000" y="2743200"/>
            <a:ext cx="10668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9" name="Line 31"/>
          <p:cNvSpPr>
            <a:spLocks noChangeShapeType="1"/>
          </p:cNvSpPr>
          <p:nvPr/>
        </p:nvSpPr>
        <p:spPr bwMode="auto">
          <a:xfrm flipV="1">
            <a:off x="4191000" y="3124200"/>
            <a:ext cx="6096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0" name="Line 32"/>
          <p:cNvSpPr>
            <a:spLocks noChangeShapeType="1"/>
          </p:cNvSpPr>
          <p:nvPr/>
        </p:nvSpPr>
        <p:spPr bwMode="auto">
          <a:xfrm flipV="1">
            <a:off x="4191000" y="37338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1" name="Line 33"/>
          <p:cNvSpPr>
            <a:spLocks noChangeShapeType="1"/>
          </p:cNvSpPr>
          <p:nvPr/>
        </p:nvSpPr>
        <p:spPr bwMode="auto">
          <a:xfrm flipH="1" flipV="1">
            <a:off x="3505200" y="2819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2" name="Line 34"/>
          <p:cNvSpPr>
            <a:spLocks noChangeShapeType="1"/>
          </p:cNvSpPr>
          <p:nvPr/>
        </p:nvSpPr>
        <p:spPr bwMode="auto">
          <a:xfrm flipH="1" flipV="1">
            <a:off x="3200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3" name="Line 35"/>
          <p:cNvSpPr>
            <a:spLocks noChangeShapeType="1"/>
          </p:cNvSpPr>
          <p:nvPr/>
        </p:nvSpPr>
        <p:spPr bwMode="auto">
          <a:xfrm flipH="1" flipV="1">
            <a:off x="1828800" y="3581400"/>
            <a:ext cx="2286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40" name="Text Box 52"/>
          <p:cNvSpPr txBox="1">
            <a:spLocks noChangeArrowheads="1"/>
          </p:cNvSpPr>
          <p:nvPr/>
        </p:nvSpPr>
        <p:spPr bwMode="auto">
          <a:xfrm>
            <a:off x="1066800" y="59436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3399"/>
                </a:solidFill>
              </a:rPr>
              <a:t>Labels are in the polar angle order.</a:t>
            </a:r>
          </a:p>
        </p:txBody>
      </p:sp>
      <p:sp>
        <p:nvSpPr>
          <p:cNvPr id="12317" name="Line 5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753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2) Sort by </a:t>
                </a:r>
                <a:r>
                  <a:rPr lang="en-US" altLang="en-US">
                    <a:solidFill>
                      <a:srgbClr val="008000"/>
                    </a:solidFill>
                  </a:rPr>
                  <a:t>polar 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.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7075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54" t="-10526" r="-93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1" name="Oval 66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55" name="Oval 67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6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3" grpId="0" animBg="1"/>
      <p:bldP spid="370714" grpId="0" animBg="1"/>
      <p:bldP spid="370715" grpId="0" animBg="1"/>
      <p:bldP spid="370716" grpId="0" animBg="1"/>
      <p:bldP spid="370717" grpId="0" animBg="1"/>
      <p:bldP spid="370718" grpId="0" animBg="1"/>
      <p:bldP spid="370719" grpId="0" animBg="1"/>
      <p:bldP spid="370720" grpId="0" animBg="1"/>
      <p:bldP spid="370721" grpId="0" animBg="1"/>
      <p:bldP spid="370722" grpId="0" animBg="1"/>
      <p:bldP spid="370723" grpId="0" animBg="1"/>
      <p:bldP spid="370740" grpId="0"/>
      <p:bldP spid="370753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9966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10200</TotalTime>
  <Words>239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Symbol</vt:lpstr>
      <vt:lpstr>Times New Roman</vt:lpstr>
      <vt:lpstr>Blank Presentation</vt:lpstr>
      <vt:lpstr>Line Segments &amp; Vectors</vt:lpstr>
      <vt:lpstr>Dot (Inner) Product</vt:lpstr>
      <vt:lpstr>Cross (Vector) Product</vt:lpstr>
      <vt:lpstr>Turning of Consecutive Segments</vt:lpstr>
      <vt:lpstr>Collinear Points</vt:lpstr>
      <vt:lpstr>Polar Angle</vt:lpstr>
      <vt:lpstr>Sorting by Polar Angle</vt:lpstr>
      <vt:lpstr>Tie Breaking (1)</vt:lpstr>
      <vt:lpstr>Sorting Outcome</vt:lpstr>
      <vt:lpstr>No Polar Angle Evaluation</vt:lpstr>
      <vt:lpstr>Tie Breaking (2)</vt:lpstr>
      <vt:lpstr>Sorting by x-coordinate</vt:lpstr>
      <vt:lpstr>Tie Breaking (3)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170</cp:revision>
  <dcterms:created xsi:type="dcterms:W3CDTF">1999-03-29T05:24:19Z</dcterms:created>
  <dcterms:modified xsi:type="dcterms:W3CDTF">2016-09-16T19:32:51Z</dcterms:modified>
</cp:coreProperties>
</file>