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" charset="1" panose="020B0502020202020204"/>
      <p:regular r:id="rId17"/>
    </p:embeddedFont>
    <p:embeddedFont>
      <p:font typeface="Raleway Bold" charset="1" panose="020B0803030101060003"/>
      <p:regular r:id="rId18"/>
    </p:embeddedFont>
    <p:embeddedFont>
      <p:font typeface="Arial Bold" charset="1" panose="020B0802020202020204"/>
      <p:regular r:id="rId19"/>
    </p:embeddedFont>
    <p:embeddedFont>
      <p:font typeface="Arial Bold Italics" charset="1" panose="020B080202020209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0955734" cy="438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Ge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 Algor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thm for K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apsac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 Pr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221243"/>
            <a:ext cx="7046604" cy="10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9"/>
              </a:lnSpc>
            </a:pPr>
            <a:r>
              <a:rPr lang="en-US" sz="2299" spc="94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Ahmad Al Ali</a:t>
            </a:r>
          </a:p>
          <a:p>
            <a:pPr algn="l">
              <a:lnSpc>
                <a:spcPts val="2769"/>
              </a:lnSpc>
            </a:pPr>
            <a:r>
              <a:rPr lang="en-US" sz="2299" spc="94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M</a:t>
            </a:r>
            <a:r>
              <a:rPr lang="en-US" sz="2299" spc="94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HD Alhabeb Alshalah</a:t>
            </a:r>
          </a:p>
          <a:p>
            <a:pPr algn="l">
              <a:lnSpc>
                <a:spcPts val="2769"/>
              </a:lnSpc>
            </a:pPr>
            <a:r>
              <a:rPr lang="en-US" b="true" sz="2299" spc="94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Mohamed Ragab Abdelfattah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637921" y="-136213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2" y="0"/>
                </a:lnTo>
                <a:lnTo>
                  <a:pt x="19230822" y="5805916"/>
                </a:lnTo>
                <a:lnTo>
                  <a:pt x="0" y="580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64500" y="1504682"/>
            <a:ext cx="10756282" cy="2476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 i="true" spc="314">
                <a:solidFill>
                  <a:srgbClr val="F6F6F7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Conclus</a:t>
            </a:r>
            <a:r>
              <a:rPr lang="en-US" b="true" sz="8500" i="true" spc="314" strike="noStrike">
                <a:solidFill>
                  <a:srgbClr val="F6F6F7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ion &amp; Key Takeaways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5082" y="6261809"/>
            <a:ext cx="7827819" cy="25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7"/>
              </a:lnSpc>
            </a:pPr>
            <a:r>
              <a:rPr lang="en-US" sz="31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GA works wel</a:t>
            </a:r>
            <a:r>
              <a:rPr lang="en-US" sz="31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l for knapsack optimization</a:t>
            </a:r>
          </a:p>
          <a:p>
            <a:pPr algn="just">
              <a:lnSpc>
                <a:spcPts val="4927"/>
              </a:lnSpc>
            </a:pPr>
            <a:r>
              <a:rPr lang="en-US" sz="31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Adaptive methods improve results</a:t>
            </a:r>
          </a:p>
          <a:p>
            <a:pPr algn="just">
              <a:lnSpc>
                <a:spcPts val="4927"/>
              </a:lnSpc>
            </a:pPr>
            <a:r>
              <a:rPr lang="en-US" sz="31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Scales to 500+ items</a:t>
            </a:r>
          </a:p>
          <a:p>
            <a:pPr algn="just">
              <a:lnSpc>
                <a:spcPts val="4927"/>
              </a:lnSpc>
            </a:pPr>
            <a:r>
              <a:rPr lang="en-US" sz="31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Balanced exploration vs. feasibility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9159131">
            <a:off x="9290853" y="7431530"/>
            <a:ext cx="10907279" cy="3292981"/>
          </a:xfrm>
          <a:custGeom>
            <a:avLst/>
            <a:gdLst/>
            <a:ahLst/>
            <a:cxnLst/>
            <a:rect r="r" b="b" t="t" l="l"/>
            <a:pathLst>
              <a:path h="3292981" w="10907279">
                <a:moveTo>
                  <a:pt x="0" y="0"/>
                </a:moveTo>
                <a:lnTo>
                  <a:pt x="10907278" y="0"/>
                </a:lnTo>
                <a:lnTo>
                  <a:pt x="10907278" y="3292981"/>
                </a:lnTo>
                <a:lnTo>
                  <a:pt x="0" y="3292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71539"/>
            <a:ext cx="9233250" cy="299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826324"/>
            <a:ext cx="8453928" cy="280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AHMAD AL ALI</a:t>
            </a:r>
          </a:p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2221251365</a:t>
            </a:r>
          </a:p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M</a:t>
            </a: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HD ALHABEB ALSHALAH</a:t>
            </a:r>
          </a:p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2221251360</a:t>
            </a:r>
          </a:p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MOHAMED RAGAB ABDELFATTAH ABDELFADEEL</a:t>
            </a:r>
          </a:p>
          <a:p>
            <a:pPr algn="l">
              <a:lnSpc>
                <a:spcPts val="3163"/>
              </a:lnSpc>
            </a:pPr>
            <a:r>
              <a:rPr lang="en-US" sz="2627" spc="107" b="true">
                <a:solidFill>
                  <a:srgbClr val="F6F6F7"/>
                </a:solidFill>
                <a:latin typeface="Raleway Bold"/>
                <a:ea typeface="Raleway Bold"/>
                <a:cs typeface="Raleway Bold"/>
                <a:sym typeface="Raleway Bold"/>
              </a:rPr>
              <a:t>2221251356</a:t>
            </a:r>
          </a:p>
          <a:p>
            <a:pPr algn="l">
              <a:lnSpc>
                <a:spcPts val="316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02867" y="10820191"/>
            <a:ext cx="323850" cy="323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F2F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7252589">
            <a:off x="1022392" y="4492908"/>
            <a:ext cx="3922695" cy="9588810"/>
          </a:xfrm>
          <a:custGeom>
            <a:avLst/>
            <a:gdLst/>
            <a:ahLst/>
            <a:cxnLst/>
            <a:rect r="r" b="b" t="t" l="l"/>
            <a:pathLst>
              <a:path h="9588810" w="3922695">
                <a:moveTo>
                  <a:pt x="0" y="0"/>
                </a:moveTo>
                <a:lnTo>
                  <a:pt x="3922694" y="0"/>
                </a:lnTo>
                <a:lnTo>
                  <a:pt x="3922694" y="9588810"/>
                </a:lnTo>
                <a:lnTo>
                  <a:pt x="0" y="958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405586">
            <a:off x="12714233" y="-1129262"/>
            <a:ext cx="7315200" cy="997961"/>
          </a:xfrm>
          <a:custGeom>
            <a:avLst/>
            <a:gdLst/>
            <a:ahLst/>
            <a:cxnLst/>
            <a:rect r="r" b="b" t="t" l="l"/>
            <a:pathLst>
              <a:path h="997961" w="7315200">
                <a:moveTo>
                  <a:pt x="0" y="0"/>
                </a:moveTo>
                <a:lnTo>
                  <a:pt x="7315200" y="0"/>
                </a:lnTo>
                <a:lnTo>
                  <a:pt x="7315200" y="997962"/>
                </a:lnTo>
                <a:lnTo>
                  <a:pt x="0" y="99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2867" y="1213095"/>
            <a:ext cx="16230600" cy="1300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8"/>
              </a:lnSpc>
              <a:spcBef>
                <a:spcPct val="0"/>
              </a:spcBef>
            </a:pPr>
            <a:r>
              <a:rPr lang="en-US" b="true" sz="8000" spc="296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C</a:t>
            </a:r>
            <a:r>
              <a:rPr lang="en-US" b="true" sz="8000" spc="296" strike="noStrike" u="none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ontents: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74350" y="3431165"/>
            <a:ext cx="5939300" cy="430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Problem Formulation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Genetic Algorithm Design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Population &amp; Operators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Advanced Features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Experimental Results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Comparative Analysis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Evaluation</a:t>
            </a:r>
          </a:p>
          <a:p>
            <a:pPr algn="l" marL="651092" indent="-325546" lvl="1">
              <a:lnSpc>
                <a:spcPts val="4252"/>
              </a:lnSpc>
              <a:buAutoNum type="arabicPeriod" startAt="1"/>
            </a:pPr>
            <a:r>
              <a:rPr lang="en-US" b="true" sz="3015" spc="126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138682">
            <a:off x="-6586661" y="-1794991"/>
            <a:ext cx="13173321" cy="3977115"/>
          </a:xfrm>
          <a:custGeom>
            <a:avLst/>
            <a:gdLst/>
            <a:ahLst/>
            <a:cxnLst/>
            <a:rect r="r" b="b" t="t" l="l"/>
            <a:pathLst>
              <a:path h="3977115" w="13173321">
                <a:moveTo>
                  <a:pt x="0" y="0"/>
                </a:moveTo>
                <a:lnTo>
                  <a:pt x="13173322" y="0"/>
                </a:lnTo>
                <a:lnTo>
                  <a:pt x="13173322" y="3977115"/>
                </a:lnTo>
                <a:lnTo>
                  <a:pt x="0" y="3977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0774"/>
            <a:ext cx="5927959" cy="8543214"/>
            <a:chOff x="0" y="0"/>
            <a:chExt cx="918396" cy="1323567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202586" y="202586"/>
              <a:ext cx="1323567" cy="918396"/>
            </a:xfrm>
            <a:custGeom>
              <a:avLst/>
              <a:gdLst/>
              <a:ahLst/>
              <a:cxnLst/>
              <a:rect r="r" b="b" t="t" l="l"/>
              <a:pathLst>
                <a:path h="918396" w="1323567">
                  <a:moveTo>
                    <a:pt x="0" y="918396"/>
                  </a:moveTo>
                  <a:lnTo>
                    <a:pt x="0" y="0"/>
                  </a:lnTo>
                  <a:lnTo>
                    <a:pt x="1323568" y="0"/>
                  </a:lnTo>
                  <a:lnTo>
                    <a:pt x="1323568" y="918396"/>
                  </a:lnTo>
                  <a:close/>
                </a:path>
              </a:pathLst>
            </a:custGeom>
            <a:blipFill>
              <a:blip r:embed="rId2"/>
              <a:stretch>
                <a:fillRect l="-18224" t="0" r="-2055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909159" y="755999"/>
            <a:ext cx="8051939" cy="299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Prob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m F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rmu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9857" spc="364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6569" y="4569678"/>
            <a:ext cx="9372651" cy="268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256"/>
              </a:lnSpc>
              <a:buFont typeface="Arial"/>
              <a:buChar char="•"/>
            </a:pPr>
            <a:r>
              <a:rPr lang="en-US" b="true" sz="2599" spc="18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Chromosom</a:t>
            </a:r>
            <a:r>
              <a:rPr lang="en-US" b="true" sz="2599" spc="18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e:</a:t>
            </a:r>
            <a:r>
              <a:rPr lang="en-US" sz="2599" spc="18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 Binary string of length N</a:t>
            </a:r>
          </a:p>
          <a:p>
            <a:pPr algn="l" marL="561339" indent="-280669" lvl="1">
              <a:lnSpc>
                <a:spcPts val="4256"/>
              </a:lnSpc>
              <a:buFont typeface="Arial"/>
              <a:buChar char="•"/>
            </a:pPr>
            <a:r>
              <a:rPr lang="en-US" b="true" sz="2599" spc="18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Objective: </a:t>
            </a:r>
            <a:r>
              <a:rPr lang="en-US" sz="2599" spc="18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Maximize total value under weight constraint</a:t>
            </a:r>
          </a:p>
          <a:p>
            <a:pPr algn="l" marL="561339" indent="-280669" lvl="1">
              <a:lnSpc>
                <a:spcPts val="4256"/>
              </a:lnSpc>
              <a:buFont typeface="Arial"/>
              <a:buChar char="•"/>
            </a:pPr>
            <a:r>
              <a:rPr lang="en-US" b="true" sz="2599" spc="18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Constraint Handling: </a:t>
            </a:r>
            <a:r>
              <a:rPr lang="en-US" sz="2599" spc="18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Penalty if weight limit exceeded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64792" y="3616187"/>
            <a:ext cx="323850" cy="323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F2F0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464792" y="4577948"/>
            <a:ext cx="323850" cy="3238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F2F0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02867" y="10820191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F2F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64792" y="5592679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F2F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7252589">
            <a:off x="1022392" y="4492908"/>
            <a:ext cx="3922695" cy="9588810"/>
          </a:xfrm>
          <a:custGeom>
            <a:avLst/>
            <a:gdLst/>
            <a:ahLst/>
            <a:cxnLst/>
            <a:rect r="r" b="b" t="t" l="l"/>
            <a:pathLst>
              <a:path h="9588810" w="3922695">
                <a:moveTo>
                  <a:pt x="0" y="0"/>
                </a:moveTo>
                <a:lnTo>
                  <a:pt x="3922694" y="0"/>
                </a:lnTo>
                <a:lnTo>
                  <a:pt x="3922694" y="9588810"/>
                </a:lnTo>
                <a:lnTo>
                  <a:pt x="0" y="958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405586">
            <a:off x="12714233" y="-1129262"/>
            <a:ext cx="7315200" cy="997961"/>
          </a:xfrm>
          <a:custGeom>
            <a:avLst/>
            <a:gdLst/>
            <a:ahLst/>
            <a:cxnLst/>
            <a:rect r="r" b="b" t="t" l="l"/>
            <a:pathLst>
              <a:path h="997961" w="7315200">
                <a:moveTo>
                  <a:pt x="0" y="0"/>
                </a:moveTo>
                <a:lnTo>
                  <a:pt x="7315200" y="0"/>
                </a:lnTo>
                <a:lnTo>
                  <a:pt x="7315200" y="997962"/>
                </a:lnTo>
                <a:lnTo>
                  <a:pt x="0" y="99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2867" y="1213095"/>
            <a:ext cx="16230600" cy="1300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88"/>
              </a:lnSpc>
              <a:spcBef>
                <a:spcPct val="0"/>
              </a:spcBef>
            </a:pPr>
            <a:r>
              <a:rPr lang="en-US" b="true" sz="8000" spc="296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G</a:t>
            </a:r>
            <a:r>
              <a:rPr lang="en-US" b="true" sz="8000" spc="296" strike="noStrike" u="none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enetic Algorithm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7905" y="3451721"/>
            <a:ext cx="883486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nitialize → Select → Crossover → Mutate → Replace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7905" y="4413483"/>
            <a:ext cx="883486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top when convergence or early stopping condition met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87905" y="5428213"/>
            <a:ext cx="8834864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turn best feasible solution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0798" y="921629"/>
            <a:ext cx="12426403" cy="1300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88"/>
              </a:lnSpc>
              <a:spcBef>
                <a:spcPct val="0"/>
              </a:spcBef>
            </a:pPr>
            <a:r>
              <a:rPr lang="en-US" b="true" sz="8000" spc="296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Populati</a:t>
            </a:r>
            <a:r>
              <a:rPr lang="en-US" b="true" sz="8000" spc="296" strike="noStrike" u="none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on &amp; Operators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35577" y="3674744"/>
            <a:ext cx="10240848" cy="2708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5369"/>
              </a:lnSpc>
              <a:buFont typeface="Arial"/>
              <a:buChar char="•"/>
            </a:pPr>
            <a:r>
              <a:rPr lang="en-US" b="true" sz="2999" spc="12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</a:t>
            </a:r>
            <a:r>
              <a:rPr lang="en-US" b="true" sz="2999" spc="12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opulation Init:</a:t>
            </a:r>
            <a:r>
              <a:rPr lang="en-US" sz="2999" spc="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30% Greedy, 70% Biased Random</a:t>
            </a:r>
          </a:p>
          <a:p>
            <a:pPr algn="l" marL="647695" indent="-323848" lvl="1">
              <a:lnSpc>
                <a:spcPts val="5369"/>
              </a:lnSpc>
              <a:buFont typeface="Arial"/>
              <a:buChar char="•"/>
            </a:pPr>
            <a:r>
              <a:rPr lang="en-US" b="true" sz="2999" spc="12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Selection: </a:t>
            </a:r>
            <a:r>
              <a:rPr lang="en-US" sz="2999" spc="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Tournament (size 5)</a:t>
            </a:r>
          </a:p>
          <a:p>
            <a:pPr algn="l" marL="647695" indent="-323848" lvl="1">
              <a:lnSpc>
                <a:spcPts val="5369"/>
              </a:lnSpc>
              <a:buFont typeface="Arial"/>
              <a:buChar char="•"/>
            </a:pPr>
            <a:r>
              <a:rPr lang="en-US" b="true" sz="2999" spc="12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Crossover:</a:t>
            </a:r>
            <a:r>
              <a:rPr lang="en-US" sz="2999" spc="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Two-point (rate = 0.8)</a:t>
            </a:r>
          </a:p>
          <a:p>
            <a:pPr algn="l" marL="647695" indent="-323848" lvl="1">
              <a:lnSpc>
                <a:spcPts val="5369"/>
              </a:lnSpc>
              <a:buFont typeface="Arial"/>
              <a:buChar char="•"/>
            </a:pPr>
            <a:r>
              <a:rPr lang="en-US" b="true" sz="2999" spc="12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Mutation:</a:t>
            </a:r>
            <a:r>
              <a:rPr lang="en-US" sz="2999" spc="1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Bit-flip + Swap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8100000">
            <a:off x="8644382" y="9382849"/>
            <a:ext cx="12582787" cy="3798829"/>
          </a:xfrm>
          <a:custGeom>
            <a:avLst/>
            <a:gdLst/>
            <a:ahLst/>
            <a:cxnLst/>
            <a:rect r="r" b="b" t="t" l="l"/>
            <a:pathLst>
              <a:path h="3798829" w="12582787">
                <a:moveTo>
                  <a:pt x="0" y="0"/>
                </a:moveTo>
                <a:lnTo>
                  <a:pt x="12582787" y="0"/>
                </a:lnTo>
                <a:lnTo>
                  <a:pt x="12582787" y="3798829"/>
                </a:lnTo>
                <a:lnTo>
                  <a:pt x="0" y="3798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49643">
            <a:off x="-4631930" y="7611809"/>
            <a:ext cx="10907279" cy="3292981"/>
          </a:xfrm>
          <a:custGeom>
            <a:avLst/>
            <a:gdLst/>
            <a:ahLst/>
            <a:cxnLst/>
            <a:rect r="r" b="b" t="t" l="l"/>
            <a:pathLst>
              <a:path h="3292981" w="10907279">
                <a:moveTo>
                  <a:pt x="0" y="0"/>
                </a:moveTo>
                <a:lnTo>
                  <a:pt x="10907278" y="0"/>
                </a:lnTo>
                <a:lnTo>
                  <a:pt x="10907278" y="3292982"/>
                </a:lnTo>
                <a:lnTo>
                  <a:pt x="0" y="32929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73562" y="4137797"/>
            <a:ext cx="857791" cy="835956"/>
          </a:xfrm>
          <a:custGeom>
            <a:avLst/>
            <a:gdLst/>
            <a:ahLst/>
            <a:cxnLst/>
            <a:rect r="r" b="b" t="t" l="l"/>
            <a:pathLst>
              <a:path h="835956" w="857791">
                <a:moveTo>
                  <a:pt x="0" y="0"/>
                </a:moveTo>
                <a:lnTo>
                  <a:pt x="857791" y="0"/>
                </a:lnTo>
                <a:lnTo>
                  <a:pt x="857791" y="835956"/>
                </a:lnTo>
                <a:lnTo>
                  <a:pt x="0" y="835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8744" y="3947408"/>
            <a:ext cx="1043419" cy="1026345"/>
          </a:xfrm>
          <a:custGeom>
            <a:avLst/>
            <a:gdLst/>
            <a:ahLst/>
            <a:cxnLst/>
            <a:rect r="r" b="b" t="t" l="l"/>
            <a:pathLst>
              <a:path h="1026345" w="1043419">
                <a:moveTo>
                  <a:pt x="0" y="0"/>
                </a:moveTo>
                <a:lnTo>
                  <a:pt x="1043419" y="0"/>
                </a:lnTo>
                <a:lnTo>
                  <a:pt x="1043419" y="1026345"/>
                </a:lnTo>
                <a:lnTo>
                  <a:pt x="0" y="1026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3825" y="1076624"/>
            <a:ext cx="960035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59"/>
              </a:lnSpc>
              <a:spcBef>
                <a:spcPct val="0"/>
              </a:spcBef>
            </a:pPr>
            <a:r>
              <a:rPr lang="en-US" sz="8049" spc="297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Adv</a:t>
            </a:r>
            <a:r>
              <a:rPr lang="en-US" sz="8049" spc="297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anced Features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615411" y="-1673933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2" y="0"/>
                </a:lnTo>
                <a:lnTo>
                  <a:pt x="19230822" y="5805915"/>
                </a:lnTo>
                <a:lnTo>
                  <a:pt x="0" y="5805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9287959" y="13283563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2" y="0"/>
                </a:lnTo>
                <a:lnTo>
                  <a:pt x="19230822" y="5805916"/>
                </a:lnTo>
                <a:lnTo>
                  <a:pt x="0" y="5805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754048" y="7451220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2" y="0"/>
                </a:lnTo>
                <a:lnTo>
                  <a:pt x="19230822" y="5805916"/>
                </a:lnTo>
                <a:lnTo>
                  <a:pt x="0" y="5805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3380" y="5188275"/>
            <a:ext cx="5378051" cy="7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3899" spc="191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Rep</a:t>
            </a:r>
            <a:r>
              <a:rPr lang="en-US" b="true" sz="3899" spc="191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air Mechanism: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3380" y="5967224"/>
            <a:ext cx="5378051" cy="107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emoves least efficient items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Adds better ones if space remains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1428" y="5203614"/>
            <a:ext cx="5378051" cy="7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3899" spc="191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Adapt</a:t>
            </a:r>
            <a:r>
              <a:rPr lang="en-US" b="true" sz="3899" spc="191" strike="noStrike">
                <a:solidFill>
                  <a:srgbClr val="F2F2F0"/>
                </a:solidFill>
                <a:latin typeface="Arial Bold"/>
                <a:ea typeface="Arial Bold"/>
                <a:cs typeface="Arial Bold"/>
                <a:sym typeface="Arial Bold"/>
              </a:rPr>
              <a:t>ive Mutation: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1428" y="5982563"/>
            <a:ext cx="5693192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Mutat</a:t>
            </a:r>
            <a:r>
              <a:rPr lang="en-US" sz="2799" strike="noStrike">
                <a:solidFill>
                  <a:srgbClr val="F2F2F0"/>
                </a:solidFill>
                <a:latin typeface="Arial"/>
                <a:ea typeface="Arial"/>
                <a:cs typeface="Arial"/>
                <a:sym typeface="Arial"/>
              </a:rPr>
              <a:t>ion rate depends on diversity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654152">
            <a:off x="7833999" y="-3220829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3" y="0"/>
                </a:lnTo>
                <a:lnTo>
                  <a:pt x="19230823" y="5805916"/>
                </a:lnTo>
                <a:lnTo>
                  <a:pt x="0" y="580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28700" y="2438400"/>
            <a:ext cx="8039100" cy="3333750"/>
          </a:xfrm>
          <a:prstGeom prst="rect">
            <a:avLst/>
          </a:prstGeom>
          <a:solidFill>
            <a:srgbClr val="2C238E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670401" y="2438400"/>
            <a:ext cx="8039100" cy="3333750"/>
          </a:xfrm>
          <a:prstGeom prst="rect">
            <a:avLst/>
          </a:prstGeom>
          <a:solidFill>
            <a:srgbClr val="2C238E">
              <a:alpha val="89804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5655287" y="6210300"/>
            <a:ext cx="8039100" cy="3333750"/>
          </a:xfrm>
          <a:prstGeom prst="rect">
            <a:avLst/>
          </a:prstGeom>
          <a:solidFill>
            <a:srgbClr val="2C238E">
              <a:alpha val="89804"/>
            </a:srgbClr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4458802" y="3148589"/>
            <a:ext cx="1178896" cy="871279"/>
          </a:xfrm>
          <a:custGeom>
            <a:avLst/>
            <a:gdLst/>
            <a:ahLst/>
            <a:cxnLst/>
            <a:rect r="r" b="b" t="t" l="l"/>
            <a:pathLst>
              <a:path h="871279" w="1178896">
                <a:moveTo>
                  <a:pt x="0" y="0"/>
                </a:moveTo>
                <a:lnTo>
                  <a:pt x="1178896" y="0"/>
                </a:lnTo>
                <a:lnTo>
                  <a:pt x="1178896" y="871279"/>
                </a:lnTo>
                <a:lnTo>
                  <a:pt x="0" y="871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70098" y="6901460"/>
            <a:ext cx="609478" cy="755941"/>
          </a:xfrm>
          <a:custGeom>
            <a:avLst/>
            <a:gdLst/>
            <a:ahLst/>
            <a:cxnLst/>
            <a:rect r="r" b="b" t="t" l="l"/>
            <a:pathLst>
              <a:path h="755941" w="609478">
                <a:moveTo>
                  <a:pt x="0" y="0"/>
                </a:moveTo>
                <a:lnTo>
                  <a:pt x="609478" y="0"/>
                </a:lnTo>
                <a:lnTo>
                  <a:pt x="609478" y="755941"/>
                </a:lnTo>
                <a:lnTo>
                  <a:pt x="0" y="755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61473" y="3019673"/>
            <a:ext cx="865828" cy="865828"/>
          </a:xfrm>
          <a:custGeom>
            <a:avLst/>
            <a:gdLst/>
            <a:ahLst/>
            <a:cxnLst/>
            <a:rect r="r" b="b" t="t" l="l"/>
            <a:pathLst>
              <a:path h="865828" w="865828">
                <a:moveTo>
                  <a:pt x="0" y="0"/>
                </a:moveTo>
                <a:lnTo>
                  <a:pt x="865828" y="0"/>
                </a:lnTo>
                <a:lnTo>
                  <a:pt x="865828" y="865828"/>
                </a:lnTo>
                <a:lnTo>
                  <a:pt x="0" y="8658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08780" y="1028700"/>
            <a:ext cx="16050520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99"/>
              </a:lnSpc>
            </a:pPr>
            <a:r>
              <a:rPr lang="en-US" b="true" sz="6399" spc="236">
                <a:solidFill>
                  <a:srgbClr val="F1F2F1"/>
                </a:solidFill>
                <a:latin typeface="Arial Bold"/>
                <a:ea typeface="Arial Bold"/>
                <a:cs typeface="Arial Bold"/>
                <a:sym typeface="Arial Bold"/>
              </a:rPr>
              <a:t>Exp</a:t>
            </a:r>
            <a:r>
              <a:rPr lang="en-US" b="true" sz="6399" spc="236" strike="noStrike">
                <a:solidFill>
                  <a:srgbClr val="F1F2F1"/>
                </a:solidFill>
                <a:latin typeface="Arial Bold"/>
                <a:ea typeface="Arial Bold"/>
                <a:cs typeface="Arial Bold"/>
                <a:sym typeface="Arial Bold"/>
              </a:rPr>
              <a:t>erimental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2856" y="4457129"/>
            <a:ext cx="667078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</a:pPr>
            <a:r>
              <a:rPr lang="en-US" sz="1800" spc="120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spc="120" strike="noStrike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ested on 4, 40, 60, and 500 item instances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39444" y="8364284"/>
            <a:ext cx="667078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1800" spc="120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spc="120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etrics: Best Value, Feasibility, Runtime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54557" y="4592384"/>
            <a:ext cx="667078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</a:pPr>
            <a:r>
              <a:rPr lang="en-US" sz="1800" spc="120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800" spc="120">
                <a:solidFill>
                  <a:srgbClr val="F1F2F1"/>
                </a:solidFill>
                <a:latin typeface="Arial"/>
                <a:ea typeface="Arial"/>
                <a:cs typeface="Arial"/>
                <a:sym typeface="Arial"/>
              </a:rPr>
              <a:t>sed early stopping to speed up runtime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3118943">
            <a:off x="-8407932" y="12295477"/>
            <a:ext cx="14328007" cy="4325723"/>
          </a:xfrm>
          <a:custGeom>
            <a:avLst/>
            <a:gdLst/>
            <a:ahLst/>
            <a:cxnLst/>
            <a:rect r="r" b="b" t="t" l="l"/>
            <a:pathLst>
              <a:path h="4325723" w="14328007">
                <a:moveTo>
                  <a:pt x="0" y="0"/>
                </a:moveTo>
                <a:lnTo>
                  <a:pt x="14328007" y="0"/>
                </a:lnTo>
                <a:lnTo>
                  <a:pt x="14328007" y="4325722"/>
                </a:lnTo>
                <a:lnTo>
                  <a:pt x="0" y="432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66351" y="5086712"/>
            <a:ext cx="16230596" cy="0"/>
          </a:xfrm>
          <a:prstGeom prst="line">
            <a:avLst/>
          </a:prstGeom>
          <a:ln cap="rnd" w="9525">
            <a:solidFill>
              <a:srgbClr val="F2F3F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862797">
            <a:off x="11453651" y="-2098084"/>
            <a:ext cx="4606454" cy="9553815"/>
          </a:xfrm>
          <a:custGeom>
            <a:avLst/>
            <a:gdLst/>
            <a:ahLst/>
            <a:cxnLst/>
            <a:rect r="r" b="b" t="t" l="l"/>
            <a:pathLst>
              <a:path h="9553815" w="4606454">
                <a:moveTo>
                  <a:pt x="0" y="0"/>
                </a:moveTo>
                <a:lnTo>
                  <a:pt x="4606454" y="0"/>
                </a:lnTo>
                <a:lnTo>
                  <a:pt x="4606454" y="9553816"/>
                </a:lnTo>
                <a:lnTo>
                  <a:pt x="0" y="9553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" t="0" r="-3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94994" y="6074910"/>
            <a:ext cx="14092157" cy="2407799"/>
          </a:xfrm>
          <a:custGeom>
            <a:avLst/>
            <a:gdLst/>
            <a:ahLst/>
            <a:cxnLst/>
            <a:rect r="r" b="b" t="t" l="l"/>
            <a:pathLst>
              <a:path h="2407799" w="14092157">
                <a:moveTo>
                  <a:pt x="0" y="0"/>
                </a:moveTo>
                <a:lnTo>
                  <a:pt x="14092157" y="0"/>
                </a:lnTo>
                <a:lnTo>
                  <a:pt x="14092157" y="2407799"/>
                </a:lnTo>
                <a:lnTo>
                  <a:pt x="0" y="24077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817" y="1386860"/>
            <a:ext cx="16208479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376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Comp</a:t>
            </a:r>
            <a:r>
              <a:rPr lang="en-US" sz="8000" spc="376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arative</a:t>
            </a:r>
          </a:p>
          <a:p>
            <a:pPr algn="l" marL="0" indent="0" lvl="0">
              <a:lnSpc>
                <a:spcPts val="8800"/>
              </a:lnSpc>
            </a:pPr>
            <a:r>
              <a:rPr lang="en-US" sz="8000" spc="376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615411" y="-969084"/>
            <a:ext cx="19230823" cy="5805916"/>
          </a:xfrm>
          <a:custGeom>
            <a:avLst/>
            <a:gdLst/>
            <a:ahLst/>
            <a:cxnLst/>
            <a:rect r="r" b="b" t="t" l="l"/>
            <a:pathLst>
              <a:path h="5805916" w="19230823">
                <a:moveTo>
                  <a:pt x="0" y="0"/>
                </a:moveTo>
                <a:lnTo>
                  <a:pt x="19230822" y="0"/>
                </a:lnTo>
                <a:lnTo>
                  <a:pt x="19230822" y="5805916"/>
                </a:lnTo>
                <a:lnTo>
                  <a:pt x="0" y="580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67733" y="981075"/>
            <a:ext cx="10756282" cy="134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 i="true" spc="314">
                <a:solidFill>
                  <a:srgbClr val="F6F6F7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Evalua</a:t>
            </a:r>
            <a:r>
              <a:rPr lang="en-US" b="true" sz="8500" i="true" spc="314" strike="noStrike">
                <a:solidFill>
                  <a:srgbClr val="F6F6F7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tion Criteria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7010" y="4499364"/>
            <a:ext cx="7056803" cy="29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619"/>
              </a:lnSpc>
              <a:buFont typeface="Arial"/>
              <a:buChar char="•"/>
            </a:pP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oblem Formulation – 15%</a:t>
            </a:r>
          </a:p>
          <a:p>
            <a:pPr algn="just" marL="647695" indent="-323848" lvl="1">
              <a:lnSpc>
                <a:spcPts val="4619"/>
              </a:lnSpc>
              <a:buFont typeface="Arial"/>
              <a:buChar char="•"/>
            </a:pP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GA Implementation – 35%</a:t>
            </a:r>
          </a:p>
          <a:p>
            <a:pPr algn="just" marL="647695" indent="-323848" lvl="1">
              <a:lnSpc>
                <a:spcPts val="4619"/>
              </a:lnSpc>
              <a:buFont typeface="Arial"/>
              <a:buChar char="•"/>
            </a:pP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Advanced Features – 20%</a:t>
            </a:r>
          </a:p>
          <a:p>
            <a:pPr algn="just" marL="647695" indent="-323848" lvl="1">
              <a:lnSpc>
                <a:spcPts val="4619"/>
              </a:lnSpc>
              <a:buFont typeface="Arial"/>
              <a:buChar char="•"/>
            </a:pP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Performance Analysis – 15%</a:t>
            </a:r>
          </a:p>
          <a:p>
            <a:pPr algn="just" marL="647695" indent="-323848" lvl="1">
              <a:lnSpc>
                <a:spcPts val="4619"/>
              </a:lnSpc>
              <a:buFont typeface="Arial"/>
              <a:buChar char="•"/>
            </a:pPr>
            <a:r>
              <a:rPr lang="en-US" sz="2999">
                <a:solidFill>
                  <a:srgbClr val="F6F6F7"/>
                </a:solidFill>
                <a:latin typeface="Arial"/>
                <a:ea typeface="Arial"/>
                <a:cs typeface="Arial"/>
                <a:sym typeface="Arial"/>
              </a:rPr>
              <a:t>Documentation – 15%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7010" y="3587717"/>
            <a:ext cx="7056803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Our Evaluati</a:t>
            </a:r>
            <a:r>
              <a:rPr lang="en-US" b="true" sz="3599">
                <a:solidFill>
                  <a:srgbClr val="F6F6F7"/>
                </a:solidFill>
                <a:latin typeface="Arial Bold"/>
                <a:ea typeface="Arial Bold"/>
                <a:cs typeface="Arial Bold"/>
                <a:sym typeface="Arial Bold"/>
              </a:rPr>
              <a:t>on Breakdown: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DAGq4FSHTck</dc:identifier>
  <dcterms:modified xsi:type="dcterms:W3CDTF">2011-08-01T06:04:30Z</dcterms:modified>
  <cp:revision>1</cp:revision>
  <dc:title>Genetic Algorithm for Knapsack Problem</dc:title>
</cp:coreProperties>
</file>