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61" r:id="rId7"/>
    <p:sldId id="266" r:id="rId8"/>
    <p:sldId id="264" r:id="rId9"/>
    <p:sldId id="292"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D05281-0398-4949-A1F5-251AEA260D83}" v="2" dt="2024-02-15T18:52:17.50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65" autoAdjust="0"/>
    <p:restoredTop sz="72809"/>
  </p:normalViewPr>
  <p:slideViewPr>
    <p:cSldViewPr snapToGrid="0">
      <p:cViewPr varScale="1">
        <p:scale>
          <a:sx n="112" d="100"/>
          <a:sy n="112" d="100"/>
        </p:scale>
        <p:origin x="2248" y="19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2/14/24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CA" b="0" i="0" dirty="0">
                <a:solidFill>
                  <a:srgbClr val="D1D5DB"/>
                </a:solidFill>
                <a:effectLst/>
                <a:latin typeface="Söhne"/>
              </a:rPr>
              <a:t>churn" refers to the action of donors stopping their financial support or donations to a charity)</a:t>
            </a:r>
            <a:r>
              <a:rPr lang="en-US" dirty="0"/>
              <a:t> </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197151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CA" b="1" i="0" dirty="0">
              <a:solidFill>
                <a:srgbClr val="D1D5DB"/>
              </a:solidFill>
              <a:effectLst/>
              <a:latin typeface="Söhne"/>
            </a:endParaRPr>
          </a:p>
          <a:p>
            <a:pPr algn="l">
              <a:buFont typeface="Arial" panose="020B0604020202020204" pitchFamily="34" charset="0"/>
              <a:buChar char="•"/>
            </a:pPr>
            <a:r>
              <a:rPr lang="en-CA" b="1" i="0" dirty="0">
                <a:solidFill>
                  <a:srgbClr val="D1D5DB"/>
                </a:solidFill>
                <a:effectLst/>
                <a:latin typeface="Söhne"/>
              </a:rPr>
              <a:t>charities face 3 main problems in the data world</a:t>
            </a:r>
          </a:p>
          <a:p>
            <a:pPr algn="l">
              <a:buFont typeface="Arial" panose="020B0604020202020204" pitchFamily="34" charset="0"/>
              <a:buChar char="•"/>
            </a:pPr>
            <a:endParaRPr lang="en-CA" b="1" i="0" dirty="0">
              <a:solidFill>
                <a:srgbClr val="D1D5DB"/>
              </a:solidFill>
              <a:effectLst/>
              <a:latin typeface="Söhne"/>
            </a:endParaRPr>
          </a:p>
          <a:p>
            <a:pPr algn="l">
              <a:buFont typeface="Arial" panose="020B0604020202020204" pitchFamily="34" charset="0"/>
              <a:buChar char="•"/>
            </a:pPr>
            <a:r>
              <a:rPr lang="en-CA" b="1" i="0" dirty="0">
                <a:solidFill>
                  <a:srgbClr val="D1D5DB"/>
                </a:solidFill>
                <a:effectLst/>
                <a:latin typeface="Söhne"/>
              </a:rPr>
              <a:t>missed </a:t>
            </a:r>
            <a:r>
              <a:rPr lang="en-CA" b="1" i="0" dirty="0" err="1">
                <a:solidFill>
                  <a:srgbClr val="D1D5DB"/>
                </a:solidFill>
                <a:effectLst/>
                <a:latin typeface="Söhne"/>
              </a:rPr>
              <a:t>oppourtunties</a:t>
            </a:r>
            <a:r>
              <a:rPr lang="en-CA" b="1" i="0" dirty="0">
                <a:solidFill>
                  <a:srgbClr val="D1D5DB"/>
                </a:solidFill>
                <a:effectLst/>
                <a:latin typeface="Söhne"/>
              </a:rPr>
              <a:t>  to combat Churn: (potential)</a:t>
            </a:r>
            <a:endParaRPr lang="en-CA" b="0" i="0" dirty="0">
              <a:solidFill>
                <a:srgbClr val="D1D5DB"/>
              </a:solidFill>
              <a:effectLst/>
              <a:latin typeface="Söhne"/>
            </a:endParaRPr>
          </a:p>
          <a:p>
            <a:pPr marL="742950" lvl="1" indent="-285750" algn="l">
              <a:buFont typeface="Arial" panose="020B0604020202020204" pitchFamily="34" charset="0"/>
              <a:buChar char="•"/>
            </a:pPr>
            <a:r>
              <a:rPr lang="en-CA" b="0" i="0" dirty="0">
                <a:solidFill>
                  <a:srgbClr val="D1D5DB"/>
                </a:solidFill>
                <a:effectLst/>
                <a:latin typeface="Söhne"/>
              </a:rPr>
              <a:t>”UNABLE TO Detect potential churn before it happen.”</a:t>
            </a:r>
          </a:p>
          <a:p>
            <a:pPr marL="742950" lvl="1" indent="-285750" algn="l">
              <a:buFont typeface="Arial" panose="020B0604020202020204" pitchFamily="34" charset="0"/>
              <a:buChar char="•"/>
            </a:pPr>
            <a:r>
              <a:rPr lang="en-CA" b="0" i="0" dirty="0">
                <a:solidFill>
                  <a:srgbClr val="D1D5DB"/>
                </a:solidFill>
                <a:effectLst/>
                <a:latin typeface="Söhne"/>
              </a:rPr>
              <a:t>Resulting in spending </a:t>
            </a:r>
            <a:r>
              <a:rPr lang="en-CA" b="0" i="0" dirty="0" err="1">
                <a:solidFill>
                  <a:srgbClr val="D1D5DB"/>
                </a:solidFill>
                <a:effectLst/>
                <a:latin typeface="Söhne"/>
              </a:rPr>
              <a:t>thousdands</a:t>
            </a:r>
            <a:r>
              <a:rPr lang="en-CA" b="0" i="0" dirty="0">
                <a:solidFill>
                  <a:srgbClr val="D1D5DB"/>
                </a:solidFill>
                <a:effectLst/>
                <a:latin typeface="Söhne"/>
              </a:rPr>
              <a:t> if not millions trying to regain those donors instead of focusing on attainting new ones</a:t>
            </a:r>
          </a:p>
          <a:p>
            <a:pPr marL="742950" lvl="1" indent="-285750" algn="l">
              <a:buFont typeface="Arial" panose="020B0604020202020204" pitchFamily="34" charset="0"/>
              <a:buChar char="•"/>
            </a:pPr>
            <a:endParaRPr lang="en-CA" b="0" i="0" dirty="0">
              <a:solidFill>
                <a:srgbClr val="D1D5DB"/>
              </a:solidFill>
              <a:effectLst/>
              <a:latin typeface="Söhne"/>
            </a:endParaRPr>
          </a:p>
          <a:p>
            <a:pPr algn="l">
              <a:buFont typeface="Arial" panose="020B0604020202020204" pitchFamily="34" charset="0"/>
              <a:buChar char="•"/>
            </a:pPr>
            <a:r>
              <a:rPr lang="en-CA" b="1" i="0" dirty="0">
                <a:solidFill>
                  <a:srgbClr val="D1D5DB"/>
                </a:solidFill>
                <a:effectLst/>
                <a:latin typeface="Söhne"/>
              </a:rPr>
              <a:t>Data Quality Concerns: (missing)</a:t>
            </a:r>
            <a:endParaRPr lang="en-CA" b="0" i="0" dirty="0">
              <a:solidFill>
                <a:srgbClr val="D1D5DB"/>
              </a:solidFill>
              <a:effectLst/>
              <a:latin typeface="Söhne"/>
            </a:endParaRPr>
          </a:p>
          <a:p>
            <a:pPr marL="742950" lvl="1" indent="-285750" algn="l">
              <a:buFont typeface="Arial" panose="020B0604020202020204" pitchFamily="34" charset="0"/>
              <a:buChar char="•"/>
            </a:pPr>
            <a:r>
              <a:rPr lang="en-CA" b="0" i="0" dirty="0">
                <a:solidFill>
                  <a:srgbClr val="D1D5DB"/>
                </a:solidFill>
                <a:effectLst/>
                <a:latin typeface="Söhne"/>
              </a:rPr>
              <a:t>"Many charities lack clean, usable datasets, hindering their analytical capabilities.”</a:t>
            </a:r>
          </a:p>
          <a:p>
            <a:pPr marL="742950" lvl="1" indent="-285750" algn="l">
              <a:buFont typeface="Arial" panose="020B0604020202020204" pitchFamily="34" charset="0"/>
              <a:buChar char="•"/>
            </a:pPr>
            <a:r>
              <a:rPr lang="en-CA" b="0" i="0" dirty="0">
                <a:solidFill>
                  <a:srgbClr val="D1D5DB"/>
                </a:solidFill>
                <a:effectLst/>
                <a:latin typeface="Söhne"/>
              </a:rPr>
              <a:t>Forcing them to spray and pray with their marking and waste money hoping for things to stick</a:t>
            </a:r>
          </a:p>
          <a:p>
            <a:pPr algn="l">
              <a:buFont typeface="Arial" panose="020B0604020202020204" pitchFamily="34" charset="0"/>
              <a:buChar char="•"/>
            </a:pPr>
            <a:endParaRPr lang="en-US" dirty="0"/>
          </a:p>
          <a:p>
            <a:pPr algn="l">
              <a:buFont typeface="Arial" panose="020B0604020202020204" pitchFamily="34" charset="0"/>
              <a:buChar char="•"/>
            </a:pPr>
            <a:r>
              <a:rPr lang="en-US" dirty="0"/>
              <a:t>- </a:t>
            </a:r>
            <a:r>
              <a:rPr lang="en-CA" b="1" i="0" dirty="0">
                <a:solidFill>
                  <a:srgbClr val="D1D5DB"/>
                </a:solidFill>
                <a:effectLst/>
                <a:latin typeface="Söhne"/>
              </a:rPr>
              <a:t>Data Complexity: (confused)</a:t>
            </a:r>
            <a:endParaRPr lang="en-CA" b="0" i="0" dirty="0">
              <a:solidFill>
                <a:srgbClr val="D1D5DB"/>
              </a:solidFill>
              <a:effectLst/>
              <a:latin typeface="Söhne"/>
            </a:endParaRPr>
          </a:p>
          <a:p>
            <a:pPr marL="742950" lvl="1" indent="-285750" algn="l">
              <a:buFont typeface="Arial" panose="020B0604020202020204" pitchFamily="34" charset="0"/>
              <a:buChar char="•"/>
            </a:pPr>
            <a:r>
              <a:rPr lang="en-CA" b="0" i="0" dirty="0">
                <a:solidFill>
                  <a:srgbClr val="D1D5DB"/>
                </a:solidFill>
                <a:effectLst/>
                <a:latin typeface="Söhne"/>
              </a:rPr>
              <a:t>" charities struggle with the </a:t>
            </a:r>
            <a:r>
              <a:rPr lang="en-CA" b="0" i="0" dirty="0" err="1">
                <a:solidFill>
                  <a:srgbClr val="D1D5DB"/>
                </a:solidFill>
                <a:effectLst/>
                <a:latin typeface="Söhne"/>
              </a:rPr>
              <a:t>whats</a:t>
            </a:r>
            <a:r>
              <a:rPr lang="en-CA" b="0" i="0" dirty="0">
                <a:solidFill>
                  <a:srgbClr val="D1D5DB"/>
                </a:solidFill>
                <a:effectLst/>
                <a:latin typeface="Söhne"/>
              </a:rPr>
              <a:t> hidden in their data, especially non-linear relationships that go unnoticed that COULD further help grow the charity.”</a:t>
            </a:r>
          </a:p>
          <a:p>
            <a:pPr marL="742950" lvl="1" indent="-285750" algn="l">
              <a:buFont typeface="Arial" panose="020B0604020202020204" pitchFamily="34" charset="0"/>
              <a:buChar char="•"/>
            </a:pPr>
            <a:r>
              <a:rPr lang="en-CA" b="0" i="0" dirty="0">
                <a:solidFill>
                  <a:srgbClr val="D1D5DB"/>
                </a:solidFill>
                <a:effectLst/>
                <a:latin typeface="Söhne"/>
              </a:rPr>
              <a:t>This project is an example of what could be possible if charities focused on trying to understand their data, obviously that comes with charities have decent data to start</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50696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CA" b="1" i="0" dirty="0">
                <a:solidFill>
                  <a:srgbClr val="D1D5DB"/>
                </a:solidFill>
                <a:effectLst/>
                <a:latin typeface="Söhne"/>
              </a:rPr>
              <a:t>Handling Missing Data:</a:t>
            </a:r>
            <a:endParaRPr lang="en-CA" b="0" i="0" dirty="0">
              <a:solidFill>
                <a:srgbClr val="D1D5DB"/>
              </a:solidFill>
              <a:effectLst/>
              <a:latin typeface="Söhne"/>
            </a:endParaRPr>
          </a:p>
          <a:p>
            <a:pPr algn="l">
              <a:buFont typeface="+mj-lt"/>
              <a:buAutoNum type="arabicPeriod"/>
            </a:pPr>
            <a:r>
              <a:rPr lang="en-CA" b="1" i="0" dirty="0">
                <a:solidFill>
                  <a:srgbClr val="D1D5DB"/>
                </a:solidFill>
                <a:effectLst/>
                <a:latin typeface="Söhne"/>
              </a:rPr>
              <a:t>Outlier Detection </a:t>
            </a:r>
          </a:p>
          <a:p>
            <a:pPr lvl="1" algn="l">
              <a:buFont typeface="+mj-lt"/>
              <a:buAutoNum type="arabicPeriod"/>
            </a:pPr>
            <a:r>
              <a:rPr lang="en-CA" b="0" i="0" dirty="0">
                <a:solidFill>
                  <a:srgbClr val="D1D5DB"/>
                </a:solidFill>
                <a:effectLst/>
                <a:latin typeface="Söhne"/>
              </a:rPr>
              <a:t>Detected outliers and removed them as the models being used are sensitive to outliers</a:t>
            </a:r>
          </a:p>
          <a:p>
            <a:pPr algn="l">
              <a:buFont typeface="+mj-lt"/>
              <a:buAutoNum type="arabicPeriod"/>
            </a:pPr>
            <a:r>
              <a:rPr lang="en-CA" b="1" i="0" dirty="0">
                <a:solidFill>
                  <a:srgbClr val="D1D5DB"/>
                </a:solidFill>
                <a:effectLst/>
                <a:latin typeface="Söhne"/>
              </a:rPr>
              <a:t>Descriptive Statistics:</a:t>
            </a:r>
            <a:endParaRPr lang="en-CA" b="0" i="0" dirty="0">
              <a:solidFill>
                <a:srgbClr val="D1D5DB"/>
              </a:solidFill>
              <a:effectLst/>
              <a:latin typeface="Söhne"/>
            </a:endParaRPr>
          </a:p>
          <a:p>
            <a:pPr marL="742950" lvl="1" indent="-285750" algn="l">
              <a:buFont typeface="+mj-lt"/>
              <a:buAutoNum type="arabicPeriod"/>
            </a:pPr>
            <a:r>
              <a:rPr lang="en-CA" b="0" i="0" dirty="0">
                <a:solidFill>
                  <a:srgbClr val="D1D5DB"/>
                </a:solidFill>
                <a:effectLst/>
                <a:latin typeface="Söhne"/>
              </a:rPr>
              <a:t>descriptive statistics to understand data distribution."</a:t>
            </a:r>
          </a:p>
          <a:p>
            <a:pPr marL="742950" lvl="1" indent="-285750" algn="l">
              <a:buFont typeface="+mj-lt"/>
              <a:buAutoNum type="arabicPeriod"/>
            </a:pPr>
            <a:r>
              <a:rPr lang="en-CA" b="0" i="0" dirty="0">
                <a:solidFill>
                  <a:srgbClr val="D1D5DB"/>
                </a:solidFill>
                <a:effectLst/>
                <a:latin typeface="Söhne"/>
              </a:rPr>
              <a:t>mean, median, and other measures </a:t>
            </a:r>
          </a:p>
          <a:p>
            <a:pPr marL="285750" lvl="0" indent="-285750" algn="l">
              <a:buFont typeface="+mj-lt"/>
              <a:buAutoNum type="arabicPeriod"/>
            </a:pPr>
            <a:r>
              <a:rPr lang="en-CA" b="1" i="0" dirty="0">
                <a:solidFill>
                  <a:srgbClr val="D1D5DB"/>
                </a:solidFill>
                <a:effectLst/>
                <a:latin typeface="Söhne"/>
              </a:rPr>
              <a:t>Data Visualization:</a:t>
            </a:r>
            <a:endParaRPr lang="en-CA" b="0" i="0" dirty="0">
              <a:solidFill>
                <a:srgbClr val="D1D5DB"/>
              </a:solidFill>
              <a:effectLst/>
              <a:latin typeface="Söhne"/>
            </a:endParaRPr>
          </a:p>
          <a:p>
            <a:pPr marL="1200150" lvl="2" indent="-285750" algn="l">
              <a:buFont typeface="+mj-lt"/>
              <a:buAutoNum type="arabicPeriod"/>
            </a:pPr>
            <a:r>
              <a:rPr lang="en-CA" b="0" i="0" dirty="0">
                <a:solidFill>
                  <a:srgbClr val="D1D5DB"/>
                </a:solidFill>
                <a:effectLst/>
                <a:latin typeface="Söhne"/>
              </a:rPr>
              <a:t>made complex relationships easier to grasp and supported decision-making."</a:t>
            </a:r>
          </a:p>
          <a:p>
            <a:pPr algn="l">
              <a:buFont typeface="+mj-lt"/>
              <a:buAutoNum type="arabicPeriod"/>
            </a:pPr>
            <a:r>
              <a:rPr lang="en-CA" b="1" i="0" dirty="0">
                <a:solidFill>
                  <a:srgbClr val="D1D5DB"/>
                </a:solidFill>
                <a:effectLst/>
                <a:latin typeface="Söhne"/>
              </a:rPr>
              <a:t>Correlation Analysis:</a:t>
            </a:r>
            <a:endParaRPr lang="en-CA" b="0" i="0" dirty="0">
              <a:solidFill>
                <a:srgbClr val="D1D5DB"/>
              </a:solidFill>
              <a:effectLst/>
              <a:latin typeface="Söhne"/>
            </a:endParaRPr>
          </a:p>
          <a:p>
            <a:pPr marL="742950" lvl="1" indent="-285750" algn="l">
              <a:buFont typeface="+mj-lt"/>
              <a:buAutoNum type="arabicPeriod"/>
            </a:pPr>
            <a:r>
              <a:rPr lang="en-CA" b="0" i="0" dirty="0">
                <a:solidFill>
                  <a:srgbClr val="D1D5DB"/>
                </a:solidFill>
                <a:effectLst/>
                <a:latin typeface="Söhne"/>
              </a:rPr>
              <a:t>Explored correlations between variables to understand</a:t>
            </a:r>
          </a:p>
          <a:p>
            <a:pPr marL="285750" lvl="0" indent="-285750" algn="l">
              <a:buFont typeface="+mj-lt"/>
              <a:buAutoNum type="arabicPeriod"/>
            </a:pPr>
            <a:r>
              <a:rPr lang="en-CA" b="1" i="0" dirty="0">
                <a:solidFill>
                  <a:srgbClr val="D1D5DB"/>
                </a:solidFill>
                <a:effectLst/>
                <a:latin typeface="Söhne"/>
              </a:rPr>
              <a:t>Feature Importance Analysis:</a:t>
            </a:r>
            <a:endParaRPr lang="en-CA" b="0" i="0" dirty="0">
              <a:solidFill>
                <a:srgbClr val="D1D5DB"/>
              </a:solidFill>
              <a:effectLst/>
              <a:latin typeface="Söhne"/>
            </a:endParaRPr>
          </a:p>
          <a:p>
            <a:pPr marL="742950" lvl="1" indent="-285750" algn="l">
              <a:buFont typeface="+mj-lt"/>
              <a:buAutoNum type="arabicPeriod"/>
            </a:pPr>
            <a:r>
              <a:rPr lang="en-CA" b="0" i="0" dirty="0">
                <a:solidFill>
                  <a:srgbClr val="D1D5DB"/>
                </a:solidFill>
                <a:effectLst/>
                <a:latin typeface="Söhne"/>
              </a:rPr>
              <a:t>assessed the importance of different features</a:t>
            </a:r>
          </a:p>
          <a:p>
            <a:pPr marL="742950" lvl="1" indent="-285750" algn="l">
              <a:buFont typeface="+mj-lt"/>
              <a:buAutoNum type="arabicPeriod"/>
            </a:pPr>
            <a:r>
              <a:rPr lang="en-CA" b="0" i="0" dirty="0">
                <a:solidFill>
                  <a:srgbClr val="D1D5DB"/>
                </a:solidFill>
                <a:effectLst/>
                <a:latin typeface="Söhne"/>
              </a:rPr>
              <a:t>Identifying key features through plotting them on their own separate graphs</a:t>
            </a:r>
          </a:p>
          <a:p>
            <a:pPr algn="l">
              <a:buFont typeface="Arial" panose="020B0604020202020204" pitchFamily="34" charset="0"/>
              <a:buChar char="•"/>
            </a:pPr>
            <a:endParaRPr lang="en-CA" b="0" i="0" dirty="0">
              <a:solidFill>
                <a:srgbClr val="D1D5DB"/>
              </a:solidFill>
              <a:effectLst/>
              <a:latin typeface="Söhne"/>
            </a:endParaRPr>
          </a:p>
          <a:p>
            <a:pPr algn="l">
              <a:buFont typeface="Arial" panose="020B0604020202020204" pitchFamily="34" charset="0"/>
              <a:buChar char="•"/>
            </a:pPr>
            <a:endParaRPr lang="en-CA" b="0" i="0" dirty="0">
              <a:solidFill>
                <a:srgbClr val="D1D5DB"/>
              </a:solidFill>
              <a:effectLst/>
              <a:latin typeface="Söhne"/>
            </a:endParaRPr>
          </a:p>
          <a:p>
            <a:pPr algn="l">
              <a:buFont typeface="Arial" panose="020B0604020202020204" pitchFamily="34" charset="0"/>
              <a:buChar char="•"/>
            </a:pPr>
            <a:endParaRPr lang="en-CA"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i="0" dirty="0">
                <a:solidFill>
                  <a:srgbClr val="D1D5DB"/>
                </a:solidFill>
                <a:effectLst/>
                <a:latin typeface="Söhne"/>
              </a:rPr>
              <a:t>Model selection </a:t>
            </a:r>
            <a:r>
              <a:rPr lang="en-US" dirty="0"/>
              <a:t>- In this case for me I have a classification problem, where my goal here to predict the likelihood of a donor churning</a:t>
            </a:r>
          </a:p>
          <a:p>
            <a:pPr algn="l">
              <a:buFont typeface="Arial" panose="020B0604020202020204" pitchFamily="34" charset="0"/>
              <a:buChar char="•"/>
            </a:pPr>
            <a:endParaRPr lang="en-CA" b="0" i="0" dirty="0">
              <a:solidFill>
                <a:srgbClr val="D1D5DB"/>
              </a:solidFill>
              <a:effectLst/>
              <a:latin typeface="Söhne"/>
            </a:endParaRPr>
          </a:p>
          <a:p>
            <a:pPr lvl="1" algn="l">
              <a:buFont typeface="Arial" panose="020B0604020202020204" pitchFamily="34" charset="0"/>
              <a:buChar char="•"/>
            </a:pPr>
            <a:r>
              <a:rPr lang="en-CA" b="0" i="0" dirty="0">
                <a:solidFill>
                  <a:srgbClr val="D1D5DB"/>
                </a:solidFill>
                <a:effectLst/>
                <a:latin typeface="Söhne"/>
              </a:rPr>
              <a:t>three distinct models - Linear Regression, Random Forest, and Gradient Boosting</a:t>
            </a:r>
          </a:p>
          <a:p>
            <a:pPr lvl="1" algn="l">
              <a:buFont typeface="Arial" panose="020B0604020202020204" pitchFamily="34" charset="0"/>
              <a:buChar char="•"/>
            </a:pPr>
            <a:r>
              <a:rPr lang="en-CA" b="0" i="0" dirty="0">
                <a:solidFill>
                  <a:srgbClr val="D1D5DB"/>
                </a:solidFill>
                <a:effectLst/>
                <a:latin typeface="Söhne"/>
              </a:rPr>
              <a:t>selected Gradient Boosting due to its exceptional predictive capabilities.</a:t>
            </a:r>
          </a:p>
          <a:p>
            <a:pPr algn="l"/>
            <a:r>
              <a:rPr lang="en-CA" b="1" i="0" dirty="0">
                <a:solidFill>
                  <a:srgbClr val="D1D5DB"/>
                </a:solidFill>
                <a:effectLst/>
                <a:latin typeface="Söhne"/>
              </a:rPr>
              <a:t>Hyperparameter Tuning:</a:t>
            </a:r>
          </a:p>
          <a:p>
            <a:pPr algn="l"/>
            <a:r>
              <a:rPr lang="en-CA" b="1" i="0" dirty="0">
                <a:solidFill>
                  <a:srgbClr val="D1D5DB"/>
                </a:solidFill>
                <a:effectLst/>
                <a:latin typeface="Söhne"/>
              </a:rPr>
              <a:t>	- </a:t>
            </a:r>
            <a:r>
              <a:rPr lang="en-CA" b="0" i="0" dirty="0">
                <a:solidFill>
                  <a:srgbClr val="D1D5DB"/>
                </a:solidFill>
                <a:effectLst/>
                <a:latin typeface="Söhne"/>
              </a:rPr>
              <a:t>Utilized </a:t>
            </a:r>
            <a:r>
              <a:rPr lang="en-CA" b="0" i="0" dirty="0" err="1">
                <a:solidFill>
                  <a:srgbClr val="D1D5DB"/>
                </a:solidFill>
                <a:effectLst/>
                <a:latin typeface="Söhne"/>
              </a:rPr>
              <a:t>GridSearchCV</a:t>
            </a:r>
            <a:r>
              <a:rPr lang="en-CA" b="0" i="0" dirty="0">
                <a:solidFill>
                  <a:srgbClr val="D1D5DB"/>
                </a:solidFill>
                <a:effectLst/>
                <a:latin typeface="Söhne"/>
              </a:rPr>
              <a:t> to fine-tune hyperparameters, ensuring the model's optimal performance</a:t>
            </a:r>
          </a:p>
          <a:p>
            <a:pPr algn="l"/>
            <a:br>
              <a:rPr lang="en-CA" b="0" i="0" dirty="0">
                <a:solidFill>
                  <a:srgbClr val="D1D5DB"/>
                </a:solidFill>
                <a:effectLst/>
                <a:latin typeface="Söhne"/>
              </a:rPr>
            </a:br>
            <a:endParaRPr lang="en-CA"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54535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CA" b="1" i="0" dirty="0">
                <a:solidFill>
                  <a:srgbClr val="D1D5DB"/>
                </a:solidFill>
                <a:effectLst/>
                <a:latin typeface="Söhne"/>
              </a:rPr>
              <a:t>Accuracy:</a:t>
            </a:r>
            <a:endParaRPr lang="en-CA" b="0" i="0" dirty="0">
              <a:solidFill>
                <a:srgbClr val="D1D5DB"/>
              </a:solidFill>
              <a:effectLst/>
              <a:latin typeface="Söhne"/>
            </a:endParaRPr>
          </a:p>
          <a:p>
            <a:pPr marL="742950" lvl="1" indent="-285750" algn="l">
              <a:buFont typeface="+mj-lt"/>
              <a:buAutoNum type="arabicPeriod"/>
            </a:pPr>
            <a:r>
              <a:rPr lang="en-CA" b="0" i="1" dirty="0">
                <a:solidFill>
                  <a:srgbClr val="D1D5DB"/>
                </a:solidFill>
                <a:effectLst/>
                <a:latin typeface="Söhne"/>
              </a:rPr>
              <a:t>Explanation:</a:t>
            </a:r>
            <a:r>
              <a:rPr lang="en-CA" b="0" i="0" dirty="0">
                <a:solidFill>
                  <a:srgbClr val="D1D5DB"/>
                </a:solidFill>
                <a:effectLst/>
                <a:latin typeface="Söhne"/>
              </a:rPr>
              <a:t> "Accuracy represents how often the model correctly identifies whether a donor will churn or not."</a:t>
            </a:r>
          </a:p>
          <a:p>
            <a:pPr algn="l">
              <a:buFont typeface="+mj-lt"/>
              <a:buAutoNum type="arabicPeriod"/>
            </a:pPr>
            <a:r>
              <a:rPr lang="en-CA" b="1" i="0" dirty="0">
                <a:solidFill>
                  <a:srgbClr val="D1D5DB"/>
                </a:solidFill>
                <a:effectLst/>
                <a:latin typeface="Söhne"/>
              </a:rPr>
              <a:t>Precision:</a:t>
            </a:r>
            <a:endParaRPr lang="en-CA" b="0" i="0" dirty="0">
              <a:solidFill>
                <a:srgbClr val="D1D5DB"/>
              </a:solidFill>
              <a:effectLst/>
              <a:latin typeface="Söhne"/>
            </a:endParaRPr>
          </a:p>
          <a:p>
            <a:pPr marL="742950" lvl="1" indent="-285750" algn="l">
              <a:buFont typeface="+mj-lt"/>
              <a:buAutoNum type="arabicPeriod"/>
            </a:pPr>
            <a:r>
              <a:rPr lang="en-CA" b="0" i="1" dirty="0">
                <a:solidFill>
                  <a:srgbClr val="D1D5DB"/>
                </a:solidFill>
                <a:effectLst/>
                <a:latin typeface="Söhne"/>
              </a:rPr>
              <a:t>Explanation:</a:t>
            </a:r>
            <a:r>
              <a:rPr lang="en-CA" b="0" i="0" dirty="0">
                <a:solidFill>
                  <a:srgbClr val="D1D5DB"/>
                </a:solidFill>
                <a:effectLst/>
                <a:latin typeface="Söhne"/>
              </a:rPr>
              <a:t> "Precision focuses on the accuracy of positive predictions. Specifically, it answers the question: Of the donors predicted to churn, how many actually churned?"</a:t>
            </a:r>
          </a:p>
          <a:p>
            <a:pPr algn="l">
              <a:buFont typeface="+mj-lt"/>
              <a:buAutoNum type="arabicPeriod"/>
            </a:pPr>
            <a:r>
              <a:rPr lang="en-CA" b="1" i="0" dirty="0">
                <a:solidFill>
                  <a:srgbClr val="D1D5DB"/>
                </a:solidFill>
                <a:effectLst/>
                <a:latin typeface="Söhne"/>
              </a:rPr>
              <a:t>Recall:</a:t>
            </a:r>
            <a:endParaRPr lang="en-CA" b="0" i="0" dirty="0">
              <a:solidFill>
                <a:srgbClr val="D1D5DB"/>
              </a:solidFill>
              <a:effectLst/>
              <a:latin typeface="Söhne"/>
            </a:endParaRPr>
          </a:p>
          <a:p>
            <a:pPr marL="742950" lvl="1" indent="-285750" algn="l">
              <a:buFont typeface="+mj-lt"/>
              <a:buAutoNum type="arabicPeriod"/>
            </a:pPr>
            <a:r>
              <a:rPr lang="en-CA" b="0" i="1" dirty="0">
                <a:solidFill>
                  <a:srgbClr val="D1D5DB"/>
                </a:solidFill>
                <a:effectLst/>
                <a:latin typeface="Söhne"/>
              </a:rPr>
              <a:t>Explanation:</a:t>
            </a:r>
            <a:r>
              <a:rPr lang="en-CA" b="0" i="0" dirty="0">
                <a:solidFill>
                  <a:srgbClr val="D1D5DB"/>
                </a:solidFill>
                <a:effectLst/>
                <a:latin typeface="Söhne"/>
              </a:rPr>
              <a:t> "Recall, or sensitivity, measures the model's ability to identify all relevant instances. In our case, it assesses how well the model captures all actual instances of donor churn."</a:t>
            </a:r>
          </a:p>
          <a:p>
            <a:pPr algn="l">
              <a:buFont typeface="+mj-lt"/>
              <a:buAutoNum type="arabicPeriod"/>
            </a:pPr>
            <a:r>
              <a:rPr lang="en-CA" b="1" i="0" dirty="0">
                <a:solidFill>
                  <a:srgbClr val="D1D5DB"/>
                </a:solidFill>
                <a:effectLst/>
                <a:latin typeface="Söhne"/>
              </a:rPr>
              <a:t>F1 Score:</a:t>
            </a:r>
            <a:endParaRPr lang="en-CA" b="0" i="0" dirty="0">
              <a:solidFill>
                <a:srgbClr val="D1D5DB"/>
              </a:solidFill>
              <a:effectLst/>
              <a:latin typeface="Söhne"/>
            </a:endParaRPr>
          </a:p>
          <a:p>
            <a:pPr marL="628650" lvl="1" indent="-171450" algn="l">
              <a:buFont typeface="Arial" panose="020B0604020202020204" pitchFamily="34" charset="0"/>
              <a:buChar char="•"/>
            </a:pPr>
            <a:r>
              <a:rPr lang="en-CA" b="0" i="1" dirty="0">
                <a:solidFill>
                  <a:srgbClr val="D1D5DB"/>
                </a:solidFill>
                <a:effectLst/>
                <a:latin typeface="Söhne"/>
              </a:rPr>
              <a:t>Explanation:</a:t>
            </a:r>
            <a:r>
              <a:rPr lang="en-CA" b="0" i="0" dirty="0">
                <a:solidFill>
                  <a:srgbClr val="D1D5DB"/>
                </a:solidFill>
                <a:effectLst/>
                <a:latin typeface="Söhne"/>
              </a:rPr>
              <a:t> "The F1 score is a balance between precision and recall. It's especially useful when the cost of false positives and false negatives is not equal.”</a:t>
            </a:r>
          </a:p>
          <a:p>
            <a:pPr marL="628650" lvl="1" indent="-171450" algn="l">
              <a:buFont typeface="Arial" panose="020B0604020202020204" pitchFamily="34" charset="0"/>
              <a:buChar char="•"/>
            </a:pPr>
            <a:endParaRPr lang="en-CA" b="0" i="0" dirty="0">
              <a:solidFill>
                <a:srgbClr val="D1D5DB"/>
              </a:solidFill>
              <a:effectLst/>
              <a:latin typeface="Söhne"/>
            </a:endParaRPr>
          </a:p>
          <a:p>
            <a:pPr marL="628650" lvl="1" indent="-171450" algn="l">
              <a:buFont typeface="Arial" panose="020B0604020202020204" pitchFamily="34" charset="0"/>
              <a:buChar char="•"/>
            </a:pPr>
            <a:endParaRPr lang="en-CA" b="0" i="0" dirty="0">
              <a:solidFill>
                <a:srgbClr val="D1D5DB"/>
              </a:solidFill>
              <a:effectLst/>
              <a:latin typeface="Söhne"/>
            </a:endParaRPr>
          </a:p>
          <a:p>
            <a:pPr marL="457200" lvl="1" indent="0" algn="l">
              <a:buFont typeface="Arial" panose="020B0604020202020204" pitchFamily="34" charset="0"/>
              <a:buNone/>
            </a:pPr>
            <a:r>
              <a:rPr lang="en-CA" b="0" i="0" dirty="0">
                <a:solidFill>
                  <a:srgbClr val="D1D5DB"/>
                </a:solidFill>
                <a:effectLst/>
                <a:latin typeface="Söhne"/>
              </a:rPr>
              <a:t>precision is about being right when the model makes a positive prediction, and recall is about capturing all the positive instances, even if the model makes some mistakes along the way. </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4135182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CA" b="0" i="0" dirty="0">
                <a:solidFill>
                  <a:srgbClr val="D1D5DB"/>
                </a:solidFill>
                <a:effectLst/>
                <a:latin typeface="Söhne"/>
              </a:rPr>
              <a:t>Gradient Boosting classification model, </a:t>
            </a:r>
          </a:p>
          <a:p>
            <a:pPr algn="l">
              <a:buFont typeface="Arial" panose="020B0604020202020204" pitchFamily="34" charset="0"/>
              <a:buChar char="•"/>
            </a:pPr>
            <a:r>
              <a:rPr lang="en-CA" b="0" i="0" dirty="0">
                <a:solidFill>
                  <a:srgbClr val="D1D5DB"/>
                </a:solidFill>
                <a:effectLst/>
                <a:latin typeface="Söhne"/>
              </a:rPr>
              <a:t>the initial results were promising, showcasing strong metrics across the board. However, during the hyperparameter tuning phase, the first attempt yielded unexpectedly worse performance. The inherent randomness in the tuning process played a role. other tuning attempts demonstrated that, while not surpassing the original metrics, they showcased variations</a:t>
            </a:r>
          </a:p>
          <a:p>
            <a:pPr algn="l">
              <a:buFont typeface="Arial" panose="020B0604020202020204" pitchFamily="34" charset="0"/>
              <a:buChar char="•"/>
            </a:pPr>
            <a:endParaRPr lang="en-CA" b="0" i="0" dirty="0">
              <a:solidFill>
                <a:srgbClr val="D1D5DB"/>
              </a:solidFill>
              <a:effectLst/>
              <a:latin typeface="Söhne"/>
            </a:endParaRPr>
          </a:p>
          <a:p>
            <a:pPr algn="l">
              <a:buFont typeface="Arial" panose="020B0604020202020204" pitchFamily="34" charset="0"/>
              <a:buChar char="•"/>
            </a:pPr>
            <a:r>
              <a:rPr lang="en-CA" b="0" i="0" dirty="0">
                <a:solidFill>
                  <a:srgbClr val="D1D5DB"/>
                </a:solidFill>
                <a:effectLst/>
                <a:latin typeface="Söhne"/>
              </a:rPr>
              <a:t>This highlights the nuanced nature of model improvement. The challenge lies in deciding which metrics to prioritize, as improvements in one area may come at the cost of others."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56695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CA" b="1" i="0" dirty="0">
                <a:solidFill>
                  <a:srgbClr val="D1D5DB"/>
                </a:solidFill>
                <a:effectLst/>
                <a:latin typeface="Söhne"/>
              </a:rPr>
              <a:t>ROC AUC Score:</a:t>
            </a:r>
            <a:endParaRPr lang="en-CA" b="0" i="0" dirty="0">
              <a:solidFill>
                <a:srgbClr val="D1D5DB"/>
              </a:solidFill>
              <a:effectLst/>
              <a:latin typeface="Söhne"/>
            </a:endParaRPr>
          </a:p>
          <a:p>
            <a:pPr marL="742950" lvl="1" indent="-285750" algn="l">
              <a:buFont typeface="+mj-lt"/>
              <a:buAutoNum type="arabicPeriod"/>
            </a:pPr>
            <a:r>
              <a:rPr lang="en-CA" b="0" i="1" dirty="0">
                <a:solidFill>
                  <a:srgbClr val="D1D5DB"/>
                </a:solidFill>
                <a:effectLst/>
                <a:latin typeface="Söhne"/>
              </a:rPr>
              <a:t>Explanation:</a:t>
            </a:r>
            <a:r>
              <a:rPr lang="en-CA" b="0" i="0" dirty="0">
                <a:solidFill>
                  <a:srgbClr val="D1D5DB"/>
                </a:solidFill>
                <a:effectLst/>
                <a:latin typeface="Söhne"/>
              </a:rPr>
              <a:t> "The ROC AUC score evaluates the model's ability to distinguish between donors who churn and those who don't."</a:t>
            </a:r>
          </a:p>
          <a:p>
            <a:br>
              <a:rPr lang="en-CA" dirty="0"/>
            </a:br>
            <a:endParaRPr lang="en-CA" dirty="0"/>
          </a:p>
          <a:p>
            <a:pPr algn="l">
              <a:buFont typeface="Arial" panose="020B0604020202020204" pitchFamily="34" charset="0"/>
              <a:buChar char="•"/>
            </a:pPr>
            <a:r>
              <a:rPr lang="en-CA" b="0" i="1" dirty="0">
                <a:solidFill>
                  <a:srgbClr val="D1D5DB"/>
                </a:solidFill>
                <a:effectLst/>
                <a:latin typeface="Söhne"/>
              </a:rPr>
              <a:t>Explanation:</a:t>
            </a:r>
            <a:r>
              <a:rPr lang="en-CA" b="0" i="0" dirty="0">
                <a:solidFill>
                  <a:srgbClr val="D1D5DB"/>
                </a:solidFill>
                <a:effectLst/>
                <a:latin typeface="Söhne"/>
              </a:rPr>
              <a:t> "The trade-offs become evident during hyperparameter tuning, especially when aiming for improvements in specific metrics. For instance, increasing accuracy may impact precision or recall. The charity needs to decide whether pinpointing exactly who is churning is the priority or if predicting potential churners is more crucial, even with the risk of false negatives."</a:t>
            </a:r>
          </a:p>
          <a:p>
            <a:pPr algn="l">
              <a:buFont typeface="Arial" panose="020B0604020202020204" pitchFamily="34" charset="0"/>
              <a:buChar char="•"/>
            </a:pPr>
            <a:r>
              <a:rPr lang="en-CA" b="0" i="0" dirty="0">
                <a:solidFill>
                  <a:srgbClr val="D1D5DB"/>
                </a:solidFill>
                <a:effectLst/>
                <a:latin typeface="Söhne"/>
              </a:rPr>
              <a:t>this provides clarity on the decision-making process during tuning, shedding light on the choices made to align the model with the charity's goals."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69934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b="0" i="0" dirty="0">
                <a:solidFill>
                  <a:srgbClr val="1F2328"/>
                </a:solidFill>
                <a:effectLst/>
                <a:latin typeface="-apple-system"/>
              </a:rPr>
              <a:t>The charity needs to carefully assess these results based on its specific goals and preferences regarding donor engagement and retention strategies.</a:t>
            </a:r>
          </a:p>
          <a:p>
            <a:pPr algn="l"/>
            <a:endParaRPr lang="en-CA" b="0" i="0" dirty="0">
              <a:solidFill>
                <a:srgbClr val="1F2328"/>
              </a:solidFill>
              <a:effectLst/>
              <a:latin typeface="-apple-system"/>
            </a:endParaRPr>
          </a:p>
          <a:p>
            <a:pPr algn="l"/>
            <a:endParaRPr lang="en-CA" b="0" i="0" dirty="0">
              <a:solidFill>
                <a:srgbClr val="1F2328"/>
              </a:solidFill>
              <a:effectLst/>
              <a:latin typeface="-apple-system"/>
            </a:endParaRPr>
          </a:p>
          <a:p>
            <a:pPr algn="l"/>
            <a:r>
              <a:rPr lang="en-CA" b="0" i="0" dirty="0">
                <a:solidFill>
                  <a:srgbClr val="1F2328"/>
                </a:solidFill>
                <a:effectLst/>
                <a:latin typeface="-apple-system"/>
              </a:rPr>
              <a:t>This approach is crucial when reaching out to donors demands significant resources or when the charity wants to be confident about the accuracy of its predictions. Also, it would look bad on the charity if they reached out to a donor who had no intentions of churning, but due to this miscalculation, they are considering it and now have a sour taste of being categorized as a churner.</a:t>
            </a:r>
          </a:p>
          <a:p>
            <a:pPr algn="l"/>
            <a:endParaRPr lang="en-CA" b="0" i="0" dirty="0">
              <a:solidFill>
                <a:srgbClr val="1F2328"/>
              </a:solidFill>
              <a:effectLst/>
              <a:latin typeface="-apple-system"/>
            </a:endParaRPr>
          </a:p>
          <a:p>
            <a:pPr algn="l"/>
            <a:endParaRPr lang="en-CA" b="0" i="0" dirty="0">
              <a:solidFill>
                <a:srgbClr val="1F2328"/>
              </a:solidFill>
              <a:effectLst/>
              <a:latin typeface="-apple-system"/>
            </a:endParaRPr>
          </a:p>
          <a:p>
            <a:pPr algn="l"/>
            <a:r>
              <a:rPr lang="en-CA" b="0" i="0" dirty="0">
                <a:solidFill>
                  <a:srgbClr val="1F2328"/>
                </a:solidFill>
                <a:effectLst/>
                <a:latin typeface="-apple-system"/>
              </a:rPr>
              <a:t> On the other hand, some charities might focus on minimizing false negatives, ensuring that most actual churning cases are identified. This strategy is important when missing a donor who is likely to churn has significant consequences. The decision between these two approaches depends on the charity's unique context and objectives in managing donor relationships. This addition emphasizes the importance of tailoring the model evaluation based on the specific goals and operational considerations of the charity.</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242327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804116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ublicdomainpictures.net/en/view-image.php?image=174946&amp;picture=cash-box-with-money"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commons.wikimedia.org/wiki/File:Confused_man.jpg" TargetMode="External"/><Relationship Id="rId3" Type="http://schemas.openxmlformats.org/officeDocument/2006/relationships/image" Target="../media/image28.jpeg"/><Relationship Id="rId7"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s://pixabay.com/en/jigsaw-puzzle-missing-piece-313585/" TargetMode="External"/><Relationship Id="rId5" Type="http://schemas.openxmlformats.org/officeDocument/2006/relationships/image" Target="../media/image29.jpg"/><Relationship Id="rId4" Type="http://schemas.openxmlformats.org/officeDocument/2006/relationships/hyperlink" Target="https://lab.howie.tw/2017/06/use-minergate-mining-ethereum-on-azure-n-series-vm.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mailto:Habeelabdi@gmail.com"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hyperlink" Target="https://github.com/HabelAbdi/Final-Project---Donor-Reten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red metal box full of money&#10;&#10;Description automatically generated">
            <a:extLst>
              <a:ext uri="{FF2B5EF4-FFF2-40B4-BE49-F238E27FC236}">
                <a16:creationId xmlns:a16="http://schemas.microsoft.com/office/drawing/2014/main" id="{D8DFEE25-1CBA-8E7B-77DB-B5688A6A87C4}"/>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6353" t="22145" r="589" b="11830"/>
          <a:stretch/>
        </p:blipFill>
        <p:spPr>
          <a:xfrm>
            <a:off x="6407848" y="3632887"/>
            <a:ext cx="5766826" cy="3225114"/>
          </a:xfrm>
          <a:prstGeom prst="rect">
            <a:avLst/>
          </a:prstGeo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7326" y="5011488"/>
            <a:ext cx="6697280" cy="1122202"/>
          </a:xfrm>
        </p:spPr>
        <p:txBody>
          <a:bodyPr/>
          <a:lstStyle/>
          <a:p>
            <a:pPr algn="ctr"/>
            <a:r>
              <a:rPr lang="en-US" dirty="0"/>
              <a:t>Donor Churn Prediction Maximizing impact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714606" y="344902"/>
            <a:ext cx="5972904" cy="758815"/>
          </a:xfrm>
        </p:spPr>
        <p:txBody>
          <a:bodyPr>
            <a:normAutofit/>
          </a:bodyPr>
          <a:lstStyle/>
          <a:p>
            <a:pPr lvl="1"/>
            <a:r>
              <a:rPr lang="en-US" sz="2400" dirty="0">
                <a:latin typeface="+mj-lt"/>
              </a:rPr>
              <a:t>Habel Abdi</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3585281" y="0"/>
            <a:ext cx="4309698" cy="1325563"/>
          </a:xfrm>
        </p:spPr>
        <p:txBody>
          <a:bodyPr/>
          <a:lstStyle/>
          <a:p>
            <a:r>
              <a:rPr lang="en-US" dirty="0"/>
              <a:t>What Problem do charities face?</a:t>
            </a:r>
          </a:p>
        </p:txBody>
      </p:sp>
      <p:sp>
        <p:nvSpPr>
          <p:cNvPr id="49" name="Text Placeholder 48">
            <a:extLst>
              <a:ext uri="{FF2B5EF4-FFF2-40B4-BE49-F238E27FC236}">
                <a16:creationId xmlns:a16="http://schemas.microsoft.com/office/drawing/2014/main" id="{69B2999B-3EFD-B1D7-0D7B-56867FE790A6}"/>
              </a:ext>
            </a:extLst>
          </p:cNvPr>
          <p:cNvSpPr>
            <a:spLocks noGrp="1"/>
          </p:cNvSpPr>
          <p:nvPr>
            <p:ph type="body" sz="quarter" idx="3"/>
          </p:nvPr>
        </p:nvSpPr>
        <p:spPr>
          <a:xfrm>
            <a:off x="4124647" y="1501277"/>
            <a:ext cx="3230965" cy="1927723"/>
          </a:xfrm>
        </p:spPr>
        <p:txBody>
          <a:bodyPr/>
          <a:lstStyle/>
          <a:p>
            <a:pPr algn="ctr"/>
            <a:r>
              <a:rPr lang="en-US" dirty="0"/>
              <a:t>CHARITIES lack clean, datasets, hindering their capabilities</a:t>
            </a:r>
          </a:p>
          <a:p>
            <a:endParaRPr lang="en-US" dirty="0"/>
          </a:p>
        </p:txBody>
      </p:sp>
      <p:sp>
        <p:nvSpPr>
          <p:cNvPr id="29" name="Content Placeholder 28">
            <a:extLst>
              <a:ext uri="{FF2B5EF4-FFF2-40B4-BE49-F238E27FC236}">
                <a16:creationId xmlns:a16="http://schemas.microsoft.com/office/drawing/2014/main" id="{EA047440-9CBE-8666-A19B-278EEFEF09CE}"/>
              </a:ext>
            </a:extLst>
          </p:cNvPr>
          <p:cNvSpPr>
            <a:spLocks noGrp="1"/>
          </p:cNvSpPr>
          <p:nvPr>
            <p:ph sz="half" idx="14"/>
          </p:nvPr>
        </p:nvSpPr>
        <p:spPr>
          <a:xfrm>
            <a:off x="8066421" y="1679335"/>
            <a:ext cx="3230965" cy="1921514"/>
          </a:xfrm>
        </p:spPr>
        <p:txBody>
          <a:bodyPr>
            <a:normAutofit/>
          </a:bodyPr>
          <a:lstStyle/>
          <a:p>
            <a:pPr algn="ctr"/>
            <a:r>
              <a:rPr lang="en-US" sz="2000" dirty="0">
                <a:latin typeface="+mj-lt"/>
              </a:rPr>
              <a:t>CHARITIES STRUGGLE WITH UNDERSTANDING DATA. NON-LINEAR/LINEAR RELATIONSHIPS THAT GO UNNOTICED </a:t>
            </a:r>
          </a:p>
          <a:p>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a:lstStyle/>
          <a:p>
            <a:fld id="{19B51A1E-902D-48AF-9020-955120F399B6}" type="slidenum">
              <a:rPr lang="en-US" smtClean="0"/>
              <a:pPr/>
              <a:t>2</a:t>
            </a:fld>
            <a:endParaRPr lang="en-US" dirty="0"/>
          </a:p>
        </p:txBody>
      </p:sp>
      <p:pic>
        <p:nvPicPr>
          <p:cNvPr id="36" name="Content Placeholder 35" descr="A cartoon of a person with a pick axe&#10;&#10;Description automatically generated">
            <a:extLst>
              <a:ext uri="{FF2B5EF4-FFF2-40B4-BE49-F238E27FC236}">
                <a16:creationId xmlns:a16="http://schemas.microsoft.com/office/drawing/2014/main" id="{9BC84E44-3489-C071-727A-2FB0E00364A0}"/>
              </a:ext>
            </a:extLst>
          </p:cNvPr>
          <p:cNvPicPr>
            <a:picLocks noGrp="1" noChangeAspect="1"/>
          </p:cNvPicPr>
          <p:nvPr>
            <p:ph sz="half" idx="4294967295"/>
          </p:nvPr>
        </p:nvPicPr>
        <p:blipFill>
          <a:blip r:embed="rId3">
            <a:extLst>
              <a:ext uri="{837473B0-CC2E-450A-ABE3-18F120FF3D39}">
                <a1611:picAttrSrcUrl xmlns:a1611="http://schemas.microsoft.com/office/drawing/2016/11/main" r:id="rId4"/>
              </a:ext>
            </a:extLst>
          </a:blip>
          <a:stretch>
            <a:fillRect/>
          </a:stretch>
        </p:blipFill>
        <p:spPr>
          <a:xfrm>
            <a:off x="340236" y="4280764"/>
            <a:ext cx="2916238" cy="2306638"/>
          </a:xfrm>
        </p:spPr>
      </p:pic>
      <p:pic>
        <p:nvPicPr>
          <p:cNvPr id="39" name="Content Placeholder 38" descr="A puzzle with a missing piece&#10;&#10;Description automatically generated">
            <a:extLst>
              <a:ext uri="{FF2B5EF4-FFF2-40B4-BE49-F238E27FC236}">
                <a16:creationId xmlns:a16="http://schemas.microsoft.com/office/drawing/2014/main" id="{62593BB3-5F14-9E95-0477-0641C80F76A3}"/>
              </a:ext>
            </a:extLst>
          </p:cNvPr>
          <p:cNvPicPr>
            <a:picLocks noGrp="1" noChangeAspect="1"/>
          </p:cNvPicPr>
          <p:nvPr>
            <p:ph sz="quarter" idx="4294967295"/>
          </p:nvPr>
        </p:nvPicPr>
        <p:blipFill>
          <a:blip r:embed="rId5">
            <a:extLst>
              <a:ext uri="{837473B0-CC2E-450A-ABE3-18F120FF3D39}">
                <a1611:picAttrSrcUrl xmlns:a1611="http://schemas.microsoft.com/office/drawing/2016/11/main" r:id="rId6"/>
              </a:ext>
            </a:extLst>
          </a:blip>
          <a:stretch>
            <a:fillRect/>
          </a:stretch>
        </p:blipFill>
        <p:spPr>
          <a:xfrm>
            <a:off x="4637881" y="4280764"/>
            <a:ext cx="2916238" cy="2298700"/>
          </a:xfrm>
        </p:spPr>
      </p:pic>
      <p:pic>
        <p:nvPicPr>
          <p:cNvPr id="41" name="Content Placeholder 40" descr="A stick figure with a question mark standing next to a sign post&#10;&#10;Description automatically generated">
            <a:extLst>
              <a:ext uri="{FF2B5EF4-FFF2-40B4-BE49-F238E27FC236}">
                <a16:creationId xmlns:a16="http://schemas.microsoft.com/office/drawing/2014/main" id="{6F56E3E3-ED10-1FCE-5611-DFEE5EA85627}"/>
              </a:ext>
            </a:extLst>
          </p:cNvPr>
          <p:cNvPicPr>
            <a:picLocks noGrp="1" noChangeAspect="1"/>
          </p:cNvPicPr>
          <p:nvPr>
            <p:ph sz="half" idx="4294967295"/>
          </p:nvPr>
        </p:nvPicPr>
        <p:blipFill>
          <a:blip r:embed="rId7">
            <a:extLst>
              <a:ext uri="{837473B0-CC2E-450A-ABE3-18F120FF3D39}">
                <a1611:picAttrSrcUrl xmlns:a1611="http://schemas.microsoft.com/office/drawing/2016/11/main" r:id="rId8"/>
              </a:ext>
            </a:extLst>
          </a:blip>
          <a:stretch>
            <a:fillRect/>
          </a:stretch>
        </p:blipFill>
        <p:spPr>
          <a:xfrm>
            <a:off x="8610600" y="4288702"/>
            <a:ext cx="2743200" cy="2298700"/>
          </a:xfrm>
        </p:spPr>
      </p:pic>
      <p:sp>
        <p:nvSpPr>
          <p:cNvPr id="45" name="Content Placeholder 27">
            <a:extLst>
              <a:ext uri="{FF2B5EF4-FFF2-40B4-BE49-F238E27FC236}">
                <a16:creationId xmlns:a16="http://schemas.microsoft.com/office/drawing/2014/main" id="{7A908DD6-A49C-38B8-2299-576DD8FA8EA8}"/>
              </a:ext>
            </a:extLst>
          </p:cNvPr>
          <p:cNvSpPr txBox="1">
            <a:spLocks/>
          </p:cNvSpPr>
          <p:nvPr/>
        </p:nvSpPr>
        <p:spPr>
          <a:xfrm>
            <a:off x="182873" y="1393227"/>
            <a:ext cx="3230965" cy="2207622"/>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2000" kern="1200" cap="all" spc="50" baseline="0">
                <a:solidFill>
                  <a:schemeClr val="bg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kern="1200" cap="all"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&amp; Churn:</a:t>
            </a:r>
          </a:p>
          <a:p>
            <a:r>
              <a:rPr lang="en-US" dirty="0">
                <a:solidFill>
                  <a:schemeClr val="tx1"/>
                </a:solidFill>
              </a:rPr>
              <a:t>Charities miss opportunities to combat churn</a:t>
            </a:r>
          </a:p>
          <a:p>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06483" y="5542378"/>
            <a:ext cx="5099311" cy="585788"/>
          </a:xfrm>
        </p:spPr>
        <p:txBody>
          <a:bodyPr>
            <a:normAutofit fontScale="90000"/>
          </a:bodyPr>
          <a:lstStyle/>
          <a:p>
            <a:r>
              <a:rPr lang="en-US" dirty="0"/>
              <a:t>Approach &amp; methodology</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fontScale="85000" lnSpcReduction="10000"/>
          </a:bodyPr>
          <a:lstStyle/>
          <a:p>
            <a:r>
              <a:rPr lang="en-US" dirty="0"/>
              <a:t>Exploratory Data Analysis (EDA)</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Feature engineering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Model development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Evaluation metrics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Missed Data, Outliers, Descriptive stats, Visualizations, Correlation Analysis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Transformation, Encoding, Feature Importance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pPr algn="l"/>
            <a:r>
              <a:rPr lang="en-CA" i="0" dirty="0">
                <a:effectLst/>
              </a:rPr>
              <a:t>Model Selection, Hyperparameter Tuning, Model Comparison</a:t>
            </a:r>
          </a:p>
          <a:p>
            <a:pPr algn="l"/>
            <a:br>
              <a:rPr lang="en-CA" b="0" i="0" dirty="0">
                <a:effectLst/>
                <a:latin typeface="Söhne"/>
              </a:rPr>
            </a:br>
            <a:endParaRPr lang="en-CA" b="0" i="0" dirty="0">
              <a:effectLst/>
              <a:latin typeface="Söhne"/>
            </a:endParaRP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CA" sz="1600" b="0" i="0" dirty="0">
                <a:effectLst/>
              </a:rPr>
              <a:t>Accuracy, Precision, And ROC AUC.</a:t>
            </a:r>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17C1672-26AE-ABE7-8ACD-8E4E2AFA0617}"/>
              </a:ext>
            </a:extLst>
          </p:cNvPr>
          <p:cNvPicPr>
            <a:picLocks noChangeAspect="1"/>
          </p:cNvPicPr>
          <p:nvPr/>
        </p:nvPicPr>
        <p:blipFill>
          <a:blip r:embed="rId3"/>
          <a:stretch>
            <a:fillRect/>
          </a:stretch>
        </p:blipFill>
        <p:spPr>
          <a:xfrm>
            <a:off x="7085722" y="566664"/>
            <a:ext cx="4778970" cy="3127973"/>
          </a:xfrm>
          <a:prstGeom prst="rect">
            <a:avLst/>
          </a:prstGeom>
        </p:spPr>
      </p:pic>
      <p:pic>
        <p:nvPicPr>
          <p:cNvPr id="13" name="Picture 12">
            <a:extLst>
              <a:ext uri="{FF2B5EF4-FFF2-40B4-BE49-F238E27FC236}">
                <a16:creationId xmlns:a16="http://schemas.microsoft.com/office/drawing/2014/main" id="{BF19FDDB-5060-053B-8CE3-DCC1B8961C89}"/>
              </a:ext>
            </a:extLst>
          </p:cNvPr>
          <p:cNvPicPr>
            <a:picLocks noChangeAspect="1"/>
          </p:cNvPicPr>
          <p:nvPr/>
        </p:nvPicPr>
        <p:blipFill>
          <a:blip r:embed="rId4"/>
          <a:stretch>
            <a:fillRect/>
          </a:stretch>
        </p:blipFill>
        <p:spPr>
          <a:xfrm>
            <a:off x="7276663" y="4052416"/>
            <a:ext cx="4397089" cy="2830311"/>
          </a:xfrm>
          <a:prstGeom prst="rect">
            <a:avLst/>
          </a:prstGeom>
        </p:spPr>
      </p:pic>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941396" y="3117340"/>
            <a:ext cx="4306630" cy="1447475"/>
          </a:xfrm>
        </p:spPr>
        <p:txBody>
          <a:bodyPr/>
          <a:lstStyle/>
          <a:p>
            <a:r>
              <a:rPr lang="en-US" dirty="0"/>
              <a:t>Model Comparison</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pic>
        <p:nvPicPr>
          <p:cNvPr id="12" name="Picture 11">
            <a:extLst>
              <a:ext uri="{FF2B5EF4-FFF2-40B4-BE49-F238E27FC236}">
                <a16:creationId xmlns:a16="http://schemas.microsoft.com/office/drawing/2014/main" id="{99846D4E-0797-D2FB-BE3F-4623163B0EDB}"/>
              </a:ext>
            </a:extLst>
          </p:cNvPr>
          <p:cNvPicPr>
            <a:picLocks noChangeAspect="1"/>
          </p:cNvPicPr>
          <p:nvPr/>
        </p:nvPicPr>
        <p:blipFill>
          <a:blip r:embed="rId5"/>
          <a:stretch>
            <a:fillRect/>
          </a:stretch>
        </p:blipFill>
        <p:spPr>
          <a:xfrm>
            <a:off x="137043" y="655091"/>
            <a:ext cx="4584775" cy="2951120"/>
          </a:xfrm>
          <a:prstGeom prst="rect">
            <a:avLst/>
          </a:prstGeom>
        </p:spPr>
      </p:pic>
      <p:pic>
        <p:nvPicPr>
          <p:cNvPr id="14" name="Picture 13">
            <a:extLst>
              <a:ext uri="{FF2B5EF4-FFF2-40B4-BE49-F238E27FC236}">
                <a16:creationId xmlns:a16="http://schemas.microsoft.com/office/drawing/2014/main" id="{99EB675F-361C-D641-F196-9436182DC406}"/>
              </a:ext>
            </a:extLst>
          </p:cNvPr>
          <p:cNvPicPr>
            <a:picLocks noChangeAspect="1"/>
          </p:cNvPicPr>
          <p:nvPr/>
        </p:nvPicPr>
        <p:blipFill>
          <a:blip r:embed="rId6"/>
          <a:stretch>
            <a:fillRect/>
          </a:stretch>
        </p:blipFill>
        <p:spPr>
          <a:xfrm>
            <a:off x="356144" y="4052416"/>
            <a:ext cx="4146574" cy="2669059"/>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319088"/>
            <a:ext cx="5111750" cy="1204912"/>
          </a:xfrm>
        </p:spPr>
        <p:txBody>
          <a:bodyPr/>
          <a:lstStyle/>
          <a:p>
            <a:r>
              <a:rPr lang="en-US" dirty="0"/>
              <a:t>Metric comparison table</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9010906" y="4122747"/>
            <a:ext cx="3052118" cy="1525588"/>
          </a:xfrm>
        </p:spPr>
        <p:txBody>
          <a:bodyPr vert="horz" lIns="91440" tIns="45720" rIns="91440" bIns="45720" rtlCol="0" anchor="t">
            <a:normAutofit/>
          </a:bodyPr>
          <a:lstStyle/>
          <a:p>
            <a:r>
              <a:rPr lang="en-US" dirty="0"/>
              <a:t>The table illustrates the journey of key metrics across different model versions, emphasizing the fluctuations observed during hyperparameter tuning</a:t>
            </a:r>
            <a:endParaRPr lang="en-US"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8" name="TextBox 7">
            <a:extLst>
              <a:ext uri="{FF2B5EF4-FFF2-40B4-BE49-F238E27FC236}">
                <a16:creationId xmlns:a16="http://schemas.microsoft.com/office/drawing/2014/main" id="{31F81B73-EE20-DC2E-BD36-61AE87A735F6}"/>
              </a:ext>
            </a:extLst>
          </p:cNvPr>
          <p:cNvSpPr txBox="1"/>
          <p:nvPr/>
        </p:nvSpPr>
        <p:spPr>
          <a:xfrm>
            <a:off x="647959" y="2232015"/>
            <a:ext cx="6104238" cy="3416320"/>
          </a:xfrm>
          <a:prstGeom prst="rect">
            <a:avLst/>
          </a:prstGeom>
          <a:noFill/>
        </p:spPr>
        <p:txBody>
          <a:bodyPr wrap="square">
            <a:spAutoFit/>
          </a:bodyPr>
          <a:lstStyle/>
          <a:p>
            <a:r>
              <a:rPr lang="en-US" dirty="0"/>
              <a:t>+-------------------+----------+--------+---------+---------+</a:t>
            </a:r>
          </a:p>
          <a:p>
            <a:r>
              <a:rPr lang="en-US" dirty="0"/>
              <a:t>|       Metric       | Original  | Tuned 1| Tuned 2 |  Model  |</a:t>
            </a:r>
          </a:p>
          <a:p>
            <a:r>
              <a:rPr lang="en-US" dirty="0"/>
              <a:t>+-------------------+----------+--------+---------+---------+</a:t>
            </a:r>
          </a:p>
          <a:p>
            <a:r>
              <a:rPr lang="en-US" dirty="0"/>
              <a:t>| Accuracy         |   0.900    | 0.883   | 0.889   |   GB    |</a:t>
            </a:r>
          </a:p>
          <a:p>
            <a:r>
              <a:rPr lang="en-US" dirty="0"/>
              <a:t>| Precision         |   0.769     | 0.739   | 0.773   |   GB    |</a:t>
            </a:r>
          </a:p>
          <a:p>
            <a:r>
              <a:rPr lang="en-US" dirty="0"/>
              <a:t>| Recall              |   0.625    | 0.531   | 0.531   |   GB    |</a:t>
            </a:r>
          </a:p>
          <a:p>
            <a:r>
              <a:rPr lang="en-US" dirty="0"/>
              <a:t>| F1 Score          |   0.690    | 0.618   | 0.630   |   GB    |</a:t>
            </a:r>
          </a:p>
          <a:p>
            <a:r>
              <a:rPr lang="en-US" dirty="0"/>
              <a:t>| ROC AUC         |   0.792    | 0.745    | 0.749   |   GB    |</a:t>
            </a:r>
          </a:p>
          <a:p>
            <a:r>
              <a:rPr lang="en-US" dirty="0"/>
              <a:t>+-------------------+----------+--------+---------+---------+</a:t>
            </a:r>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3" name="Picture 2">
            <a:extLst>
              <a:ext uri="{FF2B5EF4-FFF2-40B4-BE49-F238E27FC236}">
                <a16:creationId xmlns:a16="http://schemas.microsoft.com/office/drawing/2014/main" id="{9941478A-DEE0-511C-20BE-FDE0D7E67C87}"/>
              </a:ext>
            </a:extLst>
          </p:cNvPr>
          <p:cNvPicPr>
            <a:picLocks noChangeAspect="1"/>
          </p:cNvPicPr>
          <p:nvPr/>
        </p:nvPicPr>
        <p:blipFill>
          <a:blip r:embed="rId3"/>
          <a:stretch>
            <a:fillRect/>
          </a:stretch>
        </p:blipFill>
        <p:spPr>
          <a:xfrm>
            <a:off x="8209925" y="3630488"/>
            <a:ext cx="3544549" cy="2978152"/>
          </a:xfrm>
          <a:prstGeom prst="rect">
            <a:avLst/>
          </a:prstGeom>
        </p:spPr>
      </p:pic>
      <p:pic>
        <p:nvPicPr>
          <p:cNvPr id="4" name="Picture 3">
            <a:extLst>
              <a:ext uri="{FF2B5EF4-FFF2-40B4-BE49-F238E27FC236}">
                <a16:creationId xmlns:a16="http://schemas.microsoft.com/office/drawing/2014/main" id="{FFC9FE38-8707-B111-98A3-CAF922B14B7F}"/>
              </a:ext>
            </a:extLst>
          </p:cNvPr>
          <p:cNvPicPr>
            <a:picLocks noChangeAspect="1"/>
          </p:cNvPicPr>
          <p:nvPr/>
        </p:nvPicPr>
        <p:blipFill>
          <a:blip r:embed="rId4"/>
          <a:stretch>
            <a:fillRect/>
          </a:stretch>
        </p:blipFill>
        <p:spPr>
          <a:xfrm>
            <a:off x="2287184" y="3594447"/>
            <a:ext cx="3817470" cy="3050233"/>
          </a:xfrm>
          <a:prstGeom prst="rect">
            <a:avLst/>
          </a:prstGeom>
        </p:spPr>
      </p:pic>
      <p:pic>
        <p:nvPicPr>
          <p:cNvPr id="8" name="Picture 7">
            <a:extLst>
              <a:ext uri="{FF2B5EF4-FFF2-40B4-BE49-F238E27FC236}">
                <a16:creationId xmlns:a16="http://schemas.microsoft.com/office/drawing/2014/main" id="{CC330B06-0F5B-7035-1570-73073892138C}"/>
              </a:ext>
            </a:extLst>
          </p:cNvPr>
          <p:cNvPicPr>
            <a:picLocks noChangeAspect="1"/>
          </p:cNvPicPr>
          <p:nvPr/>
        </p:nvPicPr>
        <p:blipFill>
          <a:blip r:embed="rId5"/>
          <a:stretch>
            <a:fillRect/>
          </a:stretch>
        </p:blipFill>
        <p:spPr>
          <a:xfrm>
            <a:off x="2287184" y="38551"/>
            <a:ext cx="3817471" cy="3413464"/>
          </a:xfrm>
          <a:prstGeom prst="rect">
            <a:avLst/>
          </a:prstGeom>
        </p:spPr>
      </p:pic>
      <p:pic>
        <p:nvPicPr>
          <p:cNvPr id="12" name="Picture 11">
            <a:extLst>
              <a:ext uri="{FF2B5EF4-FFF2-40B4-BE49-F238E27FC236}">
                <a16:creationId xmlns:a16="http://schemas.microsoft.com/office/drawing/2014/main" id="{AEF0DD45-BD7B-804C-323D-85A1D0BF3F15}"/>
              </a:ext>
            </a:extLst>
          </p:cNvPr>
          <p:cNvPicPr>
            <a:picLocks noChangeAspect="1"/>
          </p:cNvPicPr>
          <p:nvPr/>
        </p:nvPicPr>
        <p:blipFill>
          <a:blip r:embed="rId6"/>
          <a:stretch>
            <a:fillRect/>
          </a:stretch>
        </p:blipFill>
        <p:spPr>
          <a:xfrm>
            <a:off x="7657213" y="182555"/>
            <a:ext cx="4534787" cy="3125456"/>
          </a:xfrm>
          <a:prstGeom prst="rect">
            <a:avLst/>
          </a:prstGeom>
        </p:spPr>
      </p:pic>
    </p:spTree>
    <p:extLst>
      <p:ext uri="{BB962C8B-B14F-4D97-AF65-F5344CB8AC3E}">
        <p14:creationId xmlns:p14="http://schemas.microsoft.com/office/powerpoint/2010/main" val="4048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597525" y="82962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034541"/>
            <a:ext cx="5111750" cy="3173594"/>
          </a:xfrm>
        </p:spPr>
        <p:txBody>
          <a:bodyPr vert="horz" lIns="91440" tIns="45720" rIns="91440" bIns="45720" rtlCol="0" anchor="b">
            <a:normAutofit/>
          </a:bodyPr>
          <a:lstStyle/>
          <a:p>
            <a:pPr marL="285750" indent="-285750">
              <a:buFont typeface="Arial" panose="020B0604020202020204" pitchFamily="34" charset="0"/>
              <a:buChar char="•"/>
            </a:pPr>
            <a:r>
              <a:rPr lang="en-US" dirty="0"/>
              <a:t>The original model demonstrated robust performance, but hyperparameter tuning introduced trade-offs in precision, recall, and F1 score.</a:t>
            </a:r>
          </a:p>
          <a:p>
            <a:pPr marL="285750" indent="-285750">
              <a:buFont typeface="Arial" panose="020B0604020202020204" pitchFamily="34" charset="0"/>
              <a:buChar char="•"/>
            </a:pPr>
            <a:r>
              <a:rPr lang="en-US" dirty="0"/>
              <a:t>Charities face a dilemma: prioritize accurate predictions (limiting false positives) or identify most actual churn cases (minimizing false negatives).</a:t>
            </a:r>
          </a:p>
          <a:p>
            <a:pPr marL="285750" indent="-285750">
              <a:buFont typeface="Arial" panose="020B0604020202020204" pitchFamily="34" charset="0"/>
              <a:buChar char="•"/>
            </a:pPr>
            <a:r>
              <a:rPr lang="en-US" dirty="0"/>
              <a:t>The choice hinges on a charity's specific context, emphasizing the need to align model evaluation with unique goals and operational considerations.</a:t>
            </a:r>
          </a:p>
          <a:p>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Habel Abdi </a:t>
            </a:r>
          </a:p>
          <a:p>
            <a:r>
              <a:rPr lang="en-US" dirty="0">
                <a:hlinkClick r:id="rId3"/>
              </a:rPr>
              <a:t>Habeelabdi@gmail.com</a:t>
            </a:r>
            <a:endParaRPr lang="en-US" dirty="0"/>
          </a:p>
          <a:p>
            <a:r>
              <a:rPr lang="en-US" dirty="0">
                <a:hlinkClick r:id="rId4"/>
              </a:rPr>
              <a:t>https://github.com/HabelAbdi/Final-Project---Donor-Retention</a:t>
            </a:r>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6EA97235-BEC4-4F82-87A8-2F5DAD53B5F9}">
  <ds:schemaRefs>
    <ds:schemaRef ds:uri="http://purl.org/dc/terms/"/>
    <ds:schemaRef ds:uri="71af3243-3dd4-4a8d-8c0d-dd76da1f02a5"/>
    <ds:schemaRef ds:uri="http://schemas.microsoft.com/office/2006/documentManagement/types"/>
    <ds:schemaRef ds:uri="http://schemas.openxmlformats.org/package/2006/metadata/core-properties"/>
    <ds:schemaRef ds:uri="http://www.w3.org/XML/1998/namespace"/>
    <ds:schemaRef ds:uri="http://schemas.microsoft.com/sharepoint/v3"/>
    <ds:schemaRef ds:uri="http://schemas.microsoft.com/office/2006/metadata/properties"/>
    <ds:schemaRef ds:uri="http://purl.org/dc/elements/1.1/"/>
    <ds:schemaRef ds:uri="16c05727-aa75-4e4a-9b5f-8a80a1165891"/>
    <ds:schemaRef ds:uri="http://schemas.microsoft.com/office/infopath/2007/PartnerControls"/>
    <ds:schemaRef ds:uri="230e9df3-be65-4c73-a93b-d1236ebd677e"/>
    <ds:schemaRef ds:uri="http://purl.org/dc/dcmitype/"/>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Monoline</Template>
  <TotalTime>4165</TotalTime>
  <Words>1152</Words>
  <Application>Microsoft Macintosh PowerPoint</Application>
  <PresentationFormat>Widescreen</PresentationFormat>
  <Paragraphs>117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Söhne</vt:lpstr>
      <vt:lpstr>Tenorite</vt:lpstr>
      <vt:lpstr>Monoline</vt:lpstr>
      <vt:lpstr>Donor Churn Prediction Maximizing impact</vt:lpstr>
      <vt:lpstr>What Problem do charities face?</vt:lpstr>
      <vt:lpstr>Approach &amp; methodology</vt:lpstr>
      <vt:lpstr>Model Comparison</vt:lpstr>
      <vt:lpstr>Metric comparison table</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Donor Churn Prediction Maximizing impact</dc:title>
  <dc:creator>habeelabdi@gmail.com</dc:creator>
  <cp:lastModifiedBy>habeelabdi@gmail.com</cp:lastModifiedBy>
  <cp:revision>2</cp:revision>
  <dcterms:created xsi:type="dcterms:W3CDTF">2024-02-11T19:11:01Z</dcterms:created>
  <dcterms:modified xsi:type="dcterms:W3CDTF">2024-02-15T19:43:09Z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