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08" r:id="rId4"/>
  </p:sldMasterIdLst>
  <p:notesMasterIdLst>
    <p:notesMasterId r:id="rId6"/>
  </p:notesMasterIdLst>
  <p:sldIdLst>
    <p:sldId id="268" r:id="rId5"/>
  </p:sldIdLst>
  <p:sldSz cx="51206400" cy="30724475"/>
  <p:notesSz cx="6858000" cy="9144000"/>
  <p:embeddedFontLst>
    <p:embeddedFont>
      <p:font typeface="Calibri" panose="020F0502020204030204" pitchFamily="34" charset="0"/>
      <p:regular r:id="rId7"/>
      <p:bold r:id="rId8"/>
      <p:italic r:id="rId9"/>
      <p:boldItalic r:id="rId10"/>
    </p:embeddedFont>
    <p:embeddedFont>
      <p:font typeface="Lato" panose="020F0502020204030203" pitchFamily="34" charset="0"/>
      <p:regular r:id="rId11"/>
      <p:bold r:id="rId12"/>
      <p:italic r:id="rId13"/>
      <p:boldItalic r:id="rId14"/>
    </p:embeddedFont>
    <p:embeddedFont>
      <p:font typeface="Myriad Pro" panose="020B0503030403020204" pitchFamily="34" charset="0"/>
      <p:regular r:id="rId15"/>
      <p:bold r:id="rId16"/>
      <p:italic r:id="rId17"/>
      <p:boldItalic r:id="rId18"/>
    </p:embeddedFont>
  </p:embeddedFontLst>
  <p:defaultTextStyle>
    <a:defPPr>
      <a:defRPr lang="en-US"/>
    </a:defPPr>
    <a:lvl1pPr marL="0" algn="l" defTabSz="483580" rtl="0" eaLnBrk="1" latinLnBrk="0" hangingPunct="1">
      <a:defRPr sz="1904" kern="1200">
        <a:solidFill>
          <a:schemeClr val="tx1"/>
        </a:solidFill>
        <a:latin typeface="+mn-lt"/>
        <a:ea typeface="+mn-ea"/>
        <a:cs typeface="+mn-cs"/>
      </a:defRPr>
    </a:lvl1pPr>
    <a:lvl2pPr marL="483580" algn="l" defTabSz="483580" rtl="0" eaLnBrk="1" latinLnBrk="0" hangingPunct="1">
      <a:defRPr sz="1904" kern="1200">
        <a:solidFill>
          <a:schemeClr val="tx1"/>
        </a:solidFill>
        <a:latin typeface="+mn-lt"/>
        <a:ea typeface="+mn-ea"/>
        <a:cs typeface="+mn-cs"/>
      </a:defRPr>
    </a:lvl2pPr>
    <a:lvl3pPr marL="967161" algn="l" defTabSz="483580" rtl="0" eaLnBrk="1" latinLnBrk="0" hangingPunct="1">
      <a:defRPr sz="1904" kern="1200">
        <a:solidFill>
          <a:schemeClr val="tx1"/>
        </a:solidFill>
        <a:latin typeface="+mn-lt"/>
        <a:ea typeface="+mn-ea"/>
        <a:cs typeface="+mn-cs"/>
      </a:defRPr>
    </a:lvl3pPr>
    <a:lvl4pPr marL="1450741" algn="l" defTabSz="483580" rtl="0" eaLnBrk="1" latinLnBrk="0" hangingPunct="1">
      <a:defRPr sz="1904" kern="1200">
        <a:solidFill>
          <a:schemeClr val="tx1"/>
        </a:solidFill>
        <a:latin typeface="+mn-lt"/>
        <a:ea typeface="+mn-ea"/>
        <a:cs typeface="+mn-cs"/>
      </a:defRPr>
    </a:lvl4pPr>
    <a:lvl5pPr marL="1934322" algn="l" defTabSz="483580" rtl="0" eaLnBrk="1" latinLnBrk="0" hangingPunct="1">
      <a:defRPr sz="1904" kern="1200">
        <a:solidFill>
          <a:schemeClr val="tx1"/>
        </a:solidFill>
        <a:latin typeface="+mn-lt"/>
        <a:ea typeface="+mn-ea"/>
        <a:cs typeface="+mn-cs"/>
      </a:defRPr>
    </a:lvl5pPr>
    <a:lvl6pPr marL="2417902" algn="l" defTabSz="483580" rtl="0" eaLnBrk="1" latinLnBrk="0" hangingPunct="1">
      <a:defRPr sz="1904" kern="1200">
        <a:solidFill>
          <a:schemeClr val="tx1"/>
        </a:solidFill>
        <a:latin typeface="+mn-lt"/>
        <a:ea typeface="+mn-ea"/>
        <a:cs typeface="+mn-cs"/>
      </a:defRPr>
    </a:lvl6pPr>
    <a:lvl7pPr marL="2901483" algn="l" defTabSz="483580" rtl="0" eaLnBrk="1" latinLnBrk="0" hangingPunct="1">
      <a:defRPr sz="1904" kern="1200">
        <a:solidFill>
          <a:schemeClr val="tx1"/>
        </a:solidFill>
        <a:latin typeface="+mn-lt"/>
        <a:ea typeface="+mn-ea"/>
        <a:cs typeface="+mn-cs"/>
      </a:defRPr>
    </a:lvl7pPr>
    <a:lvl8pPr marL="3385063" algn="l" defTabSz="483580" rtl="0" eaLnBrk="1" latinLnBrk="0" hangingPunct="1">
      <a:defRPr sz="1904" kern="1200">
        <a:solidFill>
          <a:schemeClr val="tx1"/>
        </a:solidFill>
        <a:latin typeface="+mn-lt"/>
        <a:ea typeface="+mn-ea"/>
        <a:cs typeface="+mn-cs"/>
      </a:defRPr>
    </a:lvl8pPr>
    <a:lvl9pPr marL="3868644" algn="l" defTabSz="483580" rtl="0" eaLnBrk="1" latinLnBrk="0" hangingPunct="1">
      <a:defRPr sz="1904" kern="1200">
        <a:solidFill>
          <a:schemeClr val="tx1"/>
        </a:solidFill>
        <a:latin typeface="+mn-lt"/>
        <a:ea typeface="+mn-ea"/>
        <a:cs typeface="+mn-cs"/>
      </a:defRPr>
    </a:lvl9pPr>
  </p:defaultTextStyle>
  <p:extLst>
    <p:ext uri="{EFAFB233-063F-42B5-8137-9DF3F51BA10A}">
      <p15:sldGuideLst xmlns:p15="http://schemas.microsoft.com/office/powerpoint/2012/main">
        <p15:guide id="2" pos="16153" userDrawn="1">
          <p15:clr>
            <a:srgbClr val="A4A3A4"/>
          </p15:clr>
        </p15:guide>
        <p15:guide id="3" pos="6247" userDrawn="1">
          <p15:clr>
            <a:srgbClr val="A4A3A4"/>
          </p15:clr>
        </p15:guide>
        <p15:guide id="4" pos="274" userDrawn="1">
          <p15:clr>
            <a:srgbClr val="A4A3A4"/>
          </p15:clr>
        </p15:guide>
        <p15:guide id="5" pos="772" userDrawn="1">
          <p15:clr>
            <a:srgbClr val="A4A3A4"/>
          </p15:clr>
        </p15:guide>
        <p15:guide id="6" orient="horz" pos="96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37C"/>
    <a:srgbClr val="283593"/>
    <a:srgbClr val="F6CF3F"/>
    <a:srgbClr val="00A1B0"/>
    <a:srgbClr val="263238"/>
    <a:srgbClr val="700C04"/>
    <a:srgbClr val="892709"/>
    <a:srgbClr val="BF360C"/>
    <a:srgbClr val="5E1B06"/>
    <a:srgbClr val="952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7" autoAdjust="0"/>
    <p:restoredTop sz="89356" autoAdjust="0"/>
  </p:normalViewPr>
  <p:slideViewPr>
    <p:cSldViewPr snapToGrid="0" showGuides="1">
      <p:cViewPr>
        <p:scale>
          <a:sx n="26" d="100"/>
          <a:sy n="26" d="100"/>
        </p:scale>
        <p:origin x="248" y="144"/>
      </p:cViewPr>
      <p:guideLst>
        <p:guide pos="16153"/>
        <p:guide pos="6247"/>
        <p:guide pos="274"/>
        <p:guide pos="772"/>
        <p:guide orient="horz" pos="967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CB04D-1C75-43E0-9B64-B7DDAA42BB2C}" type="datetimeFigureOut">
              <a:rPr lang="en-US" smtClean="0"/>
              <a:t>10/27/22</a:t>
            </a:fld>
            <a:endParaRPr lang="en-US" dirty="0"/>
          </a:p>
        </p:txBody>
      </p:sp>
      <p:sp>
        <p:nvSpPr>
          <p:cNvPr id="4" name="Slide Image Placeholder 3"/>
          <p:cNvSpPr>
            <a:spLocks noGrp="1" noRot="1" noChangeAspect="1"/>
          </p:cNvSpPr>
          <p:nvPr>
            <p:ph type="sldImg" idx="2"/>
          </p:nvPr>
        </p:nvSpPr>
        <p:spPr>
          <a:xfrm>
            <a:off x="858838" y="1143000"/>
            <a:ext cx="514032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dirty="0"/>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67161" rtl="0" eaLnBrk="1" latinLnBrk="0" hangingPunct="1">
      <a:defRPr sz="1269" kern="1200">
        <a:solidFill>
          <a:schemeClr val="tx1"/>
        </a:solidFill>
        <a:latin typeface="+mn-lt"/>
        <a:ea typeface="+mn-ea"/>
        <a:cs typeface="+mn-cs"/>
      </a:defRPr>
    </a:lvl1pPr>
    <a:lvl2pPr marL="483580" algn="l" defTabSz="967161" rtl="0" eaLnBrk="1" latinLnBrk="0" hangingPunct="1">
      <a:defRPr sz="1269" kern="1200">
        <a:solidFill>
          <a:schemeClr val="tx1"/>
        </a:solidFill>
        <a:latin typeface="+mn-lt"/>
        <a:ea typeface="+mn-ea"/>
        <a:cs typeface="+mn-cs"/>
      </a:defRPr>
    </a:lvl2pPr>
    <a:lvl3pPr marL="967161" algn="l" defTabSz="967161" rtl="0" eaLnBrk="1" latinLnBrk="0" hangingPunct="1">
      <a:defRPr sz="1269" kern="1200">
        <a:solidFill>
          <a:schemeClr val="tx1"/>
        </a:solidFill>
        <a:latin typeface="+mn-lt"/>
        <a:ea typeface="+mn-ea"/>
        <a:cs typeface="+mn-cs"/>
      </a:defRPr>
    </a:lvl3pPr>
    <a:lvl4pPr marL="1450741" algn="l" defTabSz="967161" rtl="0" eaLnBrk="1" latinLnBrk="0" hangingPunct="1">
      <a:defRPr sz="1269" kern="1200">
        <a:solidFill>
          <a:schemeClr val="tx1"/>
        </a:solidFill>
        <a:latin typeface="+mn-lt"/>
        <a:ea typeface="+mn-ea"/>
        <a:cs typeface="+mn-cs"/>
      </a:defRPr>
    </a:lvl4pPr>
    <a:lvl5pPr marL="1934322" algn="l" defTabSz="967161" rtl="0" eaLnBrk="1" latinLnBrk="0" hangingPunct="1">
      <a:defRPr sz="1269" kern="1200">
        <a:solidFill>
          <a:schemeClr val="tx1"/>
        </a:solidFill>
        <a:latin typeface="+mn-lt"/>
        <a:ea typeface="+mn-ea"/>
        <a:cs typeface="+mn-cs"/>
      </a:defRPr>
    </a:lvl5pPr>
    <a:lvl6pPr marL="2417902" algn="l" defTabSz="967161" rtl="0" eaLnBrk="1" latinLnBrk="0" hangingPunct="1">
      <a:defRPr sz="1269" kern="1200">
        <a:solidFill>
          <a:schemeClr val="tx1"/>
        </a:solidFill>
        <a:latin typeface="+mn-lt"/>
        <a:ea typeface="+mn-ea"/>
        <a:cs typeface="+mn-cs"/>
      </a:defRPr>
    </a:lvl6pPr>
    <a:lvl7pPr marL="2901483" algn="l" defTabSz="967161" rtl="0" eaLnBrk="1" latinLnBrk="0" hangingPunct="1">
      <a:defRPr sz="1269" kern="1200">
        <a:solidFill>
          <a:schemeClr val="tx1"/>
        </a:solidFill>
        <a:latin typeface="+mn-lt"/>
        <a:ea typeface="+mn-ea"/>
        <a:cs typeface="+mn-cs"/>
      </a:defRPr>
    </a:lvl7pPr>
    <a:lvl8pPr marL="3385063" algn="l" defTabSz="967161" rtl="0" eaLnBrk="1" latinLnBrk="0" hangingPunct="1">
      <a:defRPr sz="1269" kern="1200">
        <a:solidFill>
          <a:schemeClr val="tx1"/>
        </a:solidFill>
        <a:latin typeface="+mn-lt"/>
        <a:ea typeface="+mn-ea"/>
        <a:cs typeface="+mn-cs"/>
      </a:defRPr>
    </a:lvl8pPr>
    <a:lvl9pPr marL="3868644" algn="l" defTabSz="967161" rtl="0" eaLnBrk="1" latinLnBrk="0" hangingPunct="1">
      <a:defRPr sz="12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1143000"/>
            <a:ext cx="5140325" cy="3086100"/>
          </a:xfrm>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Powerpoint,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dirty="0"/>
          </a:p>
        </p:txBody>
      </p:sp>
    </p:spTree>
    <p:extLst>
      <p:ext uri="{BB962C8B-B14F-4D97-AF65-F5344CB8AC3E}">
        <p14:creationId xmlns:p14="http://schemas.microsoft.com/office/powerpoint/2010/main" val="136651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4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EE3651-6E5F-A049-AF21-CF7EB23016E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587"/>
            <a:ext cx="51206400" cy="30721300"/>
          </a:xfrm>
          <a:prstGeom prst="rect">
            <a:avLst/>
          </a:prstGeom>
        </p:spPr>
      </p:pic>
    </p:spTree>
    <p:extLst>
      <p:ext uri="{BB962C8B-B14F-4D97-AF65-F5344CB8AC3E}">
        <p14:creationId xmlns:p14="http://schemas.microsoft.com/office/powerpoint/2010/main" val="173553261"/>
      </p:ext>
    </p:extLst>
  </p:cSld>
  <p:clrMap bg1="lt1" tx1="dk1" bg2="lt2" tx2="dk2" accent1="accent1" accent2="accent2" accent3="accent3" accent4="accent4" accent5="accent5" accent6="accent6" hlink="hlink" folHlink="folHlink"/>
  <p:sldLayoutIdLst>
    <p:sldLayoutId id="2147483709" r:id="rId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537C"/>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8733BE-059C-47B7-9415-5ADF2F3024F1}"/>
              </a:ext>
            </a:extLst>
          </p:cNvPr>
          <p:cNvSpPr/>
          <p:nvPr/>
        </p:nvSpPr>
        <p:spPr>
          <a:xfrm>
            <a:off x="38681642" y="-2502"/>
            <a:ext cx="12524758" cy="3072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92" b="1" i="1" dirty="0">
                <a:latin typeface="Lato" panose="020F0502020204030203" pitchFamily="34" charset="0"/>
                <a:cs typeface="Lato" panose="020F0502020204030203" pitchFamily="34" charset="0"/>
              </a:rPr>
              <a:t>Non-Cognitive Predictors of Student Success:</a:t>
            </a:r>
            <a:br>
              <a:rPr lang="en-US" sz="1692" i="1" dirty="0">
                <a:latin typeface="Lato" panose="020F0502020204030203" pitchFamily="34" charset="0"/>
                <a:cs typeface="Lato" panose="020F0502020204030203" pitchFamily="34" charset="0"/>
              </a:rPr>
            </a:br>
            <a:r>
              <a:rPr lang="en-US" sz="1692" i="1" dirty="0">
                <a:latin typeface="Lato" panose="020F0502020204030203" pitchFamily="34" charset="0"/>
                <a:cs typeface="Lato" panose="020F0502020204030203" pitchFamily="34" charset="0"/>
              </a:rPr>
              <a:t>A Predictive Validity Comparison Between Domestic and International Students</a:t>
            </a:r>
          </a:p>
        </p:txBody>
      </p:sp>
      <p:sp>
        <p:nvSpPr>
          <p:cNvPr id="5" name="Title 4">
            <a:extLst>
              <a:ext uri="{FF2B5EF4-FFF2-40B4-BE49-F238E27FC236}">
                <a16:creationId xmlns:a16="http://schemas.microsoft.com/office/drawing/2014/main" id="{DDC4359A-7BBB-495A-96DE-65574C0C88E6}"/>
              </a:ext>
            </a:extLst>
          </p:cNvPr>
          <p:cNvSpPr>
            <a:spLocks noGrp="1"/>
          </p:cNvSpPr>
          <p:nvPr>
            <p:ph type="ctrTitle" idx="4294967295"/>
          </p:nvPr>
        </p:nvSpPr>
        <p:spPr>
          <a:xfrm>
            <a:off x="13742980" y="1115182"/>
            <a:ext cx="23881351" cy="8863321"/>
          </a:xfrm>
          <a:prstGeom prst="rect">
            <a:avLst/>
          </a:prstGeom>
        </p:spPr>
        <p:txBody>
          <a:bodyPr anchor="t">
            <a:noAutofit/>
          </a:bodyPr>
          <a:lstStyle/>
          <a:p>
            <a:pPr marL="457200" indent="-457200">
              <a:lnSpc>
                <a:spcPct val="120000"/>
              </a:lnSpc>
              <a:buFont typeface="Arial" panose="020B0604020202020204" pitchFamily="34" charset="0"/>
              <a:buChar char="•"/>
            </a:pPr>
            <a:br>
              <a:rPr lang="en-US" sz="2800" dirty="0">
                <a:solidFill>
                  <a:schemeClr val="bg1"/>
                </a:solidFill>
                <a:latin typeface="Myriad Pro" panose="020B0503030403020204" pitchFamily="34" charset="0"/>
                <a:cs typeface="Arial" panose="020B0604020202020204" pitchFamily="34" charset="0"/>
              </a:rPr>
            </a:br>
            <a:br>
              <a:rPr lang="en-US" sz="2800" dirty="0">
                <a:solidFill>
                  <a:srgbClr val="283593"/>
                </a:solidFill>
                <a:latin typeface="Myriad Pro" panose="020B0503030403020204" pitchFamily="34" charset="0"/>
                <a:ea typeface="Roboto" panose="02000000000000000000" pitchFamily="2" charset="0"/>
                <a:cs typeface="Arial" panose="020B0604020202020204" pitchFamily="34" charset="0"/>
              </a:rPr>
            </a:br>
            <a:br>
              <a:rPr lang="en-US" sz="2800" dirty="0">
                <a:solidFill>
                  <a:srgbClr val="283593"/>
                </a:solidFill>
                <a:latin typeface="Myriad Pro" panose="020B0503030403020204" pitchFamily="34" charset="0"/>
                <a:ea typeface="Roboto" panose="02000000000000000000" pitchFamily="2" charset="0"/>
                <a:cs typeface="Arial" panose="020B0604020202020204" pitchFamily="34" charset="0"/>
              </a:rPr>
            </a:br>
            <a:r>
              <a:rPr lang="en-US" sz="5400" b="1" i="1" dirty="0">
                <a:solidFill>
                  <a:schemeClr val="bg1"/>
                </a:solidFill>
                <a:effectLst/>
                <a:latin typeface="OpenSansRegular"/>
              </a:rPr>
              <a:t>Special Focus Facilities and Candidates have similar staffing levels for many vital clinical staffing roles. High performing facilities employ more staff. </a:t>
            </a:r>
            <a:br>
              <a:rPr lang="en-US" sz="6000" b="1" i="1" dirty="0">
                <a:solidFill>
                  <a:schemeClr val="bg1"/>
                </a:solidFill>
                <a:effectLst/>
                <a:latin typeface="OpenSansRegular"/>
              </a:rPr>
            </a:br>
            <a:r>
              <a:rPr lang="en-US" sz="4400" b="0" i="0" dirty="0">
                <a:solidFill>
                  <a:schemeClr val="bg1"/>
                </a:solidFill>
                <a:effectLst/>
                <a:latin typeface="OpenSansRegular"/>
              </a:rPr>
              <a:t>There were no significant differences between SFF and SFFc in HPRD Aide F(2,5748)=380,p=.63, Practical Nurse F(2,5748)=1.1, p=.211, Case-Mix Practical Nurse F(2,5748)=19.57,p=.39</a:t>
            </a:r>
            <a:r>
              <a:rPr lang="en-US" sz="4400" dirty="0">
                <a:solidFill>
                  <a:schemeClr val="bg1"/>
                </a:solidFill>
                <a:latin typeface="OpenSansRegular"/>
              </a:rPr>
              <a:t>, </a:t>
            </a:r>
            <a:r>
              <a:rPr lang="en-US" sz="4400" b="0" i="0" dirty="0">
                <a:solidFill>
                  <a:schemeClr val="bg1"/>
                </a:solidFill>
                <a:effectLst/>
                <a:latin typeface="OpenSansRegular"/>
              </a:rPr>
              <a:t>Case-Mix  RN F(2,5748)=9.51,p=.91</a:t>
            </a:r>
            <a:r>
              <a:rPr lang="en-US" sz="4400" dirty="0">
                <a:solidFill>
                  <a:schemeClr val="bg1"/>
                </a:solidFill>
                <a:latin typeface="OpenSansRegular"/>
              </a:rPr>
              <a:t>, </a:t>
            </a:r>
            <a:r>
              <a:rPr lang="en-US" sz="4400" b="0" i="0" dirty="0">
                <a:solidFill>
                  <a:schemeClr val="bg1"/>
                </a:solidFill>
                <a:effectLst/>
                <a:latin typeface="OpenSansRegular"/>
              </a:rPr>
              <a:t>Total HPRD F(2,5748)=472.6,p=.16.</a:t>
            </a:r>
            <a:br>
              <a:rPr lang="en-US" sz="3200" dirty="0">
                <a:latin typeface="Myriad Pro" panose="020B0503030403020204" pitchFamily="34" charset="0"/>
                <a:cs typeface="Arial" panose="020B0604020202020204" pitchFamily="34" charset="0"/>
              </a:rPr>
            </a:br>
            <a:br>
              <a:rPr lang="en-US" sz="2800" dirty="0">
                <a:solidFill>
                  <a:srgbClr val="283593"/>
                </a:solidFill>
                <a:latin typeface="Myriad Pro" panose="020B0503030403020204" pitchFamily="34" charset="0"/>
                <a:ea typeface="Roboto" panose="02000000000000000000" pitchFamily="2" charset="0"/>
                <a:cs typeface="Arial" panose="020B0604020202020204" pitchFamily="34" charset="0"/>
              </a:rPr>
            </a:br>
            <a:endParaRPr lang="en-US" sz="2800" dirty="0">
              <a:solidFill>
                <a:srgbClr val="283593"/>
              </a:solidFill>
              <a:latin typeface="Myriad Pro" panose="020B0503030403020204" pitchFamily="34" charset="0"/>
              <a:ea typeface="Roboto" panose="02000000000000000000" pitchFamily="2" charset="0"/>
              <a:cs typeface="Arial" panose="020B0604020202020204" pitchFamily="34" charset="0"/>
            </a:endParaRPr>
          </a:p>
        </p:txBody>
      </p:sp>
      <p:sp>
        <p:nvSpPr>
          <p:cNvPr id="2" name="Rectangle 1">
            <a:extLst>
              <a:ext uri="{FF2B5EF4-FFF2-40B4-BE49-F238E27FC236}">
                <a16:creationId xmlns:a16="http://schemas.microsoft.com/office/drawing/2014/main" id="{B0C5B857-0E51-4898-BAEF-B471D5E63813}"/>
              </a:ext>
            </a:extLst>
          </p:cNvPr>
          <p:cNvSpPr/>
          <p:nvPr/>
        </p:nvSpPr>
        <p:spPr>
          <a:xfrm>
            <a:off x="0" y="0"/>
            <a:ext cx="12598016" cy="30724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92" b="1" i="1" dirty="0">
                <a:latin typeface="Lato" panose="020F0502020204030203" pitchFamily="34" charset="0"/>
                <a:cs typeface="Lato" panose="020F0502020204030203" pitchFamily="34" charset="0"/>
              </a:rPr>
              <a:t>Non-Cognitive Predictors of Student Success:</a:t>
            </a:r>
            <a:br>
              <a:rPr lang="en-US" sz="1692" i="1" dirty="0">
                <a:latin typeface="Lato" panose="020F0502020204030203" pitchFamily="34" charset="0"/>
                <a:cs typeface="Lato" panose="020F0502020204030203" pitchFamily="34" charset="0"/>
              </a:rPr>
            </a:br>
            <a:r>
              <a:rPr lang="en-US" sz="1692" i="1" dirty="0">
                <a:latin typeface="Lato" panose="020F0502020204030203" pitchFamily="34" charset="0"/>
                <a:cs typeface="Lato" panose="020F0502020204030203" pitchFamily="34" charset="0"/>
              </a:rPr>
              <a:t>A Predictive Validity Comparison Between Domestic and International Students</a:t>
            </a:r>
          </a:p>
        </p:txBody>
      </p:sp>
      <p:sp>
        <p:nvSpPr>
          <p:cNvPr id="3" name="TextBox 2">
            <a:extLst>
              <a:ext uri="{FF2B5EF4-FFF2-40B4-BE49-F238E27FC236}">
                <a16:creationId xmlns:a16="http://schemas.microsoft.com/office/drawing/2014/main" id="{8E35B311-3C19-412C-ADE6-EB2E4158F366}"/>
              </a:ext>
            </a:extLst>
          </p:cNvPr>
          <p:cNvSpPr txBox="1"/>
          <p:nvPr/>
        </p:nvSpPr>
        <p:spPr>
          <a:xfrm>
            <a:off x="691618" y="8445300"/>
            <a:ext cx="11027622" cy="21729025"/>
          </a:xfrm>
          <a:prstGeom prst="rect">
            <a:avLst/>
          </a:prstGeom>
          <a:noFill/>
        </p:spPr>
        <p:txBody>
          <a:bodyPr wrap="square" rtlCol="0">
            <a:spAutoFit/>
          </a:bodyPr>
          <a:lstStyle/>
          <a:p>
            <a:pPr>
              <a:lnSpc>
                <a:spcPct val="120000"/>
              </a:lnSpc>
            </a:pPr>
            <a:r>
              <a:rPr lang="en-US" sz="4500" b="1" dirty="0">
                <a:latin typeface="Myriad Pro" panose="020B0503030403020204" pitchFamily="34" charset="0"/>
                <a:cs typeface="Arial" panose="020B0604020202020204" pitchFamily="34" charset="0"/>
              </a:rPr>
              <a:t>INTRO</a:t>
            </a:r>
          </a:p>
          <a:p>
            <a:pPr>
              <a:lnSpc>
                <a:spcPct val="120000"/>
              </a:lnSpc>
            </a:pPr>
            <a:r>
              <a:rPr lang="en-US" sz="3600" b="0" i="0" dirty="0">
                <a:solidFill>
                  <a:srgbClr val="444444"/>
                </a:solidFill>
                <a:effectLst/>
                <a:latin typeface="OpenSansRegular"/>
              </a:rPr>
              <a:t>Centers for Medicare and Medicaid Services designates "Special Focus Facilities" (SFF), nursing homes receiving special oversight for persistent quality problems. "Special Focus Facility Candidates" (SFFc) are nursing homes with quality problems that are designated as candidates to be future SFFs. Recent academic literature has not examined if SFF and SFFc have significant differences in staffing hours per resident day (HPRD).</a:t>
            </a:r>
          </a:p>
          <a:p>
            <a:pPr>
              <a:lnSpc>
                <a:spcPct val="120000"/>
              </a:lnSpc>
            </a:pPr>
            <a:endParaRPr lang="en-US" sz="3600" dirty="0">
              <a:latin typeface="Myriad Pro" panose="020B0503030403020204" pitchFamily="34" charset="0"/>
              <a:cs typeface="Arial" panose="020B0604020202020204" pitchFamily="34" charset="0"/>
            </a:endParaRPr>
          </a:p>
          <a:p>
            <a:pPr>
              <a:lnSpc>
                <a:spcPct val="120000"/>
              </a:lnSpc>
            </a:pPr>
            <a:r>
              <a:rPr lang="en-US" sz="3600" b="1" dirty="0">
                <a:solidFill>
                  <a:srgbClr val="8C1616"/>
                </a:solidFill>
                <a:latin typeface="Myriad Pro" panose="020B0503030403020204" pitchFamily="34" charset="0"/>
                <a:cs typeface="Arial" panose="020B0604020202020204" pitchFamily="34" charset="0"/>
              </a:rPr>
              <a:t>METHODS</a:t>
            </a:r>
          </a:p>
          <a:p>
            <a:pPr>
              <a:lnSpc>
                <a:spcPct val="120000"/>
              </a:lnSpc>
            </a:pPr>
            <a:r>
              <a:rPr lang="en-US" sz="3600" b="0" i="0" dirty="0">
                <a:solidFill>
                  <a:srgbClr val="444444"/>
                </a:solidFill>
                <a:effectLst/>
                <a:latin typeface="OpenSansRegular"/>
              </a:rPr>
              <a:t>Methods: Nursing homes that were SFF (n=50) or SFFc (n=197) in 2020 were matched to 5-star nursing homes (n=247). Monthly staffing averages were aggregated, and two-way ANOVAs with Tukey Post Hoc were conducted to detect level differences in HPRD across the three facility groups</a:t>
            </a:r>
          </a:p>
          <a:p>
            <a:pPr>
              <a:lnSpc>
                <a:spcPct val="120000"/>
              </a:lnSpc>
            </a:pPr>
            <a:endParaRPr lang="en-US" sz="3600" b="0" i="0" dirty="0">
              <a:solidFill>
                <a:srgbClr val="444444"/>
              </a:solidFill>
              <a:effectLst/>
              <a:latin typeface="OpenSansRegular"/>
            </a:endParaRPr>
          </a:p>
          <a:p>
            <a:pPr>
              <a:lnSpc>
                <a:spcPct val="120000"/>
              </a:lnSpc>
            </a:pPr>
            <a:r>
              <a:rPr lang="en-US" sz="3600" b="1" dirty="0">
                <a:latin typeface="Myriad Pro" panose="020B0503030403020204" pitchFamily="34" charset="0"/>
                <a:cs typeface="Arial" panose="020B0604020202020204" pitchFamily="34" charset="0"/>
              </a:rPr>
              <a:t>RESULTS</a:t>
            </a:r>
          </a:p>
          <a:p>
            <a:pPr>
              <a:lnSpc>
                <a:spcPct val="120000"/>
              </a:lnSpc>
            </a:pPr>
            <a:r>
              <a:rPr lang="en-US" sz="3600" b="0" i="0" dirty="0">
                <a:solidFill>
                  <a:srgbClr val="444444"/>
                </a:solidFill>
                <a:effectLst/>
                <a:latin typeface="OpenSansRegular"/>
              </a:rPr>
              <a:t>There was a significant difference between SFF and SFFc HPRD in Case-Mix Aide F(2, 5748)=187.6, p= &lt; .005, and RN, F(2,5748)=323,p=.003 care. SFFc frequently, but not always had better staffing measures</a:t>
            </a:r>
          </a:p>
          <a:p>
            <a:pPr>
              <a:lnSpc>
                <a:spcPct val="120000"/>
              </a:lnSpc>
            </a:pPr>
            <a:endParaRPr lang="en-US" sz="3600" dirty="0">
              <a:latin typeface="Myriad Pro" panose="020B0503030403020204" pitchFamily="34" charset="0"/>
              <a:cs typeface="Arial" panose="020B0604020202020204" pitchFamily="34" charset="0"/>
            </a:endParaRPr>
          </a:p>
          <a:p>
            <a:pPr>
              <a:lnSpc>
                <a:spcPct val="120000"/>
              </a:lnSpc>
            </a:pPr>
            <a:r>
              <a:rPr lang="en-US" sz="3600" b="1" dirty="0">
                <a:latin typeface="Myriad Pro" panose="020B0503030403020204" pitchFamily="34" charset="0"/>
                <a:cs typeface="Arial" panose="020B0604020202020204" pitchFamily="34" charset="0"/>
              </a:rPr>
              <a:t>DISCUSSION</a:t>
            </a:r>
          </a:p>
          <a:p>
            <a:pPr algn="l"/>
            <a:r>
              <a:rPr lang="en-US" sz="3600" b="0" i="0" dirty="0">
                <a:solidFill>
                  <a:srgbClr val="444444"/>
                </a:solidFill>
                <a:effectLst/>
                <a:latin typeface="OpenSansRegular"/>
              </a:rPr>
              <a:t>Discussion: There is only a significant difference in staffing levels observed between SFF and SFFc for Aide staffing and RN staffing. This information supports researchers and policymakers in delineating the differences and similarities between SFF and SFFc.</a:t>
            </a:r>
          </a:p>
          <a:p>
            <a:br>
              <a:rPr lang="en-US" sz="2800" dirty="0"/>
            </a:br>
            <a:endParaRPr lang="en-US" sz="3200" b="1" dirty="0">
              <a:latin typeface="Myriad Pro" panose="020B0503030403020204" pitchFamily="34" charset="0"/>
              <a:cs typeface="Arial" panose="020B0604020202020204" pitchFamily="34" charset="0"/>
            </a:endParaRPr>
          </a:p>
          <a:p>
            <a:pPr>
              <a:lnSpc>
                <a:spcPct val="120000"/>
              </a:lnSpc>
            </a:pPr>
            <a:r>
              <a:rPr lang="en-US" sz="3200" b="1" dirty="0">
                <a:latin typeface="Myriad Pro" panose="020B0503030403020204" pitchFamily="34" charset="0"/>
                <a:cs typeface="Arial" panose="020B0604020202020204" pitchFamily="34" charset="0"/>
              </a:rPr>
              <a:t>FINANCIAL DISCLOSURE</a:t>
            </a:r>
          </a:p>
          <a:p>
            <a:pPr marL="457200" indent="-457200">
              <a:lnSpc>
                <a:spcPct val="120000"/>
              </a:lnSpc>
              <a:buFont typeface="Arial" panose="020B0604020202020204" pitchFamily="34" charset="0"/>
              <a:buChar char="•"/>
            </a:pPr>
            <a:r>
              <a:rPr lang="en-US" sz="3200" dirty="0">
                <a:latin typeface="Myriad Pro" panose="020B0503030403020204" pitchFamily="34" charset="0"/>
                <a:cs typeface="Arial" panose="020B0604020202020204" pitchFamily="34" charset="0"/>
              </a:rPr>
              <a:t>None</a:t>
            </a:r>
          </a:p>
        </p:txBody>
      </p:sp>
      <p:sp>
        <p:nvSpPr>
          <p:cNvPr id="10" name="TextBox 9">
            <a:extLst>
              <a:ext uri="{FF2B5EF4-FFF2-40B4-BE49-F238E27FC236}">
                <a16:creationId xmlns:a16="http://schemas.microsoft.com/office/drawing/2014/main" id="{DB244B05-C5D7-4580-8933-5B2F47EB56B0}"/>
              </a:ext>
            </a:extLst>
          </p:cNvPr>
          <p:cNvSpPr txBox="1"/>
          <p:nvPr/>
        </p:nvSpPr>
        <p:spPr>
          <a:xfrm>
            <a:off x="955703" y="629045"/>
            <a:ext cx="9212611" cy="3416320"/>
          </a:xfrm>
          <a:prstGeom prst="rect">
            <a:avLst/>
          </a:prstGeom>
          <a:noFill/>
        </p:spPr>
        <p:txBody>
          <a:bodyPr wrap="square" rtlCol="0">
            <a:spAutoFit/>
          </a:bodyPr>
          <a:lstStyle/>
          <a:p>
            <a:r>
              <a:rPr lang="en-US" sz="5400" b="0" i="0" dirty="0">
                <a:solidFill>
                  <a:srgbClr val="00B050"/>
                </a:solidFill>
                <a:effectLst/>
                <a:latin typeface="OpenSansSemiBold"/>
              </a:rPr>
              <a:t>Staffing Differences in Nursing Home Special Focus Facilities and Special Focus Facility Candidates</a:t>
            </a:r>
            <a:endParaRPr lang="en-US" sz="5500" i="1" dirty="0">
              <a:solidFill>
                <a:srgbClr val="00B050"/>
              </a:solidFill>
              <a:latin typeface="Myriad Pro" panose="020B0503030403020204" pitchFamily="34" charset="0"/>
              <a:cs typeface="Lato" panose="020F0502020204030203" pitchFamily="34" charset="0"/>
            </a:endParaRPr>
          </a:p>
        </p:txBody>
      </p:sp>
      <p:sp>
        <p:nvSpPr>
          <p:cNvPr id="12" name="TextBox 11">
            <a:extLst>
              <a:ext uri="{FF2B5EF4-FFF2-40B4-BE49-F238E27FC236}">
                <a16:creationId xmlns:a16="http://schemas.microsoft.com/office/drawing/2014/main" id="{64F9E57F-C64F-4827-8C49-BB9DBDC073C7}"/>
              </a:ext>
            </a:extLst>
          </p:cNvPr>
          <p:cNvSpPr txBox="1"/>
          <p:nvPr/>
        </p:nvSpPr>
        <p:spPr>
          <a:xfrm>
            <a:off x="955703" y="4425297"/>
            <a:ext cx="9061060" cy="3323987"/>
          </a:xfrm>
          <a:prstGeom prst="rect">
            <a:avLst/>
          </a:prstGeom>
          <a:noFill/>
        </p:spPr>
        <p:txBody>
          <a:bodyPr wrap="square" rtlCol="0">
            <a:spAutoFit/>
          </a:bodyPr>
          <a:lstStyle/>
          <a:p>
            <a:r>
              <a:rPr lang="en-US" sz="4200" b="1" dirty="0">
                <a:highlight>
                  <a:srgbClr val="FFD54F"/>
                </a:highlight>
                <a:latin typeface="Lato" panose="020F0502020204030203" pitchFamily="34" charset="0"/>
                <a:ea typeface="Lato" panose="020F0502020204030203" pitchFamily="34" charset="0"/>
                <a:cs typeface="Lato" panose="020F0502020204030203" pitchFamily="34" charset="0"/>
              </a:rPr>
              <a:t>Annie Rhodes, MS</a:t>
            </a:r>
            <a:r>
              <a:rPr lang="en-US" sz="4200" dirty="0">
                <a:latin typeface="Lato" panose="020F0502020204030203" pitchFamily="34" charset="0"/>
                <a:ea typeface="Lato" panose="020F0502020204030203" pitchFamily="34" charset="0"/>
                <a:cs typeface="Lato" panose="020F0502020204030203" pitchFamily="34" charset="0"/>
              </a:rPr>
              <a:t>,</a:t>
            </a:r>
            <a:r>
              <a:rPr lang="en-US" sz="4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Faika A. Zanjani, Ph.D., Thomas V. Caprio, MD, MPH, MS, Tracey Gendron, Ph.D., Anna Novak, MS, </a:t>
            </a:r>
            <a:r>
              <a:rPr lang="en-US" sz="4200" b="0" i="0" dirty="0">
                <a:solidFill>
                  <a:srgbClr val="2EBE12"/>
                </a:solidFill>
                <a:effectLst/>
                <a:latin typeface="Lato" panose="020F0502020204030203" pitchFamily="34" charset="0"/>
                <a:ea typeface="Lato" panose="020F0502020204030203" pitchFamily="34" charset="0"/>
                <a:cs typeface="Lato" panose="020F0502020204030203" pitchFamily="34" charset="0"/>
              </a:rPr>
              <a:t> </a:t>
            </a:r>
            <a:br>
              <a:rPr lang="en-US" sz="4200" dirty="0">
                <a:latin typeface="Lato" panose="020F0502020204030203" pitchFamily="34" charset="0"/>
                <a:ea typeface="Lato" panose="020F0502020204030203" pitchFamily="34" charset="0"/>
                <a:cs typeface="Lato" panose="020F0502020204030203" pitchFamily="34" charset="0"/>
              </a:rPr>
            </a:br>
            <a:r>
              <a:rPr lang="en-US" sz="4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Leland Waters, Ph.D.</a:t>
            </a:r>
            <a:endParaRPr lang="en-US" sz="4200" b="1" dirty="0">
              <a:latin typeface="Lato" panose="020F0502020204030203" pitchFamily="34" charset="0"/>
              <a:ea typeface="Lato" panose="020F0502020204030203" pitchFamily="34" charset="0"/>
              <a:cs typeface="Lato" panose="020F0502020204030203" pitchFamily="34" charset="0"/>
            </a:endParaRPr>
          </a:p>
        </p:txBody>
      </p:sp>
      <p:sp>
        <p:nvSpPr>
          <p:cNvPr id="20" name="Graphic 18">
            <a:extLst>
              <a:ext uri="{FF2B5EF4-FFF2-40B4-BE49-F238E27FC236}">
                <a16:creationId xmlns:a16="http://schemas.microsoft.com/office/drawing/2014/main" id="{BDF411EE-4753-4C32-9DAF-D5DA024A3893}"/>
              </a:ext>
            </a:extLst>
          </p:cNvPr>
          <p:cNvSpPr/>
          <p:nvPr/>
        </p:nvSpPr>
        <p:spPr>
          <a:xfrm>
            <a:off x="1064442" y="4276317"/>
            <a:ext cx="320391" cy="297961"/>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endParaRPr lang="en-US" sz="1692" dirty="0"/>
          </a:p>
        </p:txBody>
      </p:sp>
      <p:sp>
        <p:nvSpPr>
          <p:cNvPr id="11" name="TextBox 10">
            <a:extLst>
              <a:ext uri="{FF2B5EF4-FFF2-40B4-BE49-F238E27FC236}">
                <a16:creationId xmlns:a16="http://schemas.microsoft.com/office/drawing/2014/main" id="{B641986D-E6EA-504A-8014-4A28E8EF6D01}"/>
              </a:ext>
            </a:extLst>
          </p:cNvPr>
          <p:cNvSpPr txBox="1"/>
          <p:nvPr/>
        </p:nvSpPr>
        <p:spPr>
          <a:xfrm>
            <a:off x="37439600" y="3200400"/>
            <a:ext cx="184731" cy="38536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0EF0870-21B6-4549-8D01-0A05C10C201B}"/>
              </a:ext>
            </a:extLst>
          </p:cNvPr>
          <p:cNvSpPr txBox="1"/>
          <p:nvPr/>
        </p:nvSpPr>
        <p:spPr>
          <a:xfrm>
            <a:off x="34442400" y="2082800"/>
            <a:ext cx="184731" cy="385362"/>
          </a:xfrm>
          <a:prstGeom prst="rect">
            <a:avLst/>
          </a:prstGeom>
          <a:noFill/>
        </p:spPr>
        <p:txBody>
          <a:bodyPr wrap="none" rtlCol="0">
            <a:spAutoFit/>
          </a:bodyPr>
          <a:lstStyle/>
          <a:p>
            <a:endParaRPr lang="en-US" dirty="0"/>
          </a:p>
        </p:txBody>
      </p:sp>
      <p:pic>
        <p:nvPicPr>
          <p:cNvPr id="6" name="Picture 5" descr="Shape&#10;&#10;Description automatically generated">
            <a:extLst>
              <a:ext uri="{FF2B5EF4-FFF2-40B4-BE49-F238E27FC236}">
                <a16:creationId xmlns:a16="http://schemas.microsoft.com/office/drawing/2014/main" id="{1EEF1A40-6AFA-2A12-8717-D3DB209F8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9676" y="19998820"/>
            <a:ext cx="7574079" cy="5039674"/>
          </a:xfrm>
          <a:prstGeom prst="rect">
            <a:avLst/>
          </a:prstGeom>
        </p:spPr>
      </p:pic>
      <p:pic>
        <p:nvPicPr>
          <p:cNvPr id="14" name="Picture 13" descr="Shape&#10;&#10;Description automatically generated">
            <a:extLst>
              <a:ext uri="{FF2B5EF4-FFF2-40B4-BE49-F238E27FC236}">
                <a16:creationId xmlns:a16="http://schemas.microsoft.com/office/drawing/2014/main" id="{DA343ACB-0277-D775-806C-4A4A54A20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6452" y="8836880"/>
            <a:ext cx="7557348" cy="5044124"/>
          </a:xfrm>
          <a:prstGeom prst="rect">
            <a:avLst/>
          </a:prstGeom>
        </p:spPr>
      </p:pic>
      <p:pic>
        <p:nvPicPr>
          <p:cNvPr id="22" name="Picture 21" descr="Shape&#10;&#10;Description automatically generated">
            <a:extLst>
              <a:ext uri="{FF2B5EF4-FFF2-40B4-BE49-F238E27FC236}">
                <a16:creationId xmlns:a16="http://schemas.microsoft.com/office/drawing/2014/main" id="{42F87CBF-9C82-DA0A-F59E-7A65EF5FEE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72411" y="14523182"/>
            <a:ext cx="7833488" cy="5044124"/>
          </a:xfrm>
          <a:prstGeom prst="rect">
            <a:avLst/>
          </a:prstGeom>
        </p:spPr>
      </p:pic>
      <p:pic>
        <p:nvPicPr>
          <p:cNvPr id="24" name="Picture 23" descr="Shape&#10;&#10;Description automatically generated with medium confidence">
            <a:extLst>
              <a:ext uri="{FF2B5EF4-FFF2-40B4-BE49-F238E27FC236}">
                <a16:creationId xmlns:a16="http://schemas.microsoft.com/office/drawing/2014/main" id="{BC5B5B2E-1713-5E8C-F440-ADC33DACC5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62110" y="14523182"/>
            <a:ext cx="7851629" cy="5044124"/>
          </a:xfrm>
          <a:prstGeom prst="rect">
            <a:avLst/>
          </a:prstGeom>
        </p:spPr>
      </p:pic>
      <p:graphicFrame>
        <p:nvGraphicFramePr>
          <p:cNvPr id="26" name="Table 25">
            <a:extLst>
              <a:ext uri="{FF2B5EF4-FFF2-40B4-BE49-F238E27FC236}">
                <a16:creationId xmlns:a16="http://schemas.microsoft.com/office/drawing/2014/main" id="{40CD9C4B-D8FB-C434-9785-AF0BBFF0A08E}"/>
              </a:ext>
            </a:extLst>
          </p:cNvPr>
          <p:cNvGraphicFramePr>
            <a:graphicFrameLocks noGrp="1"/>
          </p:cNvGraphicFramePr>
          <p:nvPr>
            <p:extLst>
              <p:ext uri="{D42A27DB-BD31-4B8C-83A1-F6EECF244321}">
                <p14:modId xmlns:p14="http://schemas.microsoft.com/office/powerpoint/2010/main" val="229785227"/>
              </p:ext>
            </p:extLst>
          </p:nvPr>
        </p:nvGraphicFramePr>
        <p:xfrm>
          <a:off x="39617447" y="670261"/>
          <a:ext cx="10524511" cy="28163520"/>
        </p:xfrm>
        <a:graphic>
          <a:graphicData uri="http://schemas.openxmlformats.org/drawingml/2006/table">
            <a:tbl>
              <a:tblPr firstRow="1" firstCol="1" bandRow="1">
                <a:tableStyleId>{2A488322-F2BA-4B5B-9748-0D474271808F}</a:tableStyleId>
              </a:tblPr>
              <a:tblGrid>
                <a:gridCol w="2528313">
                  <a:extLst>
                    <a:ext uri="{9D8B030D-6E8A-4147-A177-3AD203B41FA5}">
                      <a16:colId xmlns:a16="http://schemas.microsoft.com/office/drawing/2014/main" val="3888498117"/>
                    </a:ext>
                  </a:extLst>
                </a:gridCol>
                <a:gridCol w="1681492">
                  <a:extLst>
                    <a:ext uri="{9D8B030D-6E8A-4147-A177-3AD203B41FA5}">
                      <a16:colId xmlns:a16="http://schemas.microsoft.com/office/drawing/2014/main" val="1937536220"/>
                    </a:ext>
                  </a:extLst>
                </a:gridCol>
                <a:gridCol w="2104902">
                  <a:extLst>
                    <a:ext uri="{9D8B030D-6E8A-4147-A177-3AD203B41FA5}">
                      <a16:colId xmlns:a16="http://schemas.microsoft.com/office/drawing/2014/main" val="917449641"/>
                    </a:ext>
                  </a:extLst>
                </a:gridCol>
                <a:gridCol w="2104902">
                  <a:extLst>
                    <a:ext uri="{9D8B030D-6E8A-4147-A177-3AD203B41FA5}">
                      <a16:colId xmlns:a16="http://schemas.microsoft.com/office/drawing/2014/main" val="4070260081"/>
                    </a:ext>
                  </a:extLst>
                </a:gridCol>
                <a:gridCol w="2104902">
                  <a:extLst>
                    <a:ext uri="{9D8B030D-6E8A-4147-A177-3AD203B41FA5}">
                      <a16:colId xmlns:a16="http://schemas.microsoft.com/office/drawing/2014/main" val="2111836301"/>
                    </a:ext>
                  </a:extLst>
                </a:gridCol>
              </a:tblGrid>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Group</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Mean (SD)</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Median</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Range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2893149"/>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8359528"/>
                  </a:ext>
                </a:extLst>
              </a:tr>
              <a:tr h="760278">
                <a:tc>
                  <a:txBody>
                    <a:bodyPr/>
                    <a:lstStyle/>
                    <a:p>
                      <a:pPr marL="0" marR="0">
                        <a:spcBef>
                          <a:spcPts val="0"/>
                        </a:spcBef>
                        <a:spcAft>
                          <a:spcPts val="0"/>
                        </a:spcAft>
                      </a:pPr>
                      <a:r>
                        <a:rPr lang="en-US" sz="2800" dirty="0">
                          <a:effectLst/>
                        </a:rPr>
                        <a:t>Aide Hours Per Resident Day</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2.60(.64)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2.48</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0-5.94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2358576"/>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2.19(.50)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0.55-4.57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0278469"/>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2.16(.44)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.94-3.62</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5621183"/>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2526461"/>
                  </a:ext>
                </a:extLst>
              </a:tr>
              <a:tr h="1140417">
                <a:tc>
                  <a:txBody>
                    <a:bodyPr/>
                    <a:lstStyle/>
                    <a:p>
                      <a:pPr marL="0" marR="0">
                        <a:spcBef>
                          <a:spcPts val="0"/>
                        </a:spcBef>
                        <a:spcAft>
                          <a:spcPts val="0"/>
                        </a:spcAft>
                      </a:pPr>
                      <a:r>
                        <a:rPr lang="en-US" sz="2800" dirty="0">
                          <a:effectLst/>
                        </a:rPr>
                        <a:t>Practical Nurse Hours per resident day</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.91(.57)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.85</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0-4.44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3903979"/>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.89(.30)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.91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.00-1.88</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9451900"/>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.92(.31)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.92</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.29-2.18</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0056064"/>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6516865"/>
                  </a:ext>
                </a:extLst>
              </a:tr>
              <a:tr h="1140417">
                <a:tc>
                  <a:txBody>
                    <a:bodyPr/>
                    <a:lstStyle/>
                    <a:p>
                      <a:pPr marL="0" marR="0">
                        <a:spcBef>
                          <a:spcPts val="0"/>
                        </a:spcBef>
                        <a:spcAft>
                          <a:spcPts val="0"/>
                        </a:spcAft>
                      </a:pPr>
                      <a:r>
                        <a:rPr lang="en-US" sz="2800" dirty="0">
                          <a:effectLst/>
                        </a:rPr>
                        <a:t>Registered Nurse hours per resident day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1.05(.89)</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.83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.14-7.57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96914617"/>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.59(.52)</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.00-6.15</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6300685"/>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.49(.21)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.47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.06-1.55</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19036888"/>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00812227"/>
                  </a:ext>
                </a:extLst>
              </a:tr>
              <a:tr h="760278">
                <a:tc>
                  <a:txBody>
                    <a:bodyPr/>
                    <a:lstStyle/>
                    <a:p>
                      <a:pPr marL="0" marR="0">
                        <a:spcBef>
                          <a:spcPts val="0"/>
                        </a:spcBef>
                        <a:spcAft>
                          <a:spcPts val="0"/>
                        </a:spcAft>
                      </a:pPr>
                      <a:r>
                        <a:rPr lang="en-US" sz="2800" dirty="0">
                          <a:effectLst/>
                        </a:rPr>
                        <a:t>Total Hours Per Resident Day</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4.57(1.37)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4.23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1.56-13.51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5080029"/>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3.68(.80)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3.61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1.6-11.03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18473194"/>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3.58(.66)</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3.55</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1.64-5.85</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6237269"/>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87847405"/>
                  </a:ext>
                </a:extLst>
              </a:tr>
              <a:tr h="1140417">
                <a:tc>
                  <a:txBody>
                    <a:bodyPr/>
                    <a:lstStyle/>
                    <a:p>
                      <a:pPr marL="0" marR="0">
                        <a:spcBef>
                          <a:spcPts val="0"/>
                        </a:spcBef>
                        <a:spcAft>
                          <a:spcPts val="0"/>
                        </a:spcAft>
                      </a:pPr>
                      <a:r>
                        <a:rPr lang="en-US" sz="2800" dirty="0">
                          <a:effectLst/>
                        </a:rPr>
                        <a:t>Case Mix Aide Hours per Resident Day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2.09(.17)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1.37-2.50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1713227"/>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2.01(.14)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2.02</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1.30-2.51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74044891"/>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1.98(.13)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1.98</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1.58-2.44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47272692"/>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2049240"/>
                  </a:ext>
                </a:extLst>
              </a:tr>
              <a:tr h="1520556">
                <a:tc>
                  <a:txBody>
                    <a:bodyPr/>
                    <a:lstStyle/>
                    <a:p>
                      <a:pPr marL="0" marR="0">
                        <a:spcBef>
                          <a:spcPts val="0"/>
                        </a:spcBef>
                        <a:spcAft>
                          <a:spcPts val="0"/>
                        </a:spcAft>
                      </a:pPr>
                      <a:r>
                        <a:rPr lang="en-US" sz="2800" dirty="0">
                          <a:effectLst/>
                        </a:rPr>
                        <a:t>Case Mix Practical Nurse Hours per Resident Day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.75(.12)</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.73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.53-1.34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56650847"/>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.74(.07)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.73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.55-1.04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7543916"/>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.73(.06)</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.73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.06-.89</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1799069"/>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0845251"/>
                  </a:ext>
                </a:extLst>
              </a:tr>
              <a:tr h="1900695">
                <a:tc>
                  <a:txBody>
                    <a:bodyPr/>
                    <a:lstStyle/>
                    <a:p>
                      <a:pPr marL="0" marR="0">
                        <a:spcBef>
                          <a:spcPts val="0"/>
                        </a:spcBef>
                        <a:spcAft>
                          <a:spcPts val="0"/>
                        </a:spcAft>
                      </a:pPr>
                      <a:r>
                        <a:rPr lang="en-US" sz="2800" dirty="0">
                          <a:effectLst/>
                        </a:rPr>
                        <a:t>Case Mix Registered Nurse Hours per Resident Day</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.39(.20)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.21-1.90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7940258"/>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.37(.12)</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.35</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.24-1.91</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06937037"/>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.37(.08)</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.35</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.22-.74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16333365"/>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587404"/>
                  </a:ext>
                </a:extLst>
              </a:tr>
              <a:tr h="1140417">
                <a:tc>
                  <a:txBody>
                    <a:bodyPr/>
                    <a:lstStyle/>
                    <a:p>
                      <a:pPr marL="0" marR="0">
                        <a:spcBef>
                          <a:spcPts val="0"/>
                        </a:spcBef>
                        <a:spcAft>
                          <a:spcPts val="0"/>
                        </a:spcAft>
                      </a:pPr>
                      <a:r>
                        <a:rPr lang="en-US" sz="2800" dirty="0">
                          <a:effectLst/>
                        </a:rPr>
                        <a:t>Total Case Mix Hours per Resident Day</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5-Star</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3.24(.44)</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3.20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2.18-5.49</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0213422"/>
                  </a:ext>
                </a:extLst>
              </a:tr>
              <a:tr h="380139">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Candidate</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3.13(.30)</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3.13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2.10-5.47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46648828"/>
                  </a:ext>
                </a:extLst>
              </a:tr>
              <a:tr h="1140417">
                <a:tc>
                  <a:txBody>
                    <a:bodyPr/>
                    <a:lstStyle/>
                    <a:p>
                      <a:pPr marL="0" marR="0">
                        <a:spcBef>
                          <a:spcPts val="0"/>
                        </a:spcBef>
                        <a:spcAft>
                          <a:spcPts val="0"/>
                        </a:spcAft>
                      </a:pPr>
                      <a:r>
                        <a:rPr lang="en-US" sz="2800" dirty="0">
                          <a:effectLst/>
                        </a:rPr>
                        <a:t>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Special Focus Facility </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3.09(.23)</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3.08</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800" dirty="0">
                          <a:effectLst/>
                        </a:rPr>
                        <a:t>2.51-3.77</a:t>
                      </a:r>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8541499"/>
                  </a:ext>
                </a:extLst>
              </a:tr>
            </a:tbl>
          </a:graphicData>
        </a:graphic>
      </p:graphicFrame>
      <p:pic>
        <p:nvPicPr>
          <p:cNvPr id="29" name="Picture 28" descr="Shape&#10;&#10;Description automatically generated">
            <a:extLst>
              <a:ext uri="{FF2B5EF4-FFF2-40B4-BE49-F238E27FC236}">
                <a16:creationId xmlns:a16="http://schemas.microsoft.com/office/drawing/2014/main" id="{9ECE4D5A-939B-BF98-7D77-C6A4E826C0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42980" y="14527632"/>
            <a:ext cx="7557348" cy="5039674"/>
          </a:xfrm>
          <a:prstGeom prst="rect">
            <a:avLst/>
          </a:prstGeom>
        </p:spPr>
      </p:pic>
      <p:pic>
        <p:nvPicPr>
          <p:cNvPr id="33" name="Picture 32" descr="Shape&#10;&#10;Description automatically generated">
            <a:extLst>
              <a:ext uri="{FF2B5EF4-FFF2-40B4-BE49-F238E27FC236}">
                <a16:creationId xmlns:a16="http://schemas.microsoft.com/office/drawing/2014/main" id="{F464072B-A92D-BD7F-989D-80949D1D9D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872411" y="19998820"/>
            <a:ext cx="7833488" cy="5085238"/>
          </a:xfrm>
          <a:prstGeom prst="rect">
            <a:avLst/>
          </a:prstGeom>
        </p:spPr>
      </p:pic>
      <p:pic>
        <p:nvPicPr>
          <p:cNvPr id="39" name="Picture 38" descr="A picture containing shape&#10;&#10;Description automatically generated">
            <a:extLst>
              <a:ext uri="{FF2B5EF4-FFF2-40B4-BE49-F238E27FC236}">
                <a16:creationId xmlns:a16="http://schemas.microsoft.com/office/drawing/2014/main" id="{0144AB47-0093-91E5-0CFA-3BCF368E35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74229" y="8836880"/>
            <a:ext cx="7648757" cy="5044124"/>
          </a:xfrm>
          <a:prstGeom prst="rect">
            <a:avLst/>
          </a:prstGeom>
        </p:spPr>
      </p:pic>
      <p:pic>
        <p:nvPicPr>
          <p:cNvPr id="41" name="Picture 40" descr="A picture containing chart&#10;&#10;Description automatically generated">
            <a:extLst>
              <a:ext uri="{FF2B5EF4-FFF2-40B4-BE49-F238E27FC236}">
                <a16:creationId xmlns:a16="http://schemas.microsoft.com/office/drawing/2014/main" id="{3A8A1F89-CCFE-EE1B-9682-9A41CAD4F10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381864" y="19953256"/>
            <a:ext cx="7859029" cy="5039674"/>
          </a:xfrm>
          <a:prstGeom prst="rect">
            <a:avLst/>
          </a:prstGeom>
        </p:spPr>
      </p:pic>
    </p:spTree>
    <p:extLst>
      <p:ext uri="{BB962C8B-B14F-4D97-AF65-F5344CB8AC3E}">
        <p14:creationId xmlns:p14="http://schemas.microsoft.com/office/powerpoint/2010/main" val="1263856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2C96222F191C4FA85074DD87C3C0FC" ma:contentTypeVersion="24" ma:contentTypeDescription="Create a new document." ma:contentTypeScope="" ma:versionID="21d3329778c1e104251692786dec051f">
  <xsd:schema xmlns:xsd="http://www.w3.org/2001/XMLSchema" xmlns:xs="http://www.w3.org/2001/XMLSchema" xmlns:p="http://schemas.microsoft.com/office/2006/metadata/properties" xmlns:ns2="3320c899-31ad-4b48-b334-34c8ef2752dc" xmlns:ns3="d946538f-23ec-4fe8-b33f-1076da5259e6" targetNamespace="http://schemas.microsoft.com/office/2006/metadata/properties" ma:root="true" ma:fieldsID="1d6c0d63fb1fbd072ac6a9daf99b51d6" ns2:_="" ns3:_="">
    <xsd:import namespace="3320c899-31ad-4b48-b334-34c8ef2752dc"/>
    <xsd:import namespace="d946538f-23ec-4fe8-b33f-1076da5259e6"/>
    <xsd:element name="properties">
      <xsd:complexType>
        <xsd:sequence>
          <xsd:element name="documentManagement">
            <xsd:complexType>
              <xsd:all>
                <xsd:element ref="ns2:f1b748d4c0944f1dbeda2410a085375d" minOccurs="0"/>
                <xsd:element ref="ns2:TaxCatchAll" minOccurs="0"/>
                <xsd:element ref="ns2:c97c5753cd074053ac44bcde8f17255c" minOccurs="0"/>
                <xsd:element ref="ns2:d498e9407d46480abab33d90fc1dcb39" minOccurs="0"/>
                <xsd:element ref="ns3:MediaServiceMetadata" minOccurs="0"/>
                <xsd:element ref="ns3:MediaServiceFastMetadata" minOccurs="0"/>
                <xsd:element ref="ns2:SharedWithUsers" minOccurs="0"/>
                <xsd:element ref="ns2:SharedWithDetail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20c899-31ad-4b48-b334-34c8ef2752dc" elementFormDefault="qualified">
    <xsd:import namespace="http://schemas.microsoft.com/office/2006/documentManagement/types"/>
    <xsd:import namespace="http://schemas.microsoft.com/office/infopath/2007/PartnerControls"/>
    <xsd:element name="f1b748d4c0944f1dbeda2410a085375d" ma:index="9" nillable="true" ma:taxonomy="true" ma:internalName="f1b748d4c0944f1dbeda2410a085375d" ma:taxonomyFieldName="PlanningLibDocType" ma:displayName="Document Type" ma:default="" ma:fieldId="{f1b748d4-c094-4f1d-beda-2410a085375d}" ma:sspId="65cda789-69c7-4f09-82a8-9dbde25bb7eb" ma:termSetId="7ae7affa-236a-4246-992d-215fe85843cb"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c7ef6e45-eb06-4b9b-bf3d-32c7b8f320a7}" ma:internalName="TaxCatchAll" ma:showField="CatchAllData" ma:web="3320c899-31ad-4b48-b334-34c8ef2752dc">
      <xsd:complexType>
        <xsd:complexContent>
          <xsd:extension base="dms:MultiChoiceLookup">
            <xsd:sequence>
              <xsd:element name="Value" type="dms:Lookup" maxOccurs="unbounded" minOccurs="0" nillable="true"/>
            </xsd:sequence>
          </xsd:extension>
        </xsd:complexContent>
      </xsd:complexType>
    </xsd:element>
    <xsd:element name="c97c5753cd074053ac44bcde8f17255c" ma:index="12" nillable="true" ma:taxonomy="true" ma:internalName="c97c5753cd074053ac44bcde8f17255c" ma:taxonomyFieldName="Journals" ma:displayName="Journal" ma:default="" ma:fieldId="{c97c5753-cd07-4053-ac44-bcde8f17255c}" ma:sspId="65cda789-69c7-4f09-82a8-9dbde25bb7eb" ma:termSetId="c848011f-bd12-48d7-9aea-592457c561dd" ma:anchorId="00000000-0000-0000-0000-000000000000" ma:open="false" ma:isKeyword="false">
      <xsd:complexType>
        <xsd:sequence>
          <xsd:element ref="pc:Terms" minOccurs="0" maxOccurs="1"/>
        </xsd:sequence>
      </xsd:complexType>
    </xsd:element>
    <xsd:element name="d498e9407d46480abab33d90fc1dcb39" ma:index="14" nillable="true" ma:taxonomy="true" ma:internalName="d498e9407d46480abab33d90fc1dcb39" ma:taxonomyFieldName="PublicationsYear" ma:displayName="PublicationsYear" ma:readOnly="false" ma:default="30;#2021|26f5abe3-013f-4cb2-b3b7-56c01ab14503" ma:fieldId="{d498e940-7d46-480a-bab3-3d90fc1dcb39}" ma:sspId="65cda789-69c7-4f09-82a8-9dbde25bb7eb" ma:termSetId="f25a224d-6d5c-47cd-9981-cfc93028d7e7" ma:anchorId="00000000-0000-0000-0000-000000000000" ma:open="false" ma:isKeyword="false">
      <xsd:complexType>
        <xsd:sequence>
          <xsd:element ref="pc:Terms" minOccurs="0" maxOccurs="1"/>
        </xsd:sequence>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46538f-23ec-4fe8-b33f-1076da5259e6" elementFormDefault="qualified">
    <xsd:import namespace="http://schemas.microsoft.com/office/2006/documentManagement/types"/>
    <xsd:import namespace="http://schemas.microsoft.com/office/infopath/2007/PartnerControls"/>
    <xsd:element name="MediaServiceMetadata" ma:index="15" nillable="true" ma:displayName="MediaServiceMetadata" ma:hidden="true" ma:internalName="MediaServiceMetadata" ma:readOnly="true">
      <xsd:simpleType>
        <xsd:restriction base="dms:Note"/>
      </xsd:simpleType>
    </xsd:element>
    <xsd:element name="MediaServiceFastMetadata" ma:index="16" nillable="true" ma:displayName="MediaServiceFastMetadata" ma:hidden="true" ma:internalName="MediaServiceFastMetadata" ma:readOnly="true">
      <xsd:simpleType>
        <xsd:restriction base="dms:Note"/>
      </xsd:simpleType>
    </xsd:element>
    <xsd:element name="MediaServiceDateTaken" ma:index="19" nillable="true" ma:displayName="MediaServiceDateTaken" ma:hidden="true" ma:internalName="MediaServiceDateTaken" ma:readOnly="true">
      <xsd:simpleType>
        <xsd:restriction base="dms:Text"/>
      </xsd:simpleType>
    </xsd:element>
    <xsd:element name="MediaServiceAutoTags" ma:index="20" nillable="true" ma:displayName="MediaServiceAutoTags" ma:internalName="MediaServiceAutoTags" ma:readOnly="true">
      <xsd:simpleType>
        <xsd:restriction base="dms:Text"/>
      </xsd:simpleType>
    </xsd:element>
    <xsd:element name="MediaServiceLocation" ma:index="21" nillable="true" ma:displayName="MediaServiceLocation" ma:internalName="MediaServiceLocation" ma:readOnly="true">
      <xsd:simpleType>
        <xsd:restriction base="dms:Text"/>
      </xsd:simpleType>
    </xsd:element>
    <xsd:element name="MediaServiceOCR" ma:index="22" nillable="true" ma:displayName="MediaServiceOCR" ma:internalName="MediaServiceOCR" ma:readOnly="true">
      <xsd:simpleType>
        <xsd:restriction base="dms:Note">
          <xsd:maxLength value="255"/>
        </xsd:restriction>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EventHashCode" ma:index="24" nillable="true" ma:displayName="MediaServiceEventHashCode" ma:hidden="true" ma:internalName="MediaServiceEventHashCod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true">
      <xsd:simpleType>
        <xsd:restriction base="dms:Note">
          <xsd:maxLength value="255"/>
        </xsd:restriction>
      </xsd:simpleType>
    </xsd:element>
    <xsd:element name="lcf76f155ced4ddcb4097134ff3c332f" ma:index="28" nillable="true" ma:taxonomy="true" ma:internalName="lcf76f155ced4ddcb4097134ff3c332f" ma:taxonomyFieldName="MediaServiceImageTags" ma:displayName="Image Tags" ma:readOnly="false" ma:fieldId="{5cf76f15-5ced-4ddc-b409-7134ff3c332f}" ma:taxonomyMulti="true" ma:sspId="65cda789-69c7-4f09-82a8-9dbde25bb7e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3320c899-31ad-4b48-b334-34c8ef2752dc">
      <Value>30</Value>
    </TaxCatchAll>
    <d498e9407d46480abab33d90fc1dcb39 xmlns="3320c899-31ad-4b48-b334-34c8ef2752dc">
      <Terms xmlns="http://schemas.microsoft.com/office/infopath/2007/PartnerControls">
        <TermInfo xmlns="http://schemas.microsoft.com/office/infopath/2007/PartnerControls">
          <TermName xmlns="http://schemas.microsoft.com/office/infopath/2007/PartnerControls">2021</TermName>
          <TermId xmlns="http://schemas.microsoft.com/office/infopath/2007/PartnerControls">26f5abe3-013f-4cb2-b3b7-56c01ab14503</TermId>
        </TermInfo>
      </Terms>
    </d498e9407d46480abab33d90fc1dcb39>
    <c97c5753cd074053ac44bcde8f17255c xmlns="3320c899-31ad-4b48-b334-34c8ef2752dc">
      <Terms xmlns="http://schemas.microsoft.com/office/infopath/2007/PartnerControls"/>
    </c97c5753cd074053ac44bcde8f17255c>
    <f1b748d4c0944f1dbeda2410a085375d xmlns="3320c899-31ad-4b48-b334-34c8ef2752dc">
      <Terms xmlns="http://schemas.microsoft.com/office/infopath/2007/PartnerControls"/>
    </f1b748d4c0944f1dbeda2410a085375d>
    <lcf76f155ced4ddcb4097134ff3c332f xmlns="d946538f-23ec-4fe8-b33f-1076da5259e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01C7320-0C5C-4D2B-8C92-8508CDB9C01F}">
  <ds:schemaRefs>
    <ds:schemaRef ds:uri="http://schemas.microsoft.com/sharepoint/v3/contenttype/forms"/>
  </ds:schemaRefs>
</ds:datastoreItem>
</file>

<file path=customXml/itemProps2.xml><?xml version="1.0" encoding="utf-8"?>
<ds:datastoreItem xmlns:ds="http://schemas.openxmlformats.org/officeDocument/2006/customXml" ds:itemID="{FA624987-FB05-441E-985D-AC73A56050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20c899-31ad-4b48-b334-34c8ef2752dc"/>
    <ds:schemaRef ds:uri="d946538f-23ec-4fe8-b33f-1076da5259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7F612E-B826-4154-AB78-39CE86A6CB01}">
  <ds:schemaRefs>
    <ds:schemaRef ds:uri="http://schemas.microsoft.com/office/2006/metadata/properties"/>
    <ds:schemaRef ds:uri="http://schemas.microsoft.com/office/infopath/2007/PartnerControls"/>
    <ds:schemaRef ds:uri="211b1f0c-84fb-4e9b-a767-0d9dbb8309cc"/>
    <ds:schemaRef ds:uri="3320c899-31ad-4b48-b334-34c8ef2752dc"/>
    <ds:schemaRef ds:uri="d946538f-23ec-4fe8-b33f-1076da5259e6"/>
  </ds:schemaRefs>
</ds:datastoreItem>
</file>

<file path=docProps/app.xml><?xml version="1.0" encoding="utf-8"?>
<Properties xmlns="http://schemas.openxmlformats.org/officeDocument/2006/extended-properties" xmlns:vt="http://schemas.openxmlformats.org/officeDocument/2006/docPropsVTypes">
  <Template>Office Theme</Template>
  <TotalTime>7606</TotalTime>
  <Words>876</Words>
  <Application>Microsoft Macintosh PowerPoint</Application>
  <PresentationFormat>Custom</PresentationFormat>
  <Paragraphs>191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OpenSansRegular</vt:lpstr>
      <vt:lpstr>Calibri</vt:lpstr>
      <vt:lpstr>Arial</vt:lpstr>
      <vt:lpstr>Lato</vt:lpstr>
      <vt:lpstr>Myriad Pro</vt:lpstr>
      <vt:lpstr>OpenSansSemiBold</vt:lpstr>
      <vt:lpstr>Times New Roman</vt:lpstr>
      <vt:lpstr>Office Theme</vt:lpstr>
      <vt:lpstr>   Special Focus Facilities and Candidates have similar staffing levels for many vital clinical staffing roles. High performing facilities employ more staff.  There were no significant differences between SFF and SFFc in HPRD Aide F(2,5748)=380,p=.63, Practical Nurse F(2,5748)=1.1, p=.211, Case-Mix Practical Nurse F(2,5748)=19.57,p=.39, Case-Mix  RN F(2,5748)=9.51,p=.91, Total HPRD F(2,5748)=472.6,p=.16.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Morrison</dc:creator>
  <cp:lastModifiedBy>Annie Rhodes</cp:lastModifiedBy>
  <cp:revision>235</cp:revision>
  <dcterms:created xsi:type="dcterms:W3CDTF">2018-09-16T19:13:41Z</dcterms:created>
  <dcterms:modified xsi:type="dcterms:W3CDTF">2022-10-28T12:54:52Z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0x0101007A2C96222F191C4FA85074DD87C3C0FC</vt:lpwstr>
  </property>
  <property fmtid="{D5CDD505-2E9C-101B-9397-08002B2CF9AE}" pid="3" name="ProgPubProdCommLibDocType">
    <vt:lpwstr/>
  </property>
  <property fmtid="{D5CDD505-2E9C-101B-9397-08002B2CF9AE}" pid="4" name="ConferenceYear">
    <vt:lpwstr>19;#2019|a5943683-eda0-41de-a4ed-56295d8e83ce</vt:lpwstr>
  </property>
  <property fmtid="{D5CDD505-2E9C-101B-9397-08002B2CF9AE}" pid="5" name="MarketingLibDocType">
    <vt:lpwstr/>
  </property>
</Properties>
</file>