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>
        <c:manualLayout>
          <c:xMode val="edge"/>
          <c:yMode val="edge"/>
          <c:x val="0.23565244674682617"/>
          <c:y val="0.099030435085296631"/>
        </c:manualLayout>
      </c:layout>
      <c:overlay val="0"/>
      <c:txPr>
        <a:bodyPr rot="0" vert="horz" wrap="none" lIns="0" tIns="0" rIns="0" bIns="0" anchor="ctr" anchorCtr="1"/>
        <a:p>
          <a:pPr algn="l">
            <a:defRPr b="1" i="0" u="none"/>
          </a:pPr>
          <a:endParaRPr/>
        </a:p>
      </c:txPr>
    </c:title>
    <c:autoTitleDeleted val="0"/>
    <c:plotArea>
      <c:layout>
        <c:manualLayout>
          <c:layoutTarget val="inner"/>
          <c:xMode val="edge"/>
          <c:yMode val="edge"/>
          <c:x val="0.20725721120834351"/>
          <c:y val="0.20133763551712036"/>
          <c:w val="0.42853507399559021"/>
          <c:h val="0.714734673500061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진중문고 독서 경험</c:v>
                </c:pt>
              </c:strCache>
            </c:strRef>
          </c:tx>
          <c:explosion val="0"/>
          <c:cat>
            <c:strRef>
              <c:f>Sheet1!$A$2:$A$3</c:f>
              <c:strCache>
                <c:ptCount val="2"/>
                <c:pt idx="0">
                  <c:v>있음</c:v>
                </c:pt>
                <c:pt idx="1">
                  <c:v>없음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52.4</c:v>
                </c:pt>
                <c:pt idx="1">
                  <c:v>47.6</c:v>
                </c:pt>
              </c:numCache>
            </c:numRef>
          </c:val>
        </c:ser>
        <c:firstSliceAng val="0"/>
      </c:pieChart>
      <c:spPr/>
    </c:plotArea>
    <c:legend>
      <c:legendPos val="r"/>
      <c:layout/>
      <c:overlay val="0"/>
    </c:legend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함초롬돋움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chart" Target="../charts/char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874794"/>
            <a:ext cx="5433768" cy="1470025"/>
          </a:xfrm>
        </p:spPr>
        <p:txBody>
          <a:bodyPr/>
          <a:lstStyle/>
          <a:p>
            <a:pPr>
              <a:defRPr/>
            </a:pPr>
            <a:r>
              <a:rPr lang="ko-KR" altLang="en-US" sz="7000" b="1">
                <a:latin typeface="한컴 윤체 M"/>
                <a:ea typeface="한컴 윤체 M"/>
              </a:rPr>
              <a:t>진중한 독서</a:t>
            </a:r>
            <a:endParaRPr lang="ko-KR" altLang="en-US" sz="7000" b="1">
              <a:latin typeface="한컴 윤체 M"/>
              <a:ea typeface="한컴 윤체 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401" y="4112345"/>
            <a:ext cx="5433768" cy="1752600"/>
          </a:xfrm>
        </p:spPr>
        <p:txBody>
          <a:bodyPr/>
          <a:lstStyle/>
          <a:p>
            <a:pPr>
              <a:defRPr/>
            </a:pPr>
            <a:r>
              <a:rPr lang="ko-KR" altLang="en-US" sz="2500">
                <a:solidFill>
                  <a:schemeClr val="tx1"/>
                </a:solidFill>
                <a:latin typeface="한컴 백제 B"/>
                <a:ea typeface="한컴 백제 B"/>
              </a:rPr>
              <a:t>진중문고를 활용한 독서 장려 서비스</a:t>
            </a:r>
            <a:endParaRPr lang="ko-KR" altLang="en-US" sz="2500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8747" y="2472474"/>
            <a:ext cx="2025075" cy="101672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241812" y="5278100"/>
            <a:ext cx="2778946" cy="3672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008000"/>
                </a:solidFill>
                <a:latin typeface="한컴 백제 B"/>
                <a:ea typeface="한컴 백제 B"/>
              </a:rPr>
              <a:t>2020</a:t>
            </a:r>
            <a:r>
              <a:rPr lang="ko-KR" altLang="en-US">
                <a:solidFill>
                  <a:srgbClr val="008000"/>
                </a:solidFill>
                <a:latin typeface="한컴 백제 B"/>
                <a:ea typeface="한컴 백제 B"/>
              </a:rPr>
              <a:t> 군장병 온라인 해커톤</a:t>
            </a:r>
            <a:endParaRPr lang="ko-KR" altLang="en-US">
              <a:solidFill>
                <a:srgbClr val="008000"/>
              </a:solidFill>
              <a:latin typeface="한컴 백제 B"/>
              <a:ea typeface="한컴 백제 B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3342489" y="2245738"/>
            <a:ext cx="6858000" cy="236652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7145223" y="1502758"/>
            <a:ext cx="4838212" cy="1734131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2800" b="1">
                <a:latin typeface="한컴 백제 B"/>
                <a:ea typeface="한컴 백제 B"/>
              </a:rPr>
              <a:t>TEAM</a:t>
            </a:r>
            <a:endParaRPr lang="en-US" altLang="ko-KR" sz="2000">
              <a:latin typeface="한컴 백제 B"/>
              <a:ea typeface="한컴 백제 B"/>
            </a:endParaRPr>
          </a:p>
          <a:p>
            <a:pPr algn="r">
              <a:defRPr/>
            </a:pPr>
            <a:endParaRPr lang="ko-KR" altLang="en-US" sz="2000">
              <a:latin typeface="한컴 백제 B"/>
              <a:ea typeface="한컴 백제 B"/>
            </a:endParaRPr>
          </a:p>
          <a:p>
            <a:pPr algn="r">
              <a:defRPr/>
            </a:pPr>
            <a:r>
              <a:rPr lang="ko-KR" altLang="en-US" sz="2000">
                <a:latin typeface="한컴 백제 B"/>
                <a:ea typeface="한컴 백제 B"/>
              </a:rPr>
              <a:t>국군지휘통신사령부 </a:t>
            </a:r>
            <a:r>
              <a:rPr lang="en-US" altLang="ko-KR" sz="2000">
                <a:latin typeface="한컴 백제 B"/>
                <a:ea typeface="한컴 백제 B"/>
              </a:rPr>
              <a:t>5</a:t>
            </a:r>
            <a:r>
              <a:rPr lang="ko-KR" altLang="en-US" sz="2000">
                <a:latin typeface="한컴 백제 B"/>
                <a:ea typeface="한컴 백제 B"/>
              </a:rPr>
              <a:t>정보통신단 상병 오재엽</a:t>
            </a:r>
            <a:endParaRPr lang="ko-KR" altLang="en-US" sz="2000">
              <a:latin typeface="한컴 백제 B"/>
              <a:ea typeface="한컴 백제 B"/>
            </a:endParaRPr>
          </a:p>
          <a:p>
            <a:pPr algn="r">
              <a:defRPr/>
            </a:pPr>
            <a:endParaRPr lang="ko-KR" altLang="en-US" sz="2000">
              <a:latin typeface="한컴 백제 B"/>
              <a:ea typeface="한컴 백제 B"/>
            </a:endParaRPr>
          </a:p>
          <a:p>
            <a:pPr algn="r">
              <a:defRPr/>
            </a:pPr>
            <a:r>
              <a:rPr lang="ko-KR" altLang="en-US" sz="2000">
                <a:latin typeface="한컴 백제 B"/>
                <a:ea typeface="한컴 백제 B"/>
              </a:rPr>
              <a:t>해병대 제</a:t>
            </a:r>
            <a:r>
              <a:rPr lang="en-US" altLang="ko-KR" sz="2000">
                <a:latin typeface="한컴 백제 B"/>
                <a:ea typeface="한컴 백제 B"/>
              </a:rPr>
              <a:t>1</a:t>
            </a:r>
            <a:r>
              <a:rPr lang="ko-KR" altLang="en-US" sz="2000">
                <a:latin typeface="한컴 백제 B"/>
                <a:ea typeface="한컴 백제 B"/>
              </a:rPr>
              <a:t>사단 상병 정하빈</a:t>
            </a:r>
            <a:endParaRPr lang="ko-KR" altLang="en-US" sz="2000">
              <a:latin typeface="한컴 백제 B"/>
              <a:ea typeface="한컴 백제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74604" y="517492"/>
            <a:ext cx="7974880" cy="6807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상세 기능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 디테일페이지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(2)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체 B"/>
              <a:ea typeface="한컴 윤체 B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6448528" y="3879235"/>
            <a:ext cx="4995226" cy="78544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194080" y="1878077"/>
            <a:ext cx="2828042" cy="17299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독후감 작성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>
                <a:latin typeface="한컴 백제 B"/>
                <a:ea typeface="한컴 백제 B"/>
              </a:rPr>
              <a:t>(</a:t>
            </a:r>
            <a:r>
              <a:rPr lang="ko-KR" altLang="en-US">
                <a:latin typeface="한컴 백제 B"/>
                <a:ea typeface="한컴 백제 B"/>
              </a:rPr>
              <a:t>제목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내용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공개여부</a:t>
            </a:r>
            <a:r>
              <a:rPr lang="en-US" altLang="ko-KR">
                <a:latin typeface="한컴 백제 B"/>
                <a:ea typeface="한컴 백제 B"/>
              </a:rPr>
              <a:t>)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마음에 드는 구절 메모</a:t>
            </a:r>
            <a:endParaRPr lang="ko-KR" altLang="en-US"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>
                <a:latin typeface="한컴 백제 B"/>
                <a:ea typeface="한컴 백제 B"/>
              </a:rPr>
              <a:t>(</a:t>
            </a:r>
            <a:r>
              <a:rPr lang="ko-KR" altLang="en-US">
                <a:latin typeface="한컴 백제 B"/>
                <a:ea typeface="한컴 백제 B"/>
              </a:rPr>
              <a:t>쪽수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구절</a:t>
            </a:r>
            <a:r>
              <a:rPr lang="en-US" altLang="ko-KR">
                <a:latin typeface="한컴 백제 B"/>
                <a:ea typeface="한컴 백제 B"/>
              </a:rPr>
              <a:t>)</a:t>
            </a:r>
            <a:endParaRPr lang="en-US" altLang="ko-KR">
              <a:latin typeface="한컴 백제 B"/>
              <a:ea typeface="한컴 백제 B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3648" y="1604281"/>
            <a:ext cx="4301247" cy="4628451"/>
          </a:xfrm>
          <a:prstGeom prst="rect">
            <a:avLst/>
          </a:prstGeom>
        </p:spPr>
      </p:pic>
      <p:sp>
        <p:nvSpPr>
          <p:cNvPr id="18" name=""/>
          <p:cNvSpPr/>
          <p:nvPr/>
        </p:nvSpPr>
        <p:spPr>
          <a:xfrm>
            <a:off x="1781175" y="1680682"/>
            <a:ext cx="692146" cy="356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5746" y="1680682"/>
            <a:ext cx="4401122" cy="2680944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6706308" y="1680682"/>
            <a:ext cx="464935" cy="397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74604" y="517492"/>
            <a:ext cx="7974880" cy="6807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상세 기능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 마이페이지</a:t>
            </a:r>
            <a:endPara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체 B"/>
              <a:ea typeface="한컴 윤체 B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6448528" y="3879235"/>
            <a:ext cx="4995226" cy="78544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194080" y="1878077"/>
            <a:ext cx="2828042" cy="9013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나의 활동들을 볼 수 있음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>
                <a:latin typeface="한컴 백제 B"/>
                <a:ea typeface="한컴 백제 B"/>
              </a:rPr>
              <a:t>(</a:t>
            </a:r>
            <a:r>
              <a:rPr lang="ko-KR" altLang="en-US">
                <a:latin typeface="한컴 백제 B"/>
                <a:ea typeface="한컴 백제 B"/>
              </a:rPr>
              <a:t>내가 작성한 독후감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메모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평점</a:t>
            </a:r>
            <a:r>
              <a:rPr lang="en-US" altLang="ko-KR">
                <a:latin typeface="한컴 백제 B"/>
                <a:ea typeface="한컴 백제 B"/>
              </a:rPr>
              <a:t>)</a:t>
            </a:r>
            <a:endParaRPr lang="en-US" altLang="ko-KR">
              <a:latin typeface="한컴 백제 B"/>
              <a:ea typeface="한컴 백제 B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383" y="1822013"/>
            <a:ext cx="8292828" cy="3424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74604" y="517492"/>
            <a:ext cx="7974880" cy="6807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상세 기능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 공지사항</a:t>
            </a:r>
            <a:endPara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체 B"/>
              <a:ea typeface="한컴 윤체 B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6448528" y="3879235"/>
            <a:ext cx="4995226" cy="78544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194080" y="1878077"/>
            <a:ext cx="2828042" cy="11775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여러 공지사항들을 게시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>
                <a:latin typeface="한컴 백제 B"/>
                <a:ea typeface="한컴 백제 B"/>
              </a:rPr>
              <a:t>ex) </a:t>
            </a:r>
            <a:r>
              <a:rPr lang="ko-KR" altLang="en-US">
                <a:latin typeface="한컴 백제 B"/>
                <a:ea typeface="한컴 백제 B"/>
              </a:rPr>
              <a:t>진중문고 소식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독후감 대회 개최 등</a:t>
            </a:r>
            <a:endParaRPr lang="ko-KR" altLang="en-US">
              <a:latin typeface="한컴 백제 B"/>
              <a:ea typeface="한컴 백제 B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508" y="1878077"/>
            <a:ext cx="8287976" cy="3538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74604" y="517492"/>
            <a:ext cx="7974880" cy="6807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기대되는 점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 발전 가능성</a:t>
            </a:r>
            <a:endPara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체 B"/>
              <a:ea typeface="한컴 윤체 B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3559114" y="4006891"/>
            <a:ext cx="4995226" cy="78544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464466" y="1676202"/>
            <a:ext cx="5125825" cy="3205869"/>
          </a:xfrm>
          <a:prstGeom prst="rect">
            <a:avLst/>
          </a:prstGeom>
        </p:spPr>
        <p:txBody>
          <a:bodyPr wrap="square" bIns="967296">
            <a:spAutoFit/>
          </a:bodyPr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많은 장병들이 독서에 대해서 관심을 가지지 못하는 큰</a:t>
            </a:r>
            <a:endParaRPr lang="ko-KR" altLang="en-US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이유는 해당 문고에 어떤 책이 있는지조차 잘 모르기</a:t>
            </a:r>
            <a:endParaRPr lang="ko-KR" altLang="en-US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때문임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r>
              <a:rPr lang="ko-KR" altLang="en-US">
                <a:latin typeface="한컴 백제 B"/>
                <a:ea typeface="한컴 백제 B"/>
              </a:rPr>
              <a:t> 보유 중인 책 목록을 알 수 있으면 일단 관심을 가지게 될 것임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앞서 소개한 여러 기능들과 함께 독서를 한다면 좀 더 체계적이고 재밌는 독서가 될 것임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6218744" y="1676203"/>
            <a:ext cx="5764098" cy="33796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현재 병사들을 대상으로 독후감 대회가 존재하긴 하지만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전파가 제대로 되지 않고 있으며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인트라넷으로 제출하기 때문에 번거로움이 있음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ko-KR" altLang="en-US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시간 관계상 구현은 못했으나 이 사이트에서 작성한 독후감을 바로 제출할 수 있다면 접근성과 참여율이 높아질 것임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ko-KR" altLang="en-US">
              <a:latin typeface="한컴 백제 B"/>
              <a:ea typeface="한컴 백제 B"/>
            </a:endParaRPr>
          </a:p>
          <a:p>
            <a:pPr>
              <a:defRPr/>
            </a:pPr>
            <a:endParaRPr lang="ko-KR" altLang="en-US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각 부대별 관리자 계정을 생성하여 공지사항을 잘 관리하고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많은 유저들이 사용하여 데이터가 쌓인다면 유용한 커뮤니티로 발전가능하다고 예상함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29379"/>
            <a:ext cx="3440383" cy="1143000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latin typeface="한컴 윤체 M"/>
                <a:ea typeface="한컴 윤체 M"/>
              </a:rPr>
              <a:t>진중문고란</a:t>
            </a:r>
            <a:r>
              <a:rPr lang="en-US" altLang="ko-KR">
                <a:latin typeface="한컴 윤체 M"/>
                <a:ea typeface="한컴 윤체 M"/>
              </a:rPr>
              <a:t>?</a:t>
            </a:r>
            <a:endParaRPr lang="en-US" altLang="ko-KR">
              <a:latin typeface="한컴 윤체 M"/>
              <a:ea typeface="한컴 윤체 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548579"/>
            <a:ext cx="10972798" cy="71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800">
                <a:latin typeface="한컴 백제 B"/>
                <a:ea typeface="한컴 백제 B"/>
              </a:rPr>
              <a:t>장병 교양증진 및 정신전력 강화를 위해 매 분기 선정</a:t>
            </a:r>
            <a:r>
              <a:rPr lang="en-US" altLang="ko-KR" sz="2800">
                <a:latin typeface="한컴 백제 B"/>
                <a:ea typeface="한컴 백제 B"/>
              </a:rPr>
              <a:t>,</a:t>
            </a:r>
            <a:r>
              <a:rPr lang="ko-KR" altLang="en-US" sz="2800">
                <a:latin typeface="한컴 백제 B"/>
                <a:ea typeface="한컴 백제 B"/>
              </a:rPr>
              <a:t> 배부하는 도서</a:t>
            </a:r>
            <a:r>
              <a:rPr lang="en-US" altLang="ko-KR" sz="2800">
                <a:latin typeface="한컴 백제 B"/>
                <a:ea typeface="한컴 백제 B"/>
              </a:rPr>
              <a:t>.</a:t>
            </a:r>
            <a:endParaRPr lang="en-US" altLang="ko-KR" sz="2800">
              <a:latin typeface="한컴 백제 B"/>
              <a:ea typeface="한컴 백제 B"/>
            </a:endParaRPr>
          </a:p>
        </p:txBody>
      </p:sp>
      <p:sp>
        <p:nvSpPr>
          <p:cNvPr id="4" name=""/>
          <p:cNvSpPr/>
          <p:nvPr/>
        </p:nvSpPr>
        <p:spPr>
          <a:xfrm>
            <a:off x="1047749" y="3040336"/>
            <a:ext cx="2234763" cy="2375776"/>
          </a:xfrm>
          <a:prstGeom prst="rect">
            <a:avLst/>
          </a:prstGeom>
          <a:solidFill>
            <a:schemeClr val="lt1"/>
          </a:solidFill>
          <a:ln>
            <a:solidFill>
              <a:srgbClr val="004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8198397" y="3040336"/>
            <a:ext cx="2234763" cy="2375776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004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4602432" y="3040336"/>
            <a:ext cx="2234763" cy="2375776"/>
          </a:xfrm>
          <a:prstGeom prst="rect">
            <a:avLst/>
          </a:prstGeom>
          <a:solidFill>
            <a:schemeClr val="lt1">
              <a:alpha val="100000"/>
            </a:schemeClr>
          </a:solidFill>
          <a:ln w="19050" cap="flat" cmpd="sng" algn="ctr">
            <a:solidFill>
              <a:srgbClr val="004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7" name=""/>
          <p:cNvCxnSpPr/>
          <p:nvPr/>
        </p:nvCxnSpPr>
        <p:spPr>
          <a:xfrm flipV="1">
            <a:off x="3582675" y="4228224"/>
            <a:ext cx="687371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flipV="1">
            <a:off x="7170361" y="4228225"/>
            <a:ext cx="687371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151529" y="3208646"/>
            <a:ext cx="2027202" cy="20091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한컴 백제 B"/>
                <a:ea typeface="한컴 백제 B"/>
              </a:rPr>
              <a:t>1</a:t>
            </a:r>
            <a:r>
              <a:rPr lang="ko-KR" altLang="en-US">
                <a:latin typeface="한컴 백제 B"/>
                <a:ea typeface="한컴 백제 B"/>
              </a:rPr>
              <a:t>단계</a:t>
            </a:r>
            <a:endParaRPr lang="ko-KR" altLang="en-US">
              <a:latin typeface="한컴 백제 B"/>
              <a:ea typeface="한컴 백제 B"/>
            </a:endParaRPr>
          </a:p>
          <a:p>
            <a:pPr>
              <a:defRPr/>
            </a:pPr>
            <a:endParaRPr lang="ko-KR" altLang="en-US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서점 베스트셀러 순위에 따라 분야별 </a:t>
            </a:r>
            <a:r>
              <a:rPr lang="en-US" altLang="ko-KR">
                <a:latin typeface="한컴 백제 B"/>
                <a:ea typeface="한컴 백제 B"/>
              </a:rPr>
              <a:t>4</a:t>
            </a:r>
            <a:r>
              <a:rPr lang="ko-KR" altLang="en-US">
                <a:latin typeface="한컴 백제 B"/>
                <a:ea typeface="한컴 백제 B"/>
              </a:rPr>
              <a:t>배수 선정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내용상 부적합도서 제외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06213" y="3208646"/>
            <a:ext cx="2027202" cy="17329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백제 B"/>
              <a:ea typeface="한컴 백제 B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백제 B"/>
              <a:ea typeface="한컴 백제 B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군 장병 선호도 조사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백제 B"/>
              <a:ea typeface="한컴 백제 B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전문가 추천순위 등 고려 종합순위 결정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(3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배수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백제 B"/>
              <a:ea typeface="한컴 백제 B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8302177" y="3223650"/>
            <a:ext cx="2027202" cy="11845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단계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백제 B"/>
              <a:ea typeface="한컴 백제 B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백제 B"/>
              <a:ea typeface="한컴 백제 B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정훈ㆍ문화자료 심의위원회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백제 B"/>
                <a:ea typeface="한컴 백제 B"/>
              </a:rPr>
              <a:t> 심의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백제 B"/>
              <a:ea typeface="한컴 백제 B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4626746" y="5574579"/>
            <a:ext cx="2243285" cy="3671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dk1"/>
                </a:solidFill>
                <a:latin typeface="한컴 백제 B"/>
                <a:ea typeface="한컴 백제 B"/>
              </a:rPr>
              <a:t>&lt;</a:t>
            </a:r>
            <a:r>
              <a:rPr lang="ko-KR" altLang="en-US">
                <a:solidFill>
                  <a:schemeClr val="dk1"/>
                </a:solidFill>
                <a:latin typeface="한컴 백제 B"/>
                <a:ea typeface="한컴 백제 B"/>
              </a:rPr>
              <a:t>진중문고 선정 과정</a:t>
            </a:r>
            <a:r>
              <a:rPr lang="en-US" altLang="ko-KR">
                <a:solidFill>
                  <a:schemeClr val="dk1"/>
                </a:solidFill>
                <a:latin typeface="한컴 백제 B"/>
                <a:ea typeface="한컴 백제 B"/>
              </a:rPr>
              <a:t>&gt;</a:t>
            </a:r>
            <a:endParaRPr lang="en-US" altLang="ko-KR">
              <a:solidFill>
                <a:schemeClr val="dk1"/>
              </a:solidFill>
              <a:latin typeface="한컴 백제 B"/>
              <a:ea typeface="한컴 백제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5115634" cy="1143000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한컴 윤체 M"/>
                <a:ea typeface="한컴 윤체 M"/>
              </a:rPr>
              <a:t>병영독서의 현 상황</a:t>
            </a:r>
            <a:endParaRPr lang="ko-KR" altLang="en-US">
              <a:latin typeface="한컴 윤체 M"/>
              <a:ea typeface="한컴 윤체 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81233"/>
            <a:ext cx="10972798" cy="226298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600">
                <a:latin typeface="한컴 백제 B"/>
                <a:ea typeface="한컴 백제 B"/>
              </a:rPr>
              <a:t>병영문화 혁신을 위한 유력한 대안으로 병영독서가 주목받고 있음</a:t>
            </a:r>
            <a:r>
              <a:rPr lang="en-US" altLang="ko-KR" sz="2600">
                <a:latin typeface="한컴 백제 B"/>
                <a:ea typeface="한컴 백제 B"/>
              </a:rPr>
              <a:t>.</a:t>
            </a:r>
            <a:endParaRPr lang="en-US" altLang="ko-KR" sz="2600">
              <a:latin typeface="한컴 백제 B"/>
              <a:ea typeface="한컴 백제 B"/>
            </a:endParaRPr>
          </a:p>
          <a:p>
            <a:pPr marL="0" indent="0">
              <a:buNone/>
              <a:defRPr/>
            </a:pPr>
            <a:r>
              <a:rPr lang="ko-KR" altLang="en-US" sz="2600">
                <a:latin typeface="한컴 백제 B"/>
                <a:ea typeface="한컴 백제 B"/>
              </a:rPr>
              <a:t>국방부는 문화체육관광부와 협력하여 병영독서 활동을 지원하고 있으며</a:t>
            </a:r>
            <a:r>
              <a:rPr lang="en-US" altLang="ko-KR" sz="2600">
                <a:latin typeface="한컴 백제 B"/>
                <a:ea typeface="한컴 백제 B"/>
              </a:rPr>
              <a:t>,</a:t>
            </a:r>
            <a:r>
              <a:rPr lang="ko-KR" altLang="en-US" sz="2600">
                <a:latin typeface="한컴 백제 B"/>
                <a:ea typeface="한컴 백제 B"/>
              </a:rPr>
              <a:t> 독서</a:t>
            </a:r>
            <a:endParaRPr lang="ko-KR" altLang="en-US" sz="2600">
              <a:latin typeface="한컴 백제 B"/>
              <a:ea typeface="한컴 백제 B"/>
            </a:endParaRPr>
          </a:p>
          <a:p>
            <a:pPr marL="0" indent="0">
              <a:buNone/>
              <a:defRPr/>
            </a:pPr>
            <a:r>
              <a:rPr lang="ko-KR" altLang="en-US" sz="2600">
                <a:latin typeface="한컴 백제 B"/>
                <a:ea typeface="한컴 백제 B"/>
              </a:rPr>
              <a:t>코칭 프로그램을 필두로 한 병영독서 지원 사업을 지속적으로 시행하고 있음</a:t>
            </a:r>
            <a:r>
              <a:rPr lang="en-US" altLang="ko-KR" sz="2600">
                <a:latin typeface="한컴 백제 B"/>
                <a:ea typeface="한컴 백제 B"/>
              </a:rPr>
              <a:t>.</a:t>
            </a:r>
            <a:endParaRPr lang="en-US" altLang="ko-KR" sz="2600">
              <a:latin typeface="한컴 백제 B"/>
              <a:ea typeface="한컴 백제 B"/>
            </a:endParaRPr>
          </a:p>
          <a:p>
            <a:pPr marL="0" indent="0">
              <a:buNone/>
              <a:defRPr/>
            </a:pPr>
            <a:endParaRPr lang="en-US" altLang="ko-KR" sz="2600">
              <a:latin typeface="한컴 백제 B"/>
              <a:ea typeface="한컴 백제 B"/>
            </a:endParaRPr>
          </a:p>
        </p:txBody>
      </p:sp>
      <p:graphicFrame>
        <p:nvGraphicFramePr>
          <p:cNvPr id="4" name=""/>
          <p:cNvGraphicFramePr/>
          <p:nvPr/>
        </p:nvGraphicFramePr>
        <p:xfrm>
          <a:off x="462317" y="3550976"/>
          <a:ext cx="4254689" cy="255099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5" name=""/>
          <p:cNvSpPr txBox="1"/>
          <p:nvPr/>
        </p:nvSpPr>
        <p:spPr>
          <a:xfrm>
            <a:off x="2366748" y="4797899"/>
            <a:ext cx="762568" cy="362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52.4%</a:t>
            </a:r>
            <a:endParaRPr lang="en-US" altLang="ko-KR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5725233" y="3805702"/>
          <a:ext cx="4060575" cy="213915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2106"/>
                <a:gridCol w="1358469"/>
              </a:tblGrid>
              <a:tr h="4662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한컴 백제 B"/>
                          <a:ea typeface="한컴 백제 B"/>
                        </a:rPr>
                        <a:t>응답</a:t>
                      </a:r>
                      <a:endParaRPr lang="ko-KR" altLang="en-US">
                        <a:solidFill>
                          <a:schemeClr val="dk1"/>
                        </a:solidFill>
                        <a:latin typeface="한컴 백제 B"/>
                        <a:ea typeface="한컴 백제 B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79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병영생활에 도움이 된다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74.5%</a:t>
                      </a:r>
                      <a:endParaRPr lang="en-US" altLang="ko-KR">
                        <a:latin typeface="한컴 백제 B"/>
                        <a:ea typeface="한컴 백제 B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936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한컴 백제 B"/>
                          <a:ea typeface="한컴 백제 B"/>
                        </a:rPr>
                        <a:t>시설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,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장서량</a:t>
                      </a:r>
                      <a:r>
                        <a:rPr lang="en-US" altLang="ko-KR">
                          <a:latin typeface="한컴 백제 B"/>
                          <a:ea typeface="한컴 백제 B"/>
                        </a:rPr>
                        <a:t>,</a:t>
                      </a:r>
                      <a:r>
                        <a:rPr lang="ko-KR" altLang="en-US">
                          <a:latin typeface="한컴 백제 B"/>
                          <a:ea typeface="한컴 백제 B"/>
                        </a:rPr>
                        <a:t> 장서의 최신성에 대한 불만족</a:t>
                      </a:r>
                      <a:endParaRPr lang="ko-KR" altLang="en-US">
                        <a:latin typeface="한컴 백제 B"/>
                        <a:ea typeface="한컴 백제 B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latin typeface="한컴 백제 B"/>
                        <a:ea typeface="한컴 백제 B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latin typeface="한컴 백제 B"/>
                          <a:ea typeface="한컴 백제 B"/>
                        </a:rPr>
                        <a:t>20%</a:t>
                      </a:r>
                      <a:endParaRPr lang="en-US" altLang="ko-KR">
                        <a:latin typeface="한컴 백제 B"/>
                        <a:ea typeface="한컴 백제 B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9" name=""/>
          <p:cNvCxnSpPr/>
          <p:nvPr/>
        </p:nvCxnSpPr>
        <p:spPr>
          <a:xfrm rot="5400000" flipH="1" flipV="1">
            <a:off x="3890555" y="3088339"/>
            <a:ext cx="606700" cy="2888612"/>
          </a:xfrm>
          <a:prstGeom prst="bentConnector2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3729039" y="6101970"/>
            <a:ext cx="4733922" cy="2397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-</a:t>
            </a:r>
            <a:r>
              <a:rPr lang="ko-KR" altLang="en-US" sz="1000"/>
              <a:t>한국국방연구원 </a:t>
            </a:r>
            <a:r>
              <a:rPr lang="en-US" altLang="ko-KR" sz="1000"/>
              <a:t>&lt;</a:t>
            </a:r>
            <a:r>
              <a:rPr lang="ko-KR" altLang="en-US" sz="1000"/>
              <a:t>장병 의식 및 생활 조사</a:t>
            </a:r>
            <a:r>
              <a:rPr lang="en-US" altLang="ko-KR" sz="1000"/>
              <a:t>&gt;</a:t>
            </a:r>
            <a:r>
              <a:rPr lang="ko-KR" altLang="en-US" sz="1000"/>
              <a:t> </a:t>
            </a:r>
            <a:r>
              <a:rPr lang="en-US" altLang="ko-KR" sz="1000"/>
              <a:t>(2014)</a:t>
            </a:r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961612" cy="1143000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latin typeface="한컴 윤체 M"/>
                <a:ea typeface="한컴 윤체 M"/>
              </a:rPr>
              <a:t>제작 동기</a:t>
            </a:r>
            <a:endParaRPr lang="ko-KR" altLang="en-US">
              <a:latin typeface="한컴 윤체 M"/>
              <a:ea typeface="한컴 윤체 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3884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600">
                <a:latin typeface="한컴 백제 B"/>
                <a:ea typeface="한컴 백제 B"/>
              </a:rPr>
              <a:t>절반가량 되는 인원이 진중문고의 독서경험이 없고</a:t>
            </a:r>
            <a:r>
              <a:rPr lang="en-US" altLang="ko-KR" sz="2600">
                <a:latin typeface="한컴 백제 B"/>
                <a:ea typeface="한컴 백제 B"/>
              </a:rPr>
              <a:t>,</a:t>
            </a:r>
            <a:r>
              <a:rPr lang="ko-KR" altLang="en-US" sz="2600">
                <a:latin typeface="한컴 백제 B"/>
                <a:ea typeface="한컴 백제 B"/>
              </a:rPr>
              <a:t> 문고에 대한 불만도 많은 편</a:t>
            </a:r>
            <a:endParaRPr lang="en-US" altLang="ko-KR" sz="2600">
              <a:latin typeface="한컴 백제 B"/>
              <a:ea typeface="한컴 백제 B"/>
            </a:endParaRPr>
          </a:p>
          <a:p>
            <a:pPr marL="0" indent="0">
              <a:buNone/>
              <a:defRPr/>
            </a:pPr>
            <a:endParaRPr lang="en-US" altLang="ko-KR" sz="2600">
              <a:latin typeface="한컴 백제 B"/>
              <a:ea typeface="한컴 백제 B"/>
            </a:endParaRPr>
          </a:p>
          <a:p>
            <a:pPr marL="0" indent="0">
              <a:buNone/>
              <a:defRPr/>
            </a:pPr>
            <a:r>
              <a:rPr lang="ko-KR" altLang="en-US" sz="2600">
                <a:latin typeface="한컴 백제 B"/>
                <a:ea typeface="한컴 백제 B"/>
              </a:rPr>
              <a:t>선정과정에서 군 장병의 선호도가 제대로 반영이 안되는 것 같음</a:t>
            </a:r>
            <a:r>
              <a:rPr lang="en-US" altLang="ko-KR" sz="2600">
                <a:latin typeface="한컴 백제 B"/>
                <a:ea typeface="한컴 백제 B"/>
              </a:rPr>
              <a:t>.</a:t>
            </a:r>
            <a:r>
              <a:rPr lang="ko-KR" altLang="en-US" sz="2600">
                <a:latin typeface="한컴 백제 B"/>
                <a:ea typeface="한컴 백제 B"/>
              </a:rPr>
              <a:t> </a:t>
            </a:r>
            <a:r>
              <a:rPr lang="en-US" altLang="ko-KR" sz="2600">
                <a:latin typeface="한컴 백제 B"/>
                <a:ea typeface="한컴 백제 B"/>
              </a:rPr>
              <a:t>(</a:t>
            </a:r>
            <a:r>
              <a:rPr lang="ko-KR" altLang="en-US" sz="2600">
                <a:latin typeface="한컴 백제 B"/>
                <a:ea typeface="한컴 백제 B"/>
              </a:rPr>
              <a:t>실제 선호도 조사를 받은 적이 없음</a:t>
            </a:r>
            <a:r>
              <a:rPr lang="en-US" altLang="ko-KR" sz="2600">
                <a:latin typeface="한컴 백제 B"/>
                <a:ea typeface="한컴 백제 B"/>
              </a:rPr>
              <a:t>)</a:t>
            </a:r>
            <a:endParaRPr lang="en-US" altLang="ko-KR" sz="2600">
              <a:latin typeface="한컴 백제 B"/>
              <a:ea typeface="한컴 백제 B"/>
            </a:endParaRPr>
          </a:p>
          <a:p>
            <a:pPr marL="0" indent="0">
              <a:buNone/>
              <a:defRPr/>
            </a:pPr>
            <a:endParaRPr lang="en-US" altLang="ko-KR" sz="2600">
              <a:latin typeface="한컴 백제 B"/>
              <a:ea typeface="한컴 백제 B"/>
            </a:endParaRPr>
          </a:p>
          <a:p>
            <a:pPr marL="0" indent="0">
              <a:buNone/>
              <a:defRPr/>
            </a:pPr>
            <a:r>
              <a:rPr lang="en-US" altLang="ko-KR" sz="2600">
                <a:solidFill>
                  <a:srgbClr val="ff6666"/>
                </a:solidFill>
                <a:latin typeface="한컴 백제 B"/>
                <a:ea typeface="한컴 백제 B"/>
              </a:rPr>
              <a:t>-&gt;</a:t>
            </a:r>
            <a:r>
              <a:rPr lang="ko-KR" altLang="en-US" sz="2600">
                <a:solidFill>
                  <a:srgbClr val="ff6666"/>
                </a:solidFill>
                <a:latin typeface="한컴 백제 B"/>
                <a:ea typeface="한컴 백제 B"/>
              </a:rPr>
              <a:t> 문제점을 해결하고</a:t>
            </a:r>
            <a:r>
              <a:rPr lang="en-US" altLang="ko-KR" sz="2600">
                <a:solidFill>
                  <a:srgbClr val="ff6666"/>
                </a:solidFill>
                <a:latin typeface="한컴 백제 B"/>
                <a:ea typeface="한컴 백제 B"/>
              </a:rPr>
              <a:t>,</a:t>
            </a:r>
            <a:r>
              <a:rPr lang="ko-KR" altLang="en-US" sz="2600">
                <a:solidFill>
                  <a:srgbClr val="ff6666"/>
                </a:solidFill>
                <a:latin typeface="한컴 백제 B"/>
                <a:ea typeface="한컴 백제 B"/>
              </a:rPr>
              <a:t> 장병들의 독서량을 증진시키자</a:t>
            </a:r>
            <a:r>
              <a:rPr lang="en-US" altLang="ko-KR" sz="2600">
                <a:solidFill>
                  <a:srgbClr val="ff6666"/>
                </a:solidFill>
                <a:latin typeface="한컴 백제 B"/>
                <a:ea typeface="한컴 백제 B"/>
              </a:rPr>
              <a:t>!</a:t>
            </a:r>
            <a:endParaRPr lang="en-US" altLang="ko-KR" sz="2600">
              <a:solidFill>
                <a:srgbClr val="ff6666"/>
              </a:solidFill>
              <a:latin typeface="한컴 백제 B"/>
              <a:ea typeface="한컴 백제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6526" y="2409825"/>
            <a:ext cx="2628900" cy="24003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4604" y="1850108"/>
            <a:ext cx="6286500" cy="398145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674604" y="517492"/>
            <a:ext cx="7974880" cy="6807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900">
                <a:latin typeface="한컴 윤체 B"/>
                <a:ea typeface="한컴 윤체 B"/>
              </a:rPr>
              <a:t>상세 기능 </a:t>
            </a:r>
            <a:r>
              <a:rPr lang="en-US" altLang="ko-KR" sz="3900">
                <a:latin typeface="한컴 윤체 B"/>
                <a:ea typeface="한컴 윤체 B"/>
              </a:rPr>
              <a:t>-</a:t>
            </a:r>
            <a:r>
              <a:rPr lang="ko-KR" altLang="en-US" sz="3900">
                <a:latin typeface="한컴 윤체 B"/>
                <a:ea typeface="한컴 윤체 B"/>
              </a:rPr>
              <a:t> 회원가입</a:t>
            </a:r>
            <a:r>
              <a:rPr lang="en-US" altLang="ko-KR" sz="3900">
                <a:latin typeface="한컴 윤체 B"/>
                <a:ea typeface="한컴 윤체 B"/>
              </a:rPr>
              <a:t>,</a:t>
            </a:r>
            <a:r>
              <a:rPr lang="ko-KR" altLang="en-US" sz="3900">
                <a:latin typeface="한컴 윤체 B"/>
                <a:ea typeface="한컴 윤체 B"/>
              </a:rPr>
              <a:t> 로그인</a:t>
            </a:r>
            <a:endParaRPr lang="ko-KR" altLang="en-US" sz="3900">
              <a:latin typeface="한컴 윤체 B"/>
              <a:ea typeface="한컴 윤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0760" y="1740329"/>
            <a:ext cx="8256197" cy="467579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74604" y="517492"/>
            <a:ext cx="7974880" cy="6807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상세 기능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 메인페이지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(1)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체 B"/>
              <a:ea typeface="한컴 윤체 B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6448528" y="3879235"/>
            <a:ext cx="4995226" cy="78544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164621" y="2110892"/>
            <a:ext cx="2828042" cy="39355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각 부대 병영도서실에 정돈되지 않은 진중문고의 목록을 볼 수 있음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여러 방식으로 정렬을 할 수 있음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사람들이 매긴 평점을 확인할 수 있음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ko-KR" altLang="en-US">
              <a:latin typeface="한컴 백제 B"/>
              <a:ea typeface="한컴 백제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74604" y="517492"/>
            <a:ext cx="7974880" cy="6807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상세 기능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 메인페이지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(2)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체 B"/>
              <a:ea typeface="한컴 윤체 B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6448528" y="3879235"/>
            <a:ext cx="4995226" cy="78544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194080" y="1878077"/>
            <a:ext cx="2828042" cy="642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검색을 통해 원하는 책이 진중문고에 있는지 확인가능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0384" y="1711754"/>
            <a:ext cx="8080057" cy="400864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3357191" y="2050311"/>
            <a:ext cx="1826443" cy="470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74604" y="517492"/>
            <a:ext cx="7974880" cy="6807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상세 기능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 메인페이지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체 B"/>
              <a:ea typeface="한컴 윤체 B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6448528" y="3879235"/>
            <a:ext cx="4995226" cy="78544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194080" y="1878077"/>
            <a:ext cx="2828042" cy="6346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원하는 책이 없다면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읽고 싶은 책을 신청할 수 있음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6175" y="1744193"/>
            <a:ext cx="8183574" cy="3929328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6096000" y="2363869"/>
            <a:ext cx="918132" cy="3240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74604" y="517492"/>
            <a:ext cx="7974880" cy="6807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상세 기능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 디테일페이지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체 B"/>
                <a:ea typeface="한컴 윤체 B"/>
              </a:rPr>
              <a:t>(1)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체 B"/>
              <a:ea typeface="한컴 윤체 B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6448528" y="3879235"/>
            <a:ext cx="4995226" cy="78544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194080" y="1878077"/>
            <a:ext cx="2828042" cy="33778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메인페이지에서 책을 클릭하면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해당 책의 디테일 페이지로 넘어감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전체 평점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본인이 준 평점</a:t>
            </a:r>
            <a:r>
              <a:rPr lang="en-US" altLang="ko-KR">
                <a:latin typeface="한컴 백제 B"/>
                <a:ea typeface="한컴 백제 B"/>
              </a:rPr>
              <a:t>,</a:t>
            </a:r>
            <a:r>
              <a:rPr lang="ko-KR" altLang="en-US">
                <a:latin typeface="한컴 백제 B"/>
                <a:ea typeface="한컴 백제 B"/>
              </a:rPr>
              <a:t> 책 소개와 사용자들이 쓴 독후감을 볼 수 있음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endParaRPr lang="en-US" altLang="ko-KR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>
                <a:latin typeface="한컴 백제 B"/>
                <a:ea typeface="한컴 백제 B"/>
              </a:rPr>
              <a:t>독후감과 메모를 작성할 수 있음</a:t>
            </a:r>
            <a:r>
              <a:rPr lang="en-US" altLang="ko-KR">
                <a:latin typeface="한컴 백제 B"/>
                <a:ea typeface="한컴 백제 B"/>
              </a:rPr>
              <a:t>.</a:t>
            </a:r>
            <a:endParaRPr lang="en-US" altLang="ko-KR">
              <a:latin typeface="한컴 백제 B"/>
              <a:ea typeface="한컴 백제 B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5857" y="4703445"/>
            <a:ext cx="5451455" cy="188850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69410" y="1808396"/>
            <a:ext cx="2664348" cy="2895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344</ep:Words>
  <ep:PresentationFormat>화면 슬라이드 쇼(4:3)</ep:PresentationFormat>
  <ep:Paragraphs>59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진중한 독서</vt:lpstr>
      <vt:lpstr>진중문고란?</vt:lpstr>
      <vt:lpstr>병영독서의 현 상황</vt:lpstr>
      <vt:lpstr>제작 동기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2020-10-31T00:18:32.612</dcterms:created>
  <dc:creator>CKIRUser</dc:creator>
  <cp:lastModifiedBy>CKIRUser</cp:lastModifiedBy>
  <dcterms:modified xsi:type="dcterms:W3CDTF">2020-10-31T05:21:28.205</dcterms:modified>
  <cp:revision>104</cp:revision>
  <dc:title>진중한 독서</dc:title>
  <cp:version>1000.0100.01</cp:version>
</cp:coreProperties>
</file>