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52"/>
  </p:normalViewPr>
  <p:slideViewPr>
    <p:cSldViewPr snapToGrid="0" snapToObjects="1">
      <p:cViewPr>
        <p:scale>
          <a:sx n="91" d="100"/>
          <a:sy n="91" d="100"/>
        </p:scale>
        <p:origin x="840"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10/23/18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141410" y="3073397"/>
            <a:ext cx="4878391" cy="2717801"/>
          </a:xfrm>
        </p:spPr>
        <p:txBody>
          <a:body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172200" y="3073397"/>
            <a:ext cx="4875210" cy="2717801"/>
          </a:xfrm>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B996E-3FBA-8E40-815E-55BDC157B517}"/>
              </a:ext>
            </a:extLst>
          </p:cNvPr>
          <p:cNvSpPr>
            <a:spLocks noGrp="1"/>
          </p:cNvSpPr>
          <p:nvPr>
            <p:ph type="ctrTitle"/>
          </p:nvPr>
        </p:nvSpPr>
        <p:spPr/>
        <p:txBody>
          <a:bodyPr/>
          <a:lstStyle/>
          <a:p>
            <a:r>
              <a:rPr lang="fr-FR" dirty="0"/>
              <a:t>Analyse des besoins fonctionnels du client pour son groupe de pizzeria</a:t>
            </a:r>
          </a:p>
        </p:txBody>
      </p:sp>
      <p:sp>
        <p:nvSpPr>
          <p:cNvPr id="3" name="Sous-titre 2">
            <a:extLst>
              <a:ext uri="{FF2B5EF4-FFF2-40B4-BE49-F238E27FC236}">
                <a16:creationId xmlns:a16="http://schemas.microsoft.com/office/drawing/2014/main" id="{DD2A518A-9DF3-DA4C-8D04-0E8D3DD230AD}"/>
              </a:ext>
            </a:extLst>
          </p:cNvPr>
          <p:cNvSpPr>
            <a:spLocks noGrp="1"/>
          </p:cNvSpPr>
          <p:nvPr>
            <p:ph type="subTitle" idx="1"/>
          </p:nvPr>
        </p:nvSpPr>
        <p:spPr/>
        <p:txBody>
          <a:bodyPr/>
          <a:lstStyle/>
          <a:p>
            <a:r>
              <a:rPr lang="fr-FR" dirty="0"/>
              <a:t> </a:t>
            </a:r>
          </a:p>
          <a:p>
            <a:r>
              <a:rPr lang="fr-FR" dirty="0"/>
              <a:t>			Paris 2018</a:t>
            </a:r>
          </a:p>
        </p:txBody>
      </p:sp>
    </p:spTree>
    <p:extLst>
      <p:ext uri="{BB962C8B-B14F-4D97-AF65-F5344CB8AC3E}">
        <p14:creationId xmlns:p14="http://schemas.microsoft.com/office/powerpoint/2010/main" val="307917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CF127-54EB-5B4F-A268-CA8451CD4098}"/>
              </a:ext>
            </a:extLst>
          </p:cNvPr>
          <p:cNvSpPr>
            <a:spLocks noGrp="1"/>
          </p:cNvSpPr>
          <p:nvPr>
            <p:ph type="title"/>
          </p:nvPr>
        </p:nvSpPr>
        <p:spPr/>
        <p:txBody>
          <a:bodyPr/>
          <a:lstStyle/>
          <a:p>
            <a:r>
              <a:rPr lang="fr-FR" dirty="0"/>
              <a:t>Scénario 1 : Cas nominal</a:t>
            </a:r>
          </a:p>
        </p:txBody>
      </p:sp>
      <p:graphicFrame>
        <p:nvGraphicFramePr>
          <p:cNvPr id="4" name="Espace réservé du contenu 3">
            <a:extLst>
              <a:ext uri="{FF2B5EF4-FFF2-40B4-BE49-F238E27FC236}">
                <a16:creationId xmlns:a16="http://schemas.microsoft.com/office/drawing/2014/main" id="{87C469FC-0AF8-0C47-A9D3-F80E286729BD}"/>
              </a:ext>
            </a:extLst>
          </p:cNvPr>
          <p:cNvGraphicFramePr>
            <a:graphicFrameLocks noGrp="1"/>
          </p:cNvGraphicFramePr>
          <p:nvPr>
            <p:ph idx="1"/>
            <p:extLst>
              <p:ext uri="{D42A27DB-BD31-4B8C-83A1-F6EECF244321}">
                <p14:modId xmlns:p14="http://schemas.microsoft.com/office/powerpoint/2010/main" val="2647713403"/>
              </p:ext>
            </p:extLst>
          </p:nvPr>
        </p:nvGraphicFramePr>
        <p:xfrm>
          <a:off x="703385" y="2349305"/>
          <a:ext cx="10344028" cy="2996919"/>
        </p:xfrm>
        <a:graphic>
          <a:graphicData uri="http://schemas.openxmlformats.org/drawingml/2006/table">
            <a:tbl>
              <a:tblPr firstRow="1" firstCol="1" bandRow="1">
                <a:tableStyleId>{8FD4443E-F989-4FC4-A0C8-D5A2AF1F390B}</a:tableStyleId>
              </a:tblPr>
              <a:tblGrid>
                <a:gridCol w="10344028">
                  <a:extLst>
                    <a:ext uri="{9D8B030D-6E8A-4147-A177-3AD203B41FA5}">
                      <a16:colId xmlns:a16="http://schemas.microsoft.com/office/drawing/2014/main" val="681324450"/>
                    </a:ext>
                  </a:extLst>
                </a:gridCol>
              </a:tblGrid>
              <a:tr h="413369">
                <a:tc>
                  <a:txBody>
                    <a:bodyPr/>
                    <a:lstStyle/>
                    <a:p>
                      <a:pPr>
                        <a:spcAft>
                          <a:spcPts val="0"/>
                        </a:spcAft>
                      </a:pPr>
                      <a:r>
                        <a:rPr lang="fr-FR" sz="1400">
                          <a:effectLst/>
                        </a:rPr>
                        <a:t>Le scénario nominal 1</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04323871"/>
                  </a:ext>
                </a:extLst>
              </a:tr>
              <a:tr h="2583550">
                <a:tc>
                  <a:txBody>
                    <a:bodyPr/>
                    <a:lstStyle/>
                    <a:p>
                      <a:r>
                        <a:rPr lang="fr-FR" sz="1400" dirty="0">
                          <a:effectLst/>
                        </a:rPr>
                        <a:t>1 – Le client souhaite effectuer une nouvelle commande.</a:t>
                      </a:r>
                      <a:br>
                        <a:rPr lang="fr-FR" sz="1400" dirty="0">
                          <a:effectLst/>
                        </a:rPr>
                      </a:br>
                      <a:r>
                        <a:rPr lang="fr-FR" sz="1400" dirty="0">
                          <a:effectLst/>
                        </a:rPr>
                        <a:t>2 – Le système affiche le catalogue des pizzas.</a:t>
                      </a:r>
                      <a:br>
                        <a:rPr lang="fr-FR" sz="1400" dirty="0">
                          <a:effectLst/>
                        </a:rPr>
                      </a:br>
                      <a:r>
                        <a:rPr lang="fr-FR" sz="1400" dirty="0">
                          <a:effectLst/>
                        </a:rPr>
                        <a:t>3 – Le client choisit les produits qu'il souhaite commander.</a:t>
                      </a:r>
                      <a:br>
                        <a:rPr lang="fr-FR" sz="1400" dirty="0">
                          <a:effectLst/>
                        </a:rPr>
                      </a:br>
                      <a:r>
                        <a:rPr lang="fr-FR" sz="1400" dirty="0">
                          <a:effectLst/>
                        </a:rPr>
                        <a:t>4 – Le système valide et affiche la commande avec le prix total. Le système demande de saisir les coordonnées de livraison (nom, prénom, adresse, code postal, ville, e-mail, téléphone, date, heure ).</a:t>
                      </a:r>
                      <a:br>
                        <a:rPr lang="fr-FR" sz="1400" dirty="0">
                          <a:effectLst/>
                        </a:rPr>
                      </a:br>
                      <a:r>
                        <a:rPr lang="fr-FR" sz="1400" dirty="0">
                          <a:effectLst/>
                        </a:rPr>
                        <a:t>5 – Le client saisit ses coordonnées.</a:t>
                      </a:r>
                      <a:br>
                        <a:rPr lang="fr-FR" sz="1400" dirty="0">
                          <a:effectLst/>
                        </a:rPr>
                      </a:br>
                      <a:r>
                        <a:rPr lang="fr-FR" sz="1400" dirty="0">
                          <a:effectLst/>
                        </a:rPr>
                        <a:t>6 - Le système valide et demande le mode de paiement.</a:t>
                      </a:r>
                      <a:br>
                        <a:rPr lang="fr-FR" sz="1400" dirty="0">
                          <a:effectLst/>
                        </a:rPr>
                      </a:br>
                      <a:r>
                        <a:rPr lang="fr-FR" sz="1400" dirty="0">
                          <a:effectLst/>
                        </a:rPr>
                        <a:t>7 - Le client choisit son mode de paiement en ajoutant les éventuelles informations.</a:t>
                      </a:r>
                      <a:br>
                        <a:rPr lang="fr-FR" sz="1400" dirty="0">
                          <a:effectLst/>
                        </a:rPr>
                      </a:br>
                      <a:r>
                        <a:rPr lang="fr-FR" sz="1400" dirty="0">
                          <a:effectLst/>
                        </a:rPr>
                        <a:t>8 – Le système valide et indique qu'un e-mail a été́ envoyé́ à l'adresse mail du client et que la commande a bien été́ prise en compte. Fin du scénario. </a:t>
                      </a:r>
                      <a:endParaRPr lang="fr-FR" sz="1200" dirty="0">
                        <a:effectLst/>
                        <a:latin typeface="Calibri" panose="020F0502020204030204" pitchFamily="34" charset="0"/>
                        <a:ea typeface="Times New Roman" panose="02020603050405020304" pitchFamily="18" charset="0"/>
                      </a:endParaRPr>
                    </a:p>
                  </a:txBody>
                  <a:tcPr marL="76200" marR="76200" marT="76200" marB="76200"/>
                </a:tc>
                <a:extLst>
                  <a:ext uri="{0D108BD9-81ED-4DB2-BD59-A6C34878D82A}">
                    <a16:rowId xmlns:a16="http://schemas.microsoft.com/office/drawing/2014/main" val="1739091922"/>
                  </a:ext>
                </a:extLst>
              </a:tr>
            </a:tbl>
          </a:graphicData>
        </a:graphic>
      </p:graphicFrame>
    </p:spTree>
    <p:extLst>
      <p:ext uri="{BB962C8B-B14F-4D97-AF65-F5344CB8AC3E}">
        <p14:creationId xmlns:p14="http://schemas.microsoft.com/office/powerpoint/2010/main" val="187780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DD8387-588C-DE47-B1BC-CEA521BF2C0C}"/>
              </a:ext>
            </a:extLst>
          </p:cNvPr>
          <p:cNvSpPr>
            <a:spLocks noGrp="1"/>
          </p:cNvSpPr>
          <p:nvPr>
            <p:ph type="title"/>
          </p:nvPr>
        </p:nvSpPr>
        <p:spPr/>
        <p:txBody>
          <a:bodyPr/>
          <a:lstStyle/>
          <a:p>
            <a:r>
              <a:rPr lang="fr-FR" dirty="0"/>
              <a:t>Scénario 1 : cas alternatif</a:t>
            </a:r>
          </a:p>
        </p:txBody>
      </p:sp>
      <p:graphicFrame>
        <p:nvGraphicFramePr>
          <p:cNvPr id="4" name="Espace réservé du contenu 3">
            <a:extLst>
              <a:ext uri="{FF2B5EF4-FFF2-40B4-BE49-F238E27FC236}">
                <a16:creationId xmlns:a16="http://schemas.microsoft.com/office/drawing/2014/main" id="{754CA6A6-EF27-CA4F-BC7F-E88157D2F887}"/>
              </a:ext>
            </a:extLst>
          </p:cNvPr>
          <p:cNvGraphicFramePr>
            <a:graphicFrameLocks noGrp="1"/>
          </p:cNvGraphicFramePr>
          <p:nvPr>
            <p:ph idx="1"/>
            <p:extLst>
              <p:ext uri="{D42A27DB-BD31-4B8C-83A1-F6EECF244321}">
                <p14:modId xmlns:p14="http://schemas.microsoft.com/office/powerpoint/2010/main" val="2512488385"/>
              </p:ext>
            </p:extLst>
          </p:nvPr>
        </p:nvGraphicFramePr>
        <p:xfrm>
          <a:off x="787791" y="1969477"/>
          <a:ext cx="10259622" cy="3270067"/>
        </p:xfrm>
        <a:graphic>
          <a:graphicData uri="http://schemas.openxmlformats.org/drawingml/2006/table">
            <a:tbl>
              <a:tblPr firstRow="1" firstCol="1" bandRow="1">
                <a:tableStyleId>{8FD4443E-F989-4FC4-A0C8-D5A2AF1F390B}</a:tableStyleId>
              </a:tblPr>
              <a:tblGrid>
                <a:gridCol w="10259622">
                  <a:extLst>
                    <a:ext uri="{9D8B030D-6E8A-4147-A177-3AD203B41FA5}">
                      <a16:colId xmlns:a16="http://schemas.microsoft.com/office/drawing/2014/main" val="10887941"/>
                    </a:ext>
                  </a:extLst>
                </a:gridCol>
              </a:tblGrid>
              <a:tr h="490510">
                <a:tc>
                  <a:txBody>
                    <a:bodyPr/>
                    <a:lstStyle/>
                    <a:p>
                      <a:pPr>
                        <a:spcAft>
                          <a:spcPts val="0"/>
                        </a:spcAft>
                      </a:pPr>
                      <a:r>
                        <a:rPr lang="fr-FR" sz="1400">
                          <a:effectLst/>
                        </a:rPr>
                        <a:t>Les scénarios alternatifs 1</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57455605"/>
                  </a:ext>
                </a:extLst>
              </a:tr>
              <a:tr h="2779557">
                <a:tc>
                  <a:txBody>
                    <a:bodyPr/>
                    <a:lstStyle/>
                    <a:p>
                      <a:pPr>
                        <a:spcAft>
                          <a:spcPts val="0"/>
                        </a:spcAft>
                      </a:pPr>
                      <a:r>
                        <a:rPr lang="fr-FR" sz="1400" dirty="0">
                          <a:effectLst/>
                        </a:rPr>
                        <a:t>2.a Le client décide de quitter la consultation du catalogue. </a:t>
                      </a:r>
                      <a:endParaRPr lang="fr-FR" sz="1200" dirty="0">
                        <a:effectLst/>
                      </a:endParaRPr>
                    </a:p>
                    <a:p>
                      <a:pPr>
                        <a:spcAft>
                          <a:spcPts val="0"/>
                        </a:spcAft>
                      </a:pPr>
                      <a:r>
                        <a:rPr lang="fr-FR" sz="1400" dirty="0">
                          <a:effectLst/>
                        </a:rPr>
                        <a:t>3.a – Aucun produit choisit :</a:t>
                      </a:r>
                      <a:endParaRPr lang="fr-FR" sz="1200" dirty="0">
                        <a:effectLst/>
                      </a:endParaRPr>
                    </a:p>
                    <a:p>
                      <a:pPr>
                        <a:spcAft>
                          <a:spcPts val="0"/>
                        </a:spcAft>
                      </a:pPr>
                      <a:r>
                        <a:rPr lang="fr-FR" sz="1400" dirty="0">
                          <a:effectLst/>
                        </a:rPr>
                        <a:t>4.a– Le système retourne un message d'erreur et retourne à l'étape 2. </a:t>
                      </a:r>
                      <a:endParaRPr lang="fr-FR" sz="1200" dirty="0">
                        <a:effectLst/>
                      </a:endParaRPr>
                    </a:p>
                    <a:p>
                      <a:pPr>
                        <a:spcAft>
                          <a:spcPts val="0"/>
                        </a:spcAft>
                      </a:pPr>
                      <a:r>
                        <a:rPr lang="fr-FR" sz="1400" dirty="0">
                          <a:effectLst/>
                        </a:rPr>
                        <a:t>4.b – Code postal incorrect :</a:t>
                      </a:r>
                      <a:endParaRPr lang="fr-FR" sz="1200" dirty="0">
                        <a:effectLst/>
                      </a:endParaRPr>
                    </a:p>
                    <a:p>
                      <a:pPr>
                        <a:spcAft>
                          <a:spcPts val="0"/>
                        </a:spcAft>
                      </a:pPr>
                      <a:r>
                        <a:rPr lang="fr-FR" sz="1400" dirty="0">
                          <a:effectLst/>
                        </a:rPr>
                        <a:t>5– Le système informe que le code postal saisie est incorrecte et retourne à l'étape 4 </a:t>
                      </a:r>
                      <a:endParaRPr lang="fr-FR" sz="1200" dirty="0">
                        <a:effectLst/>
                      </a:endParaRPr>
                    </a:p>
                    <a:p>
                      <a:pPr>
                        <a:spcAft>
                          <a:spcPts val="0"/>
                        </a:spcAft>
                      </a:pPr>
                      <a:r>
                        <a:rPr lang="fr-FR" sz="1400" dirty="0">
                          <a:effectLst/>
                        </a:rPr>
                        <a:t>4.b – E-mail incorrect :</a:t>
                      </a:r>
                      <a:endParaRPr lang="fr-FR" sz="1200" dirty="0">
                        <a:effectLst/>
                      </a:endParaRPr>
                    </a:p>
                    <a:p>
                      <a:pPr>
                        <a:spcAft>
                          <a:spcPts val="0"/>
                        </a:spcAft>
                      </a:pPr>
                      <a:r>
                        <a:rPr lang="fr-FR" sz="1400" dirty="0">
                          <a:effectLst/>
                        </a:rPr>
                        <a:t>5 – Le système informe que l’e-mail saisi est incorrect et retourne à l'étape 4 </a:t>
                      </a:r>
                      <a:endParaRPr lang="fr-FR" sz="1200" dirty="0">
                        <a:effectLst/>
                      </a:endParaRPr>
                    </a:p>
                    <a:p>
                      <a:pPr>
                        <a:spcAft>
                          <a:spcPts val="0"/>
                        </a:spcAft>
                      </a:pPr>
                      <a:r>
                        <a:rPr lang="fr-FR" sz="1400" dirty="0">
                          <a:effectLst/>
                        </a:rPr>
                        <a:t>6.a – Aucun choix de mode de paiement :</a:t>
                      </a:r>
                      <a:endParaRPr lang="fr-FR" sz="1200" dirty="0">
                        <a:effectLst/>
                      </a:endParaRPr>
                    </a:p>
                    <a:p>
                      <a:pPr>
                        <a:spcAft>
                          <a:spcPts val="0"/>
                        </a:spcAft>
                      </a:pPr>
                      <a:r>
                        <a:rPr lang="fr-FR" sz="1400" dirty="0">
                          <a:effectLst/>
                        </a:rPr>
                        <a:t>7 – Le système informe l'erreur et retourne à l'étape 6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45481921"/>
                  </a:ext>
                </a:extLst>
              </a:tr>
            </a:tbl>
          </a:graphicData>
        </a:graphic>
      </p:graphicFrame>
    </p:spTree>
    <p:extLst>
      <p:ext uri="{BB962C8B-B14F-4D97-AF65-F5344CB8AC3E}">
        <p14:creationId xmlns:p14="http://schemas.microsoft.com/office/powerpoint/2010/main" val="228647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DA335E-C883-574E-A8D4-BD59D08E9D85}"/>
              </a:ext>
            </a:extLst>
          </p:cNvPr>
          <p:cNvSpPr>
            <a:spLocks noGrp="1"/>
          </p:cNvSpPr>
          <p:nvPr>
            <p:ph type="title"/>
          </p:nvPr>
        </p:nvSpPr>
        <p:spPr/>
        <p:txBody>
          <a:bodyPr/>
          <a:lstStyle/>
          <a:p>
            <a:r>
              <a:rPr lang="fr-FR" dirty="0"/>
              <a:t>Scénario 2 : cas nominal</a:t>
            </a:r>
          </a:p>
        </p:txBody>
      </p:sp>
      <p:graphicFrame>
        <p:nvGraphicFramePr>
          <p:cNvPr id="4" name="Espace réservé du contenu 3">
            <a:extLst>
              <a:ext uri="{FF2B5EF4-FFF2-40B4-BE49-F238E27FC236}">
                <a16:creationId xmlns:a16="http://schemas.microsoft.com/office/drawing/2014/main" id="{E936FEB1-E53B-A748-874C-865D74A1412C}"/>
              </a:ext>
            </a:extLst>
          </p:cNvPr>
          <p:cNvGraphicFramePr>
            <a:graphicFrameLocks noGrp="1"/>
          </p:cNvGraphicFramePr>
          <p:nvPr>
            <p:ph idx="1"/>
            <p:extLst>
              <p:ext uri="{D42A27DB-BD31-4B8C-83A1-F6EECF244321}">
                <p14:modId xmlns:p14="http://schemas.microsoft.com/office/powerpoint/2010/main" val="437097191"/>
              </p:ext>
            </p:extLst>
          </p:nvPr>
        </p:nvGraphicFramePr>
        <p:xfrm>
          <a:off x="900332" y="2097088"/>
          <a:ext cx="6602413" cy="2609056"/>
        </p:xfrm>
        <a:graphic>
          <a:graphicData uri="http://schemas.openxmlformats.org/drawingml/2006/table">
            <a:tbl>
              <a:tblPr firstRow="1" firstCol="1" bandRow="1">
                <a:tableStyleId>{8FD4443E-F989-4FC4-A0C8-D5A2AF1F390B}</a:tableStyleId>
              </a:tblPr>
              <a:tblGrid>
                <a:gridCol w="6602413">
                  <a:extLst>
                    <a:ext uri="{9D8B030D-6E8A-4147-A177-3AD203B41FA5}">
                      <a16:colId xmlns:a16="http://schemas.microsoft.com/office/drawing/2014/main" val="1721343402"/>
                    </a:ext>
                  </a:extLst>
                </a:gridCol>
              </a:tblGrid>
              <a:tr h="695748">
                <a:tc>
                  <a:txBody>
                    <a:bodyPr/>
                    <a:lstStyle/>
                    <a:p>
                      <a:pPr>
                        <a:spcAft>
                          <a:spcPts val="0"/>
                        </a:spcAft>
                      </a:pPr>
                      <a:r>
                        <a:rPr lang="fr-FR" sz="1400">
                          <a:effectLst/>
                        </a:rPr>
                        <a:t>Le scénario nominal 2</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36610004"/>
                  </a:ext>
                </a:extLst>
              </a:tr>
              <a:tr h="1913308">
                <a:tc>
                  <a:txBody>
                    <a:bodyPr/>
                    <a:lstStyle/>
                    <a:p>
                      <a:r>
                        <a:rPr lang="fr-FR" sz="1400" dirty="0">
                          <a:effectLst/>
                        </a:rPr>
                        <a:t>1- Le client souhaite annuler une commande.</a:t>
                      </a:r>
                      <a:br>
                        <a:rPr lang="fr-FR" sz="1400" dirty="0">
                          <a:effectLst/>
                        </a:rPr>
                      </a:br>
                      <a:r>
                        <a:rPr lang="fr-FR" sz="1400" dirty="0">
                          <a:effectLst/>
                        </a:rPr>
                        <a:t>2- Le système affiche la liste des commandes du client.</a:t>
                      </a:r>
                      <a:br>
                        <a:rPr lang="fr-FR" sz="1400" dirty="0">
                          <a:effectLst/>
                        </a:rPr>
                      </a:br>
                      <a:r>
                        <a:rPr lang="fr-FR" sz="1400" dirty="0">
                          <a:effectLst/>
                        </a:rPr>
                        <a:t>3- Le client choisit la commander à annuler et saisit la raison.</a:t>
                      </a:r>
                      <a:br>
                        <a:rPr lang="fr-FR" sz="1400" dirty="0">
                          <a:effectLst/>
                        </a:rPr>
                      </a:br>
                      <a:r>
                        <a:rPr lang="fr-FR" sz="1400" dirty="0">
                          <a:effectLst/>
                        </a:rPr>
                        <a:t>4- Le système valide et informe que la commande a bien été́ annulée. Fin du scénario. </a:t>
                      </a:r>
                      <a:endParaRPr lang="fr-FR" sz="1200" dirty="0">
                        <a:effectLst/>
                        <a:latin typeface="Calibri" panose="020F0502020204030204" pitchFamily="34" charset="0"/>
                        <a:ea typeface="Times New Roman" panose="02020603050405020304" pitchFamily="18" charset="0"/>
                      </a:endParaRPr>
                    </a:p>
                  </a:txBody>
                  <a:tcPr marL="76200" marR="76200" marT="76200" marB="76200"/>
                </a:tc>
                <a:extLst>
                  <a:ext uri="{0D108BD9-81ED-4DB2-BD59-A6C34878D82A}">
                    <a16:rowId xmlns:a16="http://schemas.microsoft.com/office/drawing/2014/main" val="2042503174"/>
                  </a:ext>
                </a:extLst>
              </a:tr>
            </a:tbl>
          </a:graphicData>
        </a:graphic>
      </p:graphicFrame>
    </p:spTree>
    <p:extLst>
      <p:ext uri="{BB962C8B-B14F-4D97-AF65-F5344CB8AC3E}">
        <p14:creationId xmlns:p14="http://schemas.microsoft.com/office/powerpoint/2010/main" val="197352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B289E-9B2C-0140-B4C9-B920D4E2A6D1}"/>
              </a:ext>
            </a:extLst>
          </p:cNvPr>
          <p:cNvSpPr>
            <a:spLocks noGrp="1"/>
          </p:cNvSpPr>
          <p:nvPr>
            <p:ph type="title"/>
          </p:nvPr>
        </p:nvSpPr>
        <p:spPr/>
        <p:txBody>
          <a:bodyPr/>
          <a:lstStyle/>
          <a:p>
            <a:r>
              <a:rPr lang="fr-FR" dirty="0"/>
              <a:t>Scénario 2 : Cas alternatif</a:t>
            </a:r>
          </a:p>
        </p:txBody>
      </p:sp>
      <p:graphicFrame>
        <p:nvGraphicFramePr>
          <p:cNvPr id="4" name="Espace réservé du contenu 3">
            <a:extLst>
              <a:ext uri="{FF2B5EF4-FFF2-40B4-BE49-F238E27FC236}">
                <a16:creationId xmlns:a16="http://schemas.microsoft.com/office/drawing/2014/main" id="{FD67D905-EB3B-F048-B247-CADF49DEAEE0}"/>
              </a:ext>
            </a:extLst>
          </p:cNvPr>
          <p:cNvGraphicFramePr>
            <a:graphicFrameLocks noGrp="1"/>
          </p:cNvGraphicFramePr>
          <p:nvPr>
            <p:ph idx="1"/>
            <p:extLst>
              <p:ext uri="{D42A27DB-BD31-4B8C-83A1-F6EECF244321}">
                <p14:modId xmlns:p14="http://schemas.microsoft.com/office/powerpoint/2010/main" val="1738048670"/>
              </p:ext>
            </p:extLst>
          </p:nvPr>
        </p:nvGraphicFramePr>
        <p:xfrm>
          <a:off x="1041009" y="2097088"/>
          <a:ext cx="10006404" cy="2715736"/>
        </p:xfrm>
        <a:graphic>
          <a:graphicData uri="http://schemas.openxmlformats.org/drawingml/2006/table">
            <a:tbl>
              <a:tblPr firstRow="1" firstCol="1" bandRow="1">
                <a:tableStyleId>{8FD4443E-F989-4FC4-A0C8-D5A2AF1F390B}</a:tableStyleId>
              </a:tblPr>
              <a:tblGrid>
                <a:gridCol w="10006404">
                  <a:extLst>
                    <a:ext uri="{9D8B030D-6E8A-4147-A177-3AD203B41FA5}">
                      <a16:colId xmlns:a16="http://schemas.microsoft.com/office/drawing/2014/main" val="2908446315"/>
                    </a:ext>
                  </a:extLst>
                </a:gridCol>
              </a:tblGrid>
              <a:tr h="626708">
                <a:tc>
                  <a:txBody>
                    <a:bodyPr/>
                    <a:lstStyle/>
                    <a:p>
                      <a:pPr>
                        <a:spcAft>
                          <a:spcPts val="0"/>
                        </a:spcAft>
                      </a:pPr>
                      <a:r>
                        <a:rPr lang="fr-FR" sz="1400" dirty="0">
                          <a:effectLst/>
                        </a:rPr>
                        <a:t>Les scénarios alternatifs 2</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269045247"/>
                  </a:ext>
                </a:extLst>
              </a:tr>
              <a:tr h="2089028">
                <a:tc>
                  <a:txBody>
                    <a:bodyPr/>
                    <a:lstStyle/>
                    <a:p>
                      <a:r>
                        <a:rPr lang="fr-FR" sz="1400" dirty="0">
                          <a:effectLst/>
                        </a:rPr>
                        <a:t>4.a – La commande ne peut pas être annulée :</a:t>
                      </a:r>
                      <a:br>
                        <a:rPr lang="fr-FR" sz="1400" dirty="0">
                          <a:effectLst/>
                        </a:rPr>
                      </a:br>
                      <a:r>
                        <a:rPr lang="fr-FR" sz="1400" dirty="0">
                          <a:effectLst/>
                        </a:rPr>
                        <a:t>4 – Le système informe que la commande ne peut pas être annulée car son statut est soit en « Livrée » soit en « Annulée » et retourne à l'étape 2.</a:t>
                      </a:r>
                      <a:endParaRPr lang="fr-FR" sz="1200" dirty="0">
                        <a:effectLst/>
                      </a:endParaRPr>
                    </a:p>
                    <a:p>
                      <a:r>
                        <a:rPr lang="fr-FR" sz="1400" dirty="0">
                          <a:effectLst/>
                        </a:rPr>
                        <a:t>4.b – Aucun choix de commande :</a:t>
                      </a:r>
                      <a:br>
                        <a:rPr lang="fr-FR" sz="1400" dirty="0">
                          <a:effectLst/>
                        </a:rPr>
                      </a:br>
                      <a:r>
                        <a:rPr lang="fr-FR" sz="1400" dirty="0">
                          <a:effectLst/>
                        </a:rPr>
                        <a:t>4 – Le système informe l'erreur et retourne à l'étape 2. </a:t>
                      </a:r>
                      <a:endParaRPr lang="fr-FR" sz="1200" dirty="0">
                        <a:effectLst/>
                        <a:latin typeface="Calibri" panose="020F0502020204030204" pitchFamily="34" charset="0"/>
                        <a:ea typeface="Times New Roman" panose="02020603050405020304" pitchFamily="18" charset="0"/>
                      </a:endParaRPr>
                    </a:p>
                  </a:txBody>
                  <a:tcPr marL="76200" marR="76200" marT="76200" marB="76200"/>
                </a:tc>
                <a:extLst>
                  <a:ext uri="{0D108BD9-81ED-4DB2-BD59-A6C34878D82A}">
                    <a16:rowId xmlns:a16="http://schemas.microsoft.com/office/drawing/2014/main" val="4170712898"/>
                  </a:ext>
                </a:extLst>
              </a:tr>
            </a:tbl>
          </a:graphicData>
        </a:graphic>
      </p:graphicFrame>
    </p:spTree>
    <p:extLst>
      <p:ext uri="{BB962C8B-B14F-4D97-AF65-F5344CB8AC3E}">
        <p14:creationId xmlns:p14="http://schemas.microsoft.com/office/powerpoint/2010/main" val="45229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AF0A82-8DC0-1243-B014-D95416F99471}"/>
              </a:ext>
            </a:extLst>
          </p:cNvPr>
          <p:cNvSpPr>
            <a:spLocks noGrp="1"/>
          </p:cNvSpPr>
          <p:nvPr>
            <p:ph type="title"/>
          </p:nvPr>
        </p:nvSpPr>
        <p:spPr/>
        <p:txBody>
          <a:bodyPr/>
          <a:lstStyle/>
          <a:p>
            <a:r>
              <a:rPr lang="fr-FR" dirty="0"/>
              <a:t>Scénario 3 : Cas nominal</a:t>
            </a:r>
          </a:p>
        </p:txBody>
      </p:sp>
      <p:graphicFrame>
        <p:nvGraphicFramePr>
          <p:cNvPr id="4" name="Espace réservé du contenu 3">
            <a:extLst>
              <a:ext uri="{FF2B5EF4-FFF2-40B4-BE49-F238E27FC236}">
                <a16:creationId xmlns:a16="http://schemas.microsoft.com/office/drawing/2014/main" id="{C5EC0914-2F37-5646-A7E7-73D8BE57CEE9}"/>
              </a:ext>
            </a:extLst>
          </p:cNvPr>
          <p:cNvGraphicFramePr>
            <a:graphicFrameLocks noGrp="1"/>
          </p:cNvGraphicFramePr>
          <p:nvPr>
            <p:ph idx="1"/>
            <p:extLst>
              <p:ext uri="{D42A27DB-BD31-4B8C-83A1-F6EECF244321}">
                <p14:modId xmlns:p14="http://schemas.microsoft.com/office/powerpoint/2010/main" val="2816212117"/>
              </p:ext>
            </p:extLst>
          </p:nvPr>
        </p:nvGraphicFramePr>
        <p:xfrm>
          <a:off x="1477108" y="2208628"/>
          <a:ext cx="7531637" cy="2924236"/>
        </p:xfrm>
        <a:graphic>
          <a:graphicData uri="http://schemas.openxmlformats.org/drawingml/2006/table">
            <a:tbl>
              <a:tblPr firstRow="1" firstCol="1" bandRow="1">
                <a:tableStyleId>{8FD4443E-F989-4FC4-A0C8-D5A2AF1F390B}</a:tableStyleId>
              </a:tblPr>
              <a:tblGrid>
                <a:gridCol w="7531637">
                  <a:extLst>
                    <a:ext uri="{9D8B030D-6E8A-4147-A177-3AD203B41FA5}">
                      <a16:colId xmlns:a16="http://schemas.microsoft.com/office/drawing/2014/main" val="968525504"/>
                    </a:ext>
                  </a:extLst>
                </a:gridCol>
              </a:tblGrid>
              <a:tr h="480696">
                <a:tc>
                  <a:txBody>
                    <a:bodyPr/>
                    <a:lstStyle/>
                    <a:p>
                      <a:pPr algn="l">
                        <a:spcAft>
                          <a:spcPts val="0"/>
                        </a:spcAft>
                      </a:pPr>
                      <a:r>
                        <a:rPr lang="fr-FR" sz="1400">
                          <a:effectLst/>
                        </a:rPr>
                        <a:t>Le scénario nominal 3</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70438994"/>
                  </a:ext>
                </a:extLst>
              </a:tr>
              <a:tr h="2443540">
                <a:tc>
                  <a:txBody>
                    <a:bodyPr/>
                    <a:lstStyle/>
                    <a:p>
                      <a:pPr marL="342900" lvl="0" indent="-342900" algn="l">
                        <a:buFont typeface="+mj-lt"/>
                        <a:buAutoNum type="arabicPeriod"/>
                      </a:pPr>
                      <a:r>
                        <a:rPr lang="fr-FR" sz="1400" dirty="0">
                          <a:effectLst/>
                        </a:rPr>
                        <a:t>Le gérant souhaite changer le statut d'une commande. </a:t>
                      </a:r>
                      <a:endParaRPr lang="fr-FR" sz="1200" dirty="0">
                        <a:effectLst/>
                      </a:endParaRPr>
                    </a:p>
                    <a:p>
                      <a:pPr marL="342900" lvl="0" indent="-342900" algn="l">
                        <a:buFont typeface="+mj-lt"/>
                        <a:buAutoNum type="arabicPeriod"/>
                      </a:pPr>
                      <a:r>
                        <a:rPr lang="fr-FR" sz="1400" dirty="0">
                          <a:effectLst/>
                        </a:rPr>
                        <a:t>Le système affiche la liste de toutes les commandes. </a:t>
                      </a:r>
                      <a:endParaRPr lang="fr-FR" sz="1200" dirty="0">
                        <a:effectLst/>
                      </a:endParaRPr>
                    </a:p>
                    <a:p>
                      <a:pPr marL="342900" lvl="0" indent="-342900" algn="l">
                        <a:buFont typeface="+mj-lt"/>
                        <a:buAutoNum type="arabicPeriod"/>
                      </a:pPr>
                      <a:r>
                        <a:rPr lang="fr-FR" sz="1400" dirty="0">
                          <a:effectLst/>
                        </a:rPr>
                        <a:t>Le gérant choisit la commande à changer de statut.</a:t>
                      </a:r>
                      <a:endParaRPr lang="fr-FR" sz="1200" dirty="0">
                        <a:effectLst/>
                      </a:endParaRPr>
                    </a:p>
                    <a:p>
                      <a:pPr marL="342900" lvl="0" indent="-342900" algn="l">
                        <a:buFont typeface="+mj-lt"/>
                        <a:buAutoNum type="arabicPeriod"/>
                      </a:pPr>
                      <a:r>
                        <a:rPr lang="fr-FR" sz="1400" dirty="0">
                          <a:effectLst/>
                        </a:rPr>
                        <a:t>Le système valide et affiche les statuts. </a:t>
                      </a:r>
                      <a:endParaRPr lang="fr-FR" sz="1200" dirty="0">
                        <a:effectLst/>
                      </a:endParaRPr>
                    </a:p>
                    <a:p>
                      <a:pPr marL="228600" algn="l"/>
                      <a:r>
                        <a:rPr lang="fr-FR" sz="1400" dirty="0">
                          <a:effectLst/>
                        </a:rPr>
                        <a:t>5- Le gérant choisit le statut.</a:t>
                      </a:r>
                      <a:br>
                        <a:rPr lang="fr-FR" sz="1400" dirty="0">
                          <a:effectLst/>
                        </a:rPr>
                      </a:br>
                      <a:r>
                        <a:rPr lang="fr-FR" sz="1400" dirty="0">
                          <a:effectLst/>
                        </a:rPr>
                        <a:t>6 – Le système valide et indique que la commande a bien été́ modifiée. Fin du scénario. </a:t>
                      </a:r>
                      <a:endParaRPr lang="fr-FR" sz="1200" dirty="0">
                        <a:effectLst/>
                      </a:endParaRPr>
                    </a:p>
                    <a:p>
                      <a:pPr algn="l"/>
                      <a:r>
                        <a:rPr lang="fr-FR" sz="1400" dirty="0">
                          <a:effectLst/>
                        </a:rPr>
                        <a:t> </a:t>
                      </a:r>
                      <a:endParaRPr lang="fr-FR" sz="1200" dirty="0">
                        <a:effectLst/>
                        <a:latin typeface="Calibri" panose="020F0502020204030204" pitchFamily="34" charset="0"/>
                        <a:ea typeface="Times New Roman" panose="02020603050405020304" pitchFamily="18" charset="0"/>
                      </a:endParaRPr>
                    </a:p>
                  </a:txBody>
                  <a:tcPr marL="76200" marR="76200" marT="76200" marB="76200"/>
                </a:tc>
                <a:extLst>
                  <a:ext uri="{0D108BD9-81ED-4DB2-BD59-A6C34878D82A}">
                    <a16:rowId xmlns:a16="http://schemas.microsoft.com/office/drawing/2014/main" val="526819875"/>
                  </a:ext>
                </a:extLst>
              </a:tr>
            </a:tbl>
          </a:graphicData>
        </a:graphic>
      </p:graphicFrame>
    </p:spTree>
    <p:extLst>
      <p:ext uri="{BB962C8B-B14F-4D97-AF65-F5344CB8AC3E}">
        <p14:creationId xmlns:p14="http://schemas.microsoft.com/office/powerpoint/2010/main" val="316417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DC7513-3001-0142-BC8E-0E45812449D1}"/>
              </a:ext>
            </a:extLst>
          </p:cNvPr>
          <p:cNvSpPr>
            <a:spLocks noGrp="1"/>
          </p:cNvSpPr>
          <p:nvPr>
            <p:ph type="title"/>
          </p:nvPr>
        </p:nvSpPr>
        <p:spPr/>
        <p:txBody>
          <a:bodyPr/>
          <a:lstStyle/>
          <a:p>
            <a:r>
              <a:rPr lang="fr-FR" dirty="0"/>
              <a:t>Scénario 3 : cas alternatif </a:t>
            </a:r>
          </a:p>
        </p:txBody>
      </p:sp>
      <p:graphicFrame>
        <p:nvGraphicFramePr>
          <p:cNvPr id="4" name="Espace réservé du contenu 3">
            <a:extLst>
              <a:ext uri="{FF2B5EF4-FFF2-40B4-BE49-F238E27FC236}">
                <a16:creationId xmlns:a16="http://schemas.microsoft.com/office/drawing/2014/main" id="{C5AE6B42-8776-9348-8F1A-9382E8969B75}"/>
              </a:ext>
            </a:extLst>
          </p:cNvPr>
          <p:cNvGraphicFramePr>
            <a:graphicFrameLocks noGrp="1"/>
          </p:cNvGraphicFramePr>
          <p:nvPr>
            <p:ph idx="1"/>
            <p:extLst>
              <p:ext uri="{D42A27DB-BD31-4B8C-83A1-F6EECF244321}">
                <p14:modId xmlns:p14="http://schemas.microsoft.com/office/powerpoint/2010/main" val="4215963356"/>
              </p:ext>
            </p:extLst>
          </p:nvPr>
        </p:nvGraphicFramePr>
        <p:xfrm>
          <a:off x="1561514" y="2208628"/>
          <a:ext cx="7447231" cy="2817556"/>
        </p:xfrm>
        <a:graphic>
          <a:graphicData uri="http://schemas.openxmlformats.org/drawingml/2006/table">
            <a:tbl>
              <a:tblPr firstRow="1" firstCol="1" bandRow="1">
                <a:tableStyleId>{8FD4443E-F989-4FC4-A0C8-D5A2AF1F390B}</a:tableStyleId>
              </a:tblPr>
              <a:tblGrid>
                <a:gridCol w="7447231">
                  <a:extLst>
                    <a:ext uri="{9D8B030D-6E8A-4147-A177-3AD203B41FA5}">
                      <a16:colId xmlns:a16="http://schemas.microsoft.com/office/drawing/2014/main" val="934587672"/>
                    </a:ext>
                  </a:extLst>
                </a:gridCol>
              </a:tblGrid>
              <a:tr h="512283">
                <a:tc>
                  <a:txBody>
                    <a:bodyPr/>
                    <a:lstStyle/>
                    <a:p>
                      <a:pPr algn="l">
                        <a:spcAft>
                          <a:spcPts val="0"/>
                        </a:spcAft>
                      </a:pPr>
                      <a:r>
                        <a:rPr lang="fr-FR" sz="1400">
                          <a:effectLst/>
                        </a:rPr>
                        <a:t>Les scénarios alternatifs 3</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75440378"/>
                  </a:ext>
                </a:extLst>
              </a:tr>
              <a:tr h="2305273">
                <a:tc>
                  <a:txBody>
                    <a:bodyPr/>
                    <a:lstStyle/>
                    <a:p>
                      <a:pPr algn="l"/>
                      <a:r>
                        <a:rPr lang="fr-FR" sz="1400" dirty="0">
                          <a:effectLst/>
                        </a:rPr>
                        <a:t>4.a – Aucun choix de commande :</a:t>
                      </a:r>
                      <a:br>
                        <a:rPr lang="fr-FR" sz="1400" dirty="0">
                          <a:effectLst/>
                        </a:rPr>
                      </a:br>
                      <a:r>
                        <a:rPr lang="fr-FR" sz="1400" dirty="0">
                          <a:effectLst/>
                        </a:rPr>
                        <a:t>4 – Le système informe l'erreur et retourne à l'étape 2. </a:t>
                      </a:r>
                      <a:endParaRPr lang="fr-FR" sz="1200" dirty="0">
                        <a:effectLst/>
                      </a:endParaRPr>
                    </a:p>
                    <a:p>
                      <a:pPr algn="l"/>
                      <a:r>
                        <a:rPr lang="fr-FR" sz="1400" dirty="0">
                          <a:effectLst/>
                        </a:rPr>
                        <a:t>6-a – Aucun choix de statut :</a:t>
                      </a:r>
                      <a:br>
                        <a:rPr lang="fr-FR" sz="1400" dirty="0">
                          <a:effectLst/>
                        </a:rPr>
                      </a:br>
                      <a:r>
                        <a:rPr lang="fr-FR" sz="1400" dirty="0">
                          <a:effectLst/>
                        </a:rPr>
                        <a:t>6 – Le système informe l'erreur et retourne à l'étape 4. </a:t>
                      </a:r>
                      <a:endParaRPr lang="fr-FR" sz="1200" dirty="0">
                        <a:effectLst/>
                      </a:endParaRPr>
                    </a:p>
                    <a:p>
                      <a:pPr algn="l"/>
                      <a:r>
                        <a:rPr lang="fr-FR" sz="1400" dirty="0">
                          <a:effectLst/>
                        </a:rPr>
                        <a:t> </a:t>
                      </a:r>
                      <a:endParaRPr lang="fr-FR" sz="1200" dirty="0">
                        <a:effectLst/>
                      </a:endParaRPr>
                    </a:p>
                    <a:p>
                      <a:pPr algn="l"/>
                      <a:r>
                        <a:rPr lang="fr-FR" sz="1400" dirty="0">
                          <a:effectLst/>
                        </a:rPr>
                        <a:t> </a:t>
                      </a:r>
                      <a:endParaRPr lang="fr-FR" sz="1200" dirty="0">
                        <a:effectLst/>
                      </a:endParaRPr>
                    </a:p>
                    <a:p>
                      <a:pPr algn="l"/>
                      <a:r>
                        <a:rPr lang="fr-FR" sz="1400" dirty="0">
                          <a:effectLst/>
                        </a:rPr>
                        <a:t> </a:t>
                      </a:r>
                      <a:endParaRPr lang="fr-FR" sz="1200" dirty="0">
                        <a:effectLst/>
                        <a:latin typeface="Calibri" panose="020F0502020204030204" pitchFamily="34" charset="0"/>
                        <a:ea typeface="Times New Roman" panose="02020603050405020304" pitchFamily="18" charset="0"/>
                      </a:endParaRPr>
                    </a:p>
                  </a:txBody>
                  <a:tcPr marL="76200" marR="76200" marT="76200" marB="76200"/>
                </a:tc>
                <a:extLst>
                  <a:ext uri="{0D108BD9-81ED-4DB2-BD59-A6C34878D82A}">
                    <a16:rowId xmlns:a16="http://schemas.microsoft.com/office/drawing/2014/main" val="834129905"/>
                  </a:ext>
                </a:extLst>
              </a:tr>
            </a:tbl>
          </a:graphicData>
        </a:graphic>
      </p:graphicFrame>
    </p:spTree>
    <p:extLst>
      <p:ext uri="{BB962C8B-B14F-4D97-AF65-F5344CB8AC3E}">
        <p14:creationId xmlns:p14="http://schemas.microsoft.com/office/powerpoint/2010/main" val="229368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554F12-0359-4D49-BC53-57EF3CB8C2AC}"/>
              </a:ext>
            </a:extLst>
          </p:cNvPr>
          <p:cNvSpPr>
            <a:spLocks noGrp="1"/>
          </p:cNvSpPr>
          <p:nvPr>
            <p:ph type="title"/>
          </p:nvPr>
        </p:nvSpPr>
        <p:spPr/>
        <p:txBody>
          <a:bodyPr/>
          <a:lstStyle/>
          <a:p>
            <a:r>
              <a:rPr lang="fr-FR" dirty="0"/>
              <a:t>Choix du CMS</a:t>
            </a:r>
          </a:p>
        </p:txBody>
      </p:sp>
      <p:sp>
        <p:nvSpPr>
          <p:cNvPr id="3" name="Espace réservé du contenu 2">
            <a:extLst>
              <a:ext uri="{FF2B5EF4-FFF2-40B4-BE49-F238E27FC236}">
                <a16:creationId xmlns:a16="http://schemas.microsoft.com/office/drawing/2014/main" id="{FF1AD796-98D3-8040-A288-FBC00B87A714}"/>
              </a:ext>
            </a:extLst>
          </p:cNvPr>
          <p:cNvSpPr>
            <a:spLocks noGrp="1"/>
          </p:cNvSpPr>
          <p:nvPr>
            <p:ph idx="1"/>
          </p:nvPr>
        </p:nvSpPr>
        <p:spPr/>
        <p:txBody>
          <a:bodyPr/>
          <a:lstStyle/>
          <a:p>
            <a:r>
              <a:rPr lang="fr-FR" dirty="0"/>
              <a:t>Pour son groupe de pizzeria, je recommande au client d’utiliser WordPress pour la conception de son site web car c’est le CMS le plus populaire en ce moment et celui qui est le plus adapté à son problème du fait de ses nombreuses extensions et plugins disponibles et qu’il soit gratuit et facile à utiliser. </a:t>
            </a:r>
          </a:p>
        </p:txBody>
      </p:sp>
    </p:spTree>
    <p:extLst>
      <p:ext uri="{BB962C8B-B14F-4D97-AF65-F5344CB8AC3E}">
        <p14:creationId xmlns:p14="http://schemas.microsoft.com/office/powerpoint/2010/main" val="156437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F1764-ABBA-DC4E-AD59-B364AA4701D7}"/>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B4E1BCB0-2E13-7240-952F-2F6825635495}"/>
              </a:ext>
            </a:extLst>
          </p:cNvPr>
          <p:cNvSpPr>
            <a:spLocks noGrp="1"/>
          </p:cNvSpPr>
          <p:nvPr>
            <p:ph idx="1"/>
          </p:nvPr>
        </p:nvSpPr>
        <p:spPr/>
        <p:txBody>
          <a:bodyPr>
            <a:normAutofit lnSpcReduction="10000"/>
          </a:bodyPr>
          <a:lstStyle/>
          <a:p>
            <a:r>
              <a:rPr lang="fr-FR" dirty="0"/>
              <a:t>1 – Présentation du contexte</a:t>
            </a:r>
          </a:p>
          <a:p>
            <a:r>
              <a:rPr lang="fr-FR" dirty="0"/>
              <a:t>2 – Présentation des diagrammes</a:t>
            </a:r>
          </a:p>
          <a:p>
            <a:pPr lvl="1"/>
            <a:r>
              <a:rPr lang="fr-FR" dirty="0"/>
              <a:t>A) Diagramme de package</a:t>
            </a:r>
          </a:p>
          <a:p>
            <a:pPr lvl="1"/>
            <a:r>
              <a:rPr lang="fr-FR" dirty="0"/>
              <a:t>B) Diagramme de cas d’utilisation</a:t>
            </a:r>
          </a:p>
          <a:p>
            <a:pPr lvl="1"/>
            <a:r>
              <a:rPr lang="fr-FR" dirty="0"/>
              <a:t>C) Diagramme d’activité</a:t>
            </a:r>
          </a:p>
          <a:p>
            <a:pPr lvl="1"/>
            <a:r>
              <a:rPr lang="fr-FR" dirty="0"/>
              <a:t>D) Cycle de vie d’une commande</a:t>
            </a:r>
          </a:p>
          <a:p>
            <a:pPr lvl="1"/>
            <a:r>
              <a:rPr lang="fr-FR" dirty="0"/>
              <a:t>3 – Description des Scénarios</a:t>
            </a:r>
          </a:p>
          <a:p>
            <a:pPr lvl="1"/>
            <a:r>
              <a:rPr lang="fr-FR" dirty="0"/>
              <a:t>4 – Choix du CMS</a:t>
            </a:r>
          </a:p>
          <a:p>
            <a:pPr marL="457200" lvl="1" indent="0">
              <a:buNone/>
            </a:pPr>
            <a:endParaRPr lang="fr-FR" dirty="0"/>
          </a:p>
          <a:p>
            <a:pPr lvl="1"/>
            <a:endParaRPr lang="fr-FR" dirty="0"/>
          </a:p>
        </p:txBody>
      </p:sp>
    </p:spTree>
    <p:extLst>
      <p:ext uri="{BB962C8B-B14F-4D97-AF65-F5344CB8AC3E}">
        <p14:creationId xmlns:p14="http://schemas.microsoft.com/office/powerpoint/2010/main" val="37129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4F198B-C062-A642-81B8-6C8C026BB34E}"/>
              </a:ext>
            </a:extLst>
          </p:cNvPr>
          <p:cNvSpPr>
            <a:spLocks noGrp="1"/>
          </p:cNvSpPr>
          <p:nvPr>
            <p:ph type="title"/>
          </p:nvPr>
        </p:nvSpPr>
        <p:spPr/>
        <p:txBody>
          <a:bodyPr/>
          <a:lstStyle/>
          <a:p>
            <a:r>
              <a:rPr lang="fr-FR" dirty="0"/>
              <a:t>Présentation du Contexte</a:t>
            </a:r>
          </a:p>
        </p:txBody>
      </p:sp>
      <p:sp>
        <p:nvSpPr>
          <p:cNvPr id="3" name="Espace réservé du contenu 2">
            <a:extLst>
              <a:ext uri="{FF2B5EF4-FFF2-40B4-BE49-F238E27FC236}">
                <a16:creationId xmlns:a16="http://schemas.microsoft.com/office/drawing/2014/main" id="{2D8A7C22-94DF-CE49-B164-6EAFF92CB844}"/>
              </a:ext>
            </a:extLst>
          </p:cNvPr>
          <p:cNvSpPr>
            <a:spLocks noGrp="1"/>
          </p:cNvSpPr>
          <p:nvPr>
            <p:ph idx="1"/>
          </p:nvPr>
        </p:nvSpPr>
        <p:spPr/>
        <p:txBody>
          <a:bodyPr/>
          <a:lstStyle/>
          <a:p>
            <a:pPr marL="0" indent="0">
              <a:buNone/>
            </a:pPr>
            <a:r>
              <a:rPr lang="fr-FR" dirty="0"/>
              <a:t>Le client a besoin d’une solution technique pour la gestion de son groupe de pizzeria.</a:t>
            </a:r>
          </a:p>
          <a:p>
            <a:pPr marL="0" indent="0">
              <a:buNone/>
            </a:pPr>
            <a:r>
              <a:rPr lang="fr-FR" dirty="0"/>
              <a:t>Mon rôle en tant  qu’analyste-programmeur  est d’analyser les besoins du client pour son groupe de pizzeria, puis lui proposer une solution technique adaptée à ses besoins. </a:t>
            </a:r>
          </a:p>
          <a:p>
            <a:pPr marL="0" indent="0">
              <a:buNone/>
            </a:pPr>
            <a:r>
              <a:rPr lang="fr-FR" dirty="0"/>
              <a:t>Ce rapport présente la partie analytique répondant aux différents besoins du client pour son groupe de pizzeria </a:t>
            </a:r>
          </a:p>
          <a:p>
            <a:pPr marL="0" indent="0">
              <a:buNone/>
            </a:pPr>
            <a:endParaRPr lang="fr-FR" dirty="0"/>
          </a:p>
        </p:txBody>
      </p:sp>
    </p:spTree>
    <p:extLst>
      <p:ext uri="{BB962C8B-B14F-4D97-AF65-F5344CB8AC3E}">
        <p14:creationId xmlns:p14="http://schemas.microsoft.com/office/powerpoint/2010/main" val="215177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07DC3-CE4A-5342-A3DA-C00BCB15C2DE}"/>
              </a:ext>
            </a:extLst>
          </p:cNvPr>
          <p:cNvSpPr>
            <a:spLocks noGrp="1"/>
          </p:cNvSpPr>
          <p:nvPr>
            <p:ph type="title"/>
          </p:nvPr>
        </p:nvSpPr>
        <p:spPr/>
        <p:txBody>
          <a:bodyPr/>
          <a:lstStyle/>
          <a:p>
            <a:r>
              <a:rPr lang="fr-FR" dirty="0"/>
              <a:t>Présentation des différents Diagrammes mis en place </a:t>
            </a:r>
          </a:p>
        </p:txBody>
      </p:sp>
      <p:sp>
        <p:nvSpPr>
          <p:cNvPr id="3" name="Espace réservé du contenu 2">
            <a:extLst>
              <a:ext uri="{FF2B5EF4-FFF2-40B4-BE49-F238E27FC236}">
                <a16:creationId xmlns:a16="http://schemas.microsoft.com/office/drawing/2014/main" id="{1B98F33E-7DED-C24C-956F-6DFF85561386}"/>
              </a:ext>
            </a:extLst>
          </p:cNvPr>
          <p:cNvSpPr>
            <a:spLocks noGrp="1"/>
          </p:cNvSpPr>
          <p:nvPr>
            <p:ph idx="1"/>
          </p:nvPr>
        </p:nvSpPr>
        <p:spPr/>
        <p:txBody>
          <a:bodyPr/>
          <a:lstStyle/>
          <a:p>
            <a:pPr marL="0" indent="0">
              <a:buNone/>
            </a:pPr>
            <a:r>
              <a:rPr lang="fr-FR" dirty="0"/>
              <a:t>L’objectif est de dégager les règles de gestion fonctionnelle du site, décrire le processus de prise de commande de la réservation à la livraison, et détailler les fonctionnalités du système à mettre en place.</a:t>
            </a:r>
          </a:p>
          <a:p>
            <a:pPr marL="0" indent="0">
              <a:buNone/>
            </a:pPr>
            <a:r>
              <a:rPr lang="fr-FR" dirty="0"/>
              <a:t>C’est dans cette optique que j’ai réalisé des diagrammes qui expliquent les différentes fonctionnalités du futur site .</a:t>
            </a:r>
          </a:p>
        </p:txBody>
      </p:sp>
    </p:spTree>
    <p:extLst>
      <p:ext uri="{BB962C8B-B14F-4D97-AF65-F5344CB8AC3E}">
        <p14:creationId xmlns:p14="http://schemas.microsoft.com/office/powerpoint/2010/main" val="260858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E18506-5F26-9141-B11C-3A3CF8AD907D}"/>
              </a:ext>
            </a:extLst>
          </p:cNvPr>
          <p:cNvSpPr>
            <a:spLocks noGrp="1"/>
          </p:cNvSpPr>
          <p:nvPr>
            <p:ph type="title"/>
          </p:nvPr>
        </p:nvSpPr>
        <p:spPr/>
        <p:txBody>
          <a:bodyPr/>
          <a:lstStyle/>
          <a:p>
            <a:r>
              <a:rPr lang="fr-FR" dirty="0"/>
              <a:t>Diagramme de package</a:t>
            </a:r>
          </a:p>
        </p:txBody>
      </p:sp>
      <p:pic>
        <p:nvPicPr>
          <p:cNvPr id="5" name="Espace réservé du contenu 4">
            <a:extLst>
              <a:ext uri="{FF2B5EF4-FFF2-40B4-BE49-F238E27FC236}">
                <a16:creationId xmlns:a16="http://schemas.microsoft.com/office/drawing/2014/main" id="{38015AF7-1332-D048-9984-F97C2F23F5BB}"/>
              </a:ext>
            </a:extLst>
          </p:cNvPr>
          <p:cNvPicPr>
            <a:picLocks noGrp="1" noChangeAspect="1"/>
          </p:cNvPicPr>
          <p:nvPr>
            <p:ph idx="1"/>
          </p:nvPr>
        </p:nvPicPr>
        <p:blipFill>
          <a:blip r:embed="rId2"/>
          <a:stretch>
            <a:fillRect/>
          </a:stretch>
        </p:blipFill>
        <p:spPr>
          <a:xfrm>
            <a:off x="1930400" y="1959801"/>
            <a:ext cx="7349067" cy="4305532"/>
          </a:xfrm>
        </p:spPr>
      </p:pic>
    </p:spTree>
    <p:extLst>
      <p:ext uri="{BB962C8B-B14F-4D97-AF65-F5344CB8AC3E}">
        <p14:creationId xmlns:p14="http://schemas.microsoft.com/office/powerpoint/2010/main" val="191280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8C875-C3D7-8145-8487-6F782D73EB52}"/>
              </a:ext>
            </a:extLst>
          </p:cNvPr>
          <p:cNvSpPr>
            <a:spLocks noGrp="1"/>
          </p:cNvSpPr>
          <p:nvPr>
            <p:ph type="title"/>
          </p:nvPr>
        </p:nvSpPr>
        <p:spPr/>
        <p:txBody>
          <a:bodyPr/>
          <a:lstStyle/>
          <a:p>
            <a:r>
              <a:rPr lang="fr-FR" dirty="0"/>
              <a:t>Diagramme de cas d’utilisation</a:t>
            </a:r>
          </a:p>
        </p:txBody>
      </p:sp>
      <p:pic>
        <p:nvPicPr>
          <p:cNvPr id="7" name="Espace réservé du contenu 6">
            <a:extLst>
              <a:ext uri="{FF2B5EF4-FFF2-40B4-BE49-F238E27FC236}">
                <a16:creationId xmlns:a16="http://schemas.microsoft.com/office/drawing/2014/main" id="{D29709DD-DEBF-CE46-9FC2-7DB959689C8F}"/>
              </a:ext>
            </a:extLst>
          </p:cNvPr>
          <p:cNvPicPr>
            <a:picLocks noGrp="1" noChangeAspect="1"/>
          </p:cNvPicPr>
          <p:nvPr>
            <p:ph idx="1"/>
          </p:nvPr>
        </p:nvPicPr>
        <p:blipFill>
          <a:blip r:embed="rId2"/>
          <a:stretch>
            <a:fillRect/>
          </a:stretch>
        </p:blipFill>
        <p:spPr>
          <a:xfrm>
            <a:off x="2405575" y="1620529"/>
            <a:ext cx="5162843" cy="5233750"/>
          </a:xfrm>
        </p:spPr>
      </p:pic>
    </p:spTree>
    <p:extLst>
      <p:ext uri="{BB962C8B-B14F-4D97-AF65-F5344CB8AC3E}">
        <p14:creationId xmlns:p14="http://schemas.microsoft.com/office/powerpoint/2010/main" val="297662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803FED-C377-CF46-8E47-F28EFA464736}"/>
              </a:ext>
            </a:extLst>
          </p:cNvPr>
          <p:cNvSpPr>
            <a:spLocks noGrp="1"/>
          </p:cNvSpPr>
          <p:nvPr>
            <p:ph type="title"/>
          </p:nvPr>
        </p:nvSpPr>
        <p:spPr/>
        <p:txBody>
          <a:bodyPr/>
          <a:lstStyle/>
          <a:p>
            <a:r>
              <a:rPr lang="fr-FR" dirty="0"/>
              <a:t>Diagramme d’activité</a:t>
            </a:r>
          </a:p>
        </p:txBody>
      </p:sp>
      <p:pic>
        <p:nvPicPr>
          <p:cNvPr id="5" name="Espace réservé du contenu 4">
            <a:extLst>
              <a:ext uri="{FF2B5EF4-FFF2-40B4-BE49-F238E27FC236}">
                <a16:creationId xmlns:a16="http://schemas.microsoft.com/office/drawing/2014/main" id="{4C7E7DEB-AA78-034A-B36C-8B685CD125F4}"/>
              </a:ext>
            </a:extLst>
          </p:cNvPr>
          <p:cNvPicPr>
            <a:picLocks noGrp="1" noChangeAspect="1"/>
          </p:cNvPicPr>
          <p:nvPr>
            <p:ph idx="1"/>
          </p:nvPr>
        </p:nvPicPr>
        <p:blipFill>
          <a:blip r:embed="rId2"/>
          <a:stretch>
            <a:fillRect/>
          </a:stretch>
        </p:blipFill>
        <p:spPr>
          <a:xfrm>
            <a:off x="1631852" y="1688123"/>
            <a:ext cx="7219319" cy="4900621"/>
          </a:xfrm>
        </p:spPr>
      </p:pic>
    </p:spTree>
    <p:extLst>
      <p:ext uri="{BB962C8B-B14F-4D97-AF65-F5344CB8AC3E}">
        <p14:creationId xmlns:p14="http://schemas.microsoft.com/office/powerpoint/2010/main" val="1982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0D530-33CB-2549-B5C4-7C0FC9E122D1}"/>
              </a:ext>
            </a:extLst>
          </p:cNvPr>
          <p:cNvSpPr>
            <a:spLocks noGrp="1"/>
          </p:cNvSpPr>
          <p:nvPr>
            <p:ph type="title"/>
          </p:nvPr>
        </p:nvSpPr>
        <p:spPr/>
        <p:txBody>
          <a:bodyPr/>
          <a:lstStyle/>
          <a:p>
            <a:r>
              <a:rPr lang="fr-FR" dirty="0"/>
              <a:t>Cycle de vie d’une commande</a:t>
            </a:r>
          </a:p>
        </p:txBody>
      </p:sp>
      <p:pic>
        <p:nvPicPr>
          <p:cNvPr id="5" name="Espace réservé du contenu 4">
            <a:extLst>
              <a:ext uri="{FF2B5EF4-FFF2-40B4-BE49-F238E27FC236}">
                <a16:creationId xmlns:a16="http://schemas.microsoft.com/office/drawing/2014/main" id="{A70D1083-DE08-354C-BD88-95DB0E80D52B}"/>
              </a:ext>
            </a:extLst>
          </p:cNvPr>
          <p:cNvPicPr>
            <a:picLocks noGrp="1" noChangeAspect="1"/>
          </p:cNvPicPr>
          <p:nvPr>
            <p:ph idx="1"/>
          </p:nvPr>
        </p:nvPicPr>
        <p:blipFill>
          <a:blip r:embed="rId2"/>
          <a:stretch>
            <a:fillRect/>
          </a:stretch>
        </p:blipFill>
        <p:spPr>
          <a:xfrm>
            <a:off x="737480" y="1927274"/>
            <a:ext cx="9262183" cy="4107766"/>
          </a:xfrm>
        </p:spPr>
      </p:pic>
    </p:spTree>
    <p:extLst>
      <p:ext uri="{BB962C8B-B14F-4D97-AF65-F5344CB8AC3E}">
        <p14:creationId xmlns:p14="http://schemas.microsoft.com/office/powerpoint/2010/main" val="40419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0470F6-B04B-3C44-8CC7-A16F5534479A}"/>
              </a:ext>
            </a:extLst>
          </p:cNvPr>
          <p:cNvSpPr>
            <a:spLocks noGrp="1"/>
          </p:cNvSpPr>
          <p:nvPr>
            <p:ph type="title"/>
          </p:nvPr>
        </p:nvSpPr>
        <p:spPr/>
        <p:txBody>
          <a:bodyPr/>
          <a:lstStyle/>
          <a:p>
            <a:r>
              <a:rPr lang="fr-FR" dirty="0"/>
              <a:t>Scénarios</a:t>
            </a:r>
          </a:p>
        </p:txBody>
      </p:sp>
      <p:sp>
        <p:nvSpPr>
          <p:cNvPr id="3" name="Espace réservé du contenu 2">
            <a:extLst>
              <a:ext uri="{FF2B5EF4-FFF2-40B4-BE49-F238E27FC236}">
                <a16:creationId xmlns:a16="http://schemas.microsoft.com/office/drawing/2014/main" id="{4191E9CC-A378-0C47-AFB2-9CD0A677281D}"/>
              </a:ext>
            </a:extLst>
          </p:cNvPr>
          <p:cNvSpPr>
            <a:spLocks noGrp="1"/>
          </p:cNvSpPr>
          <p:nvPr>
            <p:ph idx="1"/>
          </p:nvPr>
        </p:nvSpPr>
        <p:spPr/>
        <p:txBody>
          <a:bodyPr/>
          <a:lstStyle/>
          <a:p>
            <a:pPr marL="0" indent="0">
              <a:buNone/>
            </a:pPr>
            <a:r>
              <a:rPr lang="fr-FR" dirty="0"/>
              <a:t>Simulation de trois scénarios en montrant le cas nominal et les cas alternatifs</a:t>
            </a:r>
          </a:p>
        </p:txBody>
      </p:sp>
    </p:spTree>
    <p:extLst>
      <p:ext uri="{BB962C8B-B14F-4D97-AF65-F5344CB8AC3E}">
        <p14:creationId xmlns:p14="http://schemas.microsoft.com/office/powerpoint/2010/main" val="2119758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TotalTime>
  <Words>406</Words>
  <Application>Microsoft Macintosh PowerPoint</Application>
  <PresentationFormat>Grand écran</PresentationFormat>
  <Paragraphs>63</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Times New Roman</vt:lpstr>
      <vt:lpstr>Trebuchet MS</vt:lpstr>
      <vt:lpstr>Tw Cen MT</vt:lpstr>
      <vt:lpstr>Circuit</vt:lpstr>
      <vt:lpstr>Analyse des besoins fonctionnels du client pour son groupe de pizzeria</vt:lpstr>
      <vt:lpstr>Sommaire</vt:lpstr>
      <vt:lpstr>Présentation du Contexte</vt:lpstr>
      <vt:lpstr>Présentation des différents Diagrammes mis en place </vt:lpstr>
      <vt:lpstr>Diagramme de package</vt:lpstr>
      <vt:lpstr>Diagramme de cas d’utilisation</vt:lpstr>
      <vt:lpstr>Diagramme d’activité</vt:lpstr>
      <vt:lpstr>Cycle de vie d’une commande</vt:lpstr>
      <vt:lpstr>Scénarios</vt:lpstr>
      <vt:lpstr>Scénario 1 : Cas nominal</vt:lpstr>
      <vt:lpstr>Scénario 1 : cas alternatif</vt:lpstr>
      <vt:lpstr>Scénario 2 : cas nominal</vt:lpstr>
      <vt:lpstr>Scénario 2 : Cas alternatif</vt:lpstr>
      <vt:lpstr>Scénario 3 : Cas nominal</vt:lpstr>
      <vt:lpstr>Scénario 3 : cas alternatif </vt:lpstr>
      <vt:lpstr>Choix du CMS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des besoins fonctionnels du client pour son groupe de pizzeria</dc:title>
  <dc:creator>Kristelle ZAPPELINI</dc:creator>
  <cp:lastModifiedBy>Kristelle ZAPPELINI</cp:lastModifiedBy>
  <cp:revision>11</cp:revision>
  <dcterms:created xsi:type="dcterms:W3CDTF">2018-10-23T07:21:43Z</dcterms:created>
  <dcterms:modified xsi:type="dcterms:W3CDTF">2018-10-23T07:59:03Z</dcterms:modified>
</cp:coreProperties>
</file>