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58" r:id="rId10"/>
    <p:sldId id="259" r:id="rId11"/>
    <p:sldId id="265" r:id="rId12"/>
    <p:sldId id="261" r:id="rId13"/>
    <p:sldId id="26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97" autoAdjust="0"/>
  </p:normalViewPr>
  <p:slideViewPr>
    <p:cSldViewPr>
      <p:cViewPr>
        <p:scale>
          <a:sx n="61" d="100"/>
          <a:sy n="61" d="100"/>
        </p:scale>
        <p:origin x="-141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1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2579" y="2389564"/>
            <a:ext cx="26637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accent5">
                    <a:lumMod val="75000"/>
                  </a:schemeClr>
                </a:solidFill>
                <a:latin typeface="Ink Free" pitchFamily="66" charset="0"/>
              </a:rPr>
              <a:t>TS</a:t>
            </a:r>
            <a:endParaRPr lang="en-US" sz="6600" b="1" dirty="0">
              <a:solidFill>
                <a:schemeClr val="accent5">
                  <a:lumMod val="75000"/>
                </a:schemeClr>
              </a:solidFill>
              <a:latin typeface="Ink Free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136" y="3266642"/>
            <a:ext cx="2534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FFFF"/>
                </a:solidFill>
                <a:latin typeface="Agency FB" pitchFamily="34" charset="0"/>
              </a:rPr>
              <a:t>Modules</a:t>
            </a:r>
            <a:endParaRPr lang="en-US" sz="3600" dirty="0">
              <a:solidFill>
                <a:srgbClr val="FFFFFF"/>
              </a:solidFill>
              <a:latin typeface="Agency FB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35884" y="-610225"/>
            <a:ext cx="7478574" cy="9788375"/>
            <a:chOff x="2835884" y="-610225"/>
            <a:chExt cx="7478574" cy="9788375"/>
          </a:xfrm>
          <a:blipFill>
            <a:blip r:embed="rId2"/>
            <a:stretch>
              <a:fillRect/>
            </a:stretch>
          </a:blipFill>
        </p:grpSpPr>
        <p:sp>
          <p:nvSpPr>
            <p:cNvPr id="4" name="Hexagon 3"/>
            <p:cNvSpPr/>
            <p:nvPr/>
          </p:nvSpPr>
          <p:spPr>
            <a:xfrm rot="5400000">
              <a:off x="2851632" y="1000410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/>
            <p:cNvSpPr/>
            <p:nvPr/>
          </p:nvSpPr>
          <p:spPr>
            <a:xfrm rot="5400000">
              <a:off x="5026525" y="984606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 rot="5400000">
              <a:off x="7139319" y="981975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/>
            <p:cNvSpPr/>
            <p:nvPr/>
          </p:nvSpPr>
          <p:spPr>
            <a:xfrm rot="5400000">
              <a:off x="3979104" y="-610169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 rot="5400000">
              <a:off x="6153997" y="-625973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 rot="5400000">
              <a:off x="8234620" y="-610169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 rot="5400000">
              <a:off x="3979104" y="2578072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 rot="5400000">
              <a:off x="6139035" y="2559637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5400000">
              <a:off x="8234620" y="2512238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5400000">
              <a:off x="3000514" y="4202485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5400000">
              <a:off x="5153711" y="4202485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7249296" y="4161661"/>
              <a:ext cx="1939150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4110776" y="5741301"/>
              <a:ext cx="1939150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5400000">
              <a:off x="6263973" y="5741301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5400000">
              <a:off x="8359561" y="5700476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5400000">
              <a:off x="3030993" y="7223252"/>
              <a:ext cx="1939150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5400000">
              <a:off x="5184190" y="7223252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5400000">
              <a:off x="7279778" y="7182427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1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modul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7832"/>
            <a:ext cx="910251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Key Takeaways: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`export` is used to make entities available outside the current module.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`import` is used to bring functionalities from other modules into the current module's scope.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Understanding export and import statements helps in organizing and reusing code effectively in </a:t>
            </a:r>
            <a:r>
              <a:rPr lang="en-US" dirty="0" err="1" smtClean="0">
                <a:solidFill>
                  <a:srgbClr val="FFFFFF"/>
                </a:solidFill>
              </a:rPr>
              <a:t>TypeScript</a:t>
            </a:r>
            <a:r>
              <a:rPr lang="en-US" dirty="0" smtClean="0">
                <a:solidFill>
                  <a:srgbClr val="FFFFFF"/>
                </a:solidFill>
              </a:rPr>
              <a:t> projects.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FAQs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Q1. 	How can </a:t>
            </a:r>
            <a:r>
              <a:rPr lang="en-US" dirty="0" err="1" smtClean="0">
                <a:solidFill>
                  <a:srgbClr val="FFFFFF"/>
                </a:solidFill>
              </a:rPr>
              <a:t>TypeScript</a:t>
            </a:r>
            <a:r>
              <a:rPr lang="en-US" dirty="0" smtClean="0">
                <a:solidFill>
                  <a:srgbClr val="FFFFFF"/>
                </a:solidFill>
              </a:rPr>
              <a:t> modules help in code 	organization and scalability?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Modules help keep your code organized by dividing it into smaller, reusable pieces. This makes it easier to manage and scale your projects as they grow.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FAQs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Q2. 	Difference between Default and Named 	Exports?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Default export is used for exporting a single entity per module, while named exports allow exporting multiple entities.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4" name="Picture 2" descr="C:\Users\DELL\Desktop\module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8297838" cy="9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6754" y="1305579"/>
            <a:ext cx="54164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>
                <a:solidFill>
                  <a:schemeClr val="accent5">
                    <a:lumMod val="75000"/>
                  </a:schemeClr>
                </a:solidFill>
                <a:latin typeface="Ink Free" pitchFamily="66" charset="0"/>
              </a:rPr>
              <a:t>Phir</a:t>
            </a:r>
            <a:r>
              <a:rPr lang="en-US" sz="9600" dirty="0" smtClean="0">
                <a:solidFill>
                  <a:schemeClr val="accent5">
                    <a:lumMod val="75000"/>
                  </a:schemeClr>
                </a:solidFill>
                <a:latin typeface="Ink Free" pitchFamily="66" charset="0"/>
              </a:rPr>
              <a:t> </a:t>
            </a:r>
            <a:r>
              <a:rPr lang="en-US" sz="9600" dirty="0" err="1" smtClean="0">
                <a:solidFill>
                  <a:schemeClr val="accent5">
                    <a:lumMod val="75000"/>
                  </a:schemeClr>
                </a:solidFill>
                <a:latin typeface="Ink Free" pitchFamily="66" charset="0"/>
              </a:rPr>
              <a:t>Milenge</a:t>
            </a: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latin typeface="Ink Free" pitchFamily="66" charset="0"/>
              </a:rPr>
              <a:t>!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latin typeface="Ink Free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206240"/>
            <a:ext cx="541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Ink Free" pitchFamily="66" charset="0"/>
              </a:rPr>
              <a:t>Agar Sir ne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Ink Free" pitchFamily="66" charset="0"/>
              </a:rPr>
              <a:t>ijazat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Ink Free" pitchFamily="66" charset="0"/>
              </a:rPr>
              <a:t> di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Ink Free" pitchFamily="66" charset="0"/>
              </a:rPr>
              <a:t>toh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Ink Free" pitchFamily="66" charset="0"/>
              </a:rPr>
              <a:t>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Ink Free" pitchFamily="66" charset="0"/>
                <a:sym typeface="Wingdings" pitchFamily="2" charset="2"/>
              </a:rPr>
              <a:t>:)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Ink Fre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36755" y="1477938"/>
            <a:ext cx="43174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chemeClr val="accent5">
                    <a:lumMod val="75000"/>
                  </a:schemeClr>
                </a:solidFill>
                <a:latin typeface="Ink Free" pitchFamily="66" charset="0"/>
              </a:rPr>
              <a:t>C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Ink Free" pitchFamily="66" charset="0"/>
              </a:rPr>
              <a:t>ontents:</a:t>
            </a:r>
            <a:endParaRPr lang="en-US" sz="6600" b="1" dirty="0">
              <a:solidFill>
                <a:schemeClr val="accent5">
                  <a:lumMod val="75000"/>
                </a:schemeClr>
              </a:solidFill>
              <a:latin typeface="Ink Free" pitchFamily="66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16543" y="-7406205"/>
            <a:ext cx="7478574" cy="9788375"/>
            <a:chOff x="2835884" y="-610225"/>
            <a:chExt cx="7478574" cy="9788375"/>
          </a:xfrm>
          <a:blipFill>
            <a:blip r:embed="rId2"/>
            <a:stretch>
              <a:fillRect/>
            </a:stretch>
          </a:blipFill>
        </p:grpSpPr>
        <p:sp>
          <p:nvSpPr>
            <p:cNvPr id="18" name="Hexagon 17"/>
            <p:cNvSpPr/>
            <p:nvPr/>
          </p:nvSpPr>
          <p:spPr>
            <a:xfrm rot="5400000">
              <a:off x="2851632" y="1000410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5026525" y="984606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5400000">
              <a:off x="7139319" y="981975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5400000">
              <a:off x="3979104" y="-610169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5400000">
              <a:off x="6153997" y="-625973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5400000">
              <a:off x="8234620" y="-610169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5400000">
              <a:off x="3979104" y="2578072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5400000">
              <a:off x="6139035" y="2559637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5400000">
              <a:off x="8234620" y="2512238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 rot="5400000">
              <a:off x="3000514" y="4202485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 rot="5400000">
              <a:off x="5153711" y="4202485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 rot="5400000">
              <a:off x="7249296" y="4161661"/>
              <a:ext cx="1939150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 rot="5400000">
              <a:off x="4110776" y="5741301"/>
              <a:ext cx="1939150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 rot="5400000">
              <a:off x="6263973" y="5741301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 rot="5400000">
              <a:off x="8359561" y="5700476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 rot="5400000">
              <a:off x="3030993" y="7223252"/>
              <a:ext cx="1939150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 rot="5400000">
              <a:off x="5184190" y="7223252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 rot="5400000">
              <a:off x="7279778" y="7182427"/>
              <a:ext cx="1939149" cy="19706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7842" y="1649872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  <a:latin typeface="Andalus" pitchFamily="18" charset="-78"/>
                <a:cs typeface="Andalus" pitchFamily="18" charset="-78"/>
              </a:rPr>
              <a:t>Table of</a:t>
            </a:r>
            <a:endParaRPr lang="en-US" sz="3600" b="1" dirty="0">
              <a:solidFill>
                <a:srgbClr val="FFFFFF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8873" y="3436196"/>
            <a:ext cx="447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Andalus" pitchFamily="18" charset="-78"/>
                <a:cs typeface="Andalus" pitchFamily="18" charset="-78"/>
              </a:rPr>
              <a:t>What are Modules?</a:t>
            </a:r>
            <a:endParaRPr lang="en-US" sz="3600" dirty="0">
              <a:solidFill>
                <a:srgbClr val="FFFFFF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061" y="4082527"/>
            <a:ext cx="736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Andalus" pitchFamily="18" charset="-78"/>
                <a:cs typeface="Andalus" pitchFamily="18" charset="-78"/>
              </a:rPr>
              <a:t>Benefits of Modular Programming!</a:t>
            </a:r>
            <a:endParaRPr lang="en-US" sz="3600" dirty="0">
              <a:solidFill>
                <a:srgbClr val="FFFFFF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4301" y="4728858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Andalus" pitchFamily="18" charset="-78"/>
                <a:cs typeface="Andalus" pitchFamily="18" charset="-78"/>
              </a:rPr>
              <a:t>Real-life ex. &amp; </a:t>
            </a:r>
            <a:r>
              <a:rPr lang="en-US" sz="3600" dirty="0" smtClean="0">
                <a:solidFill>
                  <a:srgbClr val="FFFFFF"/>
                </a:solidFill>
                <a:latin typeface="Andalus" pitchFamily="18" charset="-78"/>
                <a:cs typeface="Andalus" pitchFamily="18" charset="-78"/>
              </a:rPr>
              <a:t>FAQs</a:t>
            </a:r>
            <a:endParaRPr lang="en-US" sz="3600" dirty="0">
              <a:solidFill>
                <a:srgbClr val="FFFFFF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301" y="537518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Andalus" pitchFamily="18" charset="-78"/>
                <a:cs typeface="Andalus" pitchFamily="18" charset="-78"/>
              </a:rPr>
              <a:t>Syntax…</a:t>
            </a:r>
            <a:endParaRPr lang="en-US" sz="3600" dirty="0">
              <a:solidFill>
                <a:srgbClr val="FFFFFF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369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4552D-4759-4CF7-829A-D8DC58E5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8F8F8"/>
                </a:solidFill>
              </a:rPr>
              <a:t>MODULES IN ONE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4B7D8A-9032-4709-917D-100FCC59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Modules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are a way to organize and encapsulate code into reusable, self-contained units by exporting and importing functionality between files.</a:t>
            </a:r>
          </a:p>
        </p:txBody>
      </p:sp>
    </p:spTree>
    <p:extLst>
      <p:ext uri="{BB962C8B-B14F-4D97-AF65-F5344CB8AC3E}">
        <p14:creationId xmlns:p14="http://schemas.microsoft.com/office/powerpoint/2010/main" val="40166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D288D-5934-4DCC-843B-85A904CA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CODING ACHI TOU CHAL RAHI THI 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THEN MODULES KYU?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6ABB8C9-F724-4604-9B5E-1F18C29DA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09800"/>
            <a:ext cx="3794289" cy="3505200"/>
          </a:xfrm>
        </p:spPr>
      </p:pic>
    </p:spTree>
    <p:extLst>
      <p:ext uri="{BB962C8B-B14F-4D97-AF65-F5344CB8AC3E}">
        <p14:creationId xmlns:p14="http://schemas.microsoft.com/office/powerpoint/2010/main" val="12638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F11F2D-64D9-4691-BFEC-43C6BAD3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BEFORE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73FDB9-281F-42AE-9C16-EE0D88BB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Imagine maintaining thousands of lines of code in just ONE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It will be a nightmare to debug and find errors in a file that contains thousands of lines of </a:t>
            </a:r>
            <a:r>
              <a:rPr lang="en-US" dirty="0" smtClean="0">
                <a:solidFill>
                  <a:srgbClr val="FFFFFF"/>
                </a:solidFill>
              </a:rPr>
              <a:t>code.</a:t>
            </a:r>
            <a:endParaRPr lang="en-US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Before modules, naming conflicts was a big problem because when you declare lots of functions, variables, </a:t>
            </a:r>
            <a:r>
              <a:rPr lang="en-US" dirty="0" err="1">
                <a:solidFill>
                  <a:srgbClr val="FFFFFF"/>
                </a:solidFill>
              </a:rPr>
              <a:t>objs</a:t>
            </a:r>
            <a:r>
              <a:rPr lang="en-US" dirty="0">
                <a:solidFill>
                  <a:srgbClr val="FFFFFF"/>
                </a:solidFill>
              </a:rPr>
              <a:t>, arrays globally. You can not use the same name anywhere else. Like </a:t>
            </a:r>
            <a:r>
              <a:rPr lang="en-US" dirty="0" smtClean="0">
                <a:solidFill>
                  <a:srgbClr val="FFFFFF"/>
                </a:solidFill>
              </a:rPr>
              <a:t>this: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D496A90-C2A7-4FE4-8C7D-D32FE8DF59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" y="990600"/>
            <a:ext cx="9116786" cy="4800600"/>
          </a:xfrm>
        </p:spPr>
      </p:pic>
    </p:spTree>
    <p:extLst>
      <p:ext uri="{BB962C8B-B14F-4D97-AF65-F5344CB8AC3E}">
        <p14:creationId xmlns:p14="http://schemas.microsoft.com/office/powerpoint/2010/main" val="8143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0731B-1DAD-47C1-89B9-312B0C8B0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You can not use a name given to a global </a:t>
            </a:r>
            <a:r>
              <a:rPr lang="en-US" dirty="0" err="1">
                <a:solidFill>
                  <a:srgbClr val="FFFFFF"/>
                </a:solidFill>
              </a:rPr>
              <a:t>func</a:t>
            </a:r>
            <a:r>
              <a:rPr lang="en-US" dirty="0">
                <a:solidFill>
                  <a:srgbClr val="FFFFFF"/>
                </a:solidFill>
              </a:rPr>
              <a:t>, obj, </a:t>
            </a:r>
            <a:r>
              <a:rPr lang="en-US" dirty="0" err="1">
                <a:solidFill>
                  <a:srgbClr val="FFFFFF"/>
                </a:solidFill>
              </a:rPr>
              <a:t>arr</a:t>
            </a:r>
            <a:r>
              <a:rPr lang="en-US" dirty="0">
                <a:solidFill>
                  <a:srgbClr val="FFFFFF"/>
                </a:solidFill>
              </a:rPr>
              <a:t>, variable </a:t>
            </a:r>
            <a:r>
              <a:rPr lang="en-US" dirty="0" err="1">
                <a:solidFill>
                  <a:srgbClr val="FFFFFF"/>
                </a:solidFill>
              </a:rPr>
              <a:t>etc</a:t>
            </a:r>
            <a:r>
              <a:rPr lang="en-US" dirty="0">
                <a:solidFill>
                  <a:srgbClr val="FFFFFF"/>
                </a:solidFill>
              </a:rPr>
              <a:t> for any other.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4. Imagine  when you are working in a </a:t>
            </a:r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big project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and you have to use the a function or anything in of a file in some other file What you will do in that case, </a:t>
            </a:r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you will have to repeat the code multiple times</a:t>
            </a:r>
            <a:r>
              <a:rPr lang="en-US" dirty="0" smtClean="0">
                <a:solidFill>
                  <a:schemeClr val="bg1"/>
                </a:solidFill>
                <a:highlight>
                  <a:srgbClr val="00FF00"/>
                </a:highlight>
              </a:rPr>
              <a:t>.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5</a:t>
            </a:r>
            <a:r>
              <a:rPr lang="en-US" dirty="0">
                <a:solidFill>
                  <a:srgbClr val="FFFFFF"/>
                </a:solidFill>
              </a:rPr>
              <a:t>. Imagine that you </a:t>
            </a:r>
            <a:r>
              <a:rPr lang="en-US" dirty="0" smtClean="0">
                <a:solidFill>
                  <a:srgbClr val="FFFFFF"/>
                </a:solidFill>
              </a:rPr>
              <a:t>want </a:t>
            </a:r>
            <a:r>
              <a:rPr lang="en-US" dirty="0">
                <a:solidFill>
                  <a:srgbClr val="FFFFFF"/>
                </a:solidFill>
              </a:rPr>
              <a:t>that people can access only those </a:t>
            </a:r>
            <a:r>
              <a:rPr lang="en-US" dirty="0" err="1">
                <a:solidFill>
                  <a:srgbClr val="FFFFFF"/>
                </a:solidFill>
              </a:rPr>
              <a:t>func</a:t>
            </a:r>
            <a:r>
              <a:rPr lang="en-US" dirty="0">
                <a:solidFill>
                  <a:srgbClr val="FFFFFF"/>
                </a:solidFill>
              </a:rPr>
              <a:t>, variable, </a:t>
            </a:r>
            <a:r>
              <a:rPr lang="en-US" dirty="0" err="1">
                <a:solidFill>
                  <a:srgbClr val="FFFFFF"/>
                </a:solidFill>
              </a:rPr>
              <a:t>objs</a:t>
            </a:r>
            <a:r>
              <a:rPr lang="en-US" dirty="0">
                <a:solidFill>
                  <a:srgbClr val="FFFFFF"/>
                </a:solidFill>
              </a:rPr>
              <a:t>, arrays that you want them to use or see.</a:t>
            </a:r>
          </a:p>
        </p:txBody>
      </p:sp>
    </p:spTree>
    <p:extLst>
      <p:ext uri="{BB962C8B-B14F-4D97-AF65-F5344CB8AC3E}">
        <p14:creationId xmlns:p14="http://schemas.microsoft.com/office/powerpoint/2010/main" val="33423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D7569F-2835-4554-9FBF-9B7266E3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THEN COMES MODULES IN </a:t>
            </a:r>
            <a:r>
              <a:rPr lang="en-US" dirty="0" smtClean="0">
                <a:solidFill>
                  <a:srgbClr val="FFFFFF"/>
                </a:solidFill>
              </a:rPr>
              <a:t>GAME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689CF02-EDB2-47DA-B4B3-28B49A73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Using modules you can break complex code into logical parts.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Using module you can encapsulate your i.e. can choose what to share what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You can avoid the naming conflict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When working on large projects you can use a functionality created in a file multiple times in many other files, avoiding data duplication/redundancy.</a:t>
            </a:r>
          </a:p>
        </p:txBody>
      </p:sp>
    </p:spTree>
    <p:extLst>
      <p:ext uri="{BB962C8B-B14F-4D97-AF65-F5344CB8AC3E}">
        <p14:creationId xmlns:p14="http://schemas.microsoft.com/office/powerpoint/2010/main" val="434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DELL\Desktop\modu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85800"/>
            <a:ext cx="916377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352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MODULES IN ONE LINE</vt:lpstr>
      <vt:lpstr>CODING ACHI TOU CHAL RAHI THI  THEN MODULES KYU?</vt:lpstr>
      <vt:lpstr>BEFORE MODULES</vt:lpstr>
      <vt:lpstr>PowerPoint Presentation</vt:lpstr>
      <vt:lpstr>PowerPoint Presentation</vt:lpstr>
      <vt:lpstr>THEN COMES MODULES IN GAME</vt:lpstr>
      <vt:lpstr>PowerPoint Presentation</vt:lpstr>
      <vt:lpstr>PowerPoint Presentation</vt:lpstr>
      <vt:lpstr>Key Takeaways:</vt:lpstr>
      <vt:lpstr>FAQs</vt:lpstr>
      <vt:lpstr>FAQs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2006-08-16T00:00:00Z</dcterms:created>
  <dcterms:modified xsi:type="dcterms:W3CDTF">2024-06-27T03:42:53Z</dcterms:modified>
</cp:coreProperties>
</file>