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2" r:id="rId19"/>
    <p:sldId id="273" r:id="rId20"/>
    <p:sldId id="274" r:id="rId21"/>
    <p:sldId id="275" r:id="rId22"/>
    <p:sldId id="276"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4674" autoAdjust="0"/>
  </p:normalViewPr>
  <p:slideViewPr>
    <p:cSldViewPr snapToGrid="0">
      <p:cViewPr>
        <p:scale>
          <a:sx n="75" d="100"/>
          <a:sy n="75" d="100"/>
        </p:scale>
        <p:origin x="3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0E60-07DA-46F3-B301-A7136A9701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3519A-13F2-46AF-B36E-A98356DE0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3432F9-2580-4126-BF6B-14EADA1D4E62}"/>
              </a:ext>
            </a:extLst>
          </p:cNvPr>
          <p:cNvSpPr>
            <a:spLocks noGrp="1"/>
          </p:cNvSpPr>
          <p:nvPr>
            <p:ph type="dt" sz="half" idx="10"/>
          </p:nvPr>
        </p:nvSpPr>
        <p:spPr/>
        <p:txBody>
          <a:bodyPr/>
          <a:lstStyle/>
          <a:p>
            <a:fld id="{18BDA2C5-D3FD-4C31-9ED9-914601A82EA7}" type="datetimeFigureOut">
              <a:rPr lang="en-US" smtClean="0"/>
              <a:t>3/25/2023</a:t>
            </a:fld>
            <a:endParaRPr lang="en-US"/>
          </a:p>
        </p:txBody>
      </p:sp>
      <p:sp>
        <p:nvSpPr>
          <p:cNvPr id="5" name="Footer Placeholder 4">
            <a:extLst>
              <a:ext uri="{FF2B5EF4-FFF2-40B4-BE49-F238E27FC236}">
                <a16:creationId xmlns:a16="http://schemas.microsoft.com/office/drawing/2014/main" id="{464F4E37-F2EF-482E-B832-A49222A1D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9DDD5E-7269-4667-8CA2-57B4D14DF841}"/>
              </a:ext>
            </a:extLst>
          </p:cNvPr>
          <p:cNvSpPr>
            <a:spLocks noGrp="1"/>
          </p:cNvSpPr>
          <p:nvPr>
            <p:ph type="sldNum" sz="quarter" idx="12"/>
          </p:nvPr>
        </p:nvSpPr>
        <p:spPr/>
        <p:txBody>
          <a:bodyPr/>
          <a:lstStyle/>
          <a:p>
            <a:fld id="{A5D39217-8ECA-4553-9B0E-28820E3D6244}" type="slidenum">
              <a:rPr lang="en-US" smtClean="0"/>
              <a:t>‹#›</a:t>
            </a:fld>
            <a:endParaRPr lang="en-US"/>
          </a:p>
        </p:txBody>
      </p:sp>
    </p:spTree>
    <p:extLst>
      <p:ext uri="{BB962C8B-B14F-4D97-AF65-F5344CB8AC3E}">
        <p14:creationId xmlns:p14="http://schemas.microsoft.com/office/powerpoint/2010/main" val="176824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6150-96C7-480F-99A7-09597EAD66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D7B0DD-4E36-4763-8856-DDD954C80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FD4F3-A857-4F84-A435-DC1ED6061BEB}"/>
              </a:ext>
            </a:extLst>
          </p:cNvPr>
          <p:cNvSpPr>
            <a:spLocks noGrp="1"/>
          </p:cNvSpPr>
          <p:nvPr>
            <p:ph type="dt" sz="half" idx="10"/>
          </p:nvPr>
        </p:nvSpPr>
        <p:spPr/>
        <p:txBody>
          <a:bodyPr/>
          <a:lstStyle/>
          <a:p>
            <a:fld id="{18BDA2C5-D3FD-4C31-9ED9-914601A82EA7}" type="datetimeFigureOut">
              <a:rPr lang="en-US" smtClean="0"/>
              <a:t>3/25/2023</a:t>
            </a:fld>
            <a:endParaRPr lang="en-US"/>
          </a:p>
        </p:txBody>
      </p:sp>
      <p:sp>
        <p:nvSpPr>
          <p:cNvPr id="5" name="Footer Placeholder 4">
            <a:extLst>
              <a:ext uri="{FF2B5EF4-FFF2-40B4-BE49-F238E27FC236}">
                <a16:creationId xmlns:a16="http://schemas.microsoft.com/office/drawing/2014/main" id="{E966DF80-2F42-4BE5-9943-71FD81DBB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D16C0-EEEB-4068-A5BA-D9E1091740E4}"/>
              </a:ext>
            </a:extLst>
          </p:cNvPr>
          <p:cNvSpPr>
            <a:spLocks noGrp="1"/>
          </p:cNvSpPr>
          <p:nvPr>
            <p:ph type="sldNum" sz="quarter" idx="12"/>
          </p:nvPr>
        </p:nvSpPr>
        <p:spPr/>
        <p:txBody>
          <a:bodyPr/>
          <a:lstStyle/>
          <a:p>
            <a:fld id="{A5D39217-8ECA-4553-9B0E-28820E3D6244}" type="slidenum">
              <a:rPr lang="en-US" smtClean="0"/>
              <a:t>‹#›</a:t>
            </a:fld>
            <a:endParaRPr lang="en-US"/>
          </a:p>
        </p:txBody>
      </p:sp>
    </p:spTree>
    <p:extLst>
      <p:ext uri="{BB962C8B-B14F-4D97-AF65-F5344CB8AC3E}">
        <p14:creationId xmlns:p14="http://schemas.microsoft.com/office/powerpoint/2010/main" val="9010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4ADC3-863D-4D56-BA96-D8A7FDEB56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A3EA04-7C5C-4FAA-B517-18C0F78A51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14D3B-8D69-4937-BB99-D9112235616F}"/>
              </a:ext>
            </a:extLst>
          </p:cNvPr>
          <p:cNvSpPr>
            <a:spLocks noGrp="1"/>
          </p:cNvSpPr>
          <p:nvPr>
            <p:ph type="dt" sz="half" idx="10"/>
          </p:nvPr>
        </p:nvSpPr>
        <p:spPr/>
        <p:txBody>
          <a:bodyPr/>
          <a:lstStyle/>
          <a:p>
            <a:fld id="{18BDA2C5-D3FD-4C31-9ED9-914601A82EA7}" type="datetimeFigureOut">
              <a:rPr lang="en-US" smtClean="0"/>
              <a:t>3/25/2023</a:t>
            </a:fld>
            <a:endParaRPr lang="en-US"/>
          </a:p>
        </p:txBody>
      </p:sp>
      <p:sp>
        <p:nvSpPr>
          <p:cNvPr id="5" name="Footer Placeholder 4">
            <a:extLst>
              <a:ext uri="{FF2B5EF4-FFF2-40B4-BE49-F238E27FC236}">
                <a16:creationId xmlns:a16="http://schemas.microsoft.com/office/drawing/2014/main" id="{4CDFDB5E-3439-45A1-B40D-E9355C748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6AAD7-D95E-4458-A45B-6DFE96707AA3}"/>
              </a:ext>
            </a:extLst>
          </p:cNvPr>
          <p:cNvSpPr>
            <a:spLocks noGrp="1"/>
          </p:cNvSpPr>
          <p:nvPr>
            <p:ph type="sldNum" sz="quarter" idx="12"/>
          </p:nvPr>
        </p:nvSpPr>
        <p:spPr/>
        <p:txBody>
          <a:bodyPr/>
          <a:lstStyle/>
          <a:p>
            <a:fld id="{A5D39217-8ECA-4553-9B0E-28820E3D6244}" type="slidenum">
              <a:rPr lang="en-US" smtClean="0"/>
              <a:t>‹#›</a:t>
            </a:fld>
            <a:endParaRPr lang="en-US"/>
          </a:p>
        </p:txBody>
      </p:sp>
    </p:spTree>
    <p:extLst>
      <p:ext uri="{BB962C8B-B14F-4D97-AF65-F5344CB8AC3E}">
        <p14:creationId xmlns:p14="http://schemas.microsoft.com/office/powerpoint/2010/main" val="252945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57AC-8168-4B1A-B5FB-215E6F891B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75D7E-10D0-4015-907A-325C7990FB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0829AA-6BEA-4123-A48C-FB05626C71C2}"/>
              </a:ext>
            </a:extLst>
          </p:cNvPr>
          <p:cNvSpPr>
            <a:spLocks noGrp="1"/>
          </p:cNvSpPr>
          <p:nvPr>
            <p:ph type="dt" sz="half" idx="10"/>
          </p:nvPr>
        </p:nvSpPr>
        <p:spPr/>
        <p:txBody>
          <a:bodyPr/>
          <a:lstStyle/>
          <a:p>
            <a:fld id="{18BDA2C5-D3FD-4C31-9ED9-914601A82EA7}" type="datetimeFigureOut">
              <a:rPr lang="en-US" smtClean="0"/>
              <a:t>3/25/2023</a:t>
            </a:fld>
            <a:endParaRPr lang="en-US"/>
          </a:p>
        </p:txBody>
      </p:sp>
      <p:sp>
        <p:nvSpPr>
          <p:cNvPr id="5" name="Footer Placeholder 4">
            <a:extLst>
              <a:ext uri="{FF2B5EF4-FFF2-40B4-BE49-F238E27FC236}">
                <a16:creationId xmlns:a16="http://schemas.microsoft.com/office/drawing/2014/main" id="{0CCCCA5F-3823-4FC9-9EA6-FD262C59D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D80F6-B5D9-435C-9ABB-2731D48486D8}"/>
              </a:ext>
            </a:extLst>
          </p:cNvPr>
          <p:cNvSpPr>
            <a:spLocks noGrp="1"/>
          </p:cNvSpPr>
          <p:nvPr>
            <p:ph type="sldNum" sz="quarter" idx="12"/>
          </p:nvPr>
        </p:nvSpPr>
        <p:spPr/>
        <p:txBody>
          <a:bodyPr/>
          <a:lstStyle/>
          <a:p>
            <a:fld id="{A5D39217-8ECA-4553-9B0E-28820E3D6244}" type="slidenum">
              <a:rPr lang="en-US" smtClean="0"/>
              <a:t>‹#›</a:t>
            </a:fld>
            <a:endParaRPr lang="en-US"/>
          </a:p>
        </p:txBody>
      </p:sp>
    </p:spTree>
    <p:extLst>
      <p:ext uri="{BB962C8B-B14F-4D97-AF65-F5344CB8AC3E}">
        <p14:creationId xmlns:p14="http://schemas.microsoft.com/office/powerpoint/2010/main" val="28417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33274-5750-47B8-BEE1-672F19CE95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80BEDC-EA32-4045-86CA-A882710194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D469D6-1D97-4412-BD9E-18BA5E8DCEA8}"/>
              </a:ext>
            </a:extLst>
          </p:cNvPr>
          <p:cNvSpPr>
            <a:spLocks noGrp="1"/>
          </p:cNvSpPr>
          <p:nvPr>
            <p:ph type="dt" sz="half" idx="10"/>
          </p:nvPr>
        </p:nvSpPr>
        <p:spPr/>
        <p:txBody>
          <a:bodyPr/>
          <a:lstStyle/>
          <a:p>
            <a:fld id="{18BDA2C5-D3FD-4C31-9ED9-914601A82EA7}" type="datetimeFigureOut">
              <a:rPr lang="en-US" smtClean="0"/>
              <a:t>3/25/2023</a:t>
            </a:fld>
            <a:endParaRPr lang="en-US"/>
          </a:p>
        </p:txBody>
      </p:sp>
      <p:sp>
        <p:nvSpPr>
          <p:cNvPr id="5" name="Footer Placeholder 4">
            <a:extLst>
              <a:ext uri="{FF2B5EF4-FFF2-40B4-BE49-F238E27FC236}">
                <a16:creationId xmlns:a16="http://schemas.microsoft.com/office/drawing/2014/main" id="{A3F13DEE-8C7B-486B-8F6C-4ED700450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B8EE4-466F-460F-8033-3C39C5749D8F}"/>
              </a:ext>
            </a:extLst>
          </p:cNvPr>
          <p:cNvSpPr>
            <a:spLocks noGrp="1"/>
          </p:cNvSpPr>
          <p:nvPr>
            <p:ph type="sldNum" sz="quarter" idx="12"/>
          </p:nvPr>
        </p:nvSpPr>
        <p:spPr/>
        <p:txBody>
          <a:bodyPr/>
          <a:lstStyle/>
          <a:p>
            <a:fld id="{A5D39217-8ECA-4553-9B0E-28820E3D6244}" type="slidenum">
              <a:rPr lang="en-US" smtClean="0"/>
              <a:t>‹#›</a:t>
            </a:fld>
            <a:endParaRPr lang="en-US"/>
          </a:p>
        </p:txBody>
      </p:sp>
    </p:spTree>
    <p:extLst>
      <p:ext uri="{BB962C8B-B14F-4D97-AF65-F5344CB8AC3E}">
        <p14:creationId xmlns:p14="http://schemas.microsoft.com/office/powerpoint/2010/main" val="205612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04C0-5685-40DE-AAB7-94928619C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854B8-3E17-4953-9703-625939EFAB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6DC9DA-9414-4FA4-BCDE-A4EF9AF272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7D9CF3-AB8A-4E9B-9D84-F9E51269DCE6}"/>
              </a:ext>
            </a:extLst>
          </p:cNvPr>
          <p:cNvSpPr>
            <a:spLocks noGrp="1"/>
          </p:cNvSpPr>
          <p:nvPr>
            <p:ph type="dt" sz="half" idx="10"/>
          </p:nvPr>
        </p:nvSpPr>
        <p:spPr/>
        <p:txBody>
          <a:bodyPr/>
          <a:lstStyle/>
          <a:p>
            <a:fld id="{18BDA2C5-D3FD-4C31-9ED9-914601A82EA7}" type="datetimeFigureOut">
              <a:rPr lang="en-US" smtClean="0"/>
              <a:t>3/25/2023</a:t>
            </a:fld>
            <a:endParaRPr lang="en-US"/>
          </a:p>
        </p:txBody>
      </p:sp>
      <p:sp>
        <p:nvSpPr>
          <p:cNvPr id="6" name="Footer Placeholder 5">
            <a:extLst>
              <a:ext uri="{FF2B5EF4-FFF2-40B4-BE49-F238E27FC236}">
                <a16:creationId xmlns:a16="http://schemas.microsoft.com/office/drawing/2014/main" id="{12FEF8B2-AB97-4942-A9BD-225FC59B5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B6E81-3045-460D-80FF-6F077CB99C91}"/>
              </a:ext>
            </a:extLst>
          </p:cNvPr>
          <p:cNvSpPr>
            <a:spLocks noGrp="1"/>
          </p:cNvSpPr>
          <p:nvPr>
            <p:ph type="sldNum" sz="quarter" idx="12"/>
          </p:nvPr>
        </p:nvSpPr>
        <p:spPr/>
        <p:txBody>
          <a:bodyPr/>
          <a:lstStyle/>
          <a:p>
            <a:fld id="{A5D39217-8ECA-4553-9B0E-28820E3D6244}" type="slidenum">
              <a:rPr lang="en-US" smtClean="0"/>
              <a:t>‹#›</a:t>
            </a:fld>
            <a:endParaRPr lang="en-US"/>
          </a:p>
        </p:txBody>
      </p:sp>
    </p:spTree>
    <p:extLst>
      <p:ext uri="{BB962C8B-B14F-4D97-AF65-F5344CB8AC3E}">
        <p14:creationId xmlns:p14="http://schemas.microsoft.com/office/powerpoint/2010/main" val="750744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6C2D-E9D6-4A2C-AB4E-440D9322C8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65BDC2-D8B5-4213-940C-D57F90EB02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28E40-1880-4E9D-B5A1-0FEB9E3F86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C0ACEF-605F-48A1-A5D7-550FD2C9D8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65F18D-157F-452E-B867-9F94ECA7CF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A3309C-3F1A-4A69-85BA-A49D8CE5A2E9}"/>
              </a:ext>
            </a:extLst>
          </p:cNvPr>
          <p:cNvSpPr>
            <a:spLocks noGrp="1"/>
          </p:cNvSpPr>
          <p:nvPr>
            <p:ph type="dt" sz="half" idx="10"/>
          </p:nvPr>
        </p:nvSpPr>
        <p:spPr/>
        <p:txBody>
          <a:bodyPr/>
          <a:lstStyle/>
          <a:p>
            <a:fld id="{18BDA2C5-D3FD-4C31-9ED9-914601A82EA7}" type="datetimeFigureOut">
              <a:rPr lang="en-US" smtClean="0"/>
              <a:t>3/25/2023</a:t>
            </a:fld>
            <a:endParaRPr lang="en-US"/>
          </a:p>
        </p:txBody>
      </p:sp>
      <p:sp>
        <p:nvSpPr>
          <p:cNvPr id="8" name="Footer Placeholder 7">
            <a:extLst>
              <a:ext uri="{FF2B5EF4-FFF2-40B4-BE49-F238E27FC236}">
                <a16:creationId xmlns:a16="http://schemas.microsoft.com/office/drawing/2014/main" id="{6AF80B1A-3019-432F-AB01-84154582F0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8B2BDF-6167-4EF6-A41A-FB1479966EF6}"/>
              </a:ext>
            </a:extLst>
          </p:cNvPr>
          <p:cNvSpPr>
            <a:spLocks noGrp="1"/>
          </p:cNvSpPr>
          <p:nvPr>
            <p:ph type="sldNum" sz="quarter" idx="12"/>
          </p:nvPr>
        </p:nvSpPr>
        <p:spPr/>
        <p:txBody>
          <a:bodyPr/>
          <a:lstStyle/>
          <a:p>
            <a:fld id="{A5D39217-8ECA-4553-9B0E-28820E3D6244}" type="slidenum">
              <a:rPr lang="en-US" smtClean="0"/>
              <a:t>‹#›</a:t>
            </a:fld>
            <a:endParaRPr lang="en-US"/>
          </a:p>
        </p:txBody>
      </p:sp>
    </p:spTree>
    <p:extLst>
      <p:ext uri="{BB962C8B-B14F-4D97-AF65-F5344CB8AC3E}">
        <p14:creationId xmlns:p14="http://schemas.microsoft.com/office/powerpoint/2010/main" val="159395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BFDC-D250-4C3F-A161-E407E51E70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CF6646-CEC1-4205-B61C-EF4C76C53FC3}"/>
              </a:ext>
            </a:extLst>
          </p:cNvPr>
          <p:cNvSpPr>
            <a:spLocks noGrp="1"/>
          </p:cNvSpPr>
          <p:nvPr>
            <p:ph type="dt" sz="half" idx="10"/>
          </p:nvPr>
        </p:nvSpPr>
        <p:spPr/>
        <p:txBody>
          <a:bodyPr/>
          <a:lstStyle/>
          <a:p>
            <a:fld id="{18BDA2C5-D3FD-4C31-9ED9-914601A82EA7}" type="datetimeFigureOut">
              <a:rPr lang="en-US" smtClean="0"/>
              <a:t>3/25/2023</a:t>
            </a:fld>
            <a:endParaRPr lang="en-US"/>
          </a:p>
        </p:txBody>
      </p:sp>
      <p:sp>
        <p:nvSpPr>
          <p:cNvPr id="4" name="Footer Placeholder 3">
            <a:extLst>
              <a:ext uri="{FF2B5EF4-FFF2-40B4-BE49-F238E27FC236}">
                <a16:creationId xmlns:a16="http://schemas.microsoft.com/office/drawing/2014/main" id="{F1A28136-A559-4F42-B62A-7AC96676B6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3CD056-DFB6-437C-A254-EE4C7C7DEFBF}"/>
              </a:ext>
            </a:extLst>
          </p:cNvPr>
          <p:cNvSpPr>
            <a:spLocks noGrp="1"/>
          </p:cNvSpPr>
          <p:nvPr>
            <p:ph type="sldNum" sz="quarter" idx="12"/>
          </p:nvPr>
        </p:nvSpPr>
        <p:spPr/>
        <p:txBody>
          <a:bodyPr/>
          <a:lstStyle/>
          <a:p>
            <a:fld id="{A5D39217-8ECA-4553-9B0E-28820E3D6244}" type="slidenum">
              <a:rPr lang="en-US" smtClean="0"/>
              <a:t>‹#›</a:t>
            </a:fld>
            <a:endParaRPr lang="en-US"/>
          </a:p>
        </p:txBody>
      </p:sp>
    </p:spTree>
    <p:extLst>
      <p:ext uri="{BB962C8B-B14F-4D97-AF65-F5344CB8AC3E}">
        <p14:creationId xmlns:p14="http://schemas.microsoft.com/office/powerpoint/2010/main" val="351980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79E17-9892-42C0-AD82-7859E325B675}"/>
              </a:ext>
            </a:extLst>
          </p:cNvPr>
          <p:cNvSpPr>
            <a:spLocks noGrp="1"/>
          </p:cNvSpPr>
          <p:nvPr>
            <p:ph type="dt" sz="half" idx="10"/>
          </p:nvPr>
        </p:nvSpPr>
        <p:spPr/>
        <p:txBody>
          <a:bodyPr/>
          <a:lstStyle/>
          <a:p>
            <a:fld id="{18BDA2C5-D3FD-4C31-9ED9-914601A82EA7}" type="datetimeFigureOut">
              <a:rPr lang="en-US" smtClean="0"/>
              <a:t>3/25/2023</a:t>
            </a:fld>
            <a:endParaRPr lang="en-US"/>
          </a:p>
        </p:txBody>
      </p:sp>
      <p:sp>
        <p:nvSpPr>
          <p:cNvPr id="3" name="Footer Placeholder 2">
            <a:extLst>
              <a:ext uri="{FF2B5EF4-FFF2-40B4-BE49-F238E27FC236}">
                <a16:creationId xmlns:a16="http://schemas.microsoft.com/office/drawing/2014/main" id="{50E98560-003A-463A-B726-AE55FF7598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061DA6-E99D-4BC0-86EE-A2244B5777B2}"/>
              </a:ext>
            </a:extLst>
          </p:cNvPr>
          <p:cNvSpPr>
            <a:spLocks noGrp="1"/>
          </p:cNvSpPr>
          <p:nvPr>
            <p:ph type="sldNum" sz="quarter" idx="12"/>
          </p:nvPr>
        </p:nvSpPr>
        <p:spPr/>
        <p:txBody>
          <a:bodyPr/>
          <a:lstStyle/>
          <a:p>
            <a:fld id="{A5D39217-8ECA-4553-9B0E-28820E3D6244}" type="slidenum">
              <a:rPr lang="en-US" smtClean="0"/>
              <a:t>‹#›</a:t>
            </a:fld>
            <a:endParaRPr lang="en-US"/>
          </a:p>
        </p:txBody>
      </p:sp>
    </p:spTree>
    <p:extLst>
      <p:ext uri="{BB962C8B-B14F-4D97-AF65-F5344CB8AC3E}">
        <p14:creationId xmlns:p14="http://schemas.microsoft.com/office/powerpoint/2010/main" val="130303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44CF-D716-404F-AC37-89D23D1A0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2DDB23-7B03-4AD8-B906-8ADC9E33D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B05D5C-7BFC-4A0A-89A0-9D18793F2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7CFE5-E252-4FB5-877B-8737FFC379BD}"/>
              </a:ext>
            </a:extLst>
          </p:cNvPr>
          <p:cNvSpPr>
            <a:spLocks noGrp="1"/>
          </p:cNvSpPr>
          <p:nvPr>
            <p:ph type="dt" sz="half" idx="10"/>
          </p:nvPr>
        </p:nvSpPr>
        <p:spPr/>
        <p:txBody>
          <a:bodyPr/>
          <a:lstStyle/>
          <a:p>
            <a:fld id="{18BDA2C5-D3FD-4C31-9ED9-914601A82EA7}" type="datetimeFigureOut">
              <a:rPr lang="en-US" smtClean="0"/>
              <a:t>3/25/2023</a:t>
            </a:fld>
            <a:endParaRPr lang="en-US"/>
          </a:p>
        </p:txBody>
      </p:sp>
      <p:sp>
        <p:nvSpPr>
          <p:cNvPr id="6" name="Footer Placeholder 5">
            <a:extLst>
              <a:ext uri="{FF2B5EF4-FFF2-40B4-BE49-F238E27FC236}">
                <a16:creationId xmlns:a16="http://schemas.microsoft.com/office/drawing/2014/main" id="{E720D831-C66F-4420-BD08-1874155FEF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B815B-E445-4C7B-882C-7A9E7C479C47}"/>
              </a:ext>
            </a:extLst>
          </p:cNvPr>
          <p:cNvSpPr>
            <a:spLocks noGrp="1"/>
          </p:cNvSpPr>
          <p:nvPr>
            <p:ph type="sldNum" sz="quarter" idx="12"/>
          </p:nvPr>
        </p:nvSpPr>
        <p:spPr/>
        <p:txBody>
          <a:bodyPr/>
          <a:lstStyle/>
          <a:p>
            <a:fld id="{A5D39217-8ECA-4553-9B0E-28820E3D6244}" type="slidenum">
              <a:rPr lang="en-US" smtClean="0"/>
              <a:t>‹#›</a:t>
            </a:fld>
            <a:endParaRPr lang="en-US"/>
          </a:p>
        </p:txBody>
      </p:sp>
    </p:spTree>
    <p:extLst>
      <p:ext uri="{BB962C8B-B14F-4D97-AF65-F5344CB8AC3E}">
        <p14:creationId xmlns:p14="http://schemas.microsoft.com/office/powerpoint/2010/main" val="340718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FFA9-776E-4B56-866B-995147F33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3E153B-B648-4F39-9067-CACBEC4AF7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0B0F1D-6253-4EEB-B83D-B72512CB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83CD4-3BB2-4CEB-B2E7-B339BCC2FDA9}"/>
              </a:ext>
            </a:extLst>
          </p:cNvPr>
          <p:cNvSpPr>
            <a:spLocks noGrp="1"/>
          </p:cNvSpPr>
          <p:nvPr>
            <p:ph type="dt" sz="half" idx="10"/>
          </p:nvPr>
        </p:nvSpPr>
        <p:spPr/>
        <p:txBody>
          <a:bodyPr/>
          <a:lstStyle/>
          <a:p>
            <a:fld id="{18BDA2C5-D3FD-4C31-9ED9-914601A82EA7}" type="datetimeFigureOut">
              <a:rPr lang="en-US" smtClean="0"/>
              <a:t>3/25/2023</a:t>
            </a:fld>
            <a:endParaRPr lang="en-US"/>
          </a:p>
        </p:txBody>
      </p:sp>
      <p:sp>
        <p:nvSpPr>
          <p:cNvPr id="6" name="Footer Placeholder 5">
            <a:extLst>
              <a:ext uri="{FF2B5EF4-FFF2-40B4-BE49-F238E27FC236}">
                <a16:creationId xmlns:a16="http://schemas.microsoft.com/office/drawing/2014/main" id="{0C4ABDA1-7156-4A67-8E63-EA7E5A986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275BC-2943-412A-9928-00DFF8D6CA85}"/>
              </a:ext>
            </a:extLst>
          </p:cNvPr>
          <p:cNvSpPr>
            <a:spLocks noGrp="1"/>
          </p:cNvSpPr>
          <p:nvPr>
            <p:ph type="sldNum" sz="quarter" idx="12"/>
          </p:nvPr>
        </p:nvSpPr>
        <p:spPr/>
        <p:txBody>
          <a:bodyPr/>
          <a:lstStyle/>
          <a:p>
            <a:fld id="{A5D39217-8ECA-4553-9B0E-28820E3D6244}" type="slidenum">
              <a:rPr lang="en-US" smtClean="0"/>
              <a:t>‹#›</a:t>
            </a:fld>
            <a:endParaRPr lang="en-US"/>
          </a:p>
        </p:txBody>
      </p:sp>
    </p:spTree>
    <p:extLst>
      <p:ext uri="{BB962C8B-B14F-4D97-AF65-F5344CB8AC3E}">
        <p14:creationId xmlns:p14="http://schemas.microsoft.com/office/powerpoint/2010/main" val="277374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592274-2F53-4DF5-A000-57EACC465E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00809-E0F0-4F27-B962-2E87400A7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82406-4AB4-4016-B6D0-81BA32903C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DA2C5-D3FD-4C31-9ED9-914601A82EA7}" type="datetimeFigureOut">
              <a:rPr lang="en-US" smtClean="0"/>
              <a:t>3/25/2023</a:t>
            </a:fld>
            <a:endParaRPr lang="en-US"/>
          </a:p>
        </p:txBody>
      </p:sp>
      <p:sp>
        <p:nvSpPr>
          <p:cNvPr id="5" name="Footer Placeholder 4">
            <a:extLst>
              <a:ext uri="{FF2B5EF4-FFF2-40B4-BE49-F238E27FC236}">
                <a16:creationId xmlns:a16="http://schemas.microsoft.com/office/drawing/2014/main" id="{1CA019D8-3574-431B-8D27-660347B773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E94BF0-512E-4370-A64A-53A18F42F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39217-8ECA-4553-9B0E-28820E3D6244}" type="slidenum">
              <a:rPr lang="en-US" smtClean="0"/>
              <a:t>‹#›</a:t>
            </a:fld>
            <a:endParaRPr lang="en-US"/>
          </a:p>
        </p:txBody>
      </p:sp>
    </p:spTree>
    <p:extLst>
      <p:ext uri="{BB962C8B-B14F-4D97-AF65-F5344CB8AC3E}">
        <p14:creationId xmlns:p14="http://schemas.microsoft.com/office/powerpoint/2010/main" val="236861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47.png"/><Relationship Id="rId21" Type="http://schemas.openxmlformats.org/officeDocument/2006/relationships/image" Target="../media/image65.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image" Target="../media/image46.png"/><Relationship Id="rId16" Type="http://schemas.openxmlformats.org/officeDocument/2006/relationships/image" Target="../media/image60.png"/><Relationship Id="rId20"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png"/><Relationship Id="rId19" Type="http://schemas.openxmlformats.org/officeDocument/2006/relationships/image" Target="../media/image63.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 Id="rId22" Type="http://schemas.openxmlformats.org/officeDocument/2006/relationships/image" Target="../media/image66.png"/></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3635-5A7B-47DD-B4B7-5142BC2247F8}"/>
              </a:ext>
            </a:extLst>
          </p:cNvPr>
          <p:cNvSpPr>
            <a:spLocks noGrp="1"/>
          </p:cNvSpPr>
          <p:nvPr>
            <p:ph type="ctrTitle"/>
          </p:nvPr>
        </p:nvSpPr>
        <p:spPr>
          <a:xfrm>
            <a:off x="1330817" y="169326"/>
            <a:ext cx="9680620" cy="1028409"/>
          </a:xfrm>
        </p:spPr>
        <p:txBody>
          <a:bodyPr/>
          <a:lstStyle/>
          <a:p>
            <a:r>
              <a:rPr lang="en-US" b="1" dirty="0">
                <a:solidFill>
                  <a:srgbClr val="006600"/>
                </a:solidFill>
              </a:rPr>
              <a:t>Array</a:t>
            </a:r>
          </a:p>
        </p:txBody>
      </p:sp>
      <p:sp>
        <p:nvSpPr>
          <p:cNvPr id="3" name="Subtitle 2">
            <a:extLst>
              <a:ext uri="{FF2B5EF4-FFF2-40B4-BE49-F238E27FC236}">
                <a16:creationId xmlns:a16="http://schemas.microsoft.com/office/drawing/2014/main" id="{F362F447-02CE-4B16-AB6B-606EE7C5E277}"/>
              </a:ext>
            </a:extLst>
          </p:cNvPr>
          <p:cNvSpPr>
            <a:spLocks noGrp="1"/>
          </p:cNvSpPr>
          <p:nvPr>
            <p:ph type="subTitle" idx="1"/>
          </p:nvPr>
        </p:nvSpPr>
        <p:spPr>
          <a:xfrm>
            <a:off x="643943" y="1528539"/>
            <a:ext cx="10934163" cy="5039685"/>
          </a:xfrm>
        </p:spPr>
        <p:txBody>
          <a:bodyPr/>
          <a:lstStyle/>
          <a:p>
            <a:pPr algn="just"/>
            <a:r>
              <a:rPr lang="en-US" b="0" i="0" dirty="0">
                <a:solidFill>
                  <a:srgbClr val="006600"/>
                </a:solidFill>
                <a:effectLst/>
                <a:latin typeface="Google Sans"/>
              </a:rPr>
              <a:t>Array is a linear data structure that collects elements of the same data type and stores them in contiguous and adjacent memory locations.</a:t>
            </a:r>
          </a:p>
          <a:p>
            <a:pPr marL="342900" indent="-342900" algn="just">
              <a:buFont typeface="Arial" panose="020B0604020202020204" pitchFamily="34" charset="0"/>
              <a:buChar char="•"/>
            </a:pPr>
            <a:r>
              <a:rPr lang="en-US" dirty="0">
                <a:solidFill>
                  <a:srgbClr val="006600"/>
                </a:solidFill>
                <a:latin typeface="Google Sans"/>
              </a:rPr>
              <a:t>I</a:t>
            </a:r>
            <a:r>
              <a:rPr lang="en-US" b="0" i="0" dirty="0">
                <a:solidFill>
                  <a:srgbClr val="006600"/>
                </a:solidFill>
                <a:effectLst/>
                <a:latin typeface="Google Sans"/>
              </a:rPr>
              <a:t>ndex system starting from 0 to (n-1)</a:t>
            </a:r>
          </a:p>
          <a:p>
            <a:pPr marL="342900" indent="-342900" algn="just">
              <a:buFont typeface="Arial" panose="020B0604020202020204" pitchFamily="34" charset="0"/>
              <a:buChar char="•"/>
            </a:pPr>
            <a:r>
              <a:rPr lang="en-US" dirty="0">
                <a:solidFill>
                  <a:srgbClr val="006600"/>
                </a:solidFill>
                <a:latin typeface="Google Sans"/>
              </a:rPr>
              <a:t>Fixed Size memory, Fast Access but slower in insertion and Deletion operation.</a:t>
            </a:r>
          </a:p>
          <a:p>
            <a:pPr algn="just"/>
            <a:endParaRPr lang="en-US" b="1" dirty="0">
              <a:solidFill>
                <a:srgbClr val="006600"/>
              </a:solidFill>
              <a:latin typeface="urw-din"/>
            </a:endParaRPr>
          </a:p>
          <a:p>
            <a:pPr algn="just"/>
            <a:r>
              <a:rPr lang="en-US" b="1" dirty="0">
                <a:solidFill>
                  <a:srgbClr val="006600"/>
                </a:solidFill>
                <a:latin typeface="urw-din"/>
              </a:rPr>
              <a:t>O</a:t>
            </a:r>
            <a:r>
              <a:rPr lang="en-US" b="1" i="0" dirty="0">
                <a:solidFill>
                  <a:srgbClr val="006600"/>
                </a:solidFill>
                <a:effectLst/>
                <a:latin typeface="urw-din"/>
              </a:rPr>
              <a:t>perations possible in an array: </a:t>
            </a:r>
            <a:r>
              <a:rPr lang="en-US" b="0" i="0" dirty="0">
                <a:solidFill>
                  <a:srgbClr val="006600"/>
                </a:solidFill>
                <a:effectLst/>
                <a:latin typeface="urw-din"/>
              </a:rPr>
              <a:t>like Searching, Sorting, Inserting, Traversing, Reversing, and Deleting.</a:t>
            </a:r>
          </a:p>
          <a:p>
            <a:pPr algn="just"/>
            <a:endParaRPr lang="en-US" dirty="0">
              <a:solidFill>
                <a:srgbClr val="006600"/>
              </a:solidFill>
              <a:latin typeface="urw-din"/>
            </a:endParaRPr>
          </a:p>
          <a:p>
            <a:pPr algn="just"/>
            <a:endParaRPr lang="en-US" dirty="0">
              <a:solidFill>
                <a:srgbClr val="006600"/>
              </a:solidFill>
              <a:latin typeface="urw-din"/>
            </a:endParaRPr>
          </a:p>
          <a:p>
            <a:pPr algn="just"/>
            <a:endParaRPr lang="en-US" dirty="0">
              <a:solidFill>
                <a:srgbClr val="006600"/>
              </a:solidFill>
            </a:endParaRPr>
          </a:p>
        </p:txBody>
      </p:sp>
      <p:pic>
        <p:nvPicPr>
          <p:cNvPr id="5" name="Picture 4">
            <a:extLst>
              <a:ext uri="{FF2B5EF4-FFF2-40B4-BE49-F238E27FC236}">
                <a16:creationId xmlns:a16="http://schemas.microsoft.com/office/drawing/2014/main" id="{790758D3-A35C-40D4-8005-C92A74BD7715}"/>
              </a:ext>
            </a:extLst>
          </p:cNvPr>
          <p:cNvPicPr>
            <a:picLocks noChangeAspect="1"/>
          </p:cNvPicPr>
          <p:nvPr/>
        </p:nvPicPr>
        <p:blipFill>
          <a:blip r:embed="rId2"/>
          <a:stretch>
            <a:fillRect/>
          </a:stretch>
        </p:blipFill>
        <p:spPr>
          <a:xfrm>
            <a:off x="2948213" y="4599121"/>
            <a:ext cx="6445828" cy="1711526"/>
          </a:xfrm>
          <a:prstGeom prst="rect">
            <a:avLst/>
          </a:prstGeom>
        </p:spPr>
      </p:pic>
    </p:spTree>
    <p:extLst>
      <p:ext uri="{BB962C8B-B14F-4D97-AF65-F5344CB8AC3E}">
        <p14:creationId xmlns:p14="http://schemas.microsoft.com/office/powerpoint/2010/main" val="1334872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96A0-9D06-42D9-A18C-C5DF40691318}"/>
              </a:ext>
            </a:extLst>
          </p:cNvPr>
          <p:cNvSpPr>
            <a:spLocks noGrp="1"/>
          </p:cNvSpPr>
          <p:nvPr>
            <p:ph type="title"/>
          </p:nvPr>
        </p:nvSpPr>
        <p:spPr/>
        <p:txBody>
          <a:bodyPr/>
          <a:lstStyle/>
          <a:p>
            <a:pPr algn="ctr" fontAlgn="base"/>
            <a:r>
              <a:rPr lang="en-US" b="1" i="0" dirty="0">
                <a:solidFill>
                  <a:srgbClr val="006600"/>
                </a:solidFill>
                <a:effectLst/>
                <a:latin typeface="urw-din"/>
              </a:rPr>
              <a:t> Types of Array operations</a:t>
            </a:r>
          </a:p>
        </p:txBody>
      </p:sp>
      <p:sp>
        <p:nvSpPr>
          <p:cNvPr id="3" name="Content Placeholder 2">
            <a:extLst>
              <a:ext uri="{FF2B5EF4-FFF2-40B4-BE49-F238E27FC236}">
                <a16:creationId xmlns:a16="http://schemas.microsoft.com/office/drawing/2014/main" id="{E46CBB69-75D4-443C-82D1-5F65FEE3A875}"/>
              </a:ext>
            </a:extLst>
          </p:cNvPr>
          <p:cNvSpPr>
            <a:spLocks noGrp="1"/>
          </p:cNvSpPr>
          <p:nvPr>
            <p:ph idx="1"/>
          </p:nvPr>
        </p:nvSpPr>
        <p:spPr>
          <a:xfrm>
            <a:off x="1276082" y="2141537"/>
            <a:ext cx="10515600" cy="4351338"/>
          </a:xfrm>
        </p:spPr>
        <p:txBody>
          <a:bodyPr/>
          <a:lstStyle/>
          <a:p>
            <a:pPr algn="l" fontAlgn="base">
              <a:buFont typeface="Arial" panose="020B0604020202020204" pitchFamily="34" charset="0"/>
              <a:buChar char="•"/>
            </a:pPr>
            <a:r>
              <a:rPr lang="en-US" b="1" i="0" dirty="0">
                <a:solidFill>
                  <a:srgbClr val="006600"/>
                </a:solidFill>
                <a:effectLst/>
                <a:latin typeface="urw-din"/>
              </a:rPr>
              <a:t>Traversal: </a:t>
            </a:r>
            <a:r>
              <a:rPr lang="en-US" b="0" i="0" dirty="0">
                <a:solidFill>
                  <a:srgbClr val="006600"/>
                </a:solidFill>
                <a:effectLst/>
                <a:latin typeface="urw-din"/>
              </a:rPr>
              <a:t>Traverse through the elements of an array.</a:t>
            </a:r>
            <a:r>
              <a:rPr lang="en-US" b="0" i="0" dirty="0">
                <a:solidFill>
                  <a:srgbClr val="006600"/>
                </a:solidFill>
                <a:effectLst/>
                <a:latin typeface="inter-regular"/>
              </a:rPr>
              <a:t> It prints all array elements one after another.</a:t>
            </a:r>
            <a:endParaRPr lang="en-US" b="0" i="0" dirty="0">
              <a:solidFill>
                <a:srgbClr val="006600"/>
              </a:solidFill>
              <a:effectLst/>
              <a:latin typeface="urw-din"/>
            </a:endParaRPr>
          </a:p>
          <a:p>
            <a:pPr algn="l" fontAlgn="base">
              <a:buFont typeface="Arial" panose="020B0604020202020204" pitchFamily="34" charset="0"/>
              <a:buChar char="•"/>
            </a:pPr>
            <a:r>
              <a:rPr lang="en-US" b="1" i="0" dirty="0">
                <a:solidFill>
                  <a:srgbClr val="006600"/>
                </a:solidFill>
                <a:effectLst/>
                <a:latin typeface="urw-din"/>
              </a:rPr>
              <a:t>Insertion: </a:t>
            </a:r>
            <a:r>
              <a:rPr lang="en-US" b="0" i="0" dirty="0">
                <a:solidFill>
                  <a:srgbClr val="006600"/>
                </a:solidFill>
                <a:effectLst/>
                <a:latin typeface="urw-din"/>
              </a:rPr>
              <a:t>Inserting a new element in an array.</a:t>
            </a:r>
          </a:p>
          <a:p>
            <a:pPr algn="l" fontAlgn="base">
              <a:buFont typeface="Arial" panose="020B0604020202020204" pitchFamily="34" charset="0"/>
              <a:buChar char="•"/>
            </a:pPr>
            <a:r>
              <a:rPr lang="en-US" b="1" i="0" dirty="0">
                <a:solidFill>
                  <a:srgbClr val="006600"/>
                </a:solidFill>
                <a:effectLst/>
                <a:latin typeface="urw-din"/>
              </a:rPr>
              <a:t>Deletion: </a:t>
            </a:r>
            <a:r>
              <a:rPr lang="en-US" b="0" i="0" dirty="0">
                <a:solidFill>
                  <a:srgbClr val="006600"/>
                </a:solidFill>
                <a:effectLst/>
                <a:latin typeface="urw-din"/>
              </a:rPr>
              <a:t>Deleting element from the array.</a:t>
            </a:r>
          </a:p>
          <a:p>
            <a:pPr algn="l" fontAlgn="base">
              <a:buFont typeface="Arial" panose="020B0604020202020204" pitchFamily="34" charset="0"/>
              <a:buChar char="•"/>
            </a:pPr>
            <a:r>
              <a:rPr lang="en-US" b="1" i="0" dirty="0">
                <a:solidFill>
                  <a:srgbClr val="006600"/>
                </a:solidFill>
                <a:effectLst/>
                <a:latin typeface="urw-din"/>
              </a:rPr>
              <a:t>Searching:  </a:t>
            </a:r>
            <a:r>
              <a:rPr lang="en-US" b="0" i="0" dirty="0">
                <a:solidFill>
                  <a:srgbClr val="006600"/>
                </a:solidFill>
                <a:effectLst/>
                <a:latin typeface="urw-din"/>
              </a:rPr>
              <a:t>Search for an element in the array.</a:t>
            </a:r>
          </a:p>
          <a:p>
            <a:pPr algn="l" fontAlgn="base">
              <a:buFont typeface="Arial" panose="020B0604020202020204" pitchFamily="34" charset="0"/>
              <a:buChar char="•"/>
            </a:pPr>
            <a:r>
              <a:rPr lang="en-US" b="1" i="0" dirty="0">
                <a:solidFill>
                  <a:srgbClr val="006600"/>
                </a:solidFill>
                <a:effectLst/>
                <a:latin typeface="urw-din"/>
              </a:rPr>
              <a:t>Sorting: </a:t>
            </a:r>
            <a:r>
              <a:rPr lang="en-US" b="0" i="0" dirty="0">
                <a:solidFill>
                  <a:srgbClr val="006600"/>
                </a:solidFill>
                <a:effectLst/>
                <a:latin typeface="urw-din"/>
              </a:rPr>
              <a:t>Maintaining the order of elements in the array.</a:t>
            </a:r>
          </a:p>
          <a:p>
            <a:pPr marL="0" indent="0">
              <a:buNone/>
            </a:pPr>
            <a:endParaRPr lang="en-US" dirty="0">
              <a:solidFill>
                <a:srgbClr val="006600"/>
              </a:solidFill>
            </a:endParaRPr>
          </a:p>
          <a:p>
            <a:endParaRPr lang="en-US" dirty="0">
              <a:solidFill>
                <a:srgbClr val="006600"/>
              </a:solidFill>
            </a:endParaRPr>
          </a:p>
        </p:txBody>
      </p:sp>
    </p:spTree>
    <p:extLst>
      <p:ext uri="{BB962C8B-B14F-4D97-AF65-F5344CB8AC3E}">
        <p14:creationId xmlns:p14="http://schemas.microsoft.com/office/powerpoint/2010/main" val="255771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A954A-806A-488E-BB36-A3FC24C6BAC5}"/>
              </a:ext>
            </a:extLst>
          </p:cNvPr>
          <p:cNvSpPr>
            <a:spLocks noGrp="1"/>
          </p:cNvSpPr>
          <p:nvPr>
            <p:ph type="title"/>
          </p:nvPr>
        </p:nvSpPr>
        <p:spPr>
          <a:xfrm>
            <a:off x="838200" y="365126"/>
            <a:ext cx="10515600" cy="587912"/>
          </a:xfrm>
        </p:spPr>
        <p:txBody>
          <a:bodyPr>
            <a:normAutofit fontScale="90000"/>
          </a:bodyPr>
          <a:lstStyle/>
          <a:p>
            <a:pPr algn="ctr"/>
            <a:r>
              <a:rPr lang="en-US" b="1" dirty="0">
                <a:solidFill>
                  <a:srgbClr val="006600"/>
                </a:solidFill>
              </a:rPr>
              <a:t>Traversal in Array</a:t>
            </a:r>
          </a:p>
        </p:txBody>
      </p:sp>
      <p:sp>
        <p:nvSpPr>
          <p:cNvPr id="3" name="Content Placeholder 2">
            <a:extLst>
              <a:ext uri="{FF2B5EF4-FFF2-40B4-BE49-F238E27FC236}">
                <a16:creationId xmlns:a16="http://schemas.microsoft.com/office/drawing/2014/main" id="{A8C4DF3D-8031-494E-BB46-B9781FF09AB6}"/>
              </a:ext>
            </a:extLst>
          </p:cNvPr>
          <p:cNvSpPr>
            <a:spLocks noGrp="1"/>
          </p:cNvSpPr>
          <p:nvPr>
            <p:ph idx="1"/>
          </p:nvPr>
        </p:nvSpPr>
        <p:spPr>
          <a:xfrm>
            <a:off x="631065" y="953038"/>
            <a:ext cx="10722735" cy="5223925"/>
          </a:xfrm>
        </p:spPr>
        <p:txBody>
          <a:bodyPr/>
          <a:lstStyle/>
          <a:p>
            <a:pPr marL="0" indent="0">
              <a:buNone/>
            </a:pPr>
            <a:r>
              <a:rPr lang="en-US" b="0" i="0" dirty="0">
                <a:solidFill>
                  <a:srgbClr val="006600"/>
                </a:solidFill>
                <a:effectLst/>
                <a:latin typeface="urw-din"/>
              </a:rPr>
              <a:t>Traverse through the elements of an array.</a:t>
            </a:r>
            <a:r>
              <a:rPr lang="en-US" b="0" i="0" dirty="0">
                <a:solidFill>
                  <a:srgbClr val="006600"/>
                </a:solidFill>
                <a:effectLst/>
                <a:latin typeface="inter-regular"/>
              </a:rPr>
              <a:t> It prints all array elements one after another.</a:t>
            </a:r>
          </a:p>
          <a:p>
            <a:pPr marL="0" indent="0">
              <a:buNone/>
            </a:pPr>
            <a:endParaRPr lang="en-US" dirty="0">
              <a:solidFill>
                <a:srgbClr val="006600"/>
              </a:solidFill>
            </a:endParaRPr>
          </a:p>
        </p:txBody>
      </p:sp>
      <p:pic>
        <p:nvPicPr>
          <p:cNvPr id="5" name="Picture 4">
            <a:extLst>
              <a:ext uri="{FF2B5EF4-FFF2-40B4-BE49-F238E27FC236}">
                <a16:creationId xmlns:a16="http://schemas.microsoft.com/office/drawing/2014/main" id="{886ADE5E-DA89-4334-8181-7BE675D2CFBF}"/>
              </a:ext>
            </a:extLst>
          </p:cNvPr>
          <p:cNvPicPr>
            <a:picLocks noChangeAspect="1"/>
          </p:cNvPicPr>
          <p:nvPr/>
        </p:nvPicPr>
        <p:blipFill>
          <a:blip r:embed="rId2"/>
          <a:stretch>
            <a:fillRect/>
          </a:stretch>
        </p:blipFill>
        <p:spPr>
          <a:xfrm>
            <a:off x="631065" y="2132272"/>
            <a:ext cx="4107287" cy="2632911"/>
          </a:xfrm>
          <a:prstGeom prst="rect">
            <a:avLst/>
          </a:prstGeom>
        </p:spPr>
      </p:pic>
      <p:pic>
        <p:nvPicPr>
          <p:cNvPr id="7" name="Picture 6">
            <a:extLst>
              <a:ext uri="{FF2B5EF4-FFF2-40B4-BE49-F238E27FC236}">
                <a16:creationId xmlns:a16="http://schemas.microsoft.com/office/drawing/2014/main" id="{4192FD2F-3016-4CC2-80A4-F5653E991B1F}"/>
              </a:ext>
            </a:extLst>
          </p:cNvPr>
          <p:cNvPicPr>
            <a:picLocks noChangeAspect="1"/>
          </p:cNvPicPr>
          <p:nvPr/>
        </p:nvPicPr>
        <p:blipFill>
          <a:blip r:embed="rId3"/>
          <a:stretch>
            <a:fillRect/>
          </a:stretch>
        </p:blipFill>
        <p:spPr>
          <a:xfrm>
            <a:off x="4738352" y="1680525"/>
            <a:ext cx="6170658" cy="1027090"/>
          </a:xfrm>
          <a:prstGeom prst="rect">
            <a:avLst/>
          </a:prstGeom>
        </p:spPr>
      </p:pic>
      <p:pic>
        <p:nvPicPr>
          <p:cNvPr id="6" name="Picture 5">
            <a:extLst>
              <a:ext uri="{FF2B5EF4-FFF2-40B4-BE49-F238E27FC236}">
                <a16:creationId xmlns:a16="http://schemas.microsoft.com/office/drawing/2014/main" id="{682182D5-E51A-441D-B213-C4CB14DD9875}"/>
              </a:ext>
            </a:extLst>
          </p:cNvPr>
          <p:cNvPicPr>
            <a:picLocks noChangeAspect="1"/>
          </p:cNvPicPr>
          <p:nvPr/>
        </p:nvPicPr>
        <p:blipFill>
          <a:blip r:embed="rId4"/>
          <a:stretch>
            <a:fillRect/>
          </a:stretch>
        </p:blipFill>
        <p:spPr>
          <a:xfrm>
            <a:off x="4738352" y="2547952"/>
            <a:ext cx="5886450" cy="3505200"/>
          </a:xfrm>
          <a:prstGeom prst="rect">
            <a:avLst/>
          </a:prstGeom>
        </p:spPr>
      </p:pic>
      <p:pic>
        <p:nvPicPr>
          <p:cNvPr id="9" name="Picture 8">
            <a:extLst>
              <a:ext uri="{FF2B5EF4-FFF2-40B4-BE49-F238E27FC236}">
                <a16:creationId xmlns:a16="http://schemas.microsoft.com/office/drawing/2014/main" id="{3D6B18CB-A05F-48EF-A546-FE30E2988EB6}"/>
              </a:ext>
            </a:extLst>
          </p:cNvPr>
          <p:cNvPicPr>
            <a:picLocks noChangeAspect="1"/>
          </p:cNvPicPr>
          <p:nvPr/>
        </p:nvPicPr>
        <p:blipFill>
          <a:blip r:embed="rId5"/>
          <a:stretch>
            <a:fillRect/>
          </a:stretch>
        </p:blipFill>
        <p:spPr>
          <a:xfrm>
            <a:off x="8152327" y="5191248"/>
            <a:ext cx="4039673" cy="1676400"/>
          </a:xfrm>
          <a:prstGeom prst="rect">
            <a:avLst/>
          </a:prstGeom>
        </p:spPr>
      </p:pic>
    </p:spTree>
    <p:extLst>
      <p:ext uri="{BB962C8B-B14F-4D97-AF65-F5344CB8AC3E}">
        <p14:creationId xmlns:p14="http://schemas.microsoft.com/office/powerpoint/2010/main" val="344595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B31E-DB27-4A5A-ACBF-AC422B84576F}"/>
              </a:ext>
            </a:extLst>
          </p:cNvPr>
          <p:cNvSpPr>
            <a:spLocks noGrp="1"/>
          </p:cNvSpPr>
          <p:nvPr>
            <p:ph type="title"/>
          </p:nvPr>
        </p:nvSpPr>
        <p:spPr>
          <a:xfrm>
            <a:off x="838200" y="0"/>
            <a:ext cx="10515600" cy="772732"/>
          </a:xfrm>
        </p:spPr>
        <p:txBody>
          <a:bodyPr>
            <a:normAutofit/>
          </a:bodyPr>
          <a:lstStyle/>
          <a:p>
            <a:pPr algn="ctr"/>
            <a:r>
              <a:rPr lang="en-US" b="1" dirty="0">
                <a:solidFill>
                  <a:srgbClr val="006600"/>
                </a:solidFill>
              </a:rPr>
              <a:t>Insertion operation in Array</a:t>
            </a:r>
          </a:p>
        </p:txBody>
      </p:sp>
      <p:sp>
        <p:nvSpPr>
          <p:cNvPr id="3" name="Content Placeholder 2">
            <a:extLst>
              <a:ext uri="{FF2B5EF4-FFF2-40B4-BE49-F238E27FC236}">
                <a16:creationId xmlns:a16="http://schemas.microsoft.com/office/drawing/2014/main" id="{78B3EDF3-B970-4603-AEE6-EDF966D60238}"/>
              </a:ext>
            </a:extLst>
          </p:cNvPr>
          <p:cNvSpPr>
            <a:spLocks noGrp="1"/>
          </p:cNvSpPr>
          <p:nvPr>
            <p:ph idx="1"/>
          </p:nvPr>
        </p:nvSpPr>
        <p:spPr>
          <a:xfrm>
            <a:off x="476518" y="953037"/>
            <a:ext cx="11436440" cy="5666704"/>
          </a:xfrm>
        </p:spPr>
        <p:txBody>
          <a:bodyPr/>
          <a:lstStyle/>
          <a:p>
            <a:pPr marL="0" indent="0">
              <a:buNone/>
            </a:pPr>
            <a:r>
              <a:rPr lang="en-US" sz="2400" b="0" i="0" dirty="0">
                <a:solidFill>
                  <a:srgbClr val="006600"/>
                </a:solidFill>
                <a:effectLst/>
              </a:rPr>
              <a:t>This operation is performed to insert one or more elements into the array.</a:t>
            </a:r>
          </a:p>
          <a:p>
            <a:pPr marL="0" indent="0">
              <a:buNone/>
            </a:pPr>
            <a:r>
              <a:rPr lang="en-US" sz="2400" dirty="0">
                <a:solidFill>
                  <a:srgbClr val="006600"/>
                </a:solidFill>
              </a:rPr>
              <a:t>E</a:t>
            </a:r>
            <a:r>
              <a:rPr lang="en-US" sz="2400" b="0" i="0" dirty="0">
                <a:solidFill>
                  <a:srgbClr val="006600"/>
                </a:solidFill>
                <a:effectLst/>
              </a:rPr>
              <a:t>lement can be added at the beginning, end, or at any index of the array.</a:t>
            </a:r>
          </a:p>
          <a:p>
            <a:pPr marL="0" indent="0">
              <a:buNone/>
            </a:pPr>
            <a:endParaRPr lang="en-US" b="0" i="0" dirty="0">
              <a:solidFill>
                <a:srgbClr val="006600"/>
              </a:solidFill>
              <a:effectLst/>
              <a:latin typeface="inter-regular"/>
            </a:endParaRPr>
          </a:p>
          <a:p>
            <a:pPr marL="0" indent="0">
              <a:buNone/>
            </a:pPr>
            <a:endParaRPr lang="en-US" dirty="0">
              <a:solidFill>
                <a:srgbClr val="006600"/>
              </a:solidFill>
            </a:endParaRPr>
          </a:p>
        </p:txBody>
      </p:sp>
      <p:pic>
        <p:nvPicPr>
          <p:cNvPr id="5" name="Picture 4">
            <a:extLst>
              <a:ext uri="{FF2B5EF4-FFF2-40B4-BE49-F238E27FC236}">
                <a16:creationId xmlns:a16="http://schemas.microsoft.com/office/drawing/2014/main" id="{9819FEA3-DE9C-4D54-96DD-8D9E91B66036}"/>
              </a:ext>
            </a:extLst>
          </p:cNvPr>
          <p:cNvPicPr>
            <a:picLocks noChangeAspect="1"/>
          </p:cNvPicPr>
          <p:nvPr/>
        </p:nvPicPr>
        <p:blipFill>
          <a:blip r:embed="rId2"/>
          <a:stretch>
            <a:fillRect/>
          </a:stretch>
        </p:blipFill>
        <p:spPr>
          <a:xfrm>
            <a:off x="476518" y="1902150"/>
            <a:ext cx="6343650" cy="3428396"/>
          </a:xfrm>
          <a:prstGeom prst="rect">
            <a:avLst/>
          </a:prstGeom>
        </p:spPr>
      </p:pic>
      <p:pic>
        <p:nvPicPr>
          <p:cNvPr id="7" name="Picture 6">
            <a:extLst>
              <a:ext uri="{FF2B5EF4-FFF2-40B4-BE49-F238E27FC236}">
                <a16:creationId xmlns:a16="http://schemas.microsoft.com/office/drawing/2014/main" id="{815E3DD2-23B3-4482-9348-BE8E26BA94C6}"/>
              </a:ext>
            </a:extLst>
          </p:cNvPr>
          <p:cNvPicPr>
            <a:picLocks noChangeAspect="1"/>
          </p:cNvPicPr>
          <p:nvPr/>
        </p:nvPicPr>
        <p:blipFill>
          <a:blip r:embed="rId3"/>
          <a:stretch>
            <a:fillRect/>
          </a:stretch>
        </p:blipFill>
        <p:spPr>
          <a:xfrm>
            <a:off x="6194738" y="1813305"/>
            <a:ext cx="5847007" cy="3956430"/>
          </a:xfrm>
          <a:prstGeom prst="rect">
            <a:avLst/>
          </a:prstGeom>
        </p:spPr>
      </p:pic>
      <p:pic>
        <p:nvPicPr>
          <p:cNvPr id="9" name="Picture 8">
            <a:extLst>
              <a:ext uri="{FF2B5EF4-FFF2-40B4-BE49-F238E27FC236}">
                <a16:creationId xmlns:a16="http://schemas.microsoft.com/office/drawing/2014/main" id="{944F69CD-9F16-41E9-B26F-F7F40EED2D88}"/>
              </a:ext>
            </a:extLst>
          </p:cNvPr>
          <p:cNvPicPr>
            <a:picLocks noChangeAspect="1"/>
          </p:cNvPicPr>
          <p:nvPr/>
        </p:nvPicPr>
        <p:blipFill>
          <a:blip r:embed="rId4"/>
          <a:stretch>
            <a:fillRect/>
          </a:stretch>
        </p:blipFill>
        <p:spPr>
          <a:xfrm>
            <a:off x="9268496" y="4092296"/>
            <a:ext cx="2923504" cy="2476500"/>
          </a:xfrm>
          <a:prstGeom prst="rect">
            <a:avLst/>
          </a:prstGeom>
        </p:spPr>
      </p:pic>
    </p:spTree>
    <p:extLst>
      <p:ext uri="{BB962C8B-B14F-4D97-AF65-F5344CB8AC3E}">
        <p14:creationId xmlns:p14="http://schemas.microsoft.com/office/powerpoint/2010/main" val="126413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A5BC-9B44-4ABD-B990-CDA14062E4C4}"/>
              </a:ext>
            </a:extLst>
          </p:cNvPr>
          <p:cNvSpPr>
            <a:spLocks noGrp="1"/>
          </p:cNvSpPr>
          <p:nvPr>
            <p:ph type="title"/>
          </p:nvPr>
        </p:nvSpPr>
        <p:spPr>
          <a:xfrm>
            <a:off x="838200" y="365125"/>
            <a:ext cx="10515600" cy="575033"/>
          </a:xfrm>
        </p:spPr>
        <p:txBody>
          <a:bodyPr>
            <a:normAutofit fontScale="90000"/>
          </a:bodyPr>
          <a:lstStyle/>
          <a:p>
            <a:pPr algn="ctr"/>
            <a:r>
              <a:rPr lang="en-US" b="1" dirty="0">
                <a:solidFill>
                  <a:srgbClr val="006600"/>
                </a:solidFill>
              </a:rPr>
              <a:t>Deletion Operation in Array</a:t>
            </a:r>
          </a:p>
        </p:txBody>
      </p:sp>
      <p:sp>
        <p:nvSpPr>
          <p:cNvPr id="3" name="Content Placeholder 2">
            <a:extLst>
              <a:ext uri="{FF2B5EF4-FFF2-40B4-BE49-F238E27FC236}">
                <a16:creationId xmlns:a16="http://schemas.microsoft.com/office/drawing/2014/main" id="{2082AD1D-5EEB-44F7-B792-1B5276F62948}"/>
              </a:ext>
            </a:extLst>
          </p:cNvPr>
          <p:cNvSpPr>
            <a:spLocks noGrp="1"/>
          </p:cNvSpPr>
          <p:nvPr>
            <p:ph idx="1"/>
          </p:nvPr>
        </p:nvSpPr>
        <p:spPr>
          <a:xfrm>
            <a:off x="193183" y="1250591"/>
            <a:ext cx="11681137" cy="5242283"/>
          </a:xfrm>
        </p:spPr>
        <p:txBody>
          <a:bodyPr/>
          <a:lstStyle/>
          <a:p>
            <a:pPr marL="0" indent="0">
              <a:buNone/>
            </a:pPr>
            <a:r>
              <a:rPr lang="en-US" dirty="0">
                <a:solidFill>
                  <a:srgbClr val="006600"/>
                </a:solidFill>
                <a:latin typeface="inter-regular"/>
              </a:rPr>
              <a:t>T</a:t>
            </a:r>
            <a:r>
              <a:rPr lang="en-US" b="0" i="0" dirty="0">
                <a:solidFill>
                  <a:srgbClr val="006600"/>
                </a:solidFill>
                <a:effectLst/>
                <a:latin typeface="inter-regular"/>
              </a:rPr>
              <a:t>his operation removes an element from the array </a:t>
            </a:r>
          </a:p>
          <a:p>
            <a:pPr marL="0" indent="0">
              <a:buNone/>
            </a:pPr>
            <a:endParaRPr lang="en-US" dirty="0">
              <a:solidFill>
                <a:srgbClr val="006600"/>
              </a:solidFill>
            </a:endParaRPr>
          </a:p>
        </p:txBody>
      </p:sp>
      <p:pic>
        <p:nvPicPr>
          <p:cNvPr id="5" name="Picture 4">
            <a:extLst>
              <a:ext uri="{FF2B5EF4-FFF2-40B4-BE49-F238E27FC236}">
                <a16:creationId xmlns:a16="http://schemas.microsoft.com/office/drawing/2014/main" id="{B539F225-34CD-412F-80F7-241484E13F89}"/>
              </a:ext>
            </a:extLst>
          </p:cNvPr>
          <p:cNvPicPr>
            <a:picLocks noChangeAspect="1"/>
          </p:cNvPicPr>
          <p:nvPr/>
        </p:nvPicPr>
        <p:blipFill>
          <a:blip r:embed="rId2"/>
          <a:stretch>
            <a:fillRect/>
          </a:stretch>
        </p:blipFill>
        <p:spPr>
          <a:xfrm>
            <a:off x="317680" y="1828799"/>
            <a:ext cx="7103785" cy="3778609"/>
          </a:xfrm>
          <a:prstGeom prst="rect">
            <a:avLst/>
          </a:prstGeom>
        </p:spPr>
      </p:pic>
      <p:pic>
        <p:nvPicPr>
          <p:cNvPr id="7" name="Picture 6">
            <a:extLst>
              <a:ext uri="{FF2B5EF4-FFF2-40B4-BE49-F238E27FC236}">
                <a16:creationId xmlns:a16="http://schemas.microsoft.com/office/drawing/2014/main" id="{C39E6302-CEEC-495F-BA50-A4FFBEACBB7F}"/>
              </a:ext>
            </a:extLst>
          </p:cNvPr>
          <p:cNvPicPr>
            <a:picLocks noChangeAspect="1"/>
          </p:cNvPicPr>
          <p:nvPr/>
        </p:nvPicPr>
        <p:blipFill>
          <a:blip r:embed="rId3"/>
          <a:stretch>
            <a:fillRect/>
          </a:stretch>
        </p:blipFill>
        <p:spPr>
          <a:xfrm>
            <a:off x="6810375" y="1641184"/>
            <a:ext cx="5381625" cy="2390775"/>
          </a:xfrm>
          <a:prstGeom prst="rect">
            <a:avLst/>
          </a:prstGeom>
        </p:spPr>
      </p:pic>
      <p:pic>
        <p:nvPicPr>
          <p:cNvPr id="9" name="Picture 8">
            <a:extLst>
              <a:ext uri="{FF2B5EF4-FFF2-40B4-BE49-F238E27FC236}">
                <a16:creationId xmlns:a16="http://schemas.microsoft.com/office/drawing/2014/main" id="{D040D82B-0C93-44D4-BF5F-BC5AC87D3D5E}"/>
              </a:ext>
            </a:extLst>
          </p:cNvPr>
          <p:cNvPicPr>
            <a:picLocks noChangeAspect="1"/>
          </p:cNvPicPr>
          <p:nvPr/>
        </p:nvPicPr>
        <p:blipFill>
          <a:blip r:embed="rId4"/>
          <a:stretch>
            <a:fillRect/>
          </a:stretch>
        </p:blipFill>
        <p:spPr>
          <a:xfrm>
            <a:off x="5774557" y="4648891"/>
            <a:ext cx="5550794" cy="1401250"/>
          </a:xfrm>
          <a:prstGeom prst="rect">
            <a:avLst/>
          </a:prstGeom>
        </p:spPr>
      </p:pic>
    </p:spTree>
    <p:extLst>
      <p:ext uri="{BB962C8B-B14F-4D97-AF65-F5344CB8AC3E}">
        <p14:creationId xmlns:p14="http://schemas.microsoft.com/office/powerpoint/2010/main" val="529689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4B4B-0EDF-4FA0-9FB3-C8C335569396}"/>
              </a:ext>
            </a:extLst>
          </p:cNvPr>
          <p:cNvSpPr>
            <a:spLocks noGrp="1"/>
          </p:cNvSpPr>
          <p:nvPr>
            <p:ph type="title"/>
          </p:nvPr>
        </p:nvSpPr>
        <p:spPr>
          <a:xfrm>
            <a:off x="838200" y="171943"/>
            <a:ext cx="10515600" cy="315912"/>
          </a:xfrm>
        </p:spPr>
        <p:txBody>
          <a:bodyPr>
            <a:noAutofit/>
          </a:bodyPr>
          <a:lstStyle/>
          <a:p>
            <a:pPr algn="ctr"/>
            <a:r>
              <a:rPr lang="en-US" sz="3500" b="1" dirty="0">
                <a:solidFill>
                  <a:srgbClr val="006600"/>
                </a:solidFill>
              </a:rPr>
              <a:t>Search Operation in Array</a:t>
            </a:r>
          </a:p>
        </p:txBody>
      </p:sp>
      <p:sp>
        <p:nvSpPr>
          <p:cNvPr id="3" name="Content Placeholder 2">
            <a:extLst>
              <a:ext uri="{FF2B5EF4-FFF2-40B4-BE49-F238E27FC236}">
                <a16:creationId xmlns:a16="http://schemas.microsoft.com/office/drawing/2014/main" id="{E6C1F90A-F53E-4FDA-A3CE-BFDF243F0BE4}"/>
              </a:ext>
            </a:extLst>
          </p:cNvPr>
          <p:cNvSpPr>
            <a:spLocks noGrp="1"/>
          </p:cNvSpPr>
          <p:nvPr>
            <p:ph idx="1"/>
          </p:nvPr>
        </p:nvSpPr>
        <p:spPr>
          <a:xfrm>
            <a:off x="218941" y="734096"/>
            <a:ext cx="11822805" cy="5951961"/>
          </a:xfrm>
        </p:spPr>
        <p:txBody>
          <a:bodyPr/>
          <a:lstStyle/>
          <a:p>
            <a:pPr marL="0" indent="0">
              <a:buNone/>
            </a:pPr>
            <a:r>
              <a:rPr lang="en-US" b="0" i="0" dirty="0">
                <a:solidFill>
                  <a:srgbClr val="006600"/>
                </a:solidFill>
                <a:effectLst/>
                <a:latin typeface="inter-regular"/>
              </a:rPr>
              <a:t>This operation is performed to search an element in the array based on the value or index.</a:t>
            </a:r>
          </a:p>
          <a:p>
            <a:pPr marL="0" indent="0">
              <a:buNone/>
            </a:pPr>
            <a:endParaRPr lang="en-US" dirty="0">
              <a:solidFill>
                <a:srgbClr val="006600"/>
              </a:solidFill>
            </a:endParaRPr>
          </a:p>
        </p:txBody>
      </p:sp>
      <p:pic>
        <p:nvPicPr>
          <p:cNvPr id="5" name="Picture 4">
            <a:extLst>
              <a:ext uri="{FF2B5EF4-FFF2-40B4-BE49-F238E27FC236}">
                <a16:creationId xmlns:a16="http://schemas.microsoft.com/office/drawing/2014/main" id="{C560DC86-1F0B-420F-9BDB-C7375017F2AD}"/>
              </a:ext>
            </a:extLst>
          </p:cNvPr>
          <p:cNvPicPr>
            <a:picLocks noChangeAspect="1"/>
          </p:cNvPicPr>
          <p:nvPr/>
        </p:nvPicPr>
        <p:blipFill>
          <a:blip r:embed="rId2"/>
          <a:stretch>
            <a:fillRect/>
          </a:stretch>
        </p:blipFill>
        <p:spPr>
          <a:xfrm>
            <a:off x="4305836" y="4841776"/>
            <a:ext cx="7804597" cy="1844281"/>
          </a:xfrm>
          <a:prstGeom prst="rect">
            <a:avLst/>
          </a:prstGeom>
        </p:spPr>
      </p:pic>
      <p:pic>
        <p:nvPicPr>
          <p:cNvPr id="7" name="Picture 6">
            <a:extLst>
              <a:ext uri="{FF2B5EF4-FFF2-40B4-BE49-F238E27FC236}">
                <a16:creationId xmlns:a16="http://schemas.microsoft.com/office/drawing/2014/main" id="{E992122C-5D13-4771-95E7-09371076ACDB}"/>
              </a:ext>
            </a:extLst>
          </p:cNvPr>
          <p:cNvPicPr>
            <a:picLocks noChangeAspect="1"/>
          </p:cNvPicPr>
          <p:nvPr/>
        </p:nvPicPr>
        <p:blipFill>
          <a:blip r:embed="rId3"/>
          <a:stretch>
            <a:fillRect/>
          </a:stretch>
        </p:blipFill>
        <p:spPr>
          <a:xfrm>
            <a:off x="150255" y="1581217"/>
            <a:ext cx="5945746" cy="3103676"/>
          </a:xfrm>
          <a:prstGeom prst="rect">
            <a:avLst/>
          </a:prstGeom>
        </p:spPr>
      </p:pic>
      <p:pic>
        <p:nvPicPr>
          <p:cNvPr id="9" name="Picture 8">
            <a:extLst>
              <a:ext uri="{FF2B5EF4-FFF2-40B4-BE49-F238E27FC236}">
                <a16:creationId xmlns:a16="http://schemas.microsoft.com/office/drawing/2014/main" id="{777190D5-F6D9-4CB6-907A-00B2F4546EF7}"/>
              </a:ext>
            </a:extLst>
          </p:cNvPr>
          <p:cNvPicPr>
            <a:picLocks noChangeAspect="1"/>
          </p:cNvPicPr>
          <p:nvPr/>
        </p:nvPicPr>
        <p:blipFill>
          <a:blip r:embed="rId4"/>
          <a:stretch>
            <a:fillRect/>
          </a:stretch>
        </p:blipFill>
        <p:spPr>
          <a:xfrm>
            <a:off x="6248801" y="1247441"/>
            <a:ext cx="5724258" cy="3594335"/>
          </a:xfrm>
          <a:prstGeom prst="rect">
            <a:avLst/>
          </a:prstGeom>
        </p:spPr>
      </p:pic>
    </p:spTree>
    <p:extLst>
      <p:ext uri="{BB962C8B-B14F-4D97-AF65-F5344CB8AC3E}">
        <p14:creationId xmlns:p14="http://schemas.microsoft.com/office/powerpoint/2010/main" val="2079766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9C8C-FF34-47C8-B7C9-30139C69CF39}"/>
              </a:ext>
            </a:extLst>
          </p:cNvPr>
          <p:cNvSpPr>
            <a:spLocks noGrp="1"/>
          </p:cNvSpPr>
          <p:nvPr>
            <p:ph type="title"/>
          </p:nvPr>
        </p:nvSpPr>
        <p:spPr>
          <a:xfrm>
            <a:off x="838200" y="365126"/>
            <a:ext cx="10515600" cy="678064"/>
          </a:xfrm>
        </p:spPr>
        <p:txBody>
          <a:bodyPr>
            <a:normAutofit fontScale="90000"/>
          </a:bodyPr>
          <a:lstStyle/>
          <a:p>
            <a:pPr algn="ctr"/>
            <a:r>
              <a:rPr lang="en-US" dirty="0">
                <a:solidFill>
                  <a:srgbClr val="006600"/>
                </a:solidFill>
                <a:latin typeface="+mn-lt"/>
              </a:rPr>
              <a:t>Sorting Operation in Array</a:t>
            </a:r>
          </a:p>
        </p:txBody>
      </p:sp>
      <p:sp>
        <p:nvSpPr>
          <p:cNvPr id="3" name="Content Placeholder 2">
            <a:extLst>
              <a:ext uri="{FF2B5EF4-FFF2-40B4-BE49-F238E27FC236}">
                <a16:creationId xmlns:a16="http://schemas.microsoft.com/office/drawing/2014/main" id="{1EA26DFA-0A17-4B59-B5C6-26EC816E3CCD}"/>
              </a:ext>
            </a:extLst>
          </p:cNvPr>
          <p:cNvSpPr>
            <a:spLocks noGrp="1"/>
          </p:cNvSpPr>
          <p:nvPr>
            <p:ph idx="1"/>
          </p:nvPr>
        </p:nvSpPr>
        <p:spPr>
          <a:xfrm>
            <a:off x="1752600" y="1931833"/>
            <a:ext cx="9091411" cy="4121238"/>
          </a:xfrm>
        </p:spPr>
        <p:txBody>
          <a:bodyPr/>
          <a:lstStyle/>
          <a:p>
            <a:pPr marL="0" indent="0">
              <a:buNone/>
            </a:pPr>
            <a:r>
              <a:rPr lang="en-US" dirty="0">
                <a:solidFill>
                  <a:srgbClr val="006600"/>
                </a:solidFill>
              </a:rPr>
              <a:t>There are several array-based sorting algorithm are there to perform:</a:t>
            </a:r>
          </a:p>
          <a:p>
            <a:pPr>
              <a:buFont typeface="Wingdings" panose="05000000000000000000" pitchFamily="2" charset="2"/>
              <a:buChar char="ü"/>
            </a:pPr>
            <a:r>
              <a:rPr lang="en-US" dirty="0">
                <a:solidFill>
                  <a:srgbClr val="006600"/>
                </a:solidFill>
              </a:rPr>
              <a:t>Bubble Sort</a:t>
            </a:r>
          </a:p>
          <a:p>
            <a:pPr>
              <a:buFont typeface="Wingdings" panose="05000000000000000000" pitchFamily="2" charset="2"/>
              <a:buChar char="ü"/>
            </a:pPr>
            <a:r>
              <a:rPr lang="en-US" dirty="0">
                <a:solidFill>
                  <a:srgbClr val="006600"/>
                </a:solidFill>
              </a:rPr>
              <a:t>Selection Sort</a:t>
            </a:r>
          </a:p>
          <a:p>
            <a:pPr>
              <a:buFont typeface="Wingdings" panose="05000000000000000000" pitchFamily="2" charset="2"/>
              <a:buChar char="ü"/>
            </a:pPr>
            <a:r>
              <a:rPr lang="en-US" dirty="0">
                <a:solidFill>
                  <a:srgbClr val="006600"/>
                </a:solidFill>
              </a:rPr>
              <a:t>Insertion Sort</a:t>
            </a:r>
          </a:p>
          <a:p>
            <a:pPr>
              <a:buFont typeface="Wingdings" panose="05000000000000000000" pitchFamily="2" charset="2"/>
              <a:buChar char="ü"/>
            </a:pPr>
            <a:r>
              <a:rPr lang="en-US" dirty="0">
                <a:solidFill>
                  <a:srgbClr val="006600"/>
                </a:solidFill>
              </a:rPr>
              <a:t>Quick Sort</a:t>
            </a:r>
          </a:p>
          <a:p>
            <a:pPr>
              <a:buFont typeface="Wingdings" panose="05000000000000000000" pitchFamily="2" charset="2"/>
              <a:buChar char="ü"/>
            </a:pPr>
            <a:r>
              <a:rPr lang="en-US" dirty="0">
                <a:solidFill>
                  <a:srgbClr val="006600"/>
                </a:solidFill>
              </a:rPr>
              <a:t>Merge Sort</a:t>
            </a:r>
          </a:p>
          <a:p>
            <a:pPr>
              <a:buFont typeface="Wingdings" panose="05000000000000000000" pitchFamily="2" charset="2"/>
              <a:buChar char="ü"/>
            </a:pPr>
            <a:r>
              <a:rPr lang="en-US" dirty="0">
                <a:solidFill>
                  <a:srgbClr val="006600"/>
                </a:solidFill>
              </a:rPr>
              <a:t>Heap Sort</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338067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9C31-6924-460A-B530-1FC7F9199CBB}"/>
              </a:ext>
            </a:extLst>
          </p:cNvPr>
          <p:cNvSpPr>
            <a:spLocks noGrp="1"/>
          </p:cNvSpPr>
          <p:nvPr>
            <p:ph type="title"/>
          </p:nvPr>
        </p:nvSpPr>
        <p:spPr/>
        <p:txBody>
          <a:bodyPr/>
          <a:lstStyle/>
          <a:p>
            <a:pPr algn="ctr"/>
            <a:r>
              <a:rPr lang="en-US" dirty="0">
                <a:solidFill>
                  <a:srgbClr val="006600"/>
                </a:solidFill>
              </a:rPr>
              <a:t>Bubble Sort</a:t>
            </a:r>
          </a:p>
        </p:txBody>
      </p:sp>
      <p:sp>
        <p:nvSpPr>
          <p:cNvPr id="3" name="Content Placeholder 2">
            <a:extLst>
              <a:ext uri="{FF2B5EF4-FFF2-40B4-BE49-F238E27FC236}">
                <a16:creationId xmlns:a16="http://schemas.microsoft.com/office/drawing/2014/main" id="{5B3C7D00-7B91-4E7D-A285-5BF2880852D4}"/>
              </a:ext>
            </a:extLst>
          </p:cNvPr>
          <p:cNvSpPr>
            <a:spLocks noGrp="1"/>
          </p:cNvSpPr>
          <p:nvPr>
            <p:ph idx="1"/>
          </p:nvPr>
        </p:nvSpPr>
        <p:spPr/>
        <p:txBody>
          <a:bodyPr>
            <a:normAutofit fontScale="92500" lnSpcReduction="10000"/>
          </a:bodyPr>
          <a:lstStyle/>
          <a:p>
            <a:pPr marL="0" indent="0">
              <a:buNone/>
            </a:pPr>
            <a:r>
              <a:rPr lang="en-US" b="0" i="0" dirty="0">
                <a:solidFill>
                  <a:srgbClr val="006600"/>
                </a:solidFill>
                <a:effectLst/>
                <a:latin typeface="Söhne"/>
              </a:rPr>
              <a:t>Bubble Sort is a simple sorting algorithm that works by repeatedly swapping adjacent elements in a list until it is sorted.</a:t>
            </a:r>
          </a:p>
          <a:p>
            <a:pPr marL="0" indent="0">
              <a:buNone/>
            </a:pPr>
            <a:r>
              <a:rPr lang="en-US" b="1" dirty="0">
                <a:solidFill>
                  <a:srgbClr val="006600"/>
                </a:solidFill>
                <a:latin typeface="Söhne"/>
              </a:rPr>
              <a:t>Steps:</a:t>
            </a:r>
          </a:p>
          <a:p>
            <a:pPr algn="l">
              <a:buFont typeface="+mj-lt"/>
              <a:buAutoNum type="arabicPeriod"/>
            </a:pPr>
            <a:r>
              <a:rPr lang="en-US" b="0" i="0" dirty="0">
                <a:solidFill>
                  <a:srgbClr val="006600"/>
                </a:solidFill>
                <a:effectLst/>
                <a:latin typeface="Söhne"/>
              </a:rPr>
              <a:t>Starting at the first element of the list, compare it with the next element.</a:t>
            </a:r>
          </a:p>
          <a:p>
            <a:pPr algn="l">
              <a:buFont typeface="+mj-lt"/>
              <a:buAutoNum type="arabicPeriod"/>
            </a:pPr>
            <a:r>
              <a:rPr lang="en-US" b="0" i="0" dirty="0">
                <a:solidFill>
                  <a:srgbClr val="006600"/>
                </a:solidFill>
                <a:effectLst/>
                <a:latin typeface="Söhne"/>
              </a:rPr>
              <a:t>If the first element is greater than the next element, swap them.</a:t>
            </a:r>
          </a:p>
          <a:p>
            <a:pPr algn="l">
              <a:buFont typeface="+mj-lt"/>
              <a:buAutoNum type="arabicPeriod"/>
            </a:pPr>
            <a:r>
              <a:rPr lang="en-US" b="0" i="0" dirty="0">
                <a:solidFill>
                  <a:srgbClr val="006600"/>
                </a:solidFill>
                <a:effectLst/>
                <a:latin typeface="Söhne"/>
              </a:rPr>
              <a:t>Move on to the next pair of adjacent elements and repeat step 2 until you reach the end of the list.</a:t>
            </a:r>
          </a:p>
          <a:p>
            <a:pPr algn="l">
              <a:buFont typeface="+mj-lt"/>
              <a:buAutoNum type="arabicPeriod"/>
            </a:pPr>
            <a:r>
              <a:rPr lang="en-US" b="0" i="0" dirty="0">
                <a:solidFill>
                  <a:srgbClr val="006600"/>
                </a:solidFill>
                <a:effectLst/>
                <a:latin typeface="Söhne"/>
              </a:rPr>
              <a:t>At this point, the last element of the list is guaranteed to be in its correct sorted position.</a:t>
            </a:r>
          </a:p>
          <a:p>
            <a:pPr algn="l">
              <a:buFont typeface="+mj-lt"/>
              <a:buAutoNum type="arabicPeriod"/>
            </a:pPr>
            <a:r>
              <a:rPr lang="en-US" b="0" i="0" dirty="0">
                <a:solidFill>
                  <a:srgbClr val="006600"/>
                </a:solidFill>
                <a:effectLst/>
                <a:latin typeface="Söhne"/>
              </a:rPr>
              <a:t>Repeat steps 1-4 for the remaining elements in the list, excluding the last element that is already sorted.</a:t>
            </a:r>
          </a:p>
          <a:p>
            <a:pPr marL="0" indent="0">
              <a:buNone/>
            </a:pPr>
            <a:endParaRPr lang="en-US" dirty="0">
              <a:solidFill>
                <a:srgbClr val="374151"/>
              </a:solidFill>
              <a:latin typeface="Söhne"/>
            </a:endParaRPr>
          </a:p>
          <a:p>
            <a:pPr marL="0" indent="0">
              <a:buNone/>
            </a:pPr>
            <a:endParaRPr lang="en-US" dirty="0">
              <a:solidFill>
                <a:srgbClr val="006600"/>
              </a:solidFill>
            </a:endParaRPr>
          </a:p>
        </p:txBody>
      </p:sp>
    </p:spTree>
    <p:extLst>
      <p:ext uri="{BB962C8B-B14F-4D97-AF65-F5344CB8AC3E}">
        <p14:creationId xmlns:p14="http://schemas.microsoft.com/office/powerpoint/2010/main" val="946891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D707-03A5-4B18-8E66-98F9206FB18D}"/>
              </a:ext>
            </a:extLst>
          </p:cNvPr>
          <p:cNvSpPr>
            <a:spLocks noGrp="1"/>
          </p:cNvSpPr>
          <p:nvPr>
            <p:ph type="title"/>
          </p:nvPr>
        </p:nvSpPr>
        <p:spPr>
          <a:xfrm>
            <a:off x="838200" y="196156"/>
            <a:ext cx="10515600" cy="484881"/>
          </a:xfrm>
        </p:spPr>
        <p:txBody>
          <a:bodyPr>
            <a:normAutofit fontScale="90000"/>
          </a:bodyPr>
          <a:lstStyle/>
          <a:p>
            <a:pPr algn="ctr"/>
            <a:r>
              <a:rPr lang="en-US" b="1" dirty="0">
                <a:solidFill>
                  <a:srgbClr val="006600"/>
                </a:solidFill>
              </a:rPr>
              <a:t>Application of Bubble Sort</a:t>
            </a:r>
          </a:p>
        </p:txBody>
      </p:sp>
      <p:sp>
        <p:nvSpPr>
          <p:cNvPr id="3" name="Content Placeholder 2">
            <a:extLst>
              <a:ext uri="{FF2B5EF4-FFF2-40B4-BE49-F238E27FC236}">
                <a16:creationId xmlns:a16="http://schemas.microsoft.com/office/drawing/2014/main" id="{E0872332-2A86-46F3-A2E7-44AE25611A76}"/>
              </a:ext>
            </a:extLst>
          </p:cNvPr>
          <p:cNvSpPr>
            <a:spLocks noGrp="1"/>
          </p:cNvSpPr>
          <p:nvPr>
            <p:ph idx="1"/>
          </p:nvPr>
        </p:nvSpPr>
        <p:spPr>
          <a:xfrm>
            <a:off x="592427" y="888642"/>
            <a:ext cx="11346287" cy="5773202"/>
          </a:xfrm>
        </p:spPr>
        <p:txBody>
          <a:bodyPr>
            <a:normAutofit lnSpcReduction="10000"/>
          </a:bodyPr>
          <a:lstStyle/>
          <a:p>
            <a:pPr algn="l">
              <a:buFont typeface="+mj-lt"/>
              <a:buAutoNum type="arabicPeriod"/>
            </a:pPr>
            <a:r>
              <a:rPr lang="en-US" b="1" i="0" dirty="0">
                <a:solidFill>
                  <a:srgbClr val="006600"/>
                </a:solidFill>
                <a:effectLst/>
                <a:latin typeface="Söhne"/>
              </a:rPr>
              <a:t>Sorting a deck of cards: </a:t>
            </a:r>
            <a:r>
              <a:rPr lang="en-US" b="0" i="0" dirty="0">
                <a:solidFill>
                  <a:srgbClr val="006600"/>
                </a:solidFill>
                <a:effectLst/>
                <a:latin typeface="Söhne"/>
              </a:rPr>
              <a:t>Bubble sort is often used to sort a deck of cards because the deck has only 52 cards and the algorithm is simple to understand and implement.</a:t>
            </a:r>
          </a:p>
          <a:p>
            <a:pPr algn="l">
              <a:buFont typeface="+mj-lt"/>
              <a:buAutoNum type="arabicPeriod"/>
            </a:pPr>
            <a:r>
              <a:rPr lang="en-US" b="1" i="0" dirty="0">
                <a:solidFill>
                  <a:srgbClr val="006600"/>
                </a:solidFill>
                <a:effectLst/>
                <a:latin typeface="Söhne"/>
              </a:rPr>
              <a:t>Sorting small data sets in spreadsheet applications: </a:t>
            </a:r>
            <a:r>
              <a:rPr lang="en-US" b="0" i="0" dirty="0">
                <a:solidFill>
                  <a:srgbClr val="006600"/>
                </a:solidFill>
                <a:effectLst/>
                <a:latin typeface="Söhne"/>
              </a:rPr>
              <a:t>Bubble sort can be used in spreadsheet applications to sort small data sets. Most spreadsheet applications have built-in sorting functions, but bubble sort can be used for small data sets that do not require complex sorting algorithms.</a:t>
            </a:r>
          </a:p>
          <a:p>
            <a:pPr algn="l">
              <a:buFont typeface="+mj-lt"/>
              <a:buAutoNum type="arabicPeriod"/>
            </a:pPr>
            <a:r>
              <a:rPr lang="en-US" b="1" i="0" dirty="0">
                <a:solidFill>
                  <a:srgbClr val="006600"/>
                </a:solidFill>
                <a:effectLst/>
                <a:latin typeface="Söhne"/>
              </a:rPr>
              <a:t>Sorting a playlist: </a:t>
            </a:r>
            <a:r>
              <a:rPr lang="en-US" b="0" i="0" dirty="0">
                <a:solidFill>
                  <a:srgbClr val="006600"/>
                </a:solidFill>
                <a:effectLst/>
                <a:latin typeface="Söhne"/>
              </a:rPr>
              <a:t>Bubble sort can be used to sort a playlist of songs on a music player. This is because playlists typically have a small number of songs, and bubble sort is simple to implement.</a:t>
            </a:r>
          </a:p>
          <a:p>
            <a:pPr algn="l">
              <a:buFont typeface="+mj-lt"/>
              <a:buAutoNum type="arabicPeriod"/>
            </a:pPr>
            <a:r>
              <a:rPr lang="en-US" b="1" i="0" dirty="0">
                <a:solidFill>
                  <a:srgbClr val="006600"/>
                </a:solidFill>
                <a:effectLst/>
                <a:latin typeface="Söhne"/>
              </a:rPr>
              <a:t>Sorting data in embedded systems: </a:t>
            </a:r>
            <a:r>
              <a:rPr lang="en-US" b="0" i="0" dirty="0">
                <a:solidFill>
                  <a:srgbClr val="006600"/>
                </a:solidFill>
                <a:effectLst/>
                <a:latin typeface="Söhne"/>
              </a:rPr>
              <a:t>Bubble sort can be used in embedded systems where the memory is limited, and the number of data elements is small. It requires minimal memory and can be implemented using simple hardware components, making it suitable for use in low-cost embedded systems.</a:t>
            </a:r>
          </a:p>
          <a:p>
            <a:pPr marL="0" indent="0">
              <a:buNone/>
            </a:pPr>
            <a:endParaRPr lang="en-US" dirty="0">
              <a:solidFill>
                <a:srgbClr val="006600"/>
              </a:solidFill>
            </a:endParaRPr>
          </a:p>
        </p:txBody>
      </p:sp>
    </p:spTree>
    <p:extLst>
      <p:ext uri="{BB962C8B-B14F-4D97-AF65-F5344CB8AC3E}">
        <p14:creationId xmlns:p14="http://schemas.microsoft.com/office/powerpoint/2010/main" val="1595235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59F1-4C1E-4206-B313-9E6845832E58}"/>
              </a:ext>
            </a:extLst>
          </p:cNvPr>
          <p:cNvSpPr>
            <a:spLocks noGrp="1"/>
          </p:cNvSpPr>
          <p:nvPr>
            <p:ph type="title"/>
          </p:nvPr>
        </p:nvSpPr>
        <p:spPr>
          <a:xfrm>
            <a:off x="838200" y="214960"/>
            <a:ext cx="10515600" cy="740590"/>
          </a:xfrm>
        </p:spPr>
        <p:txBody>
          <a:bodyPr/>
          <a:lstStyle/>
          <a:p>
            <a:pPr algn="ctr"/>
            <a:r>
              <a:rPr lang="en-US" b="1" dirty="0">
                <a:solidFill>
                  <a:srgbClr val="006600"/>
                </a:solidFill>
              </a:rPr>
              <a:t>Bubble Sort</a:t>
            </a:r>
          </a:p>
        </p:txBody>
      </p:sp>
      <p:pic>
        <p:nvPicPr>
          <p:cNvPr id="5" name="Content Placeholder 4">
            <a:extLst>
              <a:ext uri="{FF2B5EF4-FFF2-40B4-BE49-F238E27FC236}">
                <a16:creationId xmlns:a16="http://schemas.microsoft.com/office/drawing/2014/main" id="{00D13301-10F7-4CEF-9F82-BBBC286BE767}"/>
              </a:ext>
            </a:extLst>
          </p:cNvPr>
          <p:cNvPicPr>
            <a:picLocks noGrp="1" noChangeAspect="1"/>
          </p:cNvPicPr>
          <p:nvPr>
            <p:ph idx="1"/>
          </p:nvPr>
        </p:nvPicPr>
        <p:blipFill>
          <a:blip r:embed="rId2"/>
          <a:stretch>
            <a:fillRect/>
          </a:stretch>
        </p:blipFill>
        <p:spPr>
          <a:xfrm>
            <a:off x="91226" y="1005703"/>
            <a:ext cx="2809875" cy="847725"/>
          </a:xfrm>
        </p:spPr>
      </p:pic>
      <p:pic>
        <p:nvPicPr>
          <p:cNvPr id="7" name="Picture 6">
            <a:extLst>
              <a:ext uri="{FF2B5EF4-FFF2-40B4-BE49-F238E27FC236}">
                <a16:creationId xmlns:a16="http://schemas.microsoft.com/office/drawing/2014/main" id="{A7A2DD29-A97E-4905-9266-A8C6A17BB5E1}"/>
              </a:ext>
            </a:extLst>
          </p:cNvPr>
          <p:cNvPicPr>
            <a:picLocks noChangeAspect="1"/>
          </p:cNvPicPr>
          <p:nvPr/>
        </p:nvPicPr>
        <p:blipFill>
          <a:blip r:embed="rId3"/>
          <a:stretch>
            <a:fillRect/>
          </a:stretch>
        </p:blipFill>
        <p:spPr>
          <a:xfrm>
            <a:off x="0" y="2078507"/>
            <a:ext cx="6315075" cy="1285875"/>
          </a:xfrm>
          <a:prstGeom prst="rect">
            <a:avLst/>
          </a:prstGeom>
        </p:spPr>
      </p:pic>
      <p:pic>
        <p:nvPicPr>
          <p:cNvPr id="9" name="Picture 8">
            <a:extLst>
              <a:ext uri="{FF2B5EF4-FFF2-40B4-BE49-F238E27FC236}">
                <a16:creationId xmlns:a16="http://schemas.microsoft.com/office/drawing/2014/main" id="{723CD479-137F-4374-A1DA-3B0C1599005F}"/>
              </a:ext>
            </a:extLst>
          </p:cNvPr>
          <p:cNvPicPr>
            <a:picLocks noChangeAspect="1"/>
          </p:cNvPicPr>
          <p:nvPr/>
        </p:nvPicPr>
        <p:blipFill>
          <a:blip r:embed="rId4"/>
          <a:stretch>
            <a:fillRect/>
          </a:stretch>
        </p:blipFill>
        <p:spPr>
          <a:xfrm>
            <a:off x="738" y="3429000"/>
            <a:ext cx="5800725" cy="781050"/>
          </a:xfrm>
          <a:prstGeom prst="rect">
            <a:avLst/>
          </a:prstGeom>
        </p:spPr>
      </p:pic>
      <p:pic>
        <p:nvPicPr>
          <p:cNvPr id="11" name="Picture 10">
            <a:extLst>
              <a:ext uri="{FF2B5EF4-FFF2-40B4-BE49-F238E27FC236}">
                <a16:creationId xmlns:a16="http://schemas.microsoft.com/office/drawing/2014/main" id="{D388BADA-B109-4C3B-8EF3-1F9513E86689}"/>
              </a:ext>
            </a:extLst>
          </p:cNvPr>
          <p:cNvPicPr>
            <a:picLocks noChangeAspect="1"/>
          </p:cNvPicPr>
          <p:nvPr/>
        </p:nvPicPr>
        <p:blipFill>
          <a:blip r:embed="rId5"/>
          <a:stretch>
            <a:fillRect/>
          </a:stretch>
        </p:blipFill>
        <p:spPr>
          <a:xfrm>
            <a:off x="420643" y="4274668"/>
            <a:ext cx="1743075" cy="285750"/>
          </a:xfrm>
          <a:prstGeom prst="rect">
            <a:avLst/>
          </a:prstGeom>
        </p:spPr>
      </p:pic>
      <p:pic>
        <p:nvPicPr>
          <p:cNvPr id="13" name="Picture 12">
            <a:extLst>
              <a:ext uri="{FF2B5EF4-FFF2-40B4-BE49-F238E27FC236}">
                <a16:creationId xmlns:a16="http://schemas.microsoft.com/office/drawing/2014/main" id="{E10C9790-9AA3-4369-99DB-9AA43FFF85CE}"/>
              </a:ext>
            </a:extLst>
          </p:cNvPr>
          <p:cNvPicPr>
            <a:picLocks noChangeAspect="1"/>
          </p:cNvPicPr>
          <p:nvPr/>
        </p:nvPicPr>
        <p:blipFill>
          <a:blip r:embed="rId6"/>
          <a:stretch>
            <a:fillRect/>
          </a:stretch>
        </p:blipFill>
        <p:spPr>
          <a:xfrm>
            <a:off x="411118" y="4625036"/>
            <a:ext cx="1752600" cy="266700"/>
          </a:xfrm>
          <a:prstGeom prst="rect">
            <a:avLst/>
          </a:prstGeom>
        </p:spPr>
      </p:pic>
      <p:pic>
        <p:nvPicPr>
          <p:cNvPr id="15" name="Picture 14">
            <a:extLst>
              <a:ext uri="{FF2B5EF4-FFF2-40B4-BE49-F238E27FC236}">
                <a16:creationId xmlns:a16="http://schemas.microsoft.com/office/drawing/2014/main" id="{2F040F03-E4EC-46EC-8A9D-1B9FC3A332B8}"/>
              </a:ext>
            </a:extLst>
          </p:cNvPr>
          <p:cNvPicPr>
            <a:picLocks noChangeAspect="1"/>
          </p:cNvPicPr>
          <p:nvPr/>
        </p:nvPicPr>
        <p:blipFill>
          <a:blip r:embed="rId7"/>
          <a:stretch>
            <a:fillRect/>
          </a:stretch>
        </p:blipFill>
        <p:spPr>
          <a:xfrm>
            <a:off x="420643" y="4975404"/>
            <a:ext cx="1743075" cy="257175"/>
          </a:xfrm>
          <a:prstGeom prst="rect">
            <a:avLst/>
          </a:prstGeom>
        </p:spPr>
      </p:pic>
      <p:pic>
        <p:nvPicPr>
          <p:cNvPr id="17" name="Picture 16">
            <a:extLst>
              <a:ext uri="{FF2B5EF4-FFF2-40B4-BE49-F238E27FC236}">
                <a16:creationId xmlns:a16="http://schemas.microsoft.com/office/drawing/2014/main" id="{ED607198-E1DC-4502-8562-9CE81E4B4DEC}"/>
              </a:ext>
            </a:extLst>
          </p:cNvPr>
          <p:cNvPicPr>
            <a:picLocks noChangeAspect="1"/>
          </p:cNvPicPr>
          <p:nvPr/>
        </p:nvPicPr>
        <p:blipFill>
          <a:blip r:embed="rId8"/>
          <a:stretch>
            <a:fillRect/>
          </a:stretch>
        </p:blipFill>
        <p:spPr>
          <a:xfrm>
            <a:off x="420643" y="5232579"/>
            <a:ext cx="1752600" cy="323850"/>
          </a:xfrm>
          <a:prstGeom prst="rect">
            <a:avLst/>
          </a:prstGeom>
        </p:spPr>
      </p:pic>
      <p:pic>
        <p:nvPicPr>
          <p:cNvPr id="19" name="Picture 18">
            <a:extLst>
              <a:ext uri="{FF2B5EF4-FFF2-40B4-BE49-F238E27FC236}">
                <a16:creationId xmlns:a16="http://schemas.microsoft.com/office/drawing/2014/main" id="{6D242EFC-5085-4D99-A2A4-C03002CE6AAC}"/>
              </a:ext>
            </a:extLst>
          </p:cNvPr>
          <p:cNvPicPr>
            <a:picLocks noChangeAspect="1"/>
          </p:cNvPicPr>
          <p:nvPr/>
        </p:nvPicPr>
        <p:blipFill>
          <a:blip r:embed="rId9"/>
          <a:stretch>
            <a:fillRect/>
          </a:stretch>
        </p:blipFill>
        <p:spPr>
          <a:xfrm>
            <a:off x="2356834" y="3675479"/>
            <a:ext cx="4561416" cy="2817396"/>
          </a:xfrm>
          <a:prstGeom prst="rect">
            <a:avLst/>
          </a:prstGeom>
        </p:spPr>
      </p:pic>
      <p:pic>
        <p:nvPicPr>
          <p:cNvPr id="21" name="Picture 20">
            <a:extLst>
              <a:ext uri="{FF2B5EF4-FFF2-40B4-BE49-F238E27FC236}">
                <a16:creationId xmlns:a16="http://schemas.microsoft.com/office/drawing/2014/main" id="{6B310DF3-6ABB-48A2-9C74-AFB119DF2B16}"/>
              </a:ext>
            </a:extLst>
          </p:cNvPr>
          <p:cNvPicPr>
            <a:picLocks noChangeAspect="1"/>
          </p:cNvPicPr>
          <p:nvPr/>
        </p:nvPicPr>
        <p:blipFill>
          <a:blip r:embed="rId10"/>
          <a:stretch>
            <a:fillRect/>
          </a:stretch>
        </p:blipFill>
        <p:spPr>
          <a:xfrm>
            <a:off x="6672262" y="1429565"/>
            <a:ext cx="5108620" cy="3433391"/>
          </a:xfrm>
          <a:prstGeom prst="rect">
            <a:avLst/>
          </a:prstGeom>
        </p:spPr>
      </p:pic>
      <p:pic>
        <p:nvPicPr>
          <p:cNvPr id="23" name="Picture 22">
            <a:extLst>
              <a:ext uri="{FF2B5EF4-FFF2-40B4-BE49-F238E27FC236}">
                <a16:creationId xmlns:a16="http://schemas.microsoft.com/office/drawing/2014/main" id="{7302E4B9-3D1E-4659-A055-4D7BE8879F54}"/>
              </a:ext>
            </a:extLst>
          </p:cNvPr>
          <p:cNvPicPr>
            <a:picLocks noChangeAspect="1"/>
          </p:cNvPicPr>
          <p:nvPr/>
        </p:nvPicPr>
        <p:blipFill>
          <a:blip r:embed="rId11"/>
          <a:stretch>
            <a:fillRect/>
          </a:stretch>
        </p:blipFill>
        <p:spPr>
          <a:xfrm>
            <a:off x="7080376" y="4912876"/>
            <a:ext cx="4962525" cy="1866900"/>
          </a:xfrm>
          <a:prstGeom prst="rect">
            <a:avLst/>
          </a:prstGeom>
        </p:spPr>
      </p:pic>
    </p:spTree>
    <p:extLst>
      <p:ext uri="{BB962C8B-B14F-4D97-AF65-F5344CB8AC3E}">
        <p14:creationId xmlns:p14="http://schemas.microsoft.com/office/powerpoint/2010/main" val="3267815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DA64-1858-4B41-A6F8-D960E98FE5C5}"/>
              </a:ext>
            </a:extLst>
          </p:cNvPr>
          <p:cNvSpPr>
            <a:spLocks noGrp="1"/>
          </p:cNvSpPr>
          <p:nvPr>
            <p:ph type="title"/>
          </p:nvPr>
        </p:nvSpPr>
        <p:spPr>
          <a:xfrm>
            <a:off x="838200" y="54489"/>
            <a:ext cx="10515600" cy="626548"/>
          </a:xfrm>
        </p:spPr>
        <p:txBody>
          <a:bodyPr>
            <a:normAutofit fontScale="90000"/>
          </a:bodyPr>
          <a:lstStyle/>
          <a:p>
            <a:pPr algn="ctr"/>
            <a:r>
              <a:rPr lang="en-US" b="1" dirty="0">
                <a:solidFill>
                  <a:srgbClr val="006600"/>
                </a:solidFill>
              </a:rPr>
              <a:t>Bubble Sort</a:t>
            </a:r>
          </a:p>
        </p:txBody>
      </p:sp>
      <p:sp>
        <p:nvSpPr>
          <p:cNvPr id="3" name="Content Placeholder 2">
            <a:extLst>
              <a:ext uri="{FF2B5EF4-FFF2-40B4-BE49-F238E27FC236}">
                <a16:creationId xmlns:a16="http://schemas.microsoft.com/office/drawing/2014/main" id="{C327ADF1-6CBE-4381-9952-26FFCCD31F83}"/>
              </a:ext>
            </a:extLst>
          </p:cNvPr>
          <p:cNvSpPr>
            <a:spLocks noGrp="1"/>
          </p:cNvSpPr>
          <p:nvPr>
            <p:ph idx="1"/>
          </p:nvPr>
        </p:nvSpPr>
        <p:spPr>
          <a:xfrm>
            <a:off x="386365" y="1081825"/>
            <a:ext cx="11694017" cy="5576552"/>
          </a:xfrm>
        </p:spPr>
        <p:txBody>
          <a:bodyPr/>
          <a:lstStyle/>
          <a:p>
            <a:pPr marL="0" indent="0">
              <a:buNone/>
            </a:pPr>
            <a:r>
              <a:rPr lang="en-US" dirty="0">
                <a:solidFill>
                  <a:srgbClr val="006600"/>
                </a:solidFill>
              </a:rPr>
              <a:t>Time Complexity</a:t>
            </a:r>
          </a:p>
          <a:p>
            <a:pPr marL="0" indent="0">
              <a:buNone/>
            </a:pPr>
            <a:endParaRPr lang="en-US" dirty="0">
              <a:solidFill>
                <a:srgbClr val="006600"/>
              </a:solidFill>
            </a:endParaRPr>
          </a:p>
        </p:txBody>
      </p:sp>
      <p:pic>
        <p:nvPicPr>
          <p:cNvPr id="7" name="Picture 6">
            <a:extLst>
              <a:ext uri="{FF2B5EF4-FFF2-40B4-BE49-F238E27FC236}">
                <a16:creationId xmlns:a16="http://schemas.microsoft.com/office/drawing/2014/main" id="{DF4D0683-2D14-42FD-9988-5250EC197C7B}"/>
              </a:ext>
            </a:extLst>
          </p:cNvPr>
          <p:cNvPicPr>
            <a:picLocks noChangeAspect="1"/>
          </p:cNvPicPr>
          <p:nvPr/>
        </p:nvPicPr>
        <p:blipFill>
          <a:blip r:embed="rId2"/>
          <a:stretch>
            <a:fillRect/>
          </a:stretch>
        </p:blipFill>
        <p:spPr>
          <a:xfrm>
            <a:off x="529107" y="1663185"/>
            <a:ext cx="7086600" cy="1857375"/>
          </a:xfrm>
          <a:prstGeom prst="rect">
            <a:avLst/>
          </a:prstGeom>
        </p:spPr>
      </p:pic>
      <p:pic>
        <p:nvPicPr>
          <p:cNvPr id="9" name="Picture 8">
            <a:extLst>
              <a:ext uri="{FF2B5EF4-FFF2-40B4-BE49-F238E27FC236}">
                <a16:creationId xmlns:a16="http://schemas.microsoft.com/office/drawing/2014/main" id="{2BC86EA8-7B27-4ABF-A116-DD2D319F2518}"/>
              </a:ext>
            </a:extLst>
          </p:cNvPr>
          <p:cNvPicPr>
            <a:picLocks noChangeAspect="1"/>
          </p:cNvPicPr>
          <p:nvPr/>
        </p:nvPicPr>
        <p:blipFill>
          <a:blip r:embed="rId3"/>
          <a:stretch>
            <a:fillRect/>
          </a:stretch>
        </p:blipFill>
        <p:spPr>
          <a:xfrm>
            <a:off x="529107" y="3661826"/>
            <a:ext cx="7077075" cy="1285875"/>
          </a:xfrm>
          <a:prstGeom prst="rect">
            <a:avLst/>
          </a:prstGeom>
        </p:spPr>
      </p:pic>
    </p:spTree>
    <p:extLst>
      <p:ext uri="{BB962C8B-B14F-4D97-AF65-F5344CB8AC3E}">
        <p14:creationId xmlns:p14="http://schemas.microsoft.com/office/powerpoint/2010/main" val="394175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6C0B-6949-4B01-9237-28EF45219EDD}"/>
              </a:ext>
            </a:extLst>
          </p:cNvPr>
          <p:cNvSpPr>
            <a:spLocks noGrp="1"/>
          </p:cNvSpPr>
          <p:nvPr>
            <p:ph type="title"/>
          </p:nvPr>
        </p:nvSpPr>
        <p:spPr/>
        <p:txBody>
          <a:bodyPr/>
          <a:lstStyle/>
          <a:p>
            <a:pPr algn="ctr"/>
            <a:r>
              <a:rPr lang="en-US" b="1" i="0" dirty="0">
                <a:solidFill>
                  <a:srgbClr val="006600"/>
                </a:solidFill>
                <a:effectLst/>
                <a:latin typeface="urw-din"/>
              </a:rPr>
              <a:t>Characteristics of an Array</a:t>
            </a:r>
            <a:br>
              <a:rPr lang="en-US" b="1" i="0" dirty="0">
                <a:solidFill>
                  <a:srgbClr val="006600"/>
                </a:solidFill>
                <a:effectLst/>
                <a:latin typeface="urw-din"/>
              </a:rPr>
            </a:br>
            <a:endParaRPr lang="en-US" dirty="0">
              <a:solidFill>
                <a:srgbClr val="006600"/>
              </a:solidFill>
            </a:endParaRPr>
          </a:p>
        </p:txBody>
      </p:sp>
      <p:sp>
        <p:nvSpPr>
          <p:cNvPr id="3" name="Content Placeholder 2">
            <a:extLst>
              <a:ext uri="{FF2B5EF4-FFF2-40B4-BE49-F238E27FC236}">
                <a16:creationId xmlns:a16="http://schemas.microsoft.com/office/drawing/2014/main" id="{E533FA22-4C95-4CEB-AA3F-06AF148385ED}"/>
              </a:ext>
            </a:extLst>
          </p:cNvPr>
          <p:cNvSpPr>
            <a:spLocks noGrp="1"/>
          </p:cNvSpPr>
          <p:nvPr>
            <p:ph idx="1"/>
          </p:nvPr>
        </p:nvSpPr>
        <p:spPr>
          <a:xfrm>
            <a:off x="838200" y="1799867"/>
            <a:ext cx="10515600" cy="4832752"/>
          </a:xfrm>
        </p:spPr>
        <p:txBody>
          <a:bodyPr/>
          <a:lstStyle/>
          <a:p>
            <a:pPr algn="l" fontAlgn="base">
              <a:buFont typeface="Arial" panose="020B0604020202020204" pitchFamily="34" charset="0"/>
              <a:buChar char="•"/>
            </a:pPr>
            <a:r>
              <a:rPr lang="en-US" b="0" i="0" dirty="0">
                <a:solidFill>
                  <a:srgbClr val="006600"/>
                </a:solidFill>
                <a:effectLst/>
                <a:latin typeface="urw-din"/>
              </a:rPr>
              <a:t>Arrays use an index-based data structure which helps to identify each of the elements in an array easily using the index.</a:t>
            </a:r>
          </a:p>
          <a:p>
            <a:pPr algn="l" fontAlgn="base">
              <a:buFont typeface="Arial" panose="020B0604020202020204" pitchFamily="34" charset="0"/>
              <a:buChar char="•"/>
            </a:pPr>
            <a:r>
              <a:rPr lang="en-US" b="0" i="0" dirty="0">
                <a:solidFill>
                  <a:srgbClr val="006600"/>
                </a:solidFill>
                <a:effectLst/>
                <a:latin typeface="urw-din"/>
              </a:rPr>
              <a:t>If a user wants to store multiple values of the same data type, then the array can be utilized efficiently.</a:t>
            </a:r>
          </a:p>
          <a:p>
            <a:pPr algn="l" fontAlgn="base">
              <a:buFont typeface="Arial" panose="020B0604020202020204" pitchFamily="34" charset="0"/>
              <a:buChar char="•"/>
            </a:pPr>
            <a:r>
              <a:rPr lang="en-US" b="0" i="0" dirty="0">
                <a:solidFill>
                  <a:srgbClr val="006600"/>
                </a:solidFill>
                <a:effectLst/>
                <a:latin typeface="urw-din"/>
              </a:rPr>
              <a:t>An array can also handle complex data structures by storing data in a two-dimensional array.</a:t>
            </a:r>
          </a:p>
          <a:p>
            <a:pPr algn="l" fontAlgn="base">
              <a:buFont typeface="Arial" panose="020B0604020202020204" pitchFamily="34" charset="0"/>
              <a:buChar char="•"/>
            </a:pPr>
            <a:r>
              <a:rPr lang="en-US" b="0" i="0" dirty="0">
                <a:solidFill>
                  <a:srgbClr val="006600"/>
                </a:solidFill>
                <a:effectLst/>
                <a:latin typeface="urw-din"/>
              </a:rPr>
              <a:t>An array is also used to implement other data structures like </a:t>
            </a:r>
            <a:r>
              <a:rPr lang="en-US" b="1" i="0" dirty="0">
                <a:solidFill>
                  <a:srgbClr val="006600"/>
                </a:solidFill>
                <a:effectLst/>
                <a:latin typeface="urw-din"/>
              </a:rPr>
              <a:t>Stacks, Queues, Heaps, Hash tables</a:t>
            </a:r>
            <a:r>
              <a:rPr lang="en-US" b="0" i="0" dirty="0">
                <a:solidFill>
                  <a:srgbClr val="006600"/>
                </a:solidFill>
                <a:effectLst/>
                <a:latin typeface="urw-din"/>
              </a:rPr>
              <a:t>, etc.</a:t>
            </a:r>
          </a:p>
          <a:p>
            <a:pPr algn="l" fontAlgn="base">
              <a:buFont typeface="Arial" panose="020B0604020202020204" pitchFamily="34" charset="0"/>
              <a:buChar char="•"/>
            </a:pPr>
            <a:r>
              <a:rPr lang="en-US" b="0" i="0" dirty="0">
                <a:solidFill>
                  <a:srgbClr val="006600"/>
                </a:solidFill>
                <a:effectLst/>
                <a:latin typeface="urw-din"/>
              </a:rPr>
              <a:t>The </a:t>
            </a:r>
            <a:r>
              <a:rPr lang="en-US" b="1" i="0" dirty="0">
                <a:solidFill>
                  <a:srgbClr val="006600"/>
                </a:solidFill>
                <a:effectLst/>
                <a:latin typeface="urw-din"/>
              </a:rPr>
              <a:t>search process </a:t>
            </a:r>
            <a:r>
              <a:rPr lang="en-US" b="0" i="0" dirty="0">
                <a:solidFill>
                  <a:srgbClr val="006600"/>
                </a:solidFill>
                <a:effectLst/>
                <a:latin typeface="urw-din"/>
              </a:rPr>
              <a:t>in an array can be done very easily.</a:t>
            </a:r>
          </a:p>
          <a:p>
            <a:endParaRPr lang="en-US" dirty="0">
              <a:solidFill>
                <a:srgbClr val="006600"/>
              </a:solidFill>
            </a:endParaRPr>
          </a:p>
        </p:txBody>
      </p:sp>
    </p:spTree>
    <p:extLst>
      <p:ext uri="{BB962C8B-B14F-4D97-AF65-F5344CB8AC3E}">
        <p14:creationId xmlns:p14="http://schemas.microsoft.com/office/powerpoint/2010/main" val="839705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4604-A720-4942-AABC-5B500BF83BE1}"/>
              </a:ext>
            </a:extLst>
          </p:cNvPr>
          <p:cNvSpPr>
            <a:spLocks noGrp="1"/>
          </p:cNvSpPr>
          <p:nvPr>
            <p:ph type="title"/>
          </p:nvPr>
        </p:nvSpPr>
        <p:spPr>
          <a:xfrm>
            <a:off x="838200" y="79375"/>
            <a:ext cx="10515600" cy="716700"/>
          </a:xfrm>
        </p:spPr>
        <p:txBody>
          <a:bodyPr/>
          <a:lstStyle/>
          <a:p>
            <a:pPr algn="ctr"/>
            <a:r>
              <a:rPr lang="en-US" b="1" dirty="0">
                <a:solidFill>
                  <a:srgbClr val="006600"/>
                </a:solidFill>
              </a:rPr>
              <a:t>Bubble Sort Code Implementation</a:t>
            </a:r>
          </a:p>
        </p:txBody>
      </p:sp>
      <p:sp>
        <p:nvSpPr>
          <p:cNvPr id="3" name="Content Placeholder 2">
            <a:extLst>
              <a:ext uri="{FF2B5EF4-FFF2-40B4-BE49-F238E27FC236}">
                <a16:creationId xmlns:a16="http://schemas.microsoft.com/office/drawing/2014/main" id="{5C751D1C-3CEC-4122-AF19-C0337007684E}"/>
              </a:ext>
            </a:extLst>
          </p:cNvPr>
          <p:cNvSpPr>
            <a:spLocks noGrp="1"/>
          </p:cNvSpPr>
          <p:nvPr>
            <p:ph idx="1"/>
          </p:nvPr>
        </p:nvSpPr>
        <p:spPr>
          <a:xfrm>
            <a:off x="1" y="796076"/>
            <a:ext cx="12192000" cy="6061924"/>
          </a:xfrm>
        </p:spPr>
        <p:txBody>
          <a:bodyPr>
            <a:normAutofit/>
          </a:bodyPr>
          <a:lstStyle/>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r>
              <a:rPr lang="en-US" dirty="0">
                <a:solidFill>
                  <a:srgbClr val="006600"/>
                </a:solidFill>
              </a:rPr>
              <a:t>						</a:t>
            </a:r>
          </a:p>
          <a:p>
            <a:pPr marL="0" indent="0">
              <a:buNone/>
            </a:pPr>
            <a:endParaRPr lang="en-US" dirty="0">
              <a:solidFill>
                <a:srgbClr val="006600"/>
              </a:solidFill>
            </a:endParaRPr>
          </a:p>
          <a:p>
            <a:pPr marL="0" indent="0">
              <a:buNone/>
            </a:pPr>
            <a:r>
              <a:rPr lang="en-US" dirty="0">
                <a:solidFill>
                  <a:srgbClr val="006600"/>
                </a:solidFill>
              </a:rPr>
              <a:t>							</a:t>
            </a:r>
          </a:p>
          <a:p>
            <a:pPr marL="0" indent="0">
              <a:buNone/>
            </a:pPr>
            <a:r>
              <a:rPr lang="en-US" dirty="0">
                <a:solidFill>
                  <a:srgbClr val="006600"/>
                </a:solidFill>
              </a:rPr>
              <a:t>	</a:t>
            </a:r>
          </a:p>
          <a:p>
            <a:pPr marL="0" indent="0">
              <a:buNone/>
            </a:pPr>
            <a:endParaRPr lang="en-US" dirty="0">
              <a:solidFill>
                <a:srgbClr val="006600"/>
              </a:solidFill>
            </a:endParaRPr>
          </a:p>
          <a:p>
            <a:pPr marL="0" indent="0">
              <a:buNone/>
            </a:pPr>
            <a:r>
              <a:rPr lang="en-US" dirty="0">
                <a:solidFill>
                  <a:srgbClr val="006600"/>
                </a:solidFill>
              </a:rPr>
              <a:t>Output:</a:t>
            </a:r>
          </a:p>
        </p:txBody>
      </p:sp>
      <p:pic>
        <p:nvPicPr>
          <p:cNvPr id="5" name="Picture 4">
            <a:extLst>
              <a:ext uri="{FF2B5EF4-FFF2-40B4-BE49-F238E27FC236}">
                <a16:creationId xmlns:a16="http://schemas.microsoft.com/office/drawing/2014/main" id="{51C3208C-A359-4B45-9493-7E73B4C22473}"/>
              </a:ext>
            </a:extLst>
          </p:cNvPr>
          <p:cNvPicPr>
            <a:picLocks noChangeAspect="1"/>
          </p:cNvPicPr>
          <p:nvPr/>
        </p:nvPicPr>
        <p:blipFill>
          <a:blip r:embed="rId2"/>
          <a:stretch>
            <a:fillRect/>
          </a:stretch>
        </p:blipFill>
        <p:spPr>
          <a:xfrm>
            <a:off x="1423788" y="5688907"/>
            <a:ext cx="4672212" cy="817811"/>
          </a:xfrm>
          <a:prstGeom prst="rect">
            <a:avLst/>
          </a:prstGeom>
        </p:spPr>
      </p:pic>
      <p:pic>
        <p:nvPicPr>
          <p:cNvPr id="7" name="Picture 6">
            <a:extLst>
              <a:ext uri="{FF2B5EF4-FFF2-40B4-BE49-F238E27FC236}">
                <a16:creationId xmlns:a16="http://schemas.microsoft.com/office/drawing/2014/main" id="{D507D02A-7824-49C3-BC9E-701D2CA9F402}"/>
              </a:ext>
            </a:extLst>
          </p:cNvPr>
          <p:cNvPicPr>
            <a:picLocks noChangeAspect="1"/>
          </p:cNvPicPr>
          <p:nvPr/>
        </p:nvPicPr>
        <p:blipFill>
          <a:blip r:embed="rId3"/>
          <a:stretch>
            <a:fillRect/>
          </a:stretch>
        </p:blipFill>
        <p:spPr>
          <a:xfrm>
            <a:off x="167425" y="1483957"/>
            <a:ext cx="6921556" cy="4048256"/>
          </a:xfrm>
          <a:prstGeom prst="rect">
            <a:avLst/>
          </a:prstGeom>
        </p:spPr>
      </p:pic>
      <p:pic>
        <p:nvPicPr>
          <p:cNvPr id="9" name="Picture 8">
            <a:extLst>
              <a:ext uri="{FF2B5EF4-FFF2-40B4-BE49-F238E27FC236}">
                <a16:creationId xmlns:a16="http://schemas.microsoft.com/office/drawing/2014/main" id="{BDC811F1-5CCD-40B8-9462-A701C1643804}"/>
              </a:ext>
            </a:extLst>
          </p:cNvPr>
          <p:cNvPicPr>
            <a:picLocks noChangeAspect="1"/>
          </p:cNvPicPr>
          <p:nvPr/>
        </p:nvPicPr>
        <p:blipFill>
          <a:blip r:embed="rId4"/>
          <a:stretch>
            <a:fillRect/>
          </a:stretch>
        </p:blipFill>
        <p:spPr>
          <a:xfrm>
            <a:off x="6921556" y="1325787"/>
            <a:ext cx="5276229" cy="5180931"/>
          </a:xfrm>
          <a:prstGeom prst="rect">
            <a:avLst/>
          </a:prstGeom>
        </p:spPr>
      </p:pic>
    </p:spTree>
    <p:extLst>
      <p:ext uri="{BB962C8B-B14F-4D97-AF65-F5344CB8AC3E}">
        <p14:creationId xmlns:p14="http://schemas.microsoft.com/office/powerpoint/2010/main" val="4173973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BC8D-91BF-482E-8E34-2F01B5484842}"/>
              </a:ext>
            </a:extLst>
          </p:cNvPr>
          <p:cNvSpPr>
            <a:spLocks noGrp="1"/>
          </p:cNvSpPr>
          <p:nvPr>
            <p:ph type="title"/>
          </p:nvPr>
        </p:nvSpPr>
        <p:spPr>
          <a:xfrm>
            <a:off x="748048" y="0"/>
            <a:ext cx="10515600" cy="613669"/>
          </a:xfrm>
        </p:spPr>
        <p:txBody>
          <a:bodyPr>
            <a:normAutofit fontScale="90000"/>
          </a:bodyPr>
          <a:lstStyle/>
          <a:p>
            <a:pPr algn="ctr"/>
            <a:r>
              <a:rPr lang="en-US" b="1" dirty="0">
                <a:solidFill>
                  <a:srgbClr val="006600"/>
                </a:solidFill>
              </a:rPr>
              <a:t>Selection Sort</a:t>
            </a:r>
          </a:p>
        </p:txBody>
      </p:sp>
      <p:sp>
        <p:nvSpPr>
          <p:cNvPr id="3" name="Content Placeholder 2">
            <a:extLst>
              <a:ext uri="{FF2B5EF4-FFF2-40B4-BE49-F238E27FC236}">
                <a16:creationId xmlns:a16="http://schemas.microsoft.com/office/drawing/2014/main" id="{CBDD721B-8ECA-4D67-8A82-AA7AB9A29C38}"/>
              </a:ext>
            </a:extLst>
          </p:cNvPr>
          <p:cNvSpPr>
            <a:spLocks noGrp="1"/>
          </p:cNvSpPr>
          <p:nvPr>
            <p:ph idx="1"/>
          </p:nvPr>
        </p:nvSpPr>
        <p:spPr>
          <a:xfrm>
            <a:off x="888642" y="1159098"/>
            <a:ext cx="10779617" cy="5447764"/>
          </a:xfrm>
        </p:spPr>
        <p:txBody>
          <a:bodyPr>
            <a:normAutofit/>
          </a:bodyPr>
          <a:lstStyle/>
          <a:p>
            <a:pPr marL="0" indent="0" algn="just">
              <a:buNone/>
            </a:pPr>
            <a:r>
              <a:rPr lang="en-US" b="0" i="0" dirty="0">
                <a:solidFill>
                  <a:srgbClr val="006600"/>
                </a:solidFill>
                <a:effectLst/>
                <a:latin typeface="Söhne"/>
              </a:rPr>
              <a:t>Selection sort is a simple sorting algorithm that repeatedly finds the minimum element from an unsorted list and moves it to the beginning of the list. </a:t>
            </a:r>
          </a:p>
          <a:p>
            <a:pPr marL="0" indent="0" algn="just">
              <a:buNone/>
            </a:pPr>
            <a:r>
              <a:rPr lang="en-US" b="1" dirty="0">
                <a:solidFill>
                  <a:srgbClr val="006600"/>
                </a:solidFill>
                <a:latin typeface="Söhne"/>
              </a:rPr>
              <a:t>Steps:</a:t>
            </a:r>
          </a:p>
          <a:p>
            <a:pPr algn="just">
              <a:buFont typeface="+mj-lt"/>
              <a:buAutoNum type="arabicPeriod"/>
            </a:pPr>
            <a:r>
              <a:rPr lang="en-US" b="0" i="0" dirty="0">
                <a:solidFill>
                  <a:srgbClr val="006600"/>
                </a:solidFill>
                <a:effectLst/>
                <a:latin typeface="Söhne"/>
              </a:rPr>
              <a:t>Find the minimum element in the unsorted list.</a:t>
            </a:r>
          </a:p>
          <a:p>
            <a:pPr algn="just">
              <a:buFont typeface="+mj-lt"/>
              <a:buAutoNum type="arabicPeriod"/>
            </a:pPr>
            <a:r>
              <a:rPr lang="en-US" b="0" i="0" dirty="0">
                <a:solidFill>
                  <a:srgbClr val="006600"/>
                </a:solidFill>
                <a:effectLst/>
                <a:latin typeface="Söhne"/>
              </a:rPr>
              <a:t>Swap the minimum element with the first element of the unsorted list.</a:t>
            </a:r>
          </a:p>
          <a:p>
            <a:pPr algn="just">
              <a:buFont typeface="+mj-lt"/>
              <a:buAutoNum type="arabicPeriod"/>
            </a:pPr>
            <a:r>
              <a:rPr lang="en-US" b="0" i="0" dirty="0">
                <a:solidFill>
                  <a:srgbClr val="006600"/>
                </a:solidFill>
                <a:effectLst/>
                <a:latin typeface="Söhne"/>
              </a:rPr>
              <a:t>Move the boundary of the unsorted list one element to the right.</a:t>
            </a:r>
          </a:p>
          <a:p>
            <a:pPr marL="0" indent="0" algn="just" fontAlgn="base">
              <a:buNone/>
            </a:pPr>
            <a:r>
              <a:rPr lang="en-US" b="1" i="0" dirty="0">
                <a:solidFill>
                  <a:srgbClr val="006600"/>
                </a:solidFill>
                <a:effectLst/>
                <a:latin typeface="urw-din"/>
              </a:rPr>
              <a:t>The algorithm maintains two subarrays in a given array.</a:t>
            </a:r>
          </a:p>
          <a:p>
            <a:pPr algn="just" fontAlgn="base">
              <a:buFont typeface="Arial" panose="020B0604020202020204" pitchFamily="34" charset="0"/>
              <a:buChar char="•"/>
            </a:pPr>
            <a:r>
              <a:rPr lang="en-US" b="0" i="0" dirty="0">
                <a:solidFill>
                  <a:srgbClr val="006600"/>
                </a:solidFill>
                <a:effectLst/>
                <a:latin typeface="urw-din"/>
              </a:rPr>
              <a:t>The subarray which already sorted. </a:t>
            </a:r>
          </a:p>
          <a:p>
            <a:pPr algn="just" fontAlgn="base">
              <a:buFont typeface="Arial" panose="020B0604020202020204" pitchFamily="34" charset="0"/>
              <a:buChar char="•"/>
            </a:pPr>
            <a:r>
              <a:rPr lang="en-US" b="0" i="0" dirty="0">
                <a:solidFill>
                  <a:srgbClr val="006600"/>
                </a:solidFill>
                <a:effectLst/>
                <a:latin typeface="urw-din"/>
              </a:rPr>
              <a:t>The remaining subarray was unsorted.</a:t>
            </a:r>
          </a:p>
          <a:p>
            <a:pPr marL="0" indent="0" algn="l">
              <a:buNone/>
            </a:pPr>
            <a:endParaRPr lang="en-US" b="0" i="0" dirty="0">
              <a:solidFill>
                <a:srgbClr val="006600"/>
              </a:solidFill>
              <a:effectLst/>
              <a:latin typeface="Söhne"/>
            </a:endParaRPr>
          </a:p>
          <a:p>
            <a:pPr marL="0" indent="0">
              <a:buNone/>
            </a:pPr>
            <a:endParaRPr lang="en-US" dirty="0">
              <a:solidFill>
                <a:srgbClr val="006600"/>
              </a:solidFill>
            </a:endParaRPr>
          </a:p>
        </p:txBody>
      </p:sp>
    </p:spTree>
    <p:extLst>
      <p:ext uri="{BB962C8B-B14F-4D97-AF65-F5344CB8AC3E}">
        <p14:creationId xmlns:p14="http://schemas.microsoft.com/office/powerpoint/2010/main" val="3480877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946D-442E-4569-A9BD-AF3DE050E9A2}"/>
              </a:ext>
            </a:extLst>
          </p:cNvPr>
          <p:cNvSpPr>
            <a:spLocks noGrp="1"/>
          </p:cNvSpPr>
          <p:nvPr>
            <p:ph type="title"/>
          </p:nvPr>
        </p:nvSpPr>
        <p:spPr>
          <a:xfrm>
            <a:off x="992747" y="231820"/>
            <a:ext cx="10515600" cy="457580"/>
          </a:xfrm>
        </p:spPr>
        <p:txBody>
          <a:bodyPr>
            <a:normAutofit fontScale="90000"/>
          </a:bodyPr>
          <a:lstStyle/>
          <a:p>
            <a:pPr algn="ctr"/>
            <a:r>
              <a:rPr lang="en-US" b="1" dirty="0">
                <a:solidFill>
                  <a:srgbClr val="006600"/>
                </a:solidFill>
              </a:rPr>
              <a:t>Application of Selection Sort</a:t>
            </a:r>
          </a:p>
        </p:txBody>
      </p:sp>
      <p:sp>
        <p:nvSpPr>
          <p:cNvPr id="3" name="Content Placeholder 2">
            <a:extLst>
              <a:ext uri="{FF2B5EF4-FFF2-40B4-BE49-F238E27FC236}">
                <a16:creationId xmlns:a16="http://schemas.microsoft.com/office/drawing/2014/main" id="{769467A5-84DD-4A3A-B7C8-F96572D02092}"/>
              </a:ext>
            </a:extLst>
          </p:cNvPr>
          <p:cNvSpPr>
            <a:spLocks noGrp="1"/>
          </p:cNvSpPr>
          <p:nvPr>
            <p:ph idx="1"/>
          </p:nvPr>
        </p:nvSpPr>
        <p:spPr>
          <a:xfrm>
            <a:off x="154545" y="901521"/>
            <a:ext cx="11861443" cy="5834130"/>
          </a:xfrm>
        </p:spPr>
        <p:txBody>
          <a:bodyPr>
            <a:normAutofit fontScale="92500"/>
          </a:bodyPr>
          <a:lstStyle/>
          <a:p>
            <a:pPr algn="just">
              <a:buFont typeface="+mj-lt"/>
              <a:buAutoNum type="arabicPeriod"/>
            </a:pPr>
            <a:r>
              <a:rPr lang="en-US" b="1" i="0" dirty="0">
                <a:solidFill>
                  <a:srgbClr val="006600"/>
                </a:solidFill>
                <a:effectLst/>
                <a:latin typeface="Söhne"/>
              </a:rPr>
              <a:t>Small data sets: </a:t>
            </a:r>
            <a:r>
              <a:rPr lang="en-US" b="0" i="0" dirty="0">
                <a:solidFill>
                  <a:srgbClr val="006600"/>
                </a:solidFill>
                <a:effectLst/>
                <a:latin typeface="Söhne"/>
              </a:rPr>
              <a:t>Selection sort is ideal for sorting small data sets, where the cost of more complex sorting algorithms may outweigh the benefits. It has a time complexity of O(n^2) which is not efficient for large data sets, but for small data sets, it can be faster than more complex algorithms.</a:t>
            </a:r>
          </a:p>
          <a:p>
            <a:pPr algn="just">
              <a:buFont typeface="+mj-lt"/>
              <a:buAutoNum type="arabicPeriod"/>
            </a:pPr>
            <a:r>
              <a:rPr lang="en-US" b="1" i="0" dirty="0">
                <a:solidFill>
                  <a:srgbClr val="006600"/>
                </a:solidFill>
                <a:effectLst/>
                <a:latin typeface="Söhne"/>
              </a:rPr>
              <a:t>Educational purposes: </a:t>
            </a:r>
            <a:r>
              <a:rPr lang="en-US" b="0" i="0" dirty="0">
                <a:solidFill>
                  <a:srgbClr val="006600"/>
                </a:solidFill>
                <a:effectLst/>
                <a:latin typeface="Söhne"/>
              </a:rPr>
              <a:t>Selection sort is often used in computer science courses to teach the concept of sorting algorithms. It is easy to understand and implement, and it helps students understand the basic principles of sorting algorithms.</a:t>
            </a:r>
          </a:p>
          <a:p>
            <a:pPr algn="just">
              <a:buFont typeface="+mj-lt"/>
              <a:buAutoNum type="arabicPeriod"/>
            </a:pPr>
            <a:r>
              <a:rPr lang="en-US" b="1" i="0" dirty="0">
                <a:solidFill>
                  <a:srgbClr val="006600"/>
                </a:solidFill>
                <a:effectLst/>
                <a:latin typeface="Söhne"/>
              </a:rPr>
              <a:t>Partial sorting: </a:t>
            </a:r>
            <a:r>
              <a:rPr lang="en-US" b="0" i="0" dirty="0">
                <a:solidFill>
                  <a:srgbClr val="006600"/>
                </a:solidFill>
                <a:effectLst/>
                <a:latin typeface="Söhne"/>
              </a:rPr>
              <a:t>Sometimes we only need to find the minimum or maximum element in an array, and not the entire sorted array. In such cases, selection sort can be used to find the minimum or maximum element in the array by iterating through the array and selecting the minimum or maximum element at each iteration.</a:t>
            </a:r>
          </a:p>
          <a:p>
            <a:pPr algn="just">
              <a:buFont typeface="+mj-lt"/>
              <a:buAutoNum type="arabicPeriod"/>
            </a:pPr>
            <a:r>
              <a:rPr lang="en-US" b="1" i="0" dirty="0">
                <a:solidFill>
                  <a:srgbClr val="006600"/>
                </a:solidFill>
                <a:effectLst/>
                <a:latin typeface="Söhne"/>
              </a:rPr>
              <a:t>Memory-constrained environments: </a:t>
            </a:r>
            <a:r>
              <a:rPr lang="en-US" b="0" i="0" dirty="0">
                <a:solidFill>
                  <a:srgbClr val="006600"/>
                </a:solidFill>
                <a:effectLst/>
                <a:latin typeface="Söhne"/>
              </a:rPr>
              <a:t>Selection sort requires minimal memory overhead since it does not require any additional data structures to perform the sorting operation.</a:t>
            </a:r>
          </a:p>
          <a:p>
            <a:pPr marL="0" indent="0">
              <a:buNone/>
            </a:pPr>
            <a:endParaRPr lang="en-US" dirty="0">
              <a:solidFill>
                <a:srgbClr val="006600"/>
              </a:solidFill>
            </a:endParaRPr>
          </a:p>
        </p:txBody>
      </p:sp>
    </p:spTree>
    <p:extLst>
      <p:ext uri="{BB962C8B-B14F-4D97-AF65-F5344CB8AC3E}">
        <p14:creationId xmlns:p14="http://schemas.microsoft.com/office/powerpoint/2010/main" val="1390224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3F29-AF6F-42A9-B35A-C0DD5C291B68}"/>
              </a:ext>
            </a:extLst>
          </p:cNvPr>
          <p:cNvSpPr>
            <a:spLocks noGrp="1"/>
          </p:cNvSpPr>
          <p:nvPr>
            <p:ph type="title"/>
          </p:nvPr>
        </p:nvSpPr>
        <p:spPr>
          <a:xfrm>
            <a:off x="838200" y="0"/>
            <a:ext cx="10515600" cy="510638"/>
          </a:xfrm>
        </p:spPr>
        <p:txBody>
          <a:bodyPr>
            <a:normAutofit fontScale="90000"/>
          </a:bodyPr>
          <a:lstStyle/>
          <a:p>
            <a:pPr algn="ctr"/>
            <a:r>
              <a:rPr lang="en-US" b="1" dirty="0">
                <a:solidFill>
                  <a:srgbClr val="006600"/>
                </a:solidFill>
              </a:rPr>
              <a:t>Selection Sort</a:t>
            </a:r>
          </a:p>
        </p:txBody>
      </p:sp>
      <p:pic>
        <p:nvPicPr>
          <p:cNvPr id="5" name="Content Placeholder 4">
            <a:extLst>
              <a:ext uri="{FF2B5EF4-FFF2-40B4-BE49-F238E27FC236}">
                <a16:creationId xmlns:a16="http://schemas.microsoft.com/office/drawing/2014/main" id="{44D1246A-462F-41A6-9F89-59CBFDFD4156}"/>
              </a:ext>
            </a:extLst>
          </p:cNvPr>
          <p:cNvPicPr>
            <a:picLocks noGrp="1" noChangeAspect="1"/>
          </p:cNvPicPr>
          <p:nvPr>
            <p:ph idx="1"/>
          </p:nvPr>
        </p:nvPicPr>
        <p:blipFill>
          <a:blip r:embed="rId2"/>
          <a:stretch>
            <a:fillRect/>
          </a:stretch>
        </p:blipFill>
        <p:spPr>
          <a:xfrm>
            <a:off x="9269970" y="883272"/>
            <a:ext cx="2419350" cy="666750"/>
          </a:xfrm>
        </p:spPr>
      </p:pic>
      <p:pic>
        <p:nvPicPr>
          <p:cNvPr id="7" name="Picture 6">
            <a:extLst>
              <a:ext uri="{FF2B5EF4-FFF2-40B4-BE49-F238E27FC236}">
                <a16:creationId xmlns:a16="http://schemas.microsoft.com/office/drawing/2014/main" id="{96EF1576-F66B-45A5-AA55-7C1B88B4C975}"/>
              </a:ext>
            </a:extLst>
          </p:cNvPr>
          <p:cNvPicPr>
            <a:picLocks noChangeAspect="1"/>
          </p:cNvPicPr>
          <p:nvPr/>
        </p:nvPicPr>
        <p:blipFill>
          <a:blip r:embed="rId3"/>
          <a:stretch>
            <a:fillRect/>
          </a:stretch>
        </p:blipFill>
        <p:spPr>
          <a:xfrm>
            <a:off x="9507156" y="1595059"/>
            <a:ext cx="2190750" cy="247650"/>
          </a:xfrm>
          <a:prstGeom prst="rect">
            <a:avLst/>
          </a:prstGeom>
        </p:spPr>
      </p:pic>
      <p:pic>
        <p:nvPicPr>
          <p:cNvPr id="9" name="Picture 8">
            <a:extLst>
              <a:ext uri="{FF2B5EF4-FFF2-40B4-BE49-F238E27FC236}">
                <a16:creationId xmlns:a16="http://schemas.microsoft.com/office/drawing/2014/main" id="{37454DD7-42E5-48CA-B18A-B5FFCF0629A9}"/>
              </a:ext>
            </a:extLst>
          </p:cNvPr>
          <p:cNvPicPr>
            <a:picLocks noChangeAspect="1"/>
          </p:cNvPicPr>
          <p:nvPr/>
        </p:nvPicPr>
        <p:blipFill>
          <a:blip r:embed="rId4"/>
          <a:stretch>
            <a:fillRect/>
          </a:stretch>
        </p:blipFill>
        <p:spPr>
          <a:xfrm>
            <a:off x="9522450" y="1914560"/>
            <a:ext cx="2266950" cy="257175"/>
          </a:xfrm>
          <a:prstGeom prst="rect">
            <a:avLst/>
          </a:prstGeom>
        </p:spPr>
      </p:pic>
      <p:pic>
        <p:nvPicPr>
          <p:cNvPr id="11" name="Picture 10">
            <a:extLst>
              <a:ext uri="{FF2B5EF4-FFF2-40B4-BE49-F238E27FC236}">
                <a16:creationId xmlns:a16="http://schemas.microsoft.com/office/drawing/2014/main" id="{BF80BA53-DCDA-4176-BB1C-13547DD970E9}"/>
              </a:ext>
            </a:extLst>
          </p:cNvPr>
          <p:cNvPicPr>
            <a:picLocks noChangeAspect="1"/>
          </p:cNvPicPr>
          <p:nvPr/>
        </p:nvPicPr>
        <p:blipFill>
          <a:blip r:embed="rId5"/>
          <a:stretch>
            <a:fillRect/>
          </a:stretch>
        </p:blipFill>
        <p:spPr>
          <a:xfrm>
            <a:off x="9541500" y="2234061"/>
            <a:ext cx="2247900" cy="266700"/>
          </a:xfrm>
          <a:prstGeom prst="rect">
            <a:avLst/>
          </a:prstGeom>
        </p:spPr>
      </p:pic>
      <p:pic>
        <p:nvPicPr>
          <p:cNvPr id="15" name="Picture 14">
            <a:extLst>
              <a:ext uri="{FF2B5EF4-FFF2-40B4-BE49-F238E27FC236}">
                <a16:creationId xmlns:a16="http://schemas.microsoft.com/office/drawing/2014/main" id="{4AEFA034-69C7-48A0-8633-A487E94FEBB4}"/>
              </a:ext>
            </a:extLst>
          </p:cNvPr>
          <p:cNvPicPr>
            <a:picLocks noChangeAspect="1"/>
          </p:cNvPicPr>
          <p:nvPr/>
        </p:nvPicPr>
        <p:blipFill>
          <a:blip r:embed="rId6"/>
          <a:stretch>
            <a:fillRect/>
          </a:stretch>
        </p:blipFill>
        <p:spPr>
          <a:xfrm>
            <a:off x="9542171" y="2563087"/>
            <a:ext cx="2266950" cy="257175"/>
          </a:xfrm>
          <a:prstGeom prst="rect">
            <a:avLst/>
          </a:prstGeom>
        </p:spPr>
      </p:pic>
      <p:pic>
        <p:nvPicPr>
          <p:cNvPr id="17" name="Picture 16">
            <a:extLst>
              <a:ext uri="{FF2B5EF4-FFF2-40B4-BE49-F238E27FC236}">
                <a16:creationId xmlns:a16="http://schemas.microsoft.com/office/drawing/2014/main" id="{00E9C56B-C680-40EC-873D-C96E8B75EA91}"/>
              </a:ext>
            </a:extLst>
          </p:cNvPr>
          <p:cNvPicPr>
            <a:picLocks noChangeAspect="1"/>
          </p:cNvPicPr>
          <p:nvPr/>
        </p:nvPicPr>
        <p:blipFill>
          <a:blip r:embed="rId7"/>
          <a:stretch>
            <a:fillRect/>
          </a:stretch>
        </p:blipFill>
        <p:spPr>
          <a:xfrm>
            <a:off x="9646946" y="2872054"/>
            <a:ext cx="2057400" cy="3762375"/>
          </a:xfrm>
          <a:prstGeom prst="rect">
            <a:avLst/>
          </a:prstGeom>
        </p:spPr>
      </p:pic>
      <p:sp>
        <p:nvSpPr>
          <p:cNvPr id="19" name="TextBox 18">
            <a:extLst>
              <a:ext uri="{FF2B5EF4-FFF2-40B4-BE49-F238E27FC236}">
                <a16:creationId xmlns:a16="http://schemas.microsoft.com/office/drawing/2014/main" id="{4A624242-86FD-44CF-9077-00972E43F195}"/>
              </a:ext>
            </a:extLst>
          </p:cNvPr>
          <p:cNvSpPr txBox="1"/>
          <p:nvPr/>
        </p:nvSpPr>
        <p:spPr>
          <a:xfrm>
            <a:off x="382879" y="883273"/>
            <a:ext cx="8764340" cy="6063198"/>
          </a:xfrm>
          <a:prstGeom prst="rect">
            <a:avLst/>
          </a:prstGeom>
          <a:noFill/>
        </p:spPr>
        <p:txBody>
          <a:bodyPr wrap="square">
            <a:spAutoFit/>
          </a:bodyPr>
          <a:lstStyle/>
          <a:p>
            <a:pPr algn="just"/>
            <a:r>
              <a:rPr lang="en-US" sz="2000" b="0" i="0" dirty="0">
                <a:solidFill>
                  <a:srgbClr val="006600"/>
                </a:solidFill>
                <a:effectLst/>
              </a:rPr>
              <a:t>At present, </a:t>
            </a:r>
            <a:r>
              <a:rPr lang="en-US" sz="2000" b="1" i="0" dirty="0">
                <a:solidFill>
                  <a:srgbClr val="006600"/>
                </a:solidFill>
                <a:effectLst/>
              </a:rPr>
              <a:t>12</a:t>
            </a:r>
            <a:r>
              <a:rPr lang="en-US" sz="2000" b="0" i="0" dirty="0">
                <a:solidFill>
                  <a:srgbClr val="006600"/>
                </a:solidFill>
                <a:effectLst/>
              </a:rPr>
              <a:t> is stored at the first position, after searching the entire array, it is found that </a:t>
            </a:r>
            <a:r>
              <a:rPr lang="en-US" sz="2000" b="1" i="0" dirty="0">
                <a:solidFill>
                  <a:srgbClr val="006600"/>
                </a:solidFill>
                <a:effectLst/>
              </a:rPr>
              <a:t>8</a:t>
            </a:r>
            <a:r>
              <a:rPr lang="en-US" sz="2000" b="0" i="0" dirty="0">
                <a:solidFill>
                  <a:srgbClr val="006600"/>
                </a:solidFill>
                <a:effectLst/>
              </a:rPr>
              <a:t> is the smallest value. So, swap 12 with 8. After the first iteration, 8 will appear at the first position in the sorted array.</a:t>
            </a:r>
          </a:p>
          <a:p>
            <a:pPr algn="just"/>
            <a:endParaRPr lang="en-US" sz="2000" b="0" i="0" dirty="0">
              <a:solidFill>
                <a:srgbClr val="006600"/>
              </a:solidFill>
              <a:effectLst/>
            </a:endParaRPr>
          </a:p>
          <a:p>
            <a:pPr algn="just"/>
            <a:r>
              <a:rPr lang="en-US" sz="2000" b="0" i="0" dirty="0">
                <a:solidFill>
                  <a:srgbClr val="006600"/>
                </a:solidFill>
                <a:effectLst/>
              </a:rPr>
              <a:t>For the second position, where 29 is stored presently, we again sequentially scan the rest of the items of unsorted array. After scanning, we find that 12 is the second lowest element in the array that should be appeared at second position.</a:t>
            </a:r>
          </a:p>
          <a:p>
            <a:pPr algn="just"/>
            <a:endParaRPr lang="en-US" sz="2000" b="0" i="0" dirty="0">
              <a:solidFill>
                <a:srgbClr val="006600"/>
              </a:solidFill>
              <a:effectLst/>
            </a:endParaRPr>
          </a:p>
          <a:p>
            <a:pPr algn="just"/>
            <a:r>
              <a:rPr lang="en-US" sz="2000" b="0" i="0" dirty="0">
                <a:solidFill>
                  <a:srgbClr val="006600"/>
                </a:solidFill>
                <a:effectLst/>
              </a:rPr>
              <a:t>Now, swap 29 with 12. After the second iteration, 12 will appear at the second position in the sorted array. So, after two iterations, the two smallest values are placed at the beginning in a sorted way.</a:t>
            </a:r>
            <a:endParaRPr lang="en-US" sz="2000" dirty="0">
              <a:solidFill>
                <a:srgbClr val="006600"/>
              </a:solidFill>
            </a:endParaRPr>
          </a:p>
          <a:p>
            <a:pPr algn="just"/>
            <a:endParaRPr lang="en-US" sz="2000" dirty="0">
              <a:solidFill>
                <a:srgbClr val="006600"/>
              </a:solidFill>
            </a:endParaRPr>
          </a:p>
          <a:p>
            <a:pPr algn="just"/>
            <a:r>
              <a:rPr lang="en-US" sz="2000" b="0" i="0" dirty="0">
                <a:solidFill>
                  <a:srgbClr val="006600"/>
                </a:solidFill>
                <a:effectLst/>
              </a:rPr>
              <a:t>The same process is applied to the rest of the array elements. Now, we are showing a pictorial representation of the entire sorting process.</a:t>
            </a:r>
            <a:endParaRPr lang="en-US" sz="2000" dirty="0">
              <a:solidFill>
                <a:srgbClr val="006600"/>
              </a:solidFill>
            </a:endParaRPr>
          </a:p>
          <a:p>
            <a:endParaRPr lang="en-US" dirty="0">
              <a:solidFill>
                <a:srgbClr val="006600"/>
              </a:solidFill>
              <a:latin typeface="inter-regular"/>
            </a:endParaRPr>
          </a:p>
          <a:p>
            <a:endParaRPr lang="en-US" dirty="0">
              <a:solidFill>
                <a:srgbClr val="006600"/>
              </a:solidFill>
              <a:latin typeface="inter-regular"/>
            </a:endParaRPr>
          </a:p>
          <a:p>
            <a:endParaRPr lang="en-US" dirty="0">
              <a:solidFill>
                <a:srgbClr val="006600"/>
              </a:solidFill>
              <a:latin typeface="inter-regular"/>
            </a:endParaRPr>
          </a:p>
          <a:p>
            <a:endParaRPr lang="en-US" dirty="0">
              <a:solidFill>
                <a:srgbClr val="006600"/>
              </a:solidFill>
              <a:latin typeface="inter-regular"/>
            </a:endParaRPr>
          </a:p>
          <a:p>
            <a:endParaRPr lang="en-US" dirty="0">
              <a:solidFill>
                <a:srgbClr val="006600"/>
              </a:solidFill>
              <a:latin typeface="inter-regular"/>
            </a:endParaRPr>
          </a:p>
          <a:p>
            <a:endParaRPr lang="en-US" dirty="0">
              <a:solidFill>
                <a:srgbClr val="006600"/>
              </a:solidFill>
            </a:endParaRPr>
          </a:p>
        </p:txBody>
      </p:sp>
    </p:spTree>
    <p:extLst>
      <p:ext uri="{BB962C8B-B14F-4D97-AF65-F5344CB8AC3E}">
        <p14:creationId xmlns:p14="http://schemas.microsoft.com/office/powerpoint/2010/main" val="2647797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AF22-77D5-4B10-8F70-4213BE44F4C2}"/>
              </a:ext>
            </a:extLst>
          </p:cNvPr>
          <p:cNvSpPr>
            <a:spLocks noGrp="1"/>
          </p:cNvSpPr>
          <p:nvPr>
            <p:ph type="title"/>
          </p:nvPr>
        </p:nvSpPr>
        <p:spPr>
          <a:xfrm>
            <a:off x="928352" y="0"/>
            <a:ext cx="10515600" cy="446244"/>
          </a:xfrm>
        </p:spPr>
        <p:txBody>
          <a:bodyPr>
            <a:normAutofit fontScale="90000"/>
          </a:bodyPr>
          <a:lstStyle/>
          <a:p>
            <a:pPr algn="ctr"/>
            <a:r>
              <a:rPr lang="en-US" b="1" dirty="0">
                <a:solidFill>
                  <a:srgbClr val="006600"/>
                </a:solidFill>
              </a:rPr>
              <a:t>Selection Sort</a:t>
            </a:r>
          </a:p>
        </p:txBody>
      </p:sp>
      <p:sp>
        <p:nvSpPr>
          <p:cNvPr id="3" name="Content Placeholder 2">
            <a:extLst>
              <a:ext uri="{FF2B5EF4-FFF2-40B4-BE49-F238E27FC236}">
                <a16:creationId xmlns:a16="http://schemas.microsoft.com/office/drawing/2014/main" id="{F881CBA3-ABF7-4FF5-B149-B82666F14623}"/>
              </a:ext>
            </a:extLst>
          </p:cNvPr>
          <p:cNvSpPr>
            <a:spLocks noGrp="1"/>
          </p:cNvSpPr>
          <p:nvPr>
            <p:ph idx="1"/>
          </p:nvPr>
        </p:nvSpPr>
        <p:spPr>
          <a:xfrm>
            <a:off x="180303" y="759854"/>
            <a:ext cx="11784169" cy="5847008"/>
          </a:xfrm>
        </p:spPr>
        <p:txBody>
          <a:bodyPr/>
          <a:lstStyle/>
          <a:p>
            <a:pPr marL="0" indent="0">
              <a:buNone/>
            </a:pPr>
            <a:r>
              <a:rPr lang="en-US" dirty="0">
                <a:solidFill>
                  <a:srgbClr val="006600"/>
                </a:solidFill>
              </a:rPr>
              <a:t>Time Complexity:</a:t>
            </a: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r>
              <a:rPr lang="en-US" dirty="0">
                <a:solidFill>
                  <a:srgbClr val="006600"/>
                </a:solidFill>
              </a:rPr>
              <a:t>Space Complexity: </a:t>
            </a:r>
          </a:p>
        </p:txBody>
      </p:sp>
      <p:pic>
        <p:nvPicPr>
          <p:cNvPr id="5" name="Picture 4">
            <a:extLst>
              <a:ext uri="{FF2B5EF4-FFF2-40B4-BE49-F238E27FC236}">
                <a16:creationId xmlns:a16="http://schemas.microsoft.com/office/drawing/2014/main" id="{6791F885-5E05-4031-B865-18BA5B43AF25}"/>
              </a:ext>
            </a:extLst>
          </p:cNvPr>
          <p:cNvPicPr>
            <a:picLocks noChangeAspect="1"/>
          </p:cNvPicPr>
          <p:nvPr/>
        </p:nvPicPr>
        <p:blipFill>
          <a:blip r:embed="rId2"/>
          <a:stretch>
            <a:fillRect/>
          </a:stretch>
        </p:blipFill>
        <p:spPr>
          <a:xfrm>
            <a:off x="5176636" y="896054"/>
            <a:ext cx="2305989" cy="3150696"/>
          </a:xfrm>
          <a:prstGeom prst="rect">
            <a:avLst/>
          </a:prstGeom>
        </p:spPr>
      </p:pic>
      <p:pic>
        <p:nvPicPr>
          <p:cNvPr id="7" name="Picture 6">
            <a:extLst>
              <a:ext uri="{FF2B5EF4-FFF2-40B4-BE49-F238E27FC236}">
                <a16:creationId xmlns:a16="http://schemas.microsoft.com/office/drawing/2014/main" id="{36C05C31-0212-4858-8289-9415B1072844}"/>
              </a:ext>
            </a:extLst>
          </p:cNvPr>
          <p:cNvPicPr>
            <a:picLocks noChangeAspect="1"/>
          </p:cNvPicPr>
          <p:nvPr/>
        </p:nvPicPr>
        <p:blipFill>
          <a:blip r:embed="rId3"/>
          <a:stretch>
            <a:fillRect/>
          </a:stretch>
        </p:blipFill>
        <p:spPr>
          <a:xfrm>
            <a:off x="5288655" y="4635499"/>
            <a:ext cx="2193970" cy="1462647"/>
          </a:xfrm>
          <a:prstGeom prst="rect">
            <a:avLst/>
          </a:prstGeom>
        </p:spPr>
      </p:pic>
    </p:spTree>
    <p:extLst>
      <p:ext uri="{BB962C8B-B14F-4D97-AF65-F5344CB8AC3E}">
        <p14:creationId xmlns:p14="http://schemas.microsoft.com/office/powerpoint/2010/main" val="1446215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222D-5661-4759-960C-F1E0D280FD04}"/>
              </a:ext>
            </a:extLst>
          </p:cNvPr>
          <p:cNvSpPr>
            <a:spLocks noGrp="1"/>
          </p:cNvSpPr>
          <p:nvPr>
            <p:ph type="title"/>
          </p:nvPr>
        </p:nvSpPr>
        <p:spPr>
          <a:xfrm>
            <a:off x="1104900" y="129270"/>
            <a:ext cx="10515600" cy="420486"/>
          </a:xfrm>
        </p:spPr>
        <p:txBody>
          <a:bodyPr>
            <a:normAutofit fontScale="90000"/>
          </a:bodyPr>
          <a:lstStyle/>
          <a:p>
            <a:pPr algn="ctr"/>
            <a:r>
              <a:rPr lang="en-US" b="1" dirty="0">
                <a:solidFill>
                  <a:srgbClr val="006600"/>
                </a:solidFill>
              </a:rPr>
              <a:t>Selection Sort</a:t>
            </a:r>
          </a:p>
        </p:txBody>
      </p:sp>
      <p:sp>
        <p:nvSpPr>
          <p:cNvPr id="3" name="Content Placeholder 2">
            <a:extLst>
              <a:ext uri="{FF2B5EF4-FFF2-40B4-BE49-F238E27FC236}">
                <a16:creationId xmlns:a16="http://schemas.microsoft.com/office/drawing/2014/main" id="{3E7CD2AD-E453-4FE2-9570-E3F7D7C45444}"/>
              </a:ext>
            </a:extLst>
          </p:cNvPr>
          <p:cNvSpPr>
            <a:spLocks noGrp="1"/>
          </p:cNvSpPr>
          <p:nvPr>
            <p:ph idx="1"/>
          </p:nvPr>
        </p:nvSpPr>
        <p:spPr>
          <a:xfrm>
            <a:off x="0" y="420486"/>
            <a:ext cx="12192000" cy="6437514"/>
          </a:xfrm>
        </p:spPr>
        <p:txBody>
          <a:bodyPr>
            <a:normAutofit lnSpcReduction="10000"/>
          </a:bodyPr>
          <a:lstStyle/>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endParaRPr lang="en-US" dirty="0">
              <a:solidFill>
                <a:srgbClr val="006600"/>
              </a:solidFill>
            </a:endParaRPr>
          </a:p>
          <a:p>
            <a:pPr marL="0" indent="0">
              <a:buNone/>
            </a:pPr>
            <a:r>
              <a:rPr lang="en-US" dirty="0">
                <a:solidFill>
                  <a:srgbClr val="006600"/>
                </a:solidFill>
              </a:rPr>
              <a:t>Output: </a:t>
            </a:r>
          </a:p>
        </p:txBody>
      </p:sp>
      <p:pic>
        <p:nvPicPr>
          <p:cNvPr id="7" name="Picture 6">
            <a:extLst>
              <a:ext uri="{FF2B5EF4-FFF2-40B4-BE49-F238E27FC236}">
                <a16:creationId xmlns:a16="http://schemas.microsoft.com/office/drawing/2014/main" id="{2ACCE0DF-0DBF-4830-AAC4-D0AB19A083D0}"/>
              </a:ext>
            </a:extLst>
          </p:cNvPr>
          <p:cNvPicPr>
            <a:picLocks noChangeAspect="1"/>
          </p:cNvPicPr>
          <p:nvPr/>
        </p:nvPicPr>
        <p:blipFill>
          <a:blip r:embed="rId2"/>
          <a:stretch>
            <a:fillRect/>
          </a:stretch>
        </p:blipFill>
        <p:spPr>
          <a:xfrm>
            <a:off x="1327530" y="5891111"/>
            <a:ext cx="5647185" cy="662089"/>
          </a:xfrm>
          <a:prstGeom prst="rect">
            <a:avLst/>
          </a:prstGeom>
        </p:spPr>
      </p:pic>
      <p:pic>
        <p:nvPicPr>
          <p:cNvPr id="11" name="Picture 10">
            <a:extLst>
              <a:ext uri="{FF2B5EF4-FFF2-40B4-BE49-F238E27FC236}">
                <a16:creationId xmlns:a16="http://schemas.microsoft.com/office/drawing/2014/main" id="{56BFB3BA-8FDD-4264-BA9D-535ED2909260}"/>
              </a:ext>
            </a:extLst>
          </p:cNvPr>
          <p:cNvPicPr>
            <a:picLocks noChangeAspect="1"/>
          </p:cNvPicPr>
          <p:nvPr/>
        </p:nvPicPr>
        <p:blipFill>
          <a:blip r:embed="rId3"/>
          <a:stretch>
            <a:fillRect/>
          </a:stretch>
        </p:blipFill>
        <p:spPr>
          <a:xfrm>
            <a:off x="318551" y="643685"/>
            <a:ext cx="6656164" cy="4944482"/>
          </a:xfrm>
          <a:prstGeom prst="rect">
            <a:avLst/>
          </a:prstGeom>
        </p:spPr>
      </p:pic>
      <p:pic>
        <p:nvPicPr>
          <p:cNvPr id="13" name="Picture 12">
            <a:extLst>
              <a:ext uri="{FF2B5EF4-FFF2-40B4-BE49-F238E27FC236}">
                <a16:creationId xmlns:a16="http://schemas.microsoft.com/office/drawing/2014/main" id="{BC9082AC-11E5-4B28-9469-C659729FF997}"/>
              </a:ext>
            </a:extLst>
          </p:cNvPr>
          <p:cNvPicPr>
            <a:picLocks noChangeAspect="1"/>
          </p:cNvPicPr>
          <p:nvPr/>
        </p:nvPicPr>
        <p:blipFill>
          <a:blip r:embed="rId4"/>
          <a:stretch>
            <a:fillRect/>
          </a:stretch>
        </p:blipFill>
        <p:spPr>
          <a:xfrm>
            <a:off x="6974715" y="723430"/>
            <a:ext cx="5217285" cy="4343400"/>
          </a:xfrm>
          <a:prstGeom prst="rect">
            <a:avLst/>
          </a:prstGeom>
        </p:spPr>
      </p:pic>
    </p:spTree>
    <p:extLst>
      <p:ext uri="{BB962C8B-B14F-4D97-AF65-F5344CB8AC3E}">
        <p14:creationId xmlns:p14="http://schemas.microsoft.com/office/powerpoint/2010/main" val="80138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4B66-1318-4793-AC06-E7DBCBDC2464}"/>
              </a:ext>
            </a:extLst>
          </p:cNvPr>
          <p:cNvSpPr>
            <a:spLocks noGrp="1"/>
          </p:cNvSpPr>
          <p:nvPr>
            <p:ph type="title"/>
          </p:nvPr>
        </p:nvSpPr>
        <p:spPr>
          <a:xfrm>
            <a:off x="838200" y="149225"/>
            <a:ext cx="10515600" cy="422275"/>
          </a:xfrm>
        </p:spPr>
        <p:txBody>
          <a:bodyPr>
            <a:normAutofit fontScale="90000"/>
          </a:bodyPr>
          <a:lstStyle/>
          <a:p>
            <a:pPr algn="ctr"/>
            <a:r>
              <a:rPr lang="en-US" b="1" dirty="0">
                <a:solidFill>
                  <a:srgbClr val="006600"/>
                </a:solidFill>
              </a:rPr>
              <a:t>Insertion Sort</a:t>
            </a:r>
          </a:p>
        </p:txBody>
      </p:sp>
      <p:sp>
        <p:nvSpPr>
          <p:cNvPr id="3" name="Content Placeholder 2">
            <a:extLst>
              <a:ext uri="{FF2B5EF4-FFF2-40B4-BE49-F238E27FC236}">
                <a16:creationId xmlns:a16="http://schemas.microsoft.com/office/drawing/2014/main" id="{7E3CBD45-5FEA-4088-BC5B-BAB641970C35}"/>
              </a:ext>
            </a:extLst>
          </p:cNvPr>
          <p:cNvSpPr>
            <a:spLocks noGrp="1"/>
          </p:cNvSpPr>
          <p:nvPr>
            <p:ph idx="1"/>
          </p:nvPr>
        </p:nvSpPr>
        <p:spPr>
          <a:xfrm>
            <a:off x="292100" y="850900"/>
            <a:ext cx="11684000" cy="5753100"/>
          </a:xfrm>
        </p:spPr>
        <p:txBody>
          <a:bodyPr>
            <a:normAutofit fontScale="92500" lnSpcReduction="10000"/>
          </a:bodyPr>
          <a:lstStyle/>
          <a:p>
            <a:pPr marL="0" indent="0" algn="just">
              <a:buNone/>
            </a:pPr>
            <a:r>
              <a:rPr lang="en-US" b="0" i="0" dirty="0">
                <a:solidFill>
                  <a:srgbClr val="006600"/>
                </a:solidFill>
                <a:effectLst/>
                <a:latin typeface="Söhne"/>
              </a:rPr>
              <a:t>Insertion sort is a simple sorting algorithm that works by building the final sorted array one item at a time. It is much less efficient on large lists than more advanced algorithms such as quicksort, heapsort, or merge sort.</a:t>
            </a:r>
          </a:p>
          <a:p>
            <a:pPr marL="0" indent="0" algn="just">
              <a:buNone/>
            </a:pPr>
            <a:r>
              <a:rPr lang="en-US" b="1" dirty="0">
                <a:solidFill>
                  <a:srgbClr val="006600"/>
                </a:solidFill>
              </a:rPr>
              <a:t>Steps:</a:t>
            </a:r>
          </a:p>
          <a:p>
            <a:pPr algn="just">
              <a:buFont typeface="+mj-lt"/>
              <a:buAutoNum type="arabicPeriod"/>
            </a:pPr>
            <a:r>
              <a:rPr lang="en-US" b="0" i="0" dirty="0">
                <a:solidFill>
                  <a:srgbClr val="006600"/>
                </a:solidFill>
                <a:effectLst/>
                <a:latin typeface="Söhne"/>
              </a:rPr>
              <a:t>Assume the first element in the list is already sorted, and start with the second element.</a:t>
            </a:r>
          </a:p>
          <a:p>
            <a:pPr algn="just">
              <a:buFont typeface="+mj-lt"/>
              <a:buAutoNum type="arabicPeriod"/>
            </a:pPr>
            <a:r>
              <a:rPr lang="en-US" b="0" i="0" dirty="0">
                <a:solidFill>
                  <a:srgbClr val="006600"/>
                </a:solidFill>
                <a:effectLst/>
                <a:latin typeface="Söhne"/>
              </a:rPr>
              <a:t>Compare the second element with the first element. If the second element is smaller, swap the two elements.</a:t>
            </a:r>
          </a:p>
          <a:p>
            <a:pPr algn="just">
              <a:buFont typeface="+mj-lt"/>
              <a:buAutoNum type="arabicPeriod"/>
            </a:pPr>
            <a:r>
              <a:rPr lang="en-US" b="0" i="0" dirty="0">
                <a:solidFill>
                  <a:srgbClr val="006600"/>
                </a:solidFill>
                <a:effectLst/>
                <a:latin typeface="Söhne"/>
              </a:rPr>
              <a:t>Move on to the third element, and compare it with the second element. If the third element is smaller than the second element, swap them. Then, compare the new second element with the first element, and swap them if necessary.</a:t>
            </a:r>
          </a:p>
          <a:p>
            <a:pPr algn="just">
              <a:buFont typeface="+mj-lt"/>
              <a:buAutoNum type="arabicPeriod"/>
            </a:pPr>
            <a:r>
              <a:rPr lang="en-US" b="0" i="0" dirty="0">
                <a:solidFill>
                  <a:srgbClr val="006600"/>
                </a:solidFill>
                <a:effectLst/>
                <a:latin typeface="Söhne"/>
              </a:rPr>
              <a:t>Repeat this process for all subsequent elements in the list, comparing each one with the elements that come before it and swapping if necessary.</a:t>
            </a:r>
          </a:p>
          <a:p>
            <a:pPr algn="just">
              <a:buFont typeface="+mj-lt"/>
              <a:buAutoNum type="arabicPeriod"/>
            </a:pPr>
            <a:r>
              <a:rPr lang="en-US" b="0" i="0" dirty="0">
                <a:solidFill>
                  <a:srgbClr val="006600"/>
                </a:solidFill>
                <a:effectLst/>
                <a:latin typeface="Söhne"/>
              </a:rPr>
              <a:t>At the end of the process, the list should be sorted.</a:t>
            </a:r>
          </a:p>
          <a:p>
            <a:pPr marL="0" indent="0" algn="just">
              <a:buNone/>
            </a:pPr>
            <a:endParaRPr lang="en-US" dirty="0">
              <a:solidFill>
                <a:srgbClr val="006600"/>
              </a:solidFill>
            </a:endParaRPr>
          </a:p>
        </p:txBody>
      </p:sp>
    </p:spTree>
    <p:extLst>
      <p:ext uri="{BB962C8B-B14F-4D97-AF65-F5344CB8AC3E}">
        <p14:creationId xmlns:p14="http://schemas.microsoft.com/office/powerpoint/2010/main" val="3441088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C5D8F-B8B8-4526-ADCA-FC27232F1032}"/>
              </a:ext>
            </a:extLst>
          </p:cNvPr>
          <p:cNvSpPr>
            <a:spLocks noGrp="1"/>
          </p:cNvSpPr>
          <p:nvPr>
            <p:ph type="title"/>
          </p:nvPr>
        </p:nvSpPr>
        <p:spPr>
          <a:xfrm>
            <a:off x="838200" y="131762"/>
            <a:ext cx="10515600" cy="549275"/>
          </a:xfrm>
        </p:spPr>
        <p:txBody>
          <a:bodyPr>
            <a:normAutofit fontScale="90000"/>
          </a:bodyPr>
          <a:lstStyle/>
          <a:p>
            <a:pPr algn="ctr"/>
            <a:r>
              <a:rPr lang="en-US" b="1" dirty="0">
                <a:solidFill>
                  <a:srgbClr val="006600"/>
                </a:solidFill>
              </a:rPr>
              <a:t>Insertion Sort</a:t>
            </a:r>
          </a:p>
        </p:txBody>
      </p:sp>
      <p:sp>
        <p:nvSpPr>
          <p:cNvPr id="3" name="Content Placeholder 2">
            <a:extLst>
              <a:ext uri="{FF2B5EF4-FFF2-40B4-BE49-F238E27FC236}">
                <a16:creationId xmlns:a16="http://schemas.microsoft.com/office/drawing/2014/main" id="{6102FB93-509E-41E5-A651-00220CA6E004}"/>
              </a:ext>
            </a:extLst>
          </p:cNvPr>
          <p:cNvSpPr>
            <a:spLocks noGrp="1"/>
          </p:cNvSpPr>
          <p:nvPr>
            <p:ph idx="1"/>
          </p:nvPr>
        </p:nvSpPr>
        <p:spPr>
          <a:xfrm>
            <a:off x="330200" y="927100"/>
            <a:ext cx="11607800" cy="5664200"/>
          </a:xfrm>
        </p:spPr>
        <p:txBody>
          <a:bodyPr>
            <a:normAutofit fontScale="70000" lnSpcReduction="20000"/>
          </a:bodyPr>
          <a:lstStyle/>
          <a:p>
            <a:pPr marL="0" indent="0">
              <a:buNone/>
            </a:pPr>
            <a:r>
              <a:rPr lang="en-US" b="1" dirty="0">
                <a:solidFill>
                  <a:srgbClr val="006600"/>
                </a:solidFill>
                <a:latin typeface="Söhne"/>
              </a:rPr>
              <a:t>I</a:t>
            </a:r>
            <a:r>
              <a:rPr lang="en-US" b="1" i="0" dirty="0">
                <a:solidFill>
                  <a:srgbClr val="006600"/>
                </a:solidFill>
                <a:effectLst/>
                <a:latin typeface="Söhne"/>
              </a:rPr>
              <a:t>t has several advantages, including:</a:t>
            </a:r>
          </a:p>
          <a:p>
            <a:pPr algn="l">
              <a:buFont typeface="Arial" panose="020B0604020202020204" pitchFamily="34" charset="0"/>
              <a:buChar char="•"/>
            </a:pPr>
            <a:r>
              <a:rPr lang="en-US" b="0" i="0" dirty="0">
                <a:solidFill>
                  <a:srgbClr val="006600"/>
                </a:solidFill>
                <a:effectLst/>
                <a:latin typeface="Söhne"/>
              </a:rPr>
              <a:t>Simple implementation</a:t>
            </a:r>
          </a:p>
          <a:p>
            <a:pPr algn="l">
              <a:buFont typeface="Arial" panose="020B0604020202020204" pitchFamily="34" charset="0"/>
              <a:buChar char="•"/>
            </a:pPr>
            <a:r>
              <a:rPr lang="en-US" b="0" i="0" dirty="0">
                <a:solidFill>
                  <a:srgbClr val="006600"/>
                </a:solidFill>
                <a:effectLst/>
                <a:latin typeface="Söhne"/>
              </a:rPr>
              <a:t>Efficient for small data sets</a:t>
            </a:r>
          </a:p>
          <a:p>
            <a:pPr algn="l">
              <a:buFont typeface="Arial" panose="020B0604020202020204" pitchFamily="34" charset="0"/>
              <a:buChar char="•"/>
            </a:pPr>
            <a:r>
              <a:rPr lang="en-US" b="0" i="0" dirty="0">
                <a:solidFill>
                  <a:srgbClr val="006600"/>
                </a:solidFill>
                <a:effectLst/>
                <a:latin typeface="Söhne"/>
              </a:rPr>
              <a:t>Adaptive - it can sort a list while it is being received</a:t>
            </a:r>
            <a:endParaRPr lang="en-US" dirty="0">
              <a:solidFill>
                <a:srgbClr val="006600"/>
              </a:solidFill>
            </a:endParaRPr>
          </a:p>
          <a:p>
            <a:pPr marL="0" indent="0">
              <a:buNone/>
            </a:pPr>
            <a:r>
              <a:rPr lang="en-US" b="1" dirty="0">
                <a:solidFill>
                  <a:srgbClr val="006600"/>
                </a:solidFill>
              </a:rPr>
              <a:t>Application of Insertion Algorithm:</a:t>
            </a:r>
          </a:p>
          <a:p>
            <a:pPr algn="just">
              <a:buFont typeface="+mj-lt"/>
              <a:buAutoNum type="arabicPeriod"/>
            </a:pPr>
            <a:r>
              <a:rPr lang="en-US" b="1" i="0" dirty="0">
                <a:solidFill>
                  <a:srgbClr val="006600"/>
                </a:solidFill>
                <a:effectLst/>
                <a:latin typeface="Söhne"/>
              </a:rPr>
              <a:t>Sorting Decks of Cards: </a:t>
            </a:r>
            <a:r>
              <a:rPr lang="en-US" b="0" i="0" dirty="0">
                <a:solidFill>
                  <a:srgbClr val="006600"/>
                </a:solidFill>
                <a:effectLst/>
                <a:latin typeface="Söhne"/>
              </a:rPr>
              <a:t>Insertion sort is often used to sort decks of cards in games like poker or bridge. This is because the number of cards in a deck is relatively small (typically 52 cards), and the cards are often nearly sorted after a shuffle.</a:t>
            </a:r>
          </a:p>
          <a:p>
            <a:pPr algn="just">
              <a:buFont typeface="+mj-lt"/>
              <a:buAutoNum type="arabicPeriod"/>
            </a:pPr>
            <a:r>
              <a:rPr lang="en-US" b="1" i="0" dirty="0">
                <a:solidFill>
                  <a:srgbClr val="006600"/>
                </a:solidFill>
                <a:effectLst/>
                <a:latin typeface="Söhne"/>
              </a:rPr>
              <a:t>Sorting Names in an Address Book: </a:t>
            </a:r>
            <a:r>
              <a:rPr lang="en-US" b="0" i="0" dirty="0">
                <a:solidFill>
                  <a:srgbClr val="006600"/>
                </a:solidFill>
                <a:effectLst/>
                <a:latin typeface="Söhne"/>
              </a:rPr>
              <a:t>Insertion sort can be used to sort names in an address book. This is because the number of names is usually small, and the names are typically in alphabetical order, so only a few swaps are needed to sort the list.</a:t>
            </a:r>
          </a:p>
          <a:p>
            <a:pPr algn="just">
              <a:buFont typeface="+mj-lt"/>
              <a:buAutoNum type="arabicPeriod"/>
            </a:pPr>
            <a:r>
              <a:rPr lang="en-US" b="1" i="0" dirty="0">
                <a:solidFill>
                  <a:srgbClr val="006600"/>
                </a:solidFill>
                <a:effectLst/>
                <a:latin typeface="Söhne"/>
              </a:rPr>
              <a:t>Maintaining a List of High Scores: </a:t>
            </a:r>
            <a:r>
              <a:rPr lang="en-US" b="0" i="0" dirty="0">
                <a:solidFill>
                  <a:srgbClr val="006600"/>
                </a:solidFill>
                <a:effectLst/>
                <a:latin typeface="Söhne"/>
              </a:rPr>
              <a:t>Insertion sort can be used to maintain a list of high scores in a video game. As new scores are added to the list, insertion sort can be used to keep the list in descending order, so that the highest scores are always at the top.</a:t>
            </a:r>
          </a:p>
          <a:p>
            <a:pPr algn="just">
              <a:buFont typeface="+mj-lt"/>
              <a:buAutoNum type="arabicPeriod"/>
            </a:pPr>
            <a:r>
              <a:rPr lang="en-US" b="1" i="0" dirty="0">
                <a:solidFill>
                  <a:srgbClr val="006600"/>
                </a:solidFill>
                <a:effectLst/>
                <a:latin typeface="Söhne"/>
              </a:rPr>
              <a:t>Online Sorting: </a:t>
            </a:r>
            <a:r>
              <a:rPr lang="en-US" b="0" i="0" dirty="0">
                <a:solidFill>
                  <a:srgbClr val="006600"/>
                </a:solidFill>
                <a:effectLst/>
                <a:latin typeface="Söhne"/>
              </a:rPr>
              <a:t>Insertion sort is an online sorting algorithm, which means that it can sort data as it is received. This makes it useful in situations where data is arriving in real-time and needs to be sorted immediately.</a:t>
            </a:r>
          </a:p>
          <a:p>
            <a:pPr algn="just">
              <a:buFont typeface="+mj-lt"/>
              <a:buAutoNum type="arabicPeriod"/>
            </a:pPr>
            <a:r>
              <a:rPr lang="en-US" b="1" i="0" dirty="0">
                <a:solidFill>
                  <a:srgbClr val="006600"/>
                </a:solidFill>
                <a:effectLst/>
                <a:latin typeface="Söhne"/>
              </a:rPr>
              <a:t>Building a Huffman Tree: </a:t>
            </a:r>
            <a:r>
              <a:rPr lang="en-US" b="0" i="0" dirty="0">
                <a:solidFill>
                  <a:srgbClr val="006600"/>
                </a:solidFill>
                <a:effectLst/>
                <a:latin typeface="Söhne"/>
              </a:rPr>
              <a:t>Insertion sort can be used to build a Huffman tree, which is a data structure used in lossless data compression. The algorithm sorts a list of nodes by their frequency, which is used to build the Huffman tree.</a:t>
            </a:r>
          </a:p>
          <a:p>
            <a:pPr marL="0" indent="0">
              <a:buNone/>
            </a:pPr>
            <a:endParaRPr lang="en-US" dirty="0">
              <a:solidFill>
                <a:srgbClr val="006600"/>
              </a:solidFill>
            </a:endParaRPr>
          </a:p>
          <a:p>
            <a:pPr marL="0" indent="0">
              <a:buNone/>
            </a:pPr>
            <a:endParaRPr lang="en-US" dirty="0">
              <a:solidFill>
                <a:srgbClr val="006600"/>
              </a:solidFill>
            </a:endParaRPr>
          </a:p>
        </p:txBody>
      </p:sp>
    </p:spTree>
    <p:extLst>
      <p:ext uri="{BB962C8B-B14F-4D97-AF65-F5344CB8AC3E}">
        <p14:creationId xmlns:p14="http://schemas.microsoft.com/office/powerpoint/2010/main" val="1208023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8C17-0816-4099-848E-878D6E0665EC}"/>
              </a:ext>
            </a:extLst>
          </p:cNvPr>
          <p:cNvSpPr>
            <a:spLocks noGrp="1"/>
          </p:cNvSpPr>
          <p:nvPr>
            <p:ph type="title"/>
          </p:nvPr>
        </p:nvSpPr>
        <p:spPr>
          <a:xfrm>
            <a:off x="749300" y="111125"/>
            <a:ext cx="10515600" cy="460375"/>
          </a:xfrm>
        </p:spPr>
        <p:txBody>
          <a:bodyPr>
            <a:normAutofit fontScale="90000"/>
          </a:bodyPr>
          <a:lstStyle/>
          <a:p>
            <a:pPr algn="ctr"/>
            <a:r>
              <a:rPr lang="en-US" b="1" dirty="0">
                <a:solidFill>
                  <a:srgbClr val="006600"/>
                </a:solidFill>
              </a:rPr>
              <a:t>Insertion Sort</a:t>
            </a:r>
          </a:p>
        </p:txBody>
      </p:sp>
      <p:sp>
        <p:nvSpPr>
          <p:cNvPr id="3" name="Content Placeholder 2">
            <a:extLst>
              <a:ext uri="{FF2B5EF4-FFF2-40B4-BE49-F238E27FC236}">
                <a16:creationId xmlns:a16="http://schemas.microsoft.com/office/drawing/2014/main" id="{B149CA7F-5572-4940-8937-13A05C8ED3DA}"/>
              </a:ext>
            </a:extLst>
          </p:cNvPr>
          <p:cNvSpPr>
            <a:spLocks noGrp="1"/>
          </p:cNvSpPr>
          <p:nvPr>
            <p:ph idx="1"/>
          </p:nvPr>
        </p:nvSpPr>
        <p:spPr>
          <a:xfrm>
            <a:off x="177800" y="654448"/>
            <a:ext cx="11861800" cy="6058296"/>
          </a:xfrm>
        </p:spPr>
        <p:txBody>
          <a:bodyPr>
            <a:noAutofit/>
          </a:bodyPr>
          <a:lstStyle/>
          <a:p>
            <a:pPr marL="0" indent="0">
              <a:buNone/>
            </a:pPr>
            <a:r>
              <a:rPr lang="en-US" sz="1600" b="0" i="0" dirty="0">
                <a:solidFill>
                  <a:srgbClr val="006600"/>
                </a:solidFill>
                <a:effectLst/>
                <a:latin typeface="+mj-lt"/>
              </a:rPr>
              <a:t>Initially, the first two elements are compared in insertion sort.</a:t>
            </a:r>
          </a:p>
          <a:p>
            <a:pPr marL="0" indent="0" algn="just">
              <a:buNone/>
            </a:pPr>
            <a:r>
              <a:rPr lang="en-US" sz="1600" b="0" i="0" dirty="0">
                <a:solidFill>
                  <a:srgbClr val="006600"/>
                </a:solidFill>
                <a:effectLst/>
                <a:latin typeface="+mj-lt"/>
              </a:rPr>
              <a:t>Here, 31 is greater than 12. That means both elements are already in ascending order.</a:t>
            </a:r>
          </a:p>
          <a:p>
            <a:pPr marL="0" indent="0" algn="just">
              <a:buNone/>
            </a:pPr>
            <a:r>
              <a:rPr lang="en-US" sz="1600" b="0" i="0" dirty="0">
                <a:solidFill>
                  <a:srgbClr val="006600"/>
                </a:solidFill>
                <a:effectLst/>
                <a:latin typeface="+mj-lt"/>
              </a:rPr>
              <a:t> So, for now, 12 is stored in a sorted sub-array. Now, move to the next two elements and compare them.</a:t>
            </a:r>
          </a:p>
          <a:p>
            <a:pPr marL="0" indent="0" algn="just">
              <a:buNone/>
            </a:pPr>
            <a:r>
              <a:rPr lang="en-US" sz="1600" b="0" i="0" dirty="0">
                <a:solidFill>
                  <a:srgbClr val="006600"/>
                </a:solidFill>
                <a:effectLst/>
                <a:latin typeface="+mj-lt"/>
              </a:rPr>
              <a:t>Here, 25 is smaller than 31. So, 31 is not at correct position. Now, swap 31 with 25. Along with swapping,</a:t>
            </a:r>
          </a:p>
          <a:p>
            <a:pPr marL="0" indent="0" algn="just">
              <a:buNone/>
            </a:pPr>
            <a:r>
              <a:rPr lang="en-US" sz="1600" b="0" i="0" dirty="0">
                <a:solidFill>
                  <a:srgbClr val="006600"/>
                </a:solidFill>
                <a:effectLst/>
                <a:latin typeface="+mj-lt"/>
              </a:rPr>
              <a:t> insertion sort will also check it with all elements in the sorted array.</a:t>
            </a:r>
          </a:p>
          <a:p>
            <a:pPr marL="0" indent="0" algn="just">
              <a:buNone/>
            </a:pPr>
            <a:r>
              <a:rPr lang="en-US" sz="1600" b="0" i="0" dirty="0">
                <a:solidFill>
                  <a:srgbClr val="006600"/>
                </a:solidFill>
                <a:effectLst/>
                <a:latin typeface="+mj-lt"/>
              </a:rPr>
              <a:t>For now, the sorted array has only one element, i.e. 12. So, 25 is greater than 12. </a:t>
            </a:r>
          </a:p>
          <a:p>
            <a:pPr marL="0" indent="0" algn="just">
              <a:buNone/>
            </a:pPr>
            <a:r>
              <a:rPr lang="en-US" sz="1600" b="0" i="0" dirty="0">
                <a:solidFill>
                  <a:srgbClr val="006600"/>
                </a:solidFill>
                <a:effectLst/>
                <a:latin typeface="+mj-lt"/>
              </a:rPr>
              <a:t>Hence, the sorted array remains sorted after swapping.</a:t>
            </a:r>
          </a:p>
          <a:p>
            <a:pPr marL="0" indent="0" algn="just">
              <a:buNone/>
            </a:pPr>
            <a:r>
              <a:rPr lang="en-US" sz="1600" b="0" i="0" dirty="0">
                <a:solidFill>
                  <a:srgbClr val="006600"/>
                </a:solidFill>
                <a:effectLst/>
                <a:latin typeface="+mj-lt"/>
              </a:rPr>
              <a:t>Now, two elements in the sorted array are 12 and 25. Move forward to the next elements that </a:t>
            </a:r>
          </a:p>
          <a:p>
            <a:pPr marL="0" indent="0" algn="just">
              <a:buNone/>
            </a:pPr>
            <a:r>
              <a:rPr lang="en-US" sz="1600" b="0" i="0" dirty="0">
                <a:solidFill>
                  <a:srgbClr val="006600"/>
                </a:solidFill>
                <a:effectLst/>
                <a:latin typeface="+mj-lt"/>
              </a:rPr>
              <a:t>are 31 and 8.Both 31 and 8 are not sorted. So, swap them. After swapping, elements 25 and 8 are unsorted. </a:t>
            </a:r>
          </a:p>
          <a:p>
            <a:pPr marL="0" indent="0" algn="just">
              <a:buNone/>
            </a:pPr>
            <a:r>
              <a:rPr lang="en-US" sz="1600" b="0" i="0" dirty="0">
                <a:solidFill>
                  <a:srgbClr val="006600"/>
                </a:solidFill>
                <a:effectLst/>
                <a:latin typeface="+mj-lt"/>
              </a:rPr>
              <a:t>So, swap them. Now, elements 12 and 8 are unsorted.</a:t>
            </a:r>
            <a:endParaRPr lang="en-US" sz="1600" dirty="0">
              <a:solidFill>
                <a:srgbClr val="006600"/>
              </a:solidFill>
              <a:latin typeface="+mj-lt"/>
            </a:endParaRPr>
          </a:p>
          <a:p>
            <a:pPr marL="0" indent="0" algn="just">
              <a:buNone/>
            </a:pPr>
            <a:r>
              <a:rPr lang="en-US" sz="1600" b="0" i="0" dirty="0">
                <a:solidFill>
                  <a:srgbClr val="006600"/>
                </a:solidFill>
                <a:effectLst/>
                <a:latin typeface="+mj-lt"/>
              </a:rPr>
              <a:t>So, swap them too. Now, the sorted array has three items that are 8, 12 and 25.</a:t>
            </a:r>
          </a:p>
          <a:p>
            <a:pPr marL="0" indent="0" algn="just">
              <a:buNone/>
            </a:pPr>
            <a:r>
              <a:rPr lang="en-US" sz="1600" b="0" i="0" dirty="0">
                <a:solidFill>
                  <a:srgbClr val="006600"/>
                </a:solidFill>
                <a:effectLst/>
                <a:latin typeface="+mj-lt"/>
              </a:rPr>
              <a:t>Move to the next items that are 31 and 32.</a:t>
            </a:r>
          </a:p>
          <a:p>
            <a:pPr marL="0" indent="0" algn="just">
              <a:buNone/>
            </a:pPr>
            <a:r>
              <a:rPr lang="en-US" sz="1600" b="0" i="0" dirty="0">
                <a:solidFill>
                  <a:srgbClr val="006600"/>
                </a:solidFill>
                <a:effectLst/>
                <a:latin typeface="+mj-lt"/>
              </a:rPr>
              <a:t>Hence, they are already sorted. Now, the sorted array includes 8, 12, 25 and 31. </a:t>
            </a:r>
          </a:p>
          <a:p>
            <a:pPr marL="0" indent="0" algn="just">
              <a:buNone/>
            </a:pPr>
            <a:r>
              <a:rPr lang="en-US" sz="1600" b="0" i="0" dirty="0">
                <a:solidFill>
                  <a:srgbClr val="006600"/>
                </a:solidFill>
                <a:effectLst/>
                <a:latin typeface="+mj-lt"/>
              </a:rPr>
              <a:t>Move to the next elements that are 32 and 17. 17 is smaller than 32.</a:t>
            </a:r>
          </a:p>
          <a:p>
            <a:pPr marL="0" indent="0" algn="just">
              <a:buNone/>
            </a:pPr>
            <a:r>
              <a:rPr lang="en-US" sz="1600" b="0" i="0" dirty="0">
                <a:solidFill>
                  <a:srgbClr val="006600"/>
                </a:solidFill>
                <a:effectLst/>
                <a:latin typeface="+mj-lt"/>
              </a:rPr>
              <a:t> So, swap them. Swapping makes 31 and 17 unsorted. So, swap them too.</a:t>
            </a:r>
          </a:p>
          <a:p>
            <a:pPr marL="0" indent="0" algn="just">
              <a:buNone/>
            </a:pPr>
            <a:r>
              <a:rPr lang="en-US" sz="1600" b="0" i="0" dirty="0">
                <a:solidFill>
                  <a:srgbClr val="006600"/>
                </a:solidFill>
                <a:effectLst/>
                <a:latin typeface="+mj-lt"/>
              </a:rPr>
              <a:t> Now, swapping makes 25 and 17 unsorted. So, perform swapping again.</a:t>
            </a:r>
          </a:p>
          <a:p>
            <a:pPr marL="0" indent="0" algn="just">
              <a:buNone/>
            </a:pPr>
            <a:r>
              <a:rPr lang="en-US" sz="1600" b="0" i="0" dirty="0">
                <a:solidFill>
                  <a:srgbClr val="006600"/>
                </a:solidFill>
                <a:effectLst/>
                <a:latin typeface="+mj-lt"/>
              </a:rPr>
              <a:t>Now, the array is completely sorted.</a:t>
            </a:r>
          </a:p>
          <a:p>
            <a:pPr marL="0" indent="0">
              <a:buNone/>
            </a:pPr>
            <a:endParaRPr lang="en-US" sz="1600" b="0" i="0" dirty="0">
              <a:solidFill>
                <a:srgbClr val="333333"/>
              </a:solidFill>
              <a:effectLst/>
              <a:latin typeface="+mj-lt"/>
            </a:endParaRPr>
          </a:p>
          <a:p>
            <a:pPr marL="0" indent="0">
              <a:buNone/>
            </a:pPr>
            <a:endParaRPr lang="en-US" sz="1600" b="0" i="0" dirty="0">
              <a:solidFill>
                <a:srgbClr val="333333"/>
              </a:solidFill>
              <a:effectLst/>
              <a:latin typeface="+mj-lt"/>
            </a:endParaRPr>
          </a:p>
          <a:p>
            <a:pPr marL="0" indent="0">
              <a:buNone/>
            </a:pPr>
            <a:br>
              <a:rPr lang="en-US" sz="1600" dirty="0">
                <a:latin typeface="+mj-lt"/>
              </a:rPr>
            </a:br>
            <a:endParaRPr lang="en-US" sz="1600" dirty="0">
              <a:solidFill>
                <a:srgbClr val="006600"/>
              </a:solidFill>
              <a:latin typeface="+mj-lt"/>
            </a:endParaRPr>
          </a:p>
        </p:txBody>
      </p:sp>
      <p:pic>
        <p:nvPicPr>
          <p:cNvPr id="5" name="Picture 4">
            <a:extLst>
              <a:ext uri="{FF2B5EF4-FFF2-40B4-BE49-F238E27FC236}">
                <a16:creationId xmlns:a16="http://schemas.microsoft.com/office/drawing/2014/main" id="{86F60084-3F76-4E2A-96AD-05DFEB395A46}"/>
              </a:ext>
            </a:extLst>
          </p:cNvPr>
          <p:cNvPicPr>
            <a:picLocks noChangeAspect="1"/>
          </p:cNvPicPr>
          <p:nvPr/>
        </p:nvPicPr>
        <p:blipFill>
          <a:blip r:embed="rId2"/>
          <a:stretch>
            <a:fillRect/>
          </a:stretch>
        </p:blipFill>
        <p:spPr>
          <a:xfrm>
            <a:off x="8902700" y="622300"/>
            <a:ext cx="1924050" cy="635000"/>
          </a:xfrm>
          <a:prstGeom prst="rect">
            <a:avLst/>
          </a:prstGeom>
        </p:spPr>
      </p:pic>
      <p:pic>
        <p:nvPicPr>
          <p:cNvPr id="7" name="Picture 6">
            <a:extLst>
              <a:ext uri="{FF2B5EF4-FFF2-40B4-BE49-F238E27FC236}">
                <a16:creationId xmlns:a16="http://schemas.microsoft.com/office/drawing/2014/main" id="{C4EBCB37-3EE7-4BC2-879B-B3AAF63BFDDF}"/>
              </a:ext>
            </a:extLst>
          </p:cNvPr>
          <p:cNvPicPr>
            <a:picLocks noChangeAspect="1"/>
          </p:cNvPicPr>
          <p:nvPr/>
        </p:nvPicPr>
        <p:blipFill>
          <a:blip r:embed="rId3"/>
          <a:stretch>
            <a:fillRect/>
          </a:stretch>
        </p:blipFill>
        <p:spPr>
          <a:xfrm>
            <a:off x="9026525" y="1270001"/>
            <a:ext cx="1676400" cy="238125"/>
          </a:xfrm>
          <a:prstGeom prst="rect">
            <a:avLst/>
          </a:prstGeom>
        </p:spPr>
      </p:pic>
      <p:pic>
        <p:nvPicPr>
          <p:cNvPr id="9" name="Picture 8">
            <a:extLst>
              <a:ext uri="{FF2B5EF4-FFF2-40B4-BE49-F238E27FC236}">
                <a16:creationId xmlns:a16="http://schemas.microsoft.com/office/drawing/2014/main" id="{F5958781-1480-475E-B68F-ED3DF69F1BCA}"/>
              </a:ext>
            </a:extLst>
          </p:cNvPr>
          <p:cNvPicPr>
            <a:picLocks noChangeAspect="1"/>
          </p:cNvPicPr>
          <p:nvPr/>
        </p:nvPicPr>
        <p:blipFill>
          <a:blip r:embed="rId4"/>
          <a:stretch>
            <a:fillRect/>
          </a:stretch>
        </p:blipFill>
        <p:spPr>
          <a:xfrm>
            <a:off x="9026525" y="1558926"/>
            <a:ext cx="1666875" cy="228600"/>
          </a:xfrm>
          <a:prstGeom prst="rect">
            <a:avLst/>
          </a:prstGeom>
        </p:spPr>
      </p:pic>
      <p:pic>
        <p:nvPicPr>
          <p:cNvPr id="11" name="Picture 10">
            <a:extLst>
              <a:ext uri="{FF2B5EF4-FFF2-40B4-BE49-F238E27FC236}">
                <a16:creationId xmlns:a16="http://schemas.microsoft.com/office/drawing/2014/main" id="{2CE60500-AD51-4B87-B666-5AD98F2F3536}"/>
              </a:ext>
            </a:extLst>
          </p:cNvPr>
          <p:cNvPicPr>
            <a:picLocks noChangeAspect="1"/>
          </p:cNvPicPr>
          <p:nvPr/>
        </p:nvPicPr>
        <p:blipFill>
          <a:blip r:embed="rId5"/>
          <a:stretch>
            <a:fillRect/>
          </a:stretch>
        </p:blipFill>
        <p:spPr>
          <a:xfrm>
            <a:off x="9026525" y="1825625"/>
            <a:ext cx="1676400" cy="257175"/>
          </a:xfrm>
          <a:prstGeom prst="rect">
            <a:avLst/>
          </a:prstGeom>
        </p:spPr>
      </p:pic>
      <p:pic>
        <p:nvPicPr>
          <p:cNvPr id="13" name="Picture 12">
            <a:extLst>
              <a:ext uri="{FF2B5EF4-FFF2-40B4-BE49-F238E27FC236}">
                <a16:creationId xmlns:a16="http://schemas.microsoft.com/office/drawing/2014/main" id="{85CC4FCB-4E0E-42DD-9DA9-EE6ED83B6763}"/>
              </a:ext>
            </a:extLst>
          </p:cNvPr>
          <p:cNvPicPr>
            <a:picLocks noChangeAspect="1"/>
          </p:cNvPicPr>
          <p:nvPr/>
        </p:nvPicPr>
        <p:blipFill>
          <a:blip r:embed="rId6"/>
          <a:stretch>
            <a:fillRect/>
          </a:stretch>
        </p:blipFill>
        <p:spPr>
          <a:xfrm>
            <a:off x="9026525" y="2108198"/>
            <a:ext cx="1695450" cy="228600"/>
          </a:xfrm>
          <a:prstGeom prst="rect">
            <a:avLst/>
          </a:prstGeom>
        </p:spPr>
      </p:pic>
      <p:pic>
        <p:nvPicPr>
          <p:cNvPr id="15" name="Picture 14">
            <a:extLst>
              <a:ext uri="{FF2B5EF4-FFF2-40B4-BE49-F238E27FC236}">
                <a16:creationId xmlns:a16="http://schemas.microsoft.com/office/drawing/2014/main" id="{BCEF5DDC-4958-45D3-AC9E-A7A4831DF4BD}"/>
              </a:ext>
            </a:extLst>
          </p:cNvPr>
          <p:cNvPicPr>
            <a:picLocks noChangeAspect="1"/>
          </p:cNvPicPr>
          <p:nvPr/>
        </p:nvPicPr>
        <p:blipFill>
          <a:blip r:embed="rId7"/>
          <a:stretch>
            <a:fillRect/>
          </a:stretch>
        </p:blipFill>
        <p:spPr>
          <a:xfrm>
            <a:off x="9026525" y="2636836"/>
            <a:ext cx="1695450" cy="276225"/>
          </a:xfrm>
          <a:prstGeom prst="rect">
            <a:avLst/>
          </a:prstGeom>
        </p:spPr>
      </p:pic>
      <p:pic>
        <p:nvPicPr>
          <p:cNvPr id="17" name="Picture 16">
            <a:extLst>
              <a:ext uri="{FF2B5EF4-FFF2-40B4-BE49-F238E27FC236}">
                <a16:creationId xmlns:a16="http://schemas.microsoft.com/office/drawing/2014/main" id="{AD250FF4-5F50-4378-94F4-7FD82DDA5106}"/>
              </a:ext>
            </a:extLst>
          </p:cNvPr>
          <p:cNvPicPr>
            <a:picLocks noChangeAspect="1"/>
          </p:cNvPicPr>
          <p:nvPr/>
        </p:nvPicPr>
        <p:blipFill>
          <a:blip r:embed="rId8"/>
          <a:stretch>
            <a:fillRect/>
          </a:stretch>
        </p:blipFill>
        <p:spPr>
          <a:xfrm>
            <a:off x="9036050" y="2915440"/>
            <a:ext cx="1676400" cy="228600"/>
          </a:xfrm>
          <a:prstGeom prst="rect">
            <a:avLst/>
          </a:prstGeom>
        </p:spPr>
      </p:pic>
      <p:pic>
        <p:nvPicPr>
          <p:cNvPr id="19" name="Picture 18">
            <a:extLst>
              <a:ext uri="{FF2B5EF4-FFF2-40B4-BE49-F238E27FC236}">
                <a16:creationId xmlns:a16="http://schemas.microsoft.com/office/drawing/2014/main" id="{7B63EC5D-6F92-4AAF-9251-ED60F1544A6E}"/>
              </a:ext>
            </a:extLst>
          </p:cNvPr>
          <p:cNvPicPr>
            <a:picLocks noChangeAspect="1"/>
          </p:cNvPicPr>
          <p:nvPr/>
        </p:nvPicPr>
        <p:blipFill>
          <a:blip r:embed="rId9"/>
          <a:stretch>
            <a:fillRect/>
          </a:stretch>
        </p:blipFill>
        <p:spPr>
          <a:xfrm>
            <a:off x="9017000" y="2378080"/>
            <a:ext cx="1676400" cy="238125"/>
          </a:xfrm>
          <a:prstGeom prst="rect">
            <a:avLst/>
          </a:prstGeom>
        </p:spPr>
      </p:pic>
      <p:pic>
        <p:nvPicPr>
          <p:cNvPr id="21" name="Picture 20">
            <a:extLst>
              <a:ext uri="{FF2B5EF4-FFF2-40B4-BE49-F238E27FC236}">
                <a16:creationId xmlns:a16="http://schemas.microsoft.com/office/drawing/2014/main" id="{22D5B66C-5349-452E-A00F-214122B5ED01}"/>
              </a:ext>
            </a:extLst>
          </p:cNvPr>
          <p:cNvPicPr>
            <a:picLocks noChangeAspect="1"/>
          </p:cNvPicPr>
          <p:nvPr/>
        </p:nvPicPr>
        <p:blipFill>
          <a:blip r:embed="rId10"/>
          <a:stretch>
            <a:fillRect/>
          </a:stretch>
        </p:blipFill>
        <p:spPr>
          <a:xfrm>
            <a:off x="9045575" y="3179763"/>
            <a:ext cx="1781175" cy="266700"/>
          </a:xfrm>
          <a:prstGeom prst="rect">
            <a:avLst/>
          </a:prstGeom>
        </p:spPr>
      </p:pic>
      <p:pic>
        <p:nvPicPr>
          <p:cNvPr id="23" name="Picture 22">
            <a:extLst>
              <a:ext uri="{FF2B5EF4-FFF2-40B4-BE49-F238E27FC236}">
                <a16:creationId xmlns:a16="http://schemas.microsoft.com/office/drawing/2014/main" id="{A1BD5038-89AC-4650-A81C-57050BF7B1AF}"/>
              </a:ext>
            </a:extLst>
          </p:cNvPr>
          <p:cNvPicPr>
            <a:picLocks noChangeAspect="1"/>
          </p:cNvPicPr>
          <p:nvPr/>
        </p:nvPicPr>
        <p:blipFill>
          <a:blip r:embed="rId11"/>
          <a:stretch>
            <a:fillRect/>
          </a:stretch>
        </p:blipFill>
        <p:spPr>
          <a:xfrm>
            <a:off x="9055100" y="3453606"/>
            <a:ext cx="1771650" cy="266700"/>
          </a:xfrm>
          <a:prstGeom prst="rect">
            <a:avLst/>
          </a:prstGeom>
        </p:spPr>
      </p:pic>
      <p:pic>
        <p:nvPicPr>
          <p:cNvPr id="25" name="Picture 24">
            <a:extLst>
              <a:ext uri="{FF2B5EF4-FFF2-40B4-BE49-F238E27FC236}">
                <a16:creationId xmlns:a16="http://schemas.microsoft.com/office/drawing/2014/main" id="{910D0AD2-8882-42B0-B9F0-EA7A6D6A7098}"/>
              </a:ext>
            </a:extLst>
          </p:cNvPr>
          <p:cNvPicPr>
            <a:picLocks noChangeAspect="1"/>
          </p:cNvPicPr>
          <p:nvPr/>
        </p:nvPicPr>
        <p:blipFill>
          <a:blip r:embed="rId12"/>
          <a:stretch>
            <a:fillRect/>
          </a:stretch>
        </p:blipFill>
        <p:spPr>
          <a:xfrm>
            <a:off x="9045575" y="3738564"/>
            <a:ext cx="1762125" cy="247650"/>
          </a:xfrm>
          <a:prstGeom prst="rect">
            <a:avLst/>
          </a:prstGeom>
        </p:spPr>
      </p:pic>
      <p:pic>
        <p:nvPicPr>
          <p:cNvPr id="27" name="Picture 26">
            <a:extLst>
              <a:ext uri="{FF2B5EF4-FFF2-40B4-BE49-F238E27FC236}">
                <a16:creationId xmlns:a16="http://schemas.microsoft.com/office/drawing/2014/main" id="{08831CBA-7267-4FD9-917E-501AADFC1C6C}"/>
              </a:ext>
            </a:extLst>
          </p:cNvPr>
          <p:cNvPicPr>
            <a:picLocks noChangeAspect="1"/>
          </p:cNvPicPr>
          <p:nvPr/>
        </p:nvPicPr>
        <p:blipFill>
          <a:blip r:embed="rId13"/>
          <a:stretch>
            <a:fillRect/>
          </a:stretch>
        </p:blipFill>
        <p:spPr>
          <a:xfrm>
            <a:off x="9026525" y="3999712"/>
            <a:ext cx="1781175" cy="238125"/>
          </a:xfrm>
          <a:prstGeom prst="rect">
            <a:avLst/>
          </a:prstGeom>
        </p:spPr>
      </p:pic>
      <p:pic>
        <p:nvPicPr>
          <p:cNvPr id="29" name="Picture 28">
            <a:extLst>
              <a:ext uri="{FF2B5EF4-FFF2-40B4-BE49-F238E27FC236}">
                <a16:creationId xmlns:a16="http://schemas.microsoft.com/office/drawing/2014/main" id="{2A1D0BA3-319A-42E9-A862-3288CD57CB5A}"/>
              </a:ext>
            </a:extLst>
          </p:cNvPr>
          <p:cNvPicPr>
            <a:picLocks noChangeAspect="1"/>
          </p:cNvPicPr>
          <p:nvPr/>
        </p:nvPicPr>
        <p:blipFill>
          <a:blip r:embed="rId14"/>
          <a:stretch>
            <a:fillRect/>
          </a:stretch>
        </p:blipFill>
        <p:spPr>
          <a:xfrm>
            <a:off x="9055100" y="4251326"/>
            <a:ext cx="1762125" cy="238125"/>
          </a:xfrm>
          <a:prstGeom prst="rect">
            <a:avLst/>
          </a:prstGeom>
        </p:spPr>
      </p:pic>
      <p:pic>
        <p:nvPicPr>
          <p:cNvPr id="31" name="Picture 30">
            <a:extLst>
              <a:ext uri="{FF2B5EF4-FFF2-40B4-BE49-F238E27FC236}">
                <a16:creationId xmlns:a16="http://schemas.microsoft.com/office/drawing/2014/main" id="{FDFB7B51-0A0A-4CCF-8581-1A57AFB08A68}"/>
              </a:ext>
            </a:extLst>
          </p:cNvPr>
          <p:cNvPicPr>
            <a:picLocks noChangeAspect="1"/>
          </p:cNvPicPr>
          <p:nvPr/>
        </p:nvPicPr>
        <p:blipFill>
          <a:blip r:embed="rId15"/>
          <a:stretch>
            <a:fillRect/>
          </a:stretch>
        </p:blipFill>
        <p:spPr>
          <a:xfrm>
            <a:off x="9040812" y="4532314"/>
            <a:ext cx="1771650" cy="238125"/>
          </a:xfrm>
          <a:prstGeom prst="rect">
            <a:avLst/>
          </a:prstGeom>
        </p:spPr>
      </p:pic>
      <p:pic>
        <p:nvPicPr>
          <p:cNvPr id="33" name="Picture 32">
            <a:extLst>
              <a:ext uri="{FF2B5EF4-FFF2-40B4-BE49-F238E27FC236}">
                <a16:creationId xmlns:a16="http://schemas.microsoft.com/office/drawing/2014/main" id="{6F433946-2DE9-41A1-84A0-64F0461DC80F}"/>
              </a:ext>
            </a:extLst>
          </p:cNvPr>
          <p:cNvPicPr>
            <a:picLocks noChangeAspect="1"/>
          </p:cNvPicPr>
          <p:nvPr/>
        </p:nvPicPr>
        <p:blipFill>
          <a:blip r:embed="rId16"/>
          <a:stretch>
            <a:fillRect/>
          </a:stretch>
        </p:blipFill>
        <p:spPr>
          <a:xfrm>
            <a:off x="9026525" y="4785524"/>
            <a:ext cx="1762125" cy="257175"/>
          </a:xfrm>
          <a:prstGeom prst="rect">
            <a:avLst/>
          </a:prstGeom>
        </p:spPr>
      </p:pic>
      <p:pic>
        <p:nvPicPr>
          <p:cNvPr id="35" name="Picture 34">
            <a:extLst>
              <a:ext uri="{FF2B5EF4-FFF2-40B4-BE49-F238E27FC236}">
                <a16:creationId xmlns:a16="http://schemas.microsoft.com/office/drawing/2014/main" id="{FF6B298D-A54E-4385-AD88-19FF1487E873}"/>
              </a:ext>
            </a:extLst>
          </p:cNvPr>
          <p:cNvPicPr>
            <a:picLocks noChangeAspect="1"/>
          </p:cNvPicPr>
          <p:nvPr/>
        </p:nvPicPr>
        <p:blipFill>
          <a:blip r:embed="rId17"/>
          <a:stretch>
            <a:fillRect/>
          </a:stretch>
        </p:blipFill>
        <p:spPr>
          <a:xfrm>
            <a:off x="9026525" y="5093509"/>
            <a:ext cx="1800225" cy="257175"/>
          </a:xfrm>
          <a:prstGeom prst="rect">
            <a:avLst/>
          </a:prstGeom>
        </p:spPr>
      </p:pic>
      <p:pic>
        <p:nvPicPr>
          <p:cNvPr id="37" name="Picture 36">
            <a:extLst>
              <a:ext uri="{FF2B5EF4-FFF2-40B4-BE49-F238E27FC236}">
                <a16:creationId xmlns:a16="http://schemas.microsoft.com/office/drawing/2014/main" id="{FFDDE908-7D1D-4FD7-BCD2-D09098E52505}"/>
              </a:ext>
            </a:extLst>
          </p:cNvPr>
          <p:cNvPicPr>
            <a:picLocks noChangeAspect="1"/>
          </p:cNvPicPr>
          <p:nvPr/>
        </p:nvPicPr>
        <p:blipFill>
          <a:blip r:embed="rId18"/>
          <a:stretch>
            <a:fillRect/>
          </a:stretch>
        </p:blipFill>
        <p:spPr>
          <a:xfrm>
            <a:off x="9045575" y="5344723"/>
            <a:ext cx="1781175" cy="266700"/>
          </a:xfrm>
          <a:prstGeom prst="rect">
            <a:avLst/>
          </a:prstGeom>
        </p:spPr>
      </p:pic>
      <p:pic>
        <p:nvPicPr>
          <p:cNvPr id="39" name="Picture 38">
            <a:extLst>
              <a:ext uri="{FF2B5EF4-FFF2-40B4-BE49-F238E27FC236}">
                <a16:creationId xmlns:a16="http://schemas.microsoft.com/office/drawing/2014/main" id="{7D2CBAE9-DBF3-4EAA-AC48-9AD8C6BB5FA5}"/>
              </a:ext>
            </a:extLst>
          </p:cNvPr>
          <p:cNvPicPr>
            <a:picLocks noChangeAspect="1"/>
          </p:cNvPicPr>
          <p:nvPr/>
        </p:nvPicPr>
        <p:blipFill>
          <a:blip r:embed="rId19"/>
          <a:stretch>
            <a:fillRect/>
          </a:stretch>
        </p:blipFill>
        <p:spPr>
          <a:xfrm>
            <a:off x="9064625" y="5643369"/>
            <a:ext cx="1762125" cy="247650"/>
          </a:xfrm>
          <a:prstGeom prst="rect">
            <a:avLst/>
          </a:prstGeom>
        </p:spPr>
      </p:pic>
      <p:pic>
        <p:nvPicPr>
          <p:cNvPr id="41" name="Picture 40">
            <a:extLst>
              <a:ext uri="{FF2B5EF4-FFF2-40B4-BE49-F238E27FC236}">
                <a16:creationId xmlns:a16="http://schemas.microsoft.com/office/drawing/2014/main" id="{6940CFC8-16B6-4D65-8948-547947DE7796}"/>
              </a:ext>
            </a:extLst>
          </p:cNvPr>
          <p:cNvPicPr>
            <a:picLocks noChangeAspect="1"/>
          </p:cNvPicPr>
          <p:nvPr/>
        </p:nvPicPr>
        <p:blipFill>
          <a:blip r:embed="rId20"/>
          <a:stretch>
            <a:fillRect/>
          </a:stretch>
        </p:blipFill>
        <p:spPr>
          <a:xfrm>
            <a:off x="9064625" y="5946377"/>
            <a:ext cx="1771650" cy="257175"/>
          </a:xfrm>
          <a:prstGeom prst="rect">
            <a:avLst/>
          </a:prstGeom>
        </p:spPr>
      </p:pic>
      <p:pic>
        <p:nvPicPr>
          <p:cNvPr id="43" name="Picture 42">
            <a:extLst>
              <a:ext uri="{FF2B5EF4-FFF2-40B4-BE49-F238E27FC236}">
                <a16:creationId xmlns:a16="http://schemas.microsoft.com/office/drawing/2014/main" id="{CD37DDC4-F04C-4FFF-9309-1B0544E2BE49}"/>
              </a:ext>
            </a:extLst>
          </p:cNvPr>
          <p:cNvPicPr>
            <a:picLocks noChangeAspect="1"/>
          </p:cNvPicPr>
          <p:nvPr/>
        </p:nvPicPr>
        <p:blipFill>
          <a:blip r:embed="rId21"/>
          <a:stretch>
            <a:fillRect/>
          </a:stretch>
        </p:blipFill>
        <p:spPr>
          <a:xfrm>
            <a:off x="9064625" y="6173595"/>
            <a:ext cx="1809750" cy="266700"/>
          </a:xfrm>
          <a:prstGeom prst="rect">
            <a:avLst/>
          </a:prstGeom>
        </p:spPr>
      </p:pic>
      <p:pic>
        <p:nvPicPr>
          <p:cNvPr id="45" name="Picture 44">
            <a:extLst>
              <a:ext uri="{FF2B5EF4-FFF2-40B4-BE49-F238E27FC236}">
                <a16:creationId xmlns:a16="http://schemas.microsoft.com/office/drawing/2014/main" id="{5A70AD8C-384C-4FA5-8C73-ECC16AA383A3}"/>
              </a:ext>
            </a:extLst>
          </p:cNvPr>
          <p:cNvPicPr>
            <a:picLocks noChangeAspect="1"/>
          </p:cNvPicPr>
          <p:nvPr/>
        </p:nvPicPr>
        <p:blipFill>
          <a:blip r:embed="rId22"/>
          <a:stretch>
            <a:fillRect/>
          </a:stretch>
        </p:blipFill>
        <p:spPr>
          <a:xfrm>
            <a:off x="9112250" y="6455569"/>
            <a:ext cx="1762125" cy="257175"/>
          </a:xfrm>
          <a:prstGeom prst="rect">
            <a:avLst/>
          </a:prstGeom>
        </p:spPr>
      </p:pic>
    </p:spTree>
    <p:extLst>
      <p:ext uri="{BB962C8B-B14F-4D97-AF65-F5344CB8AC3E}">
        <p14:creationId xmlns:p14="http://schemas.microsoft.com/office/powerpoint/2010/main" val="2045802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73F7-36DE-446E-A910-06D52DA28C09}"/>
              </a:ext>
            </a:extLst>
          </p:cNvPr>
          <p:cNvSpPr>
            <a:spLocks noGrp="1"/>
          </p:cNvSpPr>
          <p:nvPr>
            <p:ph type="title"/>
          </p:nvPr>
        </p:nvSpPr>
        <p:spPr>
          <a:xfrm>
            <a:off x="838200" y="169863"/>
            <a:ext cx="10515600" cy="401638"/>
          </a:xfrm>
        </p:spPr>
        <p:txBody>
          <a:bodyPr>
            <a:normAutofit fontScale="90000"/>
          </a:bodyPr>
          <a:lstStyle/>
          <a:p>
            <a:pPr algn="ctr"/>
            <a:r>
              <a:rPr lang="en-US" b="1" dirty="0">
                <a:solidFill>
                  <a:srgbClr val="006600"/>
                </a:solidFill>
              </a:rPr>
              <a:t>Insertion Sort</a:t>
            </a:r>
          </a:p>
        </p:txBody>
      </p:sp>
      <p:sp>
        <p:nvSpPr>
          <p:cNvPr id="3" name="Content Placeholder 2">
            <a:extLst>
              <a:ext uri="{FF2B5EF4-FFF2-40B4-BE49-F238E27FC236}">
                <a16:creationId xmlns:a16="http://schemas.microsoft.com/office/drawing/2014/main" id="{B0F55A7F-2299-4384-8D3B-A2069C05E399}"/>
              </a:ext>
            </a:extLst>
          </p:cNvPr>
          <p:cNvSpPr>
            <a:spLocks noGrp="1"/>
          </p:cNvSpPr>
          <p:nvPr>
            <p:ph idx="1"/>
          </p:nvPr>
        </p:nvSpPr>
        <p:spPr>
          <a:xfrm>
            <a:off x="114300" y="571500"/>
            <a:ext cx="11925300" cy="61166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006600"/>
                </a:solidFill>
              </a:rPr>
              <a:t>Output:</a:t>
            </a:r>
            <a:r>
              <a:rPr lang="en-US" dirty="0"/>
              <a:t> </a:t>
            </a:r>
          </a:p>
        </p:txBody>
      </p:sp>
      <p:pic>
        <p:nvPicPr>
          <p:cNvPr id="9" name="Picture 8">
            <a:extLst>
              <a:ext uri="{FF2B5EF4-FFF2-40B4-BE49-F238E27FC236}">
                <a16:creationId xmlns:a16="http://schemas.microsoft.com/office/drawing/2014/main" id="{057A2227-E820-4B31-AB1B-1F17378F2A40}"/>
              </a:ext>
            </a:extLst>
          </p:cNvPr>
          <p:cNvPicPr>
            <a:picLocks noChangeAspect="1"/>
          </p:cNvPicPr>
          <p:nvPr/>
        </p:nvPicPr>
        <p:blipFill>
          <a:blip r:embed="rId2"/>
          <a:stretch>
            <a:fillRect/>
          </a:stretch>
        </p:blipFill>
        <p:spPr>
          <a:xfrm>
            <a:off x="1509712" y="5575301"/>
            <a:ext cx="5005388" cy="927099"/>
          </a:xfrm>
          <a:prstGeom prst="rect">
            <a:avLst/>
          </a:prstGeom>
        </p:spPr>
      </p:pic>
      <p:pic>
        <p:nvPicPr>
          <p:cNvPr id="11" name="Picture 10">
            <a:extLst>
              <a:ext uri="{FF2B5EF4-FFF2-40B4-BE49-F238E27FC236}">
                <a16:creationId xmlns:a16="http://schemas.microsoft.com/office/drawing/2014/main" id="{33512495-2933-4310-A5B8-7C2678DE6E09}"/>
              </a:ext>
            </a:extLst>
          </p:cNvPr>
          <p:cNvPicPr>
            <a:picLocks noChangeAspect="1"/>
          </p:cNvPicPr>
          <p:nvPr/>
        </p:nvPicPr>
        <p:blipFill>
          <a:blip r:embed="rId3"/>
          <a:stretch>
            <a:fillRect/>
          </a:stretch>
        </p:blipFill>
        <p:spPr>
          <a:xfrm>
            <a:off x="266700" y="681037"/>
            <a:ext cx="6350000" cy="4927058"/>
          </a:xfrm>
          <a:prstGeom prst="rect">
            <a:avLst/>
          </a:prstGeom>
        </p:spPr>
      </p:pic>
      <p:pic>
        <p:nvPicPr>
          <p:cNvPr id="13" name="Picture 12">
            <a:extLst>
              <a:ext uri="{FF2B5EF4-FFF2-40B4-BE49-F238E27FC236}">
                <a16:creationId xmlns:a16="http://schemas.microsoft.com/office/drawing/2014/main" id="{6148DD0D-B484-41CD-ACE4-400D50E712EC}"/>
              </a:ext>
            </a:extLst>
          </p:cNvPr>
          <p:cNvPicPr>
            <a:picLocks noChangeAspect="1"/>
          </p:cNvPicPr>
          <p:nvPr/>
        </p:nvPicPr>
        <p:blipFill>
          <a:blip r:embed="rId4"/>
          <a:stretch>
            <a:fillRect/>
          </a:stretch>
        </p:blipFill>
        <p:spPr>
          <a:xfrm>
            <a:off x="5383212" y="1019175"/>
            <a:ext cx="6808788" cy="3059722"/>
          </a:xfrm>
          <a:prstGeom prst="rect">
            <a:avLst/>
          </a:prstGeom>
        </p:spPr>
      </p:pic>
    </p:spTree>
    <p:extLst>
      <p:ext uri="{BB962C8B-B14F-4D97-AF65-F5344CB8AC3E}">
        <p14:creationId xmlns:p14="http://schemas.microsoft.com/office/powerpoint/2010/main" val="200841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0492-1F84-4A70-8887-94E0A71B2E1F}"/>
              </a:ext>
            </a:extLst>
          </p:cNvPr>
          <p:cNvSpPr>
            <a:spLocks noGrp="1"/>
          </p:cNvSpPr>
          <p:nvPr>
            <p:ph type="title"/>
          </p:nvPr>
        </p:nvSpPr>
        <p:spPr>
          <a:xfrm>
            <a:off x="818345" y="163580"/>
            <a:ext cx="10555310" cy="721217"/>
          </a:xfrm>
        </p:spPr>
        <p:txBody>
          <a:bodyPr>
            <a:normAutofit fontScale="90000"/>
          </a:bodyPr>
          <a:lstStyle/>
          <a:p>
            <a:pPr algn="ctr"/>
            <a:br>
              <a:rPr lang="en-US" b="1" i="0" dirty="0">
                <a:solidFill>
                  <a:srgbClr val="006600"/>
                </a:solidFill>
                <a:effectLst/>
                <a:latin typeface="urw-din"/>
              </a:rPr>
            </a:br>
            <a:r>
              <a:rPr lang="en-US" b="1" i="0" dirty="0">
                <a:solidFill>
                  <a:srgbClr val="006600"/>
                </a:solidFill>
                <a:effectLst/>
                <a:latin typeface="urw-din"/>
              </a:rPr>
              <a:t>Operations performed on array</a:t>
            </a:r>
            <a:br>
              <a:rPr lang="en-US" b="1" i="0" dirty="0">
                <a:solidFill>
                  <a:srgbClr val="006600"/>
                </a:solidFill>
                <a:effectLst/>
                <a:latin typeface="urw-din"/>
              </a:rPr>
            </a:br>
            <a:endParaRPr lang="en-US" dirty="0">
              <a:solidFill>
                <a:srgbClr val="006600"/>
              </a:solidFill>
            </a:endParaRPr>
          </a:p>
        </p:txBody>
      </p:sp>
      <p:sp>
        <p:nvSpPr>
          <p:cNvPr id="3" name="Content Placeholder 2">
            <a:extLst>
              <a:ext uri="{FF2B5EF4-FFF2-40B4-BE49-F238E27FC236}">
                <a16:creationId xmlns:a16="http://schemas.microsoft.com/office/drawing/2014/main" id="{BBA15055-0212-49AF-899A-4A87A50EB0D7}"/>
              </a:ext>
            </a:extLst>
          </p:cNvPr>
          <p:cNvSpPr>
            <a:spLocks noGrp="1"/>
          </p:cNvSpPr>
          <p:nvPr>
            <p:ph idx="1"/>
          </p:nvPr>
        </p:nvSpPr>
        <p:spPr>
          <a:xfrm>
            <a:off x="412123" y="1262131"/>
            <a:ext cx="11101590" cy="5230744"/>
          </a:xfrm>
        </p:spPr>
        <p:txBody>
          <a:bodyPr>
            <a:normAutofit fontScale="77500" lnSpcReduction="20000"/>
          </a:bodyPr>
          <a:lstStyle/>
          <a:p>
            <a:pPr algn="l" fontAlgn="base">
              <a:buFont typeface="Arial" panose="020B0604020202020204" pitchFamily="34" charset="0"/>
              <a:buChar char="•"/>
            </a:pPr>
            <a:r>
              <a:rPr lang="en-US" b="1" i="0" dirty="0">
                <a:solidFill>
                  <a:srgbClr val="006600"/>
                </a:solidFill>
                <a:effectLst/>
                <a:latin typeface="urw-din"/>
              </a:rPr>
              <a:t>Initialization</a:t>
            </a:r>
            <a:r>
              <a:rPr lang="en-US" b="0" i="0" dirty="0">
                <a:solidFill>
                  <a:srgbClr val="006600"/>
                </a:solidFill>
                <a:effectLst/>
                <a:latin typeface="urw-din"/>
              </a:rPr>
              <a:t>: An array can be initialized with values at the time of declaration or later using an assignment statement.</a:t>
            </a:r>
          </a:p>
          <a:p>
            <a:pPr algn="l" fontAlgn="base">
              <a:buFont typeface="Arial" panose="020B0604020202020204" pitchFamily="34" charset="0"/>
              <a:buChar char="•"/>
            </a:pPr>
            <a:r>
              <a:rPr lang="en-US" b="1" i="0" dirty="0">
                <a:solidFill>
                  <a:srgbClr val="006600"/>
                </a:solidFill>
                <a:effectLst/>
                <a:latin typeface="urw-din"/>
              </a:rPr>
              <a:t>Accessing elements: </a:t>
            </a:r>
            <a:r>
              <a:rPr lang="en-US" b="0" i="0" dirty="0">
                <a:solidFill>
                  <a:srgbClr val="006600"/>
                </a:solidFill>
                <a:effectLst/>
                <a:latin typeface="urw-din"/>
              </a:rPr>
              <a:t>Elements in an array can be accessed by their index, which starts from 0 and goes up to the size of the array minus one (0 to n-1)</a:t>
            </a:r>
          </a:p>
          <a:p>
            <a:pPr algn="l" fontAlgn="base">
              <a:buFont typeface="Arial" panose="020B0604020202020204" pitchFamily="34" charset="0"/>
              <a:buChar char="•"/>
            </a:pPr>
            <a:r>
              <a:rPr lang="en-US" b="1" i="0" dirty="0">
                <a:solidFill>
                  <a:srgbClr val="006600"/>
                </a:solidFill>
                <a:effectLst/>
                <a:latin typeface="urw-din"/>
              </a:rPr>
              <a:t>Searching for elements</a:t>
            </a:r>
            <a:r>
              <a:rPr lang="en-US" b="0" i="0" dirty="0">
                <a:solidFill>
                  <a:srgbClr val="006600"/>
                </a:solidFill>
                <a:effectLst/>
                <a:latin typeface="urw-din"/>
              </a:rPr>
              <a:t>: Arrays can be searched for a specific element using </a:t>
            </a:r>
            <a:r>
              <a:rPr lang="en-US" b="1" i="0" dirty="0">
                <a:solidFill>
                  <a:srgbClr val="006600"/>
                </a:solidFill>
                <a:effectLst/>
                <a:latin typeface="urw-din"/>
              </a:rPr>
              <a:t>linear search or binary search</a:t>
            </a:r>
            <a:r>
              <a:rPr lang="en-US" b="0" i="0" dirty="0">
                <a:solidFill>
                  <a:srgbClr val="006600"/>
                </a:solidFill>
                <a:effectLst/>
                <a:latin typeface="urw-din"/>
              </a:rPr>
              <a:t> algorithms.</a:t>
            </a:r>
          </a:p>
          <a:p>
            <a:pPr algn="l" fontAlgn="base">
              <a:buFont typeface="Arial" panose="020B0604020202020204" pitchFamily="34" charset="0"/>
              <a:buChar char="•"/>
            </a:pPr>
            <a:r>
              <a:rPr lang="en-US" b="1" i="0" dirty="0">
                <a:solidFill>
                  <a:srgbClr val="006600"/>
                </a:solidFill>
                <a:effectLst/>
                <a:latin typeface="urw-din"/>
              </a:rPr>
              <a:t>Sorting elements</a:t>
            </a:r>
            <a:r>
              <a:rPr lang="en-US" b="0" i="0" dirty="0">
                <a:solidFill>
                  <a:srgbClr val="006600"/>
                </a:solidFill>
                <a:effectLst/>
                <a:latin typeface="urw-din"/>
              </a:rPr>
              <a:t>: Elements in an array can be sorted in </a:t>
            </a:r>
            <a:r>
              <a:rPr lang="en-US" b="1" i="0" dirty="0">
                <a:solidFill>
                  <a:srgbClr val="006600"/>
                </a:solidFill>
                <a:effectLst/>
                <a:latin typeface="urw-din"/>
              </a:rPr>
              <a:t>ascending or descending order </a:t>
            </a:r>
            <a:r>
              <a:rPr lang="en-US" b="0" i="0" dirty="0">
                <a:solidFill>
                  <a:srgbClr val="006600"/>
                </a:solidFill>
                <a:effectLst/>
                <a:latin typeface="urw-din"/>
              </a:rPr>
              <a:t>using algorithms like </a:t>
            </a:r>
            <a:r>
              <a:rPr lang="en-US" b="1" i="0" dirty="0">
                <a:solidFill>
                  <a:srgbClr val="006600"/>
                </a:solidFill>
                <a:effectLst/>
                <a:latin typeface="urw-din"/>
              </a:rPr>
              <a:t>bubble sort, insertion sort, or quick sort</a:t>
            </a:r>
            <a:r>
              <a:rPr lang="en-US" b="0" i="0" dirty="0">
                <a:solidFill>
                  <a:srgbClr val="006600"/>
                </a:solidFill>
                <a:effectLst/>
                <a:latin typeface="urw-din"/>
              </a:rPr>
              <a:t>.</a:t>
            </a:r>
          </a:p>
          <a:p>
            <a:pPr algn="l" fontAlgn="base">
              <a:buFont typeface="Arial" panose="020B0604020202020204" pitchFamily="34" charset="0"/>
              <a:buChar char="•"/>
            </a:pPr>
            <a:r>
              <a:rPr lang="en-US" b="1" i="0" dirty="0">
                <a:solidFill>
                  <a:srgbClr val="006600"/>
                </a:solidFill>
                <a:effectLst/>
                <a:latin typeface="urw-din"/>
              </a:rPr>
              <a:t>Inserting elements: </a:t>
            </a:r>
            <a:r>
              <a:rPr lang="en-US" b="0" i="0" dirty="0">
                <a:solidFill>
                  <a:srgbClr val="006600"/>
                </a:solidFill>
                <a:effectLst/>
                <a:latin typeface="urw-din"/>
              </a:rPr>
              <a:t>Elements can be inserted into an array at a specific location, but this operation can be time-consuming because it requires shifting existing elements in the array.</a:t>
            </a:r>
          </a:p>
          <a:p>
            <a:pPr algn="l" fontAlgn="base">
              <a:buFont typeface="Arial" panose="020B0604020202020204" pitchFamily="34" charset="0"/>
              <a:buChar char="•"/>
            </a:pPr>
            <a:r>
              <a:rPr lang="en-US" b="1" i="0" dirty="0">
                <a:solidFill>
                  <a:srgbClr val="006600"/>
                </a:solidFill>
                <a:effectLst/>
                <a:latin typeface="urw-din"/>
              </a:rPr>
              <a:t>Deleting elements:</a:t>
            </a:r>
            <a:r>
              <a:rPr lang="en-US" b="0" i="0" dirty="0">
                <a:solidFill>
                  <a:srgbClr val="006600"/>
                </a:solidFill>
                <a:effectLst/>
                <a:latin typeface="urw-din"/>
              </a:rPr>
              <a:t> Elements can be deleted from an array by shifting the elements that come after it to fill the gap.</a:t>
            </a:r>
          </a:p>
          <a:p>
            <a:pPr algn="l" fontAlgn="base">
              <a:buFont typeface="Arial" panose="020B0604020202020204" pitchFamily="34" charset="0"/>
              <a:buChar char="•"/>
            </a:pPr>
            <a:r>
              <a:rPr lang="en-US" b="1" i="0" dirty="0">
                <a:solidFill>
                  <a:srgbClr val="006600"/>
                </a:solidFill>
                <a:effectLst/>
                <a:latin typeface="urw-din"/>
              </a:rPr>
              <a:t>Updating elements:</a:t>
            </a:r>
            <a:r>
              <a:rPr lang="en-US" b="0" i="0" dirty="0">
                <a:solidFill>
                  <a:srgbClr val="006600"/>
                </a:solidFill>
                <a:effectLst/>
                <a:latin typeface="urw-din"/>
              </a:rPr>
              <a:t> Elements in an array can be updated or modified by assigning a new value to a specific index.</a:t>
            </a:r>
          </a:p>
          <a:p>
            <a:pPr algn="l" fontAlgn="base">
              <a:buFont typeface="Arial" panose="020B0604020202020204" pitchFamily="34" charset="0"/>
              <a:buChar char="•"/>
            </a:pPr>
            <a:r>
              <a:rPr lang="en-US" b="1" i="0" dirty="0">
                <a:solidFill>
                  <a:srgbClr val="006600"/>
                </a:solidFill>
                <a:effectLst/>
                <a:latin typeface="urw-din"/>
              </a:rPr>
              <a:t>Traversing elements:</a:t>
            </a:r>
            <a:r>
              <a:rPr lang="en-US" b="0" i="0" dirty="0">
                <a:solidFill>
                  <a:srgbClr val="006600"/>
                </a:solidFill>
                <a:effectLst/>
                <a:latin typeface="urw-din"/>
              </a:rPr>
              <a:t> The elements in an array can be traversed in order, visiting each element once.</a:t>
            </a:r>
          </a:p>
          <a:p>
            <a:pPr marL="0" indent="0">
              <a:buNone/>
            </a:pPr>
            <a:endParaRPr lang="en-US" dirty="0">
              <a:solidFill>
                <a:srgbClr val="006600"/>
              </a:solidFill>
            </a:endParaRPr>
          </a:p>
        </p:txBody>
      </p:sp>
    </p:spTree>
    <p:extLst>
      <p:ext uri="{BB962C8B-B14F-4D97-AF65-F5344CB8AC3E}">
        <p14:creationId xmlns:p14="http://schemas.microsoft.com/office/powerpoint/2010/main" val="2270859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9D47-DD23-4733-BA9C-276B52E4DBC7}"/>
              </a:ext>
            </a:extLst>
          </p:cNvPr>
          <p:cNvSpPr>
            <a:spLocks noGrp="1"/>
          </p:cNvSpPr>
          <p:nvPr>
            <p:ph type="title"/>
          </p:nvPr>
        </p:nvSpPr>
        <p:spPr>
          <a:xfrm>
            <a:off x="838200" y="131762"/>
            <a:ext cx="10515600" cy="549275"/>
          </a:xfrm>
        </p:spPr>
        <p:txBody>
          <a:bodyPr>
            <a:normAutofit fontScale="90000"/>
          </a:bodyPr>
          <a:lstStyle/>
          <a:p>
            <a:pPr algn="ctr"/>
            <a:r>
              <a:rPr lang="en-US" b="1" dirty="0">
                <a:solidFill>
                  <a:srgbClr val="006600"/>
                </a:solidFill>
              </a:rPr>
              <a:t>Quick Sort</a:t>
            </a:r>
          </a:p>
        </p:txBody>
      </p:sp>
      <p:sp>
        <p:nvSpPr>
          <p:cNvPr id="3" name="Content Placeholder 2">
            <a:extLst>
              <a:ext uri="{FF2B5EF4-FFF2-40B4-BE49-F238E27FC236}">
                <a16:creationId xmlns:a16="http://schemas.microsoft.com/office/drawing/2014/main" id="{4A84DDFE-81BE-4EE8-94BF-AE37159846E7}"/>
              </a:ext>
            </a:extLst>
          </p:cNvPr>
          <p:cNvSpPr>
            <a:spLocks noGrp="1"/>
          </p:cNvSpPr>
          <p:nvPr>
            <p:ph idx="1"/>
          </p:nvPr>
        </p:nvSpPr>
        <p:spPr>
          <a:xfrm>
            <a:off x="304800" y="774700"/>
            <a:ext cx="11607800" cy="5765800"/>
          </a:xfrm>
        </p:spPr>
        <p:txBody>
          <a:bodyPr/>
          <a:lstStyle/>
          <a:p>
            <a:pPr marL="0" indent="0">
              <a:buNone/>
            </a:pPr>
            <a:endParaRPr lang="en-US" dirty="0"/>
          </a:p>
        </p:txBody>
      </p:sp>
    </p:spTree>
    <p:extLst>
      <p:ext uri="{BB962C8B-B14F-4D97-AF65-F5344CB8AC3E}">
        <p14:creationId xmlns:p14="http://schemas.microsoft.com/office/powerpoint/2010/main" val="248195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1AF0-4594-4BA7-8970-65F0D72E4449}"/>
              </a:ext>
            </a:extLst>
          </p:cNvPr>
          <p:cNvSpPr>
            <a:spLocks noGrp="1"/>
          </p:cNvSpPr>
          <p:nvPr>
            <p:ph type="title"/>
          </p:nvPr>
        </p:nvSpPr>
        <p:spPr>
          <a:xfrm>
            <a:off x="838200" y="197699"/>
            <a:ext cx="10515600" cy="394729"/>
          </a:xfrm>
        </p:spPr>
        <p:txBody>
          <a:bodyPr>
            <a:noAutofit/>
          </a:bodyPr>
          <a:lstStyle/>
          <a:p>
            <a:pPr algn="ctr"/>
            <a:r>
              <a:rPr lang="en-US" sz="3500" b="1" dirty="0">
                <a:solidFill>
                  <a:srgbClr val="006600"/>
                </a:solidFill>
              </a:rPr>
              <a:t>Application of Array</a:t>
            </a:r>
          </a:p>
        </p:txBody>
      </p:sp>
      <p:sp>
        <p:nvSpPr>
          <p:cNvPr id="4" name="Content Placeholder 3">
            <a:extLst>
              <a:ext uri="{FF2B5EF4-FFF2-40B4-BE49-F238E27FC236}">
                <a16:creationId xmlns:a16="http://schemas.microsoft.com/office/drawing/2014/main" id="{3F592866-A16E-43AE-978D-2382D7D21C06}"/>
              </a:ext>
            </a:extLst>
          </p:cNvPr>
          <p:cNvSpPr>
            <a:spLocks noGrp="1"/>
          </p:cNvSpPr>
          <p:nvPr>
            <p:ph idx="1"/>
          </p:nvPr>
        </p:nvSpPr>
        <p:spPr>
          <a:xfrm>
            <a:off x="334851" y="837126"/>
            <a:ext cx="11694017" cy="5823175"/>
          </a:xfrm>
        </p:spPr>
        <p:txBody>
          <a:bodyPr>
            <a:normAutofit fontScale="85000" lnSpcReduction="20000"/>
          </a:bodyPr>
          <a:lstStyle/>
          <a:p>
            <a:pPr algn="l">
              <a:buFont typeface="+mj-lt"/>
              <a:buAutoNum type="arabicPeriod"/>
            </a:pPr>
            <a:r>
              <a:rPr lang="en-US" b="1" i="0" dirty="0">
                <a:solidFill>
                  <a:srgbClr val="006600"/>
                </a:solidFill>
                <a:effectLst/>
                <a:latin typeface="Söhne"/>
              </a:rPr>
              <a:t>Storing and manipulating data: </a:t>
            </a:r>
            <a:r>
              <a:rPr lang="en-US" b="0" i="0" dirty="0">
                <a:solidFill>
                  <a:srgbClr val="006600"/>
                </a:solidFill>
                <a:effectLst/>
                <a:latin typeface="Söhne"/>
              </a:rPr>
              <a:t>Arrays are used to store and manipulate data of the same data type. They provide a simple and efficient way to store and access large amounts of data.</a:t>
            </a:r>
          </a:p>
          <a:p>
            <a:pPr algn="l">
              <a:buFont typeface="+mj-lt"/>
              <a:buAutoNum type="arabicPeriod"/>
            </a:pPr>
            <a:r>
              <a:rPr lang="en-US" b="1" i="0" dirty="0">
                <a:solidFill>
                  <a:srgbClr val="006600"/>
                </a:solidFill>
                <a:effectLst/>
                <a:latin typeface="Söhne"/>
              </a:rPr>
              <a:t>Image and video processing: </a:t>
            </a:r>
            <a:r>
              <a:rPr lang="en-US" b="0" i="0" dirty="0">
                <a:solidFill>
                  <a:srgbClr val="006600"/>
                </a:solidFill>
                <a:effectLst/>
                <a:latin typeface="Söhne"/>
              </a:rPr>
              <a:t>Arrays are used extensively in image and video processing applications. Images and videos are represented as arrays of pixels, and various operations like cropping, scaling, and filtering are performed on these arrays to manipulate the images and videos.</a:t>
            </a:r>
          </a:p>
          <a:p>
            <a:pPr algn="l">
              <a:buFont typeface="+mj-lt"/>
              <a:buAutoNum type="arabicPeriod"/>
            </a:pPr>
            <a:r>
              <a:rPr lang="en-US" b="1" i="0" dirty="0">
                <a:solidFill>
                  <a:srgbClr val="006600"/>
                </a:solidFill>
                <a:effectLst/>
                <a:latin typeface="Söhne"/>
              </a:rPr>
              <a:t>Scientific computing: </a:t>
            </a:r>
            <a:r>
              <a:rPr lang="en-US" b="0" i="0" dirty="0">
                <a:solidFill>
                  <a:srgbClr val="006600"/>
                </a:solidFill>
                <a:effectLst/>
                <a:latin typeface="Söhne"/>
              </a:rPr>
              <a:t>Arrays are used in scientific computing applications like simulations and numerical computations. For example, a matrix can be represented as a 2D array, and various matrix operations like multiplication, inversion, and decomposition can be performed on the array.</a:t>
            </a:r>
          </a:p>
          <a:p>
            <a:pPr algn="l">
              <a:buFont typeface="+mj-lt"/>
              <a:buAutoNum type="arabicPeriod"/>
            </a:pPr>
            <a:r>
              <a:rPr lang="en-US" b="1" i="0" dirty="0">
                <a:solidFill>
                  <a:srgbClr val="006600"/>
                </a:solidFill>
                <a:effectLst/>
                <a:latin typeface="Söhne"/>
              </a:rPr>
              <a:t>Computer graphics: </a:t>
            </a:r>
            <a:r>
              <a:rPr lang="en-US" b="0" i="0" dirty="0">
                <a:solidFill>
                  <a:srgbClr val="006600"/>
                </a:solidFill>
                <a:effectLst/>
                <a:latin typeface="Söhne"/>
              </a:rPr>
              <a:t>Arrays are used in computer graphics applications to represent geometric shapes and objects. A polygon can be represented as an array of vertices, and various operations like translation, rotation, and scaling can be performed on these arrays to manipulate the objects.</a:t>
            </a:r>
          </a:p>
          <a:p>
            <a:pPr algn="l">
              <a:buFont typeface="+mj-lt"/>
              <a:buAutoNum type="arabicPeriod"/>
            </a:pPr>
            <a:r>
              <a:rPr lang="en-US" b="1" i="0" dirty="0">
                <a:solidFill>
                  <a:srgbClr val="006600"/>
                </a:solidFill>
                <a:effectLst/>
                <a:latin typeface="Söhne"/>
              </a:rPr>
              <a:t>Databases: </a:t>
            </a:r>
            <a:r>
              <a:rPr lang="en-US" b="0" i="0" dirty="0">
                <a:solidFill>
                  <a:srgbClr val="006600"/>
                </a:solidFill>
                <a:effectLst/>
                <a:latin typeface="Söhne"/>
              </a:rPr>
              <a:t>Arrays are used in databases to store and retrieve data efficiently. For example, a table in a database can be represented as a 2D array, and various operations like searching, sorting, and filtering can be performed on the array.</a:t>
            </a:r>
          </a:p>
          <a:p>
            <a:pPr marL="0" indent="0">
              <a:buNone/>
            </a:pPr>
            <a:endParaRPr lang="en-US" dirty="0">
              <a:solidFill>
                <a:srgbClr val="006600"/>
              </a:solidFill>
            </a:endParaRPr>
          </a:p>
        </p:txBody>
      </p:sp>
    </p:spTree>
    <p:extLst>
      <p:ext uri="{BB962C8B-B14F-4D97-AF65-F5344CB8AC3E}">
        <p14:creationId xmlns:p14="http://schemas.microsoft.com/office/powerpoint/2010/main" val="10023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2CD5-0286-426E-9A5F-65FFF7BBC006}"/>
              </a:ext>
            </a:extLst>
          </p:cNvPr>
          <p:cNvSpPr>
            <a:spLocks noGrp="1"/>
          </p:cNvSpPr>
          <p:nvPr>
            <p:ph type="title"/>
          </p:nvPr>
        </p:nvSpPr>
        <p:spPr/>
        <p:txBody>
          <a:bodyPr/>
          <a:lstStyle/>
          <a:p>
            <a:pPr algn="ctr"/>
            <a:r>
              <a:rPr lang="en-US" b="1" i="0" dirty="0">
                <a:solidFill>
                  <a:srgbClr val="006600"/>
                </a:solidFill>
                <a:effectLst/>
                <a:latin typeface="urw-din"/>
              </a:rPr>
              <a:t>Real-Life Applications of Array</a:t>
            </a:r>
            <a:br>
              <a:rPr lang="en-US" b="1" i="0" dirty="0">
                <a:solidFill>
                  <a:srgbClr val="006600"/>
                </a:solidFill>
                <a:effectLst/>
                <a:latin typeface="urw-din"/>
              </a:rPr>
            </a:br>
            <a:endParaRPr lang="en-US" dirty="0">
              <a:solidFill>
                <a:srgbClr val="006600"/>
              </a:solidFill>
            </a:endParaRPr>
          </a:p>
        </p:txBody>
      </p:sp>
      <p:sp>
        <p:nvSpPr>
          <p:cNvPr id="3" name="Content Placeholder 2">
            <a:extLst>
              <a:ext uri="{FF2B5EF4-FFF2-40B4-BE49-F238E27FC236}">
                <a16:creationId xmlns:a16="http://schemas.microsoft.com/office/drawing/2014/main" id="{6948C765-A7E2-437E-A41B-3E738107996C}"/>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006600"/>
                </a:solidFill>
                <a:effectLst/>
                <a:latin typeface="urw-din"/>
              </a:rPr>
              <a:t>An array is frequently used to store data for mathematical computations.</a:t>
            </a:r>
          </a:p>
          <a:p>
            <a:pPr algn="l" fontAlgn="base">
              <a:buFont typeface="Arial" panose="020B0604020202020204" pitchFamily="34" charset="0"/>
              <a:buChar char="•"/>
            </a:pPr>
            <a:r>
              <a:rPr lang="en-US" b="0" i="0" dirty="0">
                <a:solidFill>
                  <a:srgbClr val="006600"/>
                </a:solidFill>
                <a:effectLst/>
                <a:latin typeface="urw-din"/>
              </a:rPr>
              <a:t>It is used in image processing.</a:t>
            </a:r>
          </a:p>
          <a:p>
            <a:pPr algn="l" fontAlgn="base">
              <a:buFont typeface="Arial" panose="020B0604020202020204" pitchFamily="34" charset="0"/>
              <a:buChar char="•"/>
            </a:pPr>
            <a:r>
              <a:rPr lang="en-US" b="0" i="0" dirty="0">
                <a:solidFill>
                  <a:srgbClr val="006600"/>
                </a:solidFill>
                <a:effectLst/>
                <a:latin typeface="urw-din"/>
              </a:rPr>
              <a:t>It is also used in record management.</a:t>
            </a:r>
          </a:p>
          <a:p>
            <a:pPr algn="l" fontAlgn="base">
              <a:buFont typeface="Arial" panose="020B0604020202020204" pitchFamily="34" charset="0"/>
              <a:buChar char="•"/>
            </a:pPr>
            <a:r>
              <a:rPr lang="en-US" b="0" i="0" dirty="0">
                <a:solidFill>
                  <a:srgbClr val="006600"/>
                </a:solidFill>
                <a:effectLst/>
                <a:latin typeface="urw-din"/>
              </a:rPr>
              <a:t>Book pages are also real-life examples of an array.</a:t>
            </a:r>
          </a:p>
          <a:p>
            <a:pPr algn="l" fontAlgn="base">
              <a:buFont typeface="Arial" panose="020B0604020202020204" pitchFamily="34" charset="0"/>
              <a:buChar char="•"/>
            </a:pPr>
            <a:r>
              <a:rPr lang="en-US" b="0" i="0" dirty="0">
                <a:solidFill>
                  <a:srgbClr val="006600"/>
                </a:solidFill>
                <a:effectLst/>
                <a:latin typeface="urw-din"/>
              </a:rPr>
              <a:t>It is used in ordering boxes as well.</a:t>
            </a:r>
          </a:p>
          <a:p>
            <a:endParaRPr lang="en-US" dirty="0">
              <a:solidFill>
                <a:srgbClr val="006600"/>
              </a:solidFill>
            </a:endParaRPr>
          </a:p>
        </p:txBody>
      </p:sp>
    </p:spTree>
    <p:extLst>
      <p:ext uri="{BB962C8B-B14F-4D97-AF65-F5344CB8AC3E}">
        <p14:creationId xmlns:p14="http://schemas.microsoft.com/office/powerpoint/2010/main" val="285869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99B6-31A5-4952-9C79-E60167B38306}"/>
              </a:ext>
            </a:extLst>
          </p:cNvPr>
          <p:cNvSpPr>
            <a:spLocks noGrp="1"/>
          </p:cNvSpPr>
          <p:nvPr>
            <p:ph type="title"/>
          </p:nvPr>
        </p:nvSpPr>
        <p:spPr/>
        <p:txBody>
          <a:bodyPr/>
          <a:lstStyle/>
          <a:p>
            <a:pPr algn="ctr"/>
            <a:r>
              <a:rPr lang="en-US" b="1" i="0" dirty="0">
                <a:solidFill>
                  <a:srgbClr val="006600"/>
                </a:solidFill>
                <a:effectLst/>
                <a:latin typeface="urw-din"/>
              </a:rPr>
              <a:t>Advantages of using arrays</a:t>
            </a:r>
            <a:br>
              <a:rPr lang="en-US" b="1" i="0" dirty="0">
                <a:solidFill>
                  <a:srgbClr val="006600"/>
                </a:solidFill>
                <a:effectLst/>
                <a:latin typeface="urw-din"/>
              </a:rPr>
            </a:br>
            <a:endParaRPr lang="en-US" dirty="0">
              <a:solidFill>
                <a:srgbClr val="006600"/>
              </a:solidFill>
            </a:endParaRPr>
          </a:p>
        </p:txBody>
      </p:sp>
      <p:sp>
        <p:nvSpPr>
          <p:cNvPr id="3" name="Content Placeholder 2">
            <a:extLst>
              <a:ext uri="{FF2B5EF4-FFF2-40B4-BE49-F238E27FC236}">
                <a16:creationId xmlns:a16="http://schemas.microsoft.com/office/drawing/2014/main" id="{40635012-6A11-4643-BDCC-F5B2A8F74B37}"/>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006600"/>
                </a:solidFill>
                <a:effectLst/>
                <a:latin typeface="urw-din"/>
              </a:rPr>
              <a:t>Arrays allow random access to elements. This makes accessing elements by position faster.</a:t>
            </a:r>
          </a:p>
          <a:p>
            <a:pPr algn="l" fontAlgn="base">
              <a:buFont typeface="Arial" panose="020B0604020202020204" pitchFamily="34" charset="0"/>
              <a:buChar char="•"/>
            </a:pPr>
            <a:r>
              <a:rPr lang="en-US" b="0" i="0" dirty="0">
                <a:solidFill>
                  <a:srgbClr val="006600"/>
                </a:solidFill>
                <a:effectLst/>
                <a:latin typeface="urw-din"/>
              </a:rPr>
              <a:t>Arrays have better </a:t>
            </a:r>
            <a:r>
              <a:rPr lang="en-US" dirty="0">
                <a:solidFill>
                  <a:srgbClr val="006600"/>
                </a:solidFill>
                <a:effectLst/>
                <a:latin typeface="urw-din"/>
              </a:rPr>
              <a:t>cache locality </a:t>
            </a:r>
            <a:r>
              <a:rPr lang="en-US" b="0" i="0" dirty="0">
                <a:solidFill>
                  <a:srgbClr val="006600"/>
                </a:solidFill>
                <a:effectLst/>
                <a:latin typeface="urw-din"/>
              </a:rPr>
              <a:t>which makes a pretty big difference in performance.</a:t>
            </a:r>
          </a:p>
          <a:p>
            <a:pPr algn="l" fontAlgn="base">
              <a:buFont typeface="Arial" panose="020B0604020202020204" pitchFamily="34" charset="0"/>
              <a:buChar char="•"/>
            </a:pPr>
            <a:r>
              <a:rPr lang="en-US" b="0" i="0" dirty="0">
                <a:solidFill>
                  <a:srgbClr val="006600"/>
                </a:solidFill>
                <a:effectLst/>
                <a:latin typeface="urw-din"/>
              </a:rPr>
              <a:t>Arrays represent multiple data items of the same type using a single name.</a:t>
            </a:r>
          </a:p>
          <a:p>
            <a:pPr marL="0" indent="0">
              <a:buNone/>
            </a:pPr>
            <a:endParaRPr lang="en-US" dirty="0">
              <a:solidFill>
                <a:srgbClr val="006600"/>
              </a:solidFill>
            </a:endParaRPr>
          </a:p>
        </p:txBody>
      </p:sp>
    </p:spTree>
    <p:extLst>
      <p:ext uri="{BB962C8B-B14F-4D97-AF65-F5344CB8AC3E}">
        <p14:creationId xmlns:p14="http://schemas.microsoft.com/office/powerpoint/2010/main" val="423138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9250-1023-4BB7-B4D0-F5198ED26455}"/>
              </a:ext>
            </a:extLst>
          </p:cNvPr>
          <p:cNvSpPr>
            <a:spLocks noGrp="1"/>
          </p:cNvSpPr>
          <p:nvPr>
            <p:ph type="title"/>
          </p:nvPr>
        </p:nvSpPr>
        <p:spPr>
          <a:xfrm>
            <a:off x="838200" y="365126"/>
            <a:ext cx="10515600" cy="742457"/>
          </a:xfrm>
        </p:spPr>
        <p:txBody>
          <a:bodyPr/>
          <a:lstStyle/>
          <a:p>
            <a:pPr algn="ctr"/>
            <a:r>
              <a:rPr lang="en-US" b="1" i="0" dirty="0">
                <a:solidFill>
                  <a:srgbClr val="006600"/>
                </a:solidFill>
                <a:effectLst/>
                <a:latin typeface="urw-din"/>
              </a:rPr>
              <a:t>Disadvantages of using arrays</a:t>
            </a:r>
          </a:p>
        </p:txBody>
      </p:sp>
      <p:sp>
        <p:nvSpPr>
          <p:cNvPr id="3" name="Content Placeholder 2">
            <a:extLst>
              <a:ext uri="{FF2B5EF4-FFF2-40B4-BE49-F238E27FC236}">
                <a16:creationId xmlns:a16="http://schemas.microsoft.com/office/drawing/2014/main" id="{1C6FBC6D-0C4C-48EA-9EB0-AF7C89E6BAE6}"/>
              </a:ext>
            </a:extLst>
          </p:cNvPr>
          <p:cNvSpPr>
            <a:spLocks noGrp="1"/>
          </p:cNvSpPr>
          <p:nvPr>
            <p:ph idx="1"/>
          </p:nvPr>
        </p:nvSpPr>
        <p:spPr>
          <a:xfrm>
            <a:off x="1152658" y="2176530"/>
            <a:ext cx="10515600" cy="4316344"/>
          </a:xfrm>
        </p:spPr>
        <p:txBody>
          <a:bodyPr/>
          <a:lstStyle/>
          <a:p>
            <a:r>
              <a:rPr lang="en-US" b="0" i="0" dirty="0">
                <a:solidFill>
                  <a:srgbClr val="006600"/>
                </a:solidFill>
                <a:effectLst/>
                <a:latin typeface="urw-din"/>
              </a:rPr>
              <a:t>You can’t change the size i.e. once you have declared the array you can’t change its size because of static memory allocation.  </a:t>
            </a:r>
          </a:p>
          <a:p>
            <a:r>
              <a:rPr lang="en-US" b="0" i="0" dirty="0">
                <a:solidFill>
                  <a:srgbClr val="006600"/>
                </a:solidFill>
                <a:effectLst/>
                <a:latin typeface="urw-din"/>
              </a:rPr>
              <a:t>Insertion(s) and deletion(s) are difficult as the elements are stored in consecutive memory locations.</a:t>
            </a:r>
          </a:p>
          <a:p>
            <a:r>
              <a:rPr lang="en-US" dirty="0">
                <a:solidFill>
                  <a:srgbClr val="006600"/>
                </a:solidFill>
                <a:latin typeface="urw-din"/>
              </a:rPr>
              <a:t>S</a:t>
            </a:r>
            <a:r>
              <a:rPr lang="en-US" b="0" i="0" dirty="0">
                <a:solidFill>
                  <a:srgbClr val="006600"/>
                </a:solidFill>
                <a:effectLst/>
                <a:latin typeface="urw-din"/>
              </a:rPr>
              <a:t>hifting (Traversing) operation is costly too.</a:t>
            </a:r>
          </a:p>
          <a:p>
            <a:endParaRPr lang="en-US" dirty="0">
              <a:solidFill>
                <a:srgbClr val="006600"/>
              </a:solidFill>
            </a:endParaRPr>
          </a:p>
        </p:txBody>
      </p:sp>
    </p:spTree>
    <p:extLst>
      <p:ext uri="{BB962C8B-B14F-4D97-AF65-F5344CB8AC3E}">
        <p14:creationId xmlns:p14="http://schemas.microsoft.com/office/powerpoint/2010/main" val="3763276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8180-6AFA-447D-AC6C-CD166F33EDA7}"/>
              </a:ext>
            </a:extLst>
          </p:cNvPr>
          <p:cNvSpPr>
            <a:spLocks noGrp="1"/>
          </p:cNvSpPr>
          <p:nvPr>
            <p:ph type="title"/>
          </p:nvPr>
        </p:nvSpPr>
        <p:spPr>
          <a:xfrm>
            <a:off x="838200" y="365125"/>
            <a:ext cx="10515600" cy="742458"/>
          </a:xfrm>
        </p:spPr>
        <p:txBody>
          <a:bodyPr>
            <a:normAutofit fontScale="90000"/>
          </a:bodyPr>
          <a:lstStyle/>
          <a:p>
            <a:pPr algn="ctr"/>
            <a:br>
              <a:rPr lang="en-US" b="1" i="0" dirty="0">
                <a:solidFill>
                  <a:srgbClr val="006600"/>
                </a:solidFill>
                <a:effectLst/>
                <a:latin typeface="urw-din"/>
              </a:rPr>
            </a:br>
            <a:r>
              <a:rPr lang="en-US" b="1" i="0" dirty="0">
                <a:solidFill>
                  <a:srgbClr val="006600"/>
                </a:solidFill>
                <a:effectLst/>
                <a:latin typeface="urw-din"/>
              </a:rPr>
              <a:t>Basic terminologies of array</a:t>
            </a:r>
            <a:br>
              <a:rPr lang="en-US" b="1" i="0" dirty="0">
                <a:solidFill>
                  <a:srgbClr val="006600"/>
                </a:solidFill>
                <a:effectLst/>
                <a:latin typeface="urw-din"/>
              </a:rPr>
            </a:br>
            <a:endParaRPr lang="en-US" dirty="0">
              <a:solidFill>
                <a:srgbClr val="006600"/>
              </a:solidFill>
            </a:endParaRPr>
          </a:p>
        </p:txBody>
      </p:sp>
      <p:sp>
        <p:nvSpPr>
          <p:cNvPr id="3" name="Content Placeholder 2">
            <a:extLst>
              <a:ext uri="{FF2B5EF4-FFF2-40B4-BE49-F238E27FC236}">
                <a16:creationId xmlns:a16="http://schemas.microsoft.com/office/drawing/2014/main" id="{A738545A-27B2-4A10-92A2-82B530C4B004}"/>
              </a:ext>
            </a:extLst>
          </p:cNvPr>
          <p:cNvSpPr>
            <a:spLocks noGrp="1"/>
          </p:cNvSpPr>
          <p:nvPr>
            <p:ph idx="1"/>
          </p:nvPr>
        </p:nvSpPr>
        <p:spPr>
          <a:xfrm>
            <a:off x="838200" y="1516531"/>
            <a:ext cx="10515600" cy="4639569"/>
          </a:xfrm>
        </p:spPr>
        <p:txBody>
          <a:bodyPr/>
          <a:lstStyle/>
          <a:p>
            <a:pPr algn="just" fontAlgn="base">
              <a:buFont typeface="Arial" panose="020B0604020202020204" pitchFamily="34" charset="0"/>
              <a:buChar char="•"/>
            </a:pPr>
            <a:r>
              <a:rPr lang="en-US" b="1" i="0" dirty="0">
                <a:solidFill>
                  <a:srgbClr val="006600"/>
                </a:solidFill>
                <a:effectLst/>
                <a:latin typeface="urw-din"/>
              </a:rPr>
              <a:t>Array Index:</a:t>
            </a:r>
            <a:r>
              <a:rPr lang="en-US" b="0" i="0" dirty="0">
                <a:solidFill>
                  <a:srgbClr val="006600"/>
                </a:solidFill>
                <a:effectLst/>
                <a:latin typeface="urw-din"/>
              </a:rPr>
              <a:t> In an array, </a:t>
            </a:r>
            <a:r>
              <a:rPr lang="en-US" b="1" i="0" dirty="0">
                <a:solidFill>
                  <a:srgbClr val="006600"/>
                </a:solidFill>
                <a:effectLst/>
                <a:latin typeface="urw-din"/>
              </a:rPr>
              <a:t>elements are identified by their indexes</a:t>
            </a:r>
            <a:r>
              <a:rPr lang="en-US" b="0" i="0" dirty="0">
                <a:solidFill>
                  <a:srgbClr val="006600"/>
                </a:solidFill>
                <a:effectLst/>
                <a:latin typeface="urw-din"/>
              </a:rPr>
              <a:t>. Array index starts from 0 to n-1.</a:t>
            </a:r>
          </a:p>
          <a:p>
            <a:pPr algn="just" fontAlgn="base">
              <a:buFont typeface="Arial" panose="020B0604020202020204" pitchFamily="34" charset="0"/>
              <a:buChar char="•"/>
            </a:pPr>
            <a:r>
              <a:rPr lang="en-US" b="1" i="0" dirty="0">
                <a:solidFill>
                  <a:srgbClr val="006600"/>
                </a:solidFill>
                <a:effectLst/>
                <a:latin typeface="urw-din"/>
              </a:rPr>
              <a:t>Array element: </a:t>
            </a:r>
            <a:r>
              <a:rPr lang="en-US" b="0" i="0" dirty="0">
                <a:solidFill>
                  <a:srgbClr val="006600"/>
                </a:solidFill>
                <a:effectLst/>
                <a:latin typeface="urw-din"/>
              </a:rPr>
              <a:t>Elements are </a:t>
            </a:r>
            <a:r>
              <a:rPr lang="en-US" b="1" i="0" dirty="0">
                <a:solidFill>
                  <a:srgbClr val="006600"/>
                </a:solidFill>
                <a:effectLst/>
                <a:latin typeface="urw-din"/>
              </a:rPr>
              <a:t>items stored in an array </a:t>
            </a:r>
            <a:r>
              <a:rPr lang="en-US" b="0" i="0" dirty="0">
                <a:solidFill>
                  <a:srgbClr val="006600"/>
                </a:solidFill>
                <a:effectLst/>
                <a:latin typeface="urw-din"/>
              </a:rPr>
              <a:t>and can be accessed by their index.</a:t>
            </a:r>
          </a:p>
          <a:p>
            <a:pPr algn="just" fontAlgn="base">
              <a:buFont typeface="Arial" panose="020B0604020202020204" pitchFamily="34" charset="0"/>
              <a:buChar char="•"/>
            </a:pPr>
            <a:r>
              <a:rPr lang="en-US" b="1" i="0" dirty="0">
                <a:solidFill>
                  <a:srgbClr val="006600"/>
                </a:solidFill>
                <a:effectLst/>
                <a:latin typeface="urw-din"/>
              </a:rPr>
              <a:t>Array Length:</a:t>
            </a:r>
            <a:r>
              <a:rPr lang="en-US" b="0" i="0" dirty="0">
                <a:solidFill>
                  <a:srgbClr val="006600"/>
                </a:solidFill>
                <a:effectLst/>
                <a:latin typeface="urw-din"/>
              </a:rPr>
              <a:t> The length of an array is determined by the </a:t>
            </a:r>
            <a:r>
              <a:rPr lang="en-US" b="1" i="0" dirty="0">
                <a:solidFill>
                  <a:srgbClr val="006600"/>
                </a:solidFill>
                <a:effectLst/>
                <a:latin typeface="urw-din"/>
              </a:rPr>
              <a:t>number of elements it can contain</a:t>
            </a:r>
            <a:r>
              <a:rPr lang="en-US" b="0" i="0" dirty="0">
                <a:solidFill>
                  <a:srgbClr val="006600"/>
                </a:solidFill>
                <a:effectLst/>
                <a:latin typeface="urw-din"/>
              </a:rPr>
              <a:t>. </a:t>
            </a:r>
          </a:p>
          <a:p>
            <a:pPr marL="0" indent="0" algn="just" fontAlgn="base">
              <a:buNone/>
            </a:pPr>
            <a:endParaRPr lang="en-US" b="0" i="0" dirty="0">
              <a:solidFill>
                <a:srgbClr val="006600"/>
              </a:solidFill>
              <a:effectLst/>
              <a:latin typeface="urw-din"/>
            </a:endParaRPr>
          </a:p>
          <a:p>
            <a:pPr marL="0" indent="0" algn="just">
              <a:buNone/>
            </a:pPr>
            <a:endParaRPr lang="en-US" dirty="0">
              <a:solidFill>
                <a:srgbClr val="006600"/>
              </a:solidFill>
            </a:endParaRPr>
          </a:p>
        </p:txBody>
      </p:sp>
      <p:pic>
        <p:nvPicPr>
          <p:cNvPr id="7" name="Picture 6">
            <a:extLst>
              <a:ext uri="{FF2B5EF4-FFF2-40B4-BE49-F238E27FC236}">
                <a16:creationId xmlns:a16="http://schemas.microsoft.com/office/drawing/2014/main" id="{E51C19D3-8A58-427C-9F97-1A2E56719552}"/>
              </a:ext>
            </a:extLst>
          </p:cNvPr>
          <p:cNvPicPr>
            <a:picLocks noChangeAspect="1"/>
          </p:cNvPicPr>
          <p:nvPr/>
        </p:nvPicPr>
        <p:blipFill>
          <a:blip r:embed="rId2"/>
          <a:stretch>
            <a:fillRect/>
          </a:stretch>
        </p:blipFill>
        <p:spPr>
          <a:xfrm>
            <a:off x="2914650" y="4200995"/>
            <a:ext cx="6362700" cy="1666875"/>
          </a:xfrm>
          <a:prstGeom prst="rect">
            <a:avLst/>
          </a:prstGeom>
        </p:spPr>
      </p:pic>
    </p:spTree>
    <p:extLst>
      <p:ext uri="{BB962C8B-B14F-4D97-AF65-F5344CB8AC3E}">
        <p14:creationId xmlns:p14="http://schemas.microsoft.com/office/powerpoint/2010/main" val="470717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0AB8-F033-4BBE-A1C4-65F7B41B77C3}"/>
              </a:ext>
            </a:extLst>
          </p:cNvPr>
          <p:cNvSpPr>
            <a:spLocks noGrp="1"/>
          </p:cNvSpPr>
          <p:nvPr>
            <p:ph type="title"/>
          </p:nvPr>
        </p:nvSpPr>
        <p:spPr>
          <a:xfrm>
            <a:off x="838200" y="365126"/>
            <a:ext cx="9117169" cy="568094"/>
          </a:xfrm>
        </p:spPr>
        <p:txBody>
          <a:bodyPr>
            <a:normAutofit fontScale="90000"/>
          </a:bodyPr>
          <a:lstStyle/>
          <a:p>
            <a:pPr algn="ctr"/>
            <a:r>
              <a:rPr lang="en-US" b="1" dirty="0">
                <a:solidFill>
                  <a:srgbClr val="006600"/>
                </a:solidFill>
              </a:rPr>
              <a:t>Types of Array</a:t>
            </a:r>
          </a:p>
        </p:txBody>
      </p:sp>
      <p:sp>
        <p:nvSpPr>
          <p:cNvPr id="3" name="Content Placeholder 2">
            <a:extLst>
              <a:ext uri="{FF2B5EF4-FFF2-40B4-BE49-F238E27FC236}">
                <a16:creationId xmlns:a16="http://schemas.microsoft.com/office/drawing/2014/main" id="{68CA8ADE-ED35-437D-A5B9-553C7B5F009D}"/>
              </a:ext>
            </a:extLst>
          </p:cNvPr>
          <p:cNvSpPr>
            <a:spLocks noGrp="1"/>
          </p:cNvSpPr>
          <p:nvPr>
            <p:ph idx="1"/>
          </p:nvPr>
        </p:nvSpPr>
        <p:spPr>
          <a:xfrm>
            <a:off x="206062" y="1236372"/>
            <a:ext cx="11147738" cy="4940591"/>
          </a:xfrm>
        </p:spPr>
        <p:txBody>
          <a:bodyPr/>
          <a:lstStyle/>
          <a:p>
            <a:pPr marL="514350" indent="-514350">
              <a:buFont typeface="+mj-lt"/>
              <a:buAutoNum type="arabicPeriod"/>
            </a:pPr>
            <a:r>
              <a:rPr lang="en-US" dirty="0">
                <a:solidFill>
                  <a:srgbClr val="006600"/>
                </a:solidFill>
              </a:rPr>
              <a:t>One Dimensional Array (1-D Array)</a:t>
            </a:r>
          </a:p>
          <a:p>
            <a:pPr marL="514350" indent="-514350">
              <a:buFont typeface="+mj-lt"/>
              <a:buAutoNum type="arabicPeriod"/>
            </a:pPr>
            <a:r>
              <a:rPr lang="en-US" dirty="0">
                <a:solidFill>
                  <a:srgbClr val="006600"/>
                </a:solidFill>
              </a:rPr>
              <a:t>Two Dimensional Array (2-D Array)</a:t>
            </a:r>
          </a:p>
          <a:p>
            <a:pPr marL="514350" indent="-514350">
              <a:buFont typeface="+mj-lt"/>
              <a:buAutoNum type="arabicPeriod"/>
            </a:pPr>
            <a:r>
              <a:rPr lang="en-US" dirty="0">
                <a:solidFill>
                  <a:srgbClr val="006600"/>
                </a:solidFill>
              </a:rPr>
              <a:t>Three Dimensional Array (3-D Array)</a:t>
            </a:r>
          </a:p>
          <a:p>
            <a:pPr marL="0" indent="0">
              <a:buNone/>
            </a:pPr>
            <a:endParaRPr lang="en-US" dirty="0">
              <a:solidFill>
                <a:srgbClr val="006600"/>
              </a:solidFill>
            </a:endParaRPr>
          </a:p>
          <a:p>
            <a:pPr marL="0" indent="0">
              <a:buNone/>
            </a:pPr>
            <a:endParaRPr lang="en-US" dirty="0">
              <a:solidFill>
                <a:srgbClr val="006600"/>
              </a:solidFill>
            </a:endParaRPr>
          </a:p>
          <a:p>
            <a:pPr marL="0" indent="0">
              <a:buNone/>
            </a:pPr>
            <a:r>
              <a:rPr lang="en-US" dirty="0">
                <a:solidFill>
                  <a:srgbClr val="006600"/>
                </a:solidFill>
              </a:rPr>
              <a:t>					</a:t>
            </a:r>
          </a:p>
        </p:txBody>
      </p:sp>
      <p:pic>
        <p:nvPicPr>
          <p:cNvPr id="5" name="Picture 4">
            <a:extLst>
              <a:ext uri="{FF2B5EF4-FFF2-40B4-BE49-F238E27FC236}">
                <a16:creationId xmlns:a16="http://schemas.microsoft.com/office/drawing/2014/main" id="{E498F328-9211-4B49-9A93-D76123E7B09C}"/>
              </a:ext>
            </a:extLst>
          </p:cNvPr>
          <p:cNvPicPr>
            <a:picLocks noChangeAspect="1"/>
          </p:cNvPicPr>
          <p:nvPr/>
        </p:nvPicPr>
        <p:blipFill>
          <a:blip r:embed="rId2"/>
          <a:stretch>
            <a:fillRect/>
          </a:stretch>
        </p:blipFill>
        <p:spPr>
          <a:xfrm>
            <a:off x="361754" y="2965168"/>
            <a:ext cx="4017775" cy="1489656"/>
          </a:xfrm>
          <a:prstGeom prst="rect">
            <a:avLst/>
          </a:prstGeom>
        </p:spPr>
      </p:pic>
      <p:pic>
        <p:nvPicPr>
          <p:cNvPr id="7" name="Picture 6">
            <a:extLst>
              <a:ext uri="{FF2B5EF4-FFF2-40B4-BE49-F238E27FC236}">
                <a16:creationId xmlns:a16="http://schemas.microsoft.com/office/drawing/2014/main" id="{98BFC9AB-4DB4-4857-B3A0-A76F2872B825}"/>
              </a:ext>
            </a:extLst>
          </p:cNvPr>
          <p:cNvPicPr>
            <a:picLocks noChangeAspect="1"/>
          </p:cNvPicPr>
          <p:nvPr/>
        </p:nvPicPr>
        <p:blipFill>
          <a:blip r:embed="rId3"/>
          <a:stretch>
            <a:fillRect/>
          </a:stretch>
        </p:blipFill>
        <p:spPr>
          <a:xfrm>
            <a:off x="375561" y="4513519"/>
            <a:ext cx="4017775" cy="2216217"/>
          </a:xfrm>
          <a:prstGeom prst="rect">
            <a:avLst/>
          </a:prstGeom>
        </p:spPr>
      </p:pic>
      <p:pic>
        <p:nvPicPr>
          <p:cNvPr id="9" name="Picture 8">
            <a:extLst>
              <a:ext uri="{FF2B5EF4-FFF2-40B4-BE49-F238E27FC236}">
                <a16:creationId xmlns:a16="http://schemas.microsoft.com/office/drawing/2014/main" id="{8F96D02D-04B2-416B-8A64-1EB43BFDB82F}"/>
              </a:ext>
            </a:extLst>
          </p:cNvPr>
          <p:cNvPicPr>
            <a:picLocks noChangeAspect="1"/>
          </p:cNvPicPr>
          <p:nvPr/>
        </p:nvPicPr>
        <p:blipFill>
          <a:blip r:embed="rId4"/>
          <a:stretch>
            <a:fillRect/>
          </a:stretch>
        </p:blipFill>
        <p:spPr>
          <a:xfrm>
            <a:off x="6290776" y="1078737"/>
            <a:ext cx="5218716" cy="2627930"/>
          </a:xfrm>
          <a:prstGeom prst="rect">
            <a:avLst/>
          </a:prstGeom>
        </p:spPr>
      </p:pic>
      <p:pic>
        <p:nvPicPr>
          <p:cNvPr id="11" name="Picture 10">
            <a:extLst>
              <a:ext uri="{FF2B5EF4-FFF2-40B4-BE49-F238E27FC236}">
                <a16:creationId xmlns:a16="http://schemas.microsoft.com/office/drawing/2014/main" id="{FAE5C00D-75A2-4D3D-99B7-799C2D55BB4F}"/>
              </a:ext>
            </a:extLst>
          </p:cNvPr>
          <p:cNvPicPr>
            <a:picLocks noChangeAspect="1"/>
          </p:cNvPicPr>
          <p:nvPr/>
        </p:nvPicPr>
        <p:blipFill>
          <a:blip r:embed="rId5"/>
          <a:stretch>
            <a:fillRect/>
          </a:stretch>
        </p:blipFill>
        <p:spPr>
          <a:xfrm>
            <a:off x="6290776" y="3886498"/>
            <a:ext cx="5232523" cy="2664331"/>
          </a:xfrm>
          <a:prstGeom prst="rect">
            <a:avLst/>
          </a:prstGeom>
        </p:spPr>
      </p:pic>
    </p:spTree>
    <p:extLst>
      <p:ext uri="{BB962C8B-B14F-4D97-AF65-F5344CB8AC3E}">
        <p14:creationId xmlns:p14="http://schemas.microsoft.com/office/powerpoint/2010/main" val="4133573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2590</Words>
  <Application>Microsoft Office PowerPoint</Application>
  <PresentationFormat>Widescreen</PresentationFormat>
  <Paragraphs>207</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Google Sans</vt:lpstr>
      <vt:lpstr>inter-regular</vt:lpstr>
      <vt:lpstr>Söhne</vt:lpstr>
      <vt:lpstr>urw-din</vt:lpstr>
      <vt:lpstr>Wingdings</vt:lpstr>
      <vt:lpstr>Office Theme</vt:lpstr>
      <vt:lpstr>Array</vt:lpstr>
      <vt:lpstr>Characteristics of an Array </vt:lpstr>
      <vt:lpstr> Operations performed on array </vt:lpstr>
      <vt:lpstr>Application of Array</vt:lpstr>
      <vt:lpstr>Real-Life Applications of Array </vt:lpstr>
      <vt:lpstr>Advantages of using arrays </vt:lpstr>
      <vt:lpstr>Disadvantages of using arrays</vt:lpstr>
      <vt:lpstr> Basic terminologies of array </vt:lpstr>
      <vt:lpstr>Types of Array</vt:lpstr>
      <vt:lpstr> Types of Array operations</vt:lpstr>
      <vt:lpstr>Traversal in Array</vt:lpstr>
      <vt:lpstr>Insertion operation in Array</vt:lpstr>
      <vt:lpstr>Deletion Operation in Array</vt:lpstr>
      <vt:lpstr>Search Operation in Array</vt:lpstr>
      <vt:lpstr>Sorting Operation in Array</vt:lpstr>
      <vt:lpstr>Bubble Sort</vt:lpstr>
      <vt:lpstr>Application of Bubble Sort</vt:lpstr>
      <vt:lpstr>Bubble Sort</vt:lpstr>
      <vt:lpstr>Bubble Sort</vt:lpstr>
      <vt:lpstr>Bubble Sort Code Implementation</vt:lpstr>
      <vt:lpstr>Selection Sort</vt:lpstr>
      <vt:lpstr>Application of Selection Sort</vt:lpstr>
      <vt:lpstr>Selection Sort</vt:lpstr>
      <vt:lpstr>Selection Sort</vt:lpstr>
      <vt:lpstr>Selection Sort</vt:lpstr>
      <vt:lpstr>Insertion Sort</vt:lpstr>
      <vt:lpstr>Insertion Sort</vt:lpstr>
      <vt:lpstr>Insertion Sort</vt:lpstr>
      <vt:lpstr>Insertion Sort</vt:lpstr>
      <vt:lpstr>Quick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Md Habibur Rahman</dc:creator>
  <cp:lastModifiedBy>Md Habibur Rahman</cp:lastModifiedBy>
  <cp:revision>150</cp:revision>
  <dcterms:created xsi:type="dcterms:W3CDTF">2023-03-23T10:12:50Z</dcterms:created>
  <dcterms:modified xsi:type="dcterms:W3CDTF">2023-03-25T16:15:47Z</dcterms:modified>
</cp:coreProperties>
</file>