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402" r:id="rId2"/>
    <p:sldId id="403" r:id="rId3"/>
    <p:sldId id="404" r:id="rId4"/>
    <p:sldId id="405" r:id="rId5"/>
    <p:sldId id="256" r:id="rId6"/>
    <p:sldId id="359" r:id="rId7"/>
    <p:sldId id="360" r:id="rId8"/>
    <p:sldId id="371" r:id="rId9"/>
    <p:sldId id="362" r:id="rId10"/>
    <p:sldId id="363" r:id="rId11"/>
    <p:sldId id="372" r:id="rId12"/>
    <p:sldId id="373" r:id="rId13"/>
    <p:sldId id="374" r:id="rId14"/>
    <p:sldId id="36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n Balgobin" initials="YB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095" autoAdjust="0"/>
  </p:normalViewPr>
  <p:slideViewPr>
    <p:cSldViewPr>
      <p:cViewPr varScale="1">
        <p:scale>
          <a:sx n="74" d="100"/>
          <a:sy n="74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2A2E2-E797-4EB1-87E1-A7DCA5659D3A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AF5B-12D7-4AFA-8CE9-EAA3A0F20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713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38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38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4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781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1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95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72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01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6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2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7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41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580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90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67944" y="6384053"/>
            <a:ext cx="4104456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0" dirty="0" smtClean="0"/>
              <a:t>Carnegie Mellon University</a:t>
            </a:r>
            <a:endParaRPr lang="en-US" sz="1000" noProof="0" dirty="0"/>
          </a:p>
        </p:txBody>
      </p:sp>
      <p:pic>
        <p:nvPicPr>
          <p:cNvPr id="13" name="Image 1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42676"/>
            <a:ext cx="719724" cy="7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deas.repec.org/c/boc/bocode/t961403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14004" y="1709739"/>
            <a:ext cx="8506468" cy="1719261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Econométrie 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556" y="764584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75556" y="872596"/>
            <a:ext cx="216024" cy="10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Correction par les MCG (1)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On a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𝑋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fr-FR" sz="2400" dirty="0" smtClean="0"/>
                  <a:t>,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i="1">
                        <a:latin typeface="Cambria Math"/>
                      </a:rPr>
                      <m:t>=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fr-FR" sz="2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fr-FR" sz="2400" dirty="0" smtClean="0"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>
                    <a:ea typeface="Cambria Math"/>
                  </a:rPr>
                  <a:t> </a:t>
                </a:r>
                <a:r>
                  <a:rPr lang="fr-FR" sz="2400" dirty="0" smtClean="0">
                    <a:ea typeface="Cambria Math"/>
                  </a:rPr>
                  <a:t>On note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  <m:r>
                      <a:rPr lang="fr-FR" sz="24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fr-FR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400" dirty="0"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Matrice de variance/covariance des résidus :</a:t>
                </a:r>
              </a:p>
              <a:p>
                <a:pPr marL="0" indent="0">
                  <a:buNone/>
                </a:pPr>
                <a:endParaRPr lang="fr-FR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dmin\Desktop\TP\v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20" y="3284984"/>
            <a:ext cx="488022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2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Correction par les MCG (2)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On décompose ainsi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/>
                      <m:sup>
                        <m:r>
                          <a:rPr lang="fr-FR" sz="24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On réalise alors la régression suivante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/>
                      </a:rPr>
                      <m:t>P</m:t>
                    </m:r>
                    <m:r>
                      <a:rPr lang="fr-FR" sz="2400" i="1">
                        <a:latin typeface="Cambria Math"/>
                      </a:rPr>
                      <m:t>𝑌</m:t>
                    </m:r>
                    <m:r>
                      <a:rPr lang="fr-FR" sz="2400" i="1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𝑃</m:t>
                    </m:r>
                    <m:r>
                      <a:rPr lang="fr-FR" sz="2400" i="1">
                        <a:latin typeface="Cambria Math"/>
                      </a:rPr>
                      <m:t>𝑋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fr-FR" sz="2400" dirty="0" smtClean="0"/>
                  <a:t>  </a:t>
                </a:r>
                <a:endParaRPr lang="fr-F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On </a:t>
                </a:r>
                <a:r>
                  <a:rPr lang="fr-FR" sz="2400" dirty="0"/>
                  <a:t>calcule donc la série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i="1">
                        <a:latin typeface="Cambria Math"/>
                      </a:rPr>
                      <m:t>−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  <m:r>
                          <a:rPr lang="fr-FR" sz="24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fr-FR" sz="24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pour la première valeur.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400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admin\Desktop\TP\matri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632624" cy="20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Correction par les MCG (3)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796136" y="232234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/>
              <a:t>P=</a:t>
            </a:r>
            <a:r>
              <a:rPr lang="fr-FR" sz="2400" dirty="0" err="1"/>
              <a:t>zeros</a:t>
            </a:r>
            <a:r>
              <a:rPr lang="fr-FR" sz="2400" dirty="0"/>
              <a:t>(</a:t>
            </a:r>
            <a:r>
              <a:rPr lang="fr-FR" sz="2400" dirty="0" err="1"/>
              <a:t>n,n</a:t>
            </a:r>
            <a:r>
              <a:rPr lang="fr-FR" sz="2400" dirty="0"/>
              <a:t>);</a:t>
            </a:r>
          </a:p>
          <a:p>
            <a:r>
              <a:rPr lang="fr-FR" sz="2400" dirty="0"/>
              <a:t>v=</a:t>
            </a:r>
            <a:r>
              <a:rPr lang="fr-FR" sz="2400" dirty="0" err="1"/>
              <a:t>repmat</a:t>
            </a:r>
            <a:r>
              <a:rPr lang="fr-FR" sz="2400" dirty="0"/>
              <a:t>(1,1,n)</a:t>
            </a:r>
          </a:p>
          <a:p>
            <a:r>
              <a:rPr lang="fr-FR" sz="2400" dirty="0"/>
              <a:t>P=P+ </a:t>
            </a:r>
            <a:r>
              <a:rPr lang="fr-FR" sz="2400" dirty="0" err="1"/>
              <a:t>diag</a:t>
            </a:r>
            <a:r>
              <a:rPr lang="fr-FR" sz="2400" dirty="0"/>
              <a:t>(v,0)</a:t>
            </a:r>
          </a:p>
          <a:p>
            <a:r>
              <a:rPr lang="fr-FR" sz="2400" dirty="0"/>
              <a:t>v=</a:t>
            </a:r>
            <a:r>
              <a:rPr lang="fr-FR" sz="2400" dirty="0" err="1"/>
              <a:t>repmat</a:t>
            </a:r>
            <a:r>
              <a:rPr lang="fr-FR" sz="2400" dirty="0"/>
              <a:t>(-rho,1,n-1)</a:t>
            </a:r>
          </a:p>
          <a:p>
            <a:r>
              <a:rPr lang="fr-FR" sz="2400" dirty="0"/>
              <a:t>P=P+ </a:t>
            </a:r>
            <a:r>
              <a:rPr lang="fr-FR" sz="2400" dirty="0" err="1"/>
              <a:t>diag</a:t>
            </a:r>
            <a:r>
              <a:rPr lang="fr-FR" sz="2400" dirty="0"/>
              <a:t>(v,-1)</a:t>
            </a:r>
          </a:p>
          <a:p>
            <a:r>
              <a:rPr lang="fr-FR" sz="2400" dirty="0"/>
              <a:t>P(1,1)=</a:t>
            </a:r>
            <a:r>
              <a:rPr lang="fr-FR" sz="2400" dirty="0" err="1"/>
              <a:t>sqrt</a:t>
            </a:r>
            <a:r>
              <a:rPr lang="fr-FR" sz="2400" dirty="0"/>
              <a:t>(1-rho^2)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 smtClean="0"/>
              <a:t>new_=P*y</a:t>
            </a:r>
            <a:endParaRPr lang="fr-FR" sz="2400" dirty="0"/>
          </a:p>
          <a:p>
            <a:r>
              <a:rPr lang="fr-FR" sz="2400" dirty="0" err="1" smtClean="0"/>
              <a:t>new_X</a:t>
            </a:r>
            <a:r>
              <a:rPr lang="fr-FR" sz="2400" dirty="0" smtClean="0"/>
              <a:t>=P*X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323528" y="1933287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/>
              <a:t>y=</a:t>
            </a:r>
            <a:r>
              <a:rPr lang="fr-FR" sz="2400" dirty="0" err="1"/>
              <a:t>intdef</a:t>
            </a:r>
            <a:r>
              <a:rPr lang="fr-FR" sz="2400" dirty="0"/>
              <a:t>(:,2)</a:t>
            </a:r>
          </a:p>
          <a:p>
            <a:r>
              <a:rPr lang="fr-FR" sz="2400" dirty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</a:t>
            </a:r>
            <a:r>
              <a:rPr lang="fr-FR" sz="2400" dirty="0" err="1"/>
              <a:t>intdef</a:t>
            </a:r>
            <a:r>
              <a:rPr lang="fr-FR" sz="2400" dirty="0"/>
              <a:t>) </a:t>
            </a:r>
          </a:p>
          <a:p>
            <a:r>
              <a:rPr lang="fr-FR" sz="2400" dirty="0"/>
              <a:t>X=[</a:t>
            </a:r>
            <a:r>
              <a:rPr lang="fr-FR" sz="2400" dirty="0" err="1"/>
              <a:t>ones</a:t>
            </a:r>
            <a:r>
              <a:rPr lang="fr-FR" sz="2400" dirty="0"/>
              <a:t>(n,1),</a:t>
            </a:r>
            <a:r>
              <a:rPr lang="fr-FR" sz="2400" dirty="0" err="1"/>
              <a:t>intdef</a:t>
            </a:r>
            <a:r>
              <a:rPr lang="fr-FR" sz="2400" dirty="0"/>
              <a:t>(:, [3,6])]</a:t>
            </a:r>
          </a:p>
          <a:p>
            <a:r>
              <a:rPr lang="fr-FR" sz="2400" dirty="0"/>
              <a:t> y_=[y(2:n)]</a:t>
            </a:r>
          </a:p>
          <a:p>
            <a:r>
              <a:rPr lang="fr-FR" sz="2400" dirty="0" err="1"/>
              <a:t>y_lag</a:t>
            </a:r>
            <a:r>
              <a:rPr lang="fr-FR" sz="2400" dirty="0"/>
              <a:t>= [y(1:n-1)]</a:t>
            </a:r>
          </a:p>
          <a:p>
            <a:r>
              <a:rPr lang="fr-FR" sz="2400" dirty="0" err="1"/>
              <a:t>new_y</a:t>
            </a:r>
            <a:r>
              <a:rPr lang="fr-FR" sz="2400" dirty="0"/>
              <a:t>=[</a:t>
            </a:r>
            <a:r>
              <a:rPr lang="fr-FR" sz="2400" dirty="0" err="1"/>
              <a:t>sqrt</a:t>
            </a:r>
            <a:r>
              <a:rPr lang="fr-FR" sz="2400" dirty="0"/>
              <a:t>(1-rho^2)*y(1)y_-rho*</a:t>
            </a:r>
            <a:r>
              <a:rPr lang="fr-FR" sz="2400" dirty="0" err="1"/>
              <a:t>y_lag</a:t>
            </a:r>
            <a:r>
              <a:rPr lang="fr-FR" sz="2400" dirty="0"/>
              <a:t>]</a:t>
            </a:r>
          </a:p>
          <a:p>
            <a:r>
              <a:rPr lang="fr-FR" sz="2400" dirty="0"/>
              <a:t>X_=[X(2:n,:)]</a:t>
            </a:r>
          </a:p>
          <a:p>
            <a:r>
              <a:rPr lang="fr-FR" sz="2400" dirty="0" err="1"/>
              <a:t>X_lag</a:t>
            </a:r>
            <a:r>
              <a:rPr lang="fr-FR" sz="2400" dirty="0"/>
              <a:t>= [X(1:n-1,:)]</a:t>
            </a:r>
          </a:p>
          <a:p>
            <a:r>
              <a:rPr lang="fr-FR" sz="2400" dirty="0" err="1"/>
              <a:t>new_X</a:t>
            </a:r>
            <a:r>
              <a:rPr lang="fr-FR" sz="2400" dirty="0"/>
              <a:t>=[</a:t>
            </a:r>
            <a:r>
              <a:rPr lang="fr-FR" sz="2400" dirty="0" err="1"/>
              <a:t>sqrt</a:t>
            </a:r>
            <a:r>
              <a:rPr lang="fr-FR" sz="2400" dirty="0"/>
              <a:t>(1-rho^2)*X(1,:); X_-rho*</a:t>
            </a:r>
            <a:r>
              <a:rPr lang="fr-FR" sz="2400" dirty="0" err="1"/>
              <a:t>X_lag</a:t>
            </a:r>
            <a:r>
              <a:rPr lang="fr-FR" sz="2400" dirty="0"/>
              <a:t>]</a:t>
            </a:r>
            <a:endParaRPr lang="fr-FR" sz="24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51520" y="1714340"/>
            <a:ext cx="8568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148064" y="1314230"/>
            <a:ext cx="0" cy="4424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568" y="131423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A la main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521328" y="131288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Avec une matrice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412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Correction par les MCG (4)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On applique ensuite les MCO au modèle transformé :</a:t>
            </a:r>
          </a:p>
          <a:p>
            <a:pPr marL="0" indent="0">
              <a:buNone/>
            </a:pPr>
            <a:r>
              <a:rPr lang="fr-FR" sz="2000" dirty="0"/>
              <a:t>[</a:t>
            </a:r>
            <a:r>
              <a:rPr lang="fr-FR" sz="2000" dirty="0" err="1"/>
              <a:t>n,k</a:t>
            </a:r>
            <a:r>
              <a:rPr lang="fr-FR" sz="2000" dirty="0"/>
              <a:t>]=size(</a:t>
            </a:r>
            <a:r>
              <a:rPr lang="fr-FR" sz="2000" dirty="0" err="1"/>
              <a:t>new_X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dirty="0" smtClean="0"/>
              <a:t>beta=</a:t>
            </a:r>
            <a:r>
              <a:rPr lang="fr-FR" sz="2000" dirty="0" err="1" smtClean="0"/>
              <a:t>inv</a:t>
            </a:r>
            <a:r>
              <a:rPr lang="fr-FR" sz="2000" dirty="0" smtClean="0"/>
              <a:t>(</a:t>
            </a:r>
            <a:r>
              <a:rPr lang="fr-FR" sz="2000" dirty="0" err="1" smtClean="0"/>
              <a:t>new_X</a:t>
            </a:r>
            <a:r>
              <a:rPr lang="fr-FR" sz="2000" dirty="0"/>
              <a:t>'*</a:t>
            </a:r>
            <a:r>
              <a:rPr lang="fr-FR" sz="2000" dirty="0" err="1"/>
              <a:t>new_X</a:t>
            </a:r>
            <a:r>
              <a:rPr lang="fr-FR" sz="2000" dirty="0"/>
              <a:t>)*</a:t>
            </a:r>
            <a:r>
              <a:rPr lang="fr-FR" sz="2000" dirty="0" err="1"/>
              <a:t>new_X</a:t>
            </a:r>
            <a:r>
              <a:rPr lang="fr-FR" sz="2000" dirty="0"/>
              <a:t>'*</a:t>
            </a:r>
            <a:r>
              <a:rPr lang="fr-FR" sz="2000" dirty="0" err="1"/>
              <a:t>new_y</a:t>
            </a:r>
            <a:r>
              <a:rPr lang="fr-FR" sz="2000" dirty="0"/>
              <a:t>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u=</a:t>
            </a:r>
            <a:r>
              <a:rPr lang="fr-FR" sz="2000" dirty="0" err="1" smtClean="0"/>
              <a:t>new_y-new_X</a:t>
            </a:r>
            <a:r>
              <a:rPr lang="fr-FR" sz="2000" dirty="0" smtClean="0"/>
              <a:t>*beta</a:t>
            </a:r>
          </a:p>
          <a:p>
            <a:pPr marL="0" indent="0">
              <a:buNone/>
            </a:pPr>
            <a:r>
              <a:rPr lang="fr-FR" sz="2000" dirty="0" smtClean="0"/>
              <a:t>sig2=u</a:t>
            </a:r>
            <a:r>
              <a:rPr lang="fr-FR" sz="2000" dirty="0"/>
              <a:t>'*u/(n-k)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err="1" smtClean="0"/>
              <a:t>std</a:t>
            </a:r>
            <a:r>
              <a:rPr lang="fr-FR" sz="2000" dirty="0" smtClean="0"/>
              <a:t>=</a:t>
            </a:r>
            <a:r>
              <a:rPr lang="fr-FR" sz="2000" dirty="0" err="1" smtClean="0"/>
              <a:t>sqrt</a:t>
            </a:r>
            <a:r>
              <a:rPr lang="fr-FR" sz="2000" dirty="0" smtClean="0"/>
              <a:t>(</a:t>
            </a:r>
            <a:r>
              <a:rPr lang="fr-FR" sz="2000" dirty="0" err="1" smtClean="0"/>
              <a:t>diag</a:t>
            </a:r>
            <a:r>
              <a:rPr lang="fr-FR" sz="2000" dirty="0" smtClean="0"/>
              <a:t>(sig2*</a:t>
            </a:r>
            <a:r>
              <a:rPr lang="fr-FR" sz="2000" dirty="0" err="1" smtClean="0"/>
              <a:t>inv</a:t>
            </a:r>
            <a:r>
              <a:rPr lang="fr-FR" sz="2000" dirty="0" smtClean="0"/>
              <a:t>(X</a:t>
            </a:r>
            <a:r>
              <a:rPr lang="fr-FR" sz="2000" dirty="0"/>
              <a:t>'*X)))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t=beta</a:t>
            </a:r>
            <a:r>
              <a:rPr lang="fr-FR" sz="2000" dirty="0"/>
              <a:t>./</a:t>
            </a:r>
            <a:r>
              <a:rPr lang="fr-FR" sz="2000" dirty="0" err="1"/>
              <a:t>std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02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Délais distribués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 Plutôt que d’adopter les MCG, on peut modéliser de la façon suivante, afin de capturer les effets dynamiques :</a:t>
                </a:r>
              </a:p>
              <a:p>
                <a:pPr marL="0" indent="0">
                  <a:buNone/>
                </a:pPr>
                <a:endParaRPr lang="fr-FR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/>
                            </a:rPr>
                            <m:t>3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𝑖𝑛𝑓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</a:rPr>
                            <m:t>𝑖𝑛𝑓</m:t>
                          </m:r>
                        </m:e>
                        <m:sub>
                          <m:r>
                            <a:rPr lang="fr-FR" sz="2400" i="1">
                              <a:latin typeface="Cambria Math"/>
                            </a:rPr>
                            <m:t>𝑡</m:t>
                          </m:r>
                          <m:r>
                            <a:rPr lang="fr-FR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fr-F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fr-FR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2400" i="1">
                              <a:latin typeface="Cambria Math"/>
                            </a:rPr>
                            <m:t>𝑡</m:t>
                          </m:r>
                          <m:r>
                            <a:rPr lang="fr-FR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fr-F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fr-FR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2400" i="1">
                              <a:latin typeface="Cambria Math"/>
                            </a:rPr>
                            <m:t>𝑡</m:t>
                          </m:r>
                          <m:r>
                            <a:rPr lang="fr-FR" sz="2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1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Délais distribués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3528" y="1268760"/>
            <a:ext cx="7886700" cy="48965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600" dirty="0"/>
              <a:t>y=</a:t>
            </a:r>
            <a:r>
              <a:rPr lang="fr-FR" sz="3600" dirty="0" err="1"/>
              <a:t>intdef</a:t>
            </a:r>
            <a:r>
              <a:rPr lang="fr-FR" sz="3600" dirty="0"/>
              <a:t>(:,2)</a:t>
            </a:r>
          </a:p>
          <a:p>
            <a:pPr marL="0" indent="0">
              <a:buNone/>
            </a:pPr>
            <a:r>
              <a:rPr lang="fr-FR" sz="3600" dirty="0"/>
              <a:t>[</a:t>
            </a:r>
            <a:r>
              <a:rPr lang="fr-FR" sz="3600" dirty="0" err="1"/>
              <a:t>n,k</a:t>
            </a:r>
            <a:r>
              <a:rPr lang="fr-FR" sz="3600" dirty="0"/>
              <a:t>]=size(</a:t>
            </a:r>
            <a:r>
              <a:rPr lang="fr-FR" sz="3600" dirty="0" err="1"/>
              <a:t>intdef</a:t>
            </a:r>
            <a:r>
              <a:rPr lang="fr-FR" sz="3600" dirty="0"/>
              <a:t>) </a:t>
            </a:r>
          </a:p>
          <a:p>
            <a:pPr marL="0" indent="0">
              <a:buNone/>
            </a:pPr>
            <a:r>
              <a:rPr lang="fr-FR" sz="3600" dirty="0"/>
              <a:t>X=[</a:t>
            </a:r>
            <a:r>
              <a:rPr lang="fr-FR" sz="3600" dirty="0" err="1"/>
              <a:t>intdef</a:t>
            </a:r>
            <a:r>
              <a:rPr lang="fr-FR" sz="3600" dirty="0"/>
              <a:t>(:, [3,6])]</a:t>
            </a:r>
          </a:p>
          <a:p>
            <a:pPr marL="0" indent="0">
              <a:buNone/>
            </a:pPr>
            <a:r>
              <a:rPr lang="fr-FR" sz="3600" dirty="0"/>
              <a:t>y=</a:t>
            </a:r>
            <a:r>
              <a:rPr lang="fr-FR" sz="3600" dirty="0" err="1"/>
              <a:t>intdef</a:t>
            </a:r>
            <a:r>
              <a:rPr lang="fr-FR" sz="3600" dirty="0"/>
              <a:t>(3:n,2)</a:t>
            </a:r>
          </a:p>
          <a:p>
            <a:pPr marL="0" indent="0">
              <a:buNone/>
            </a:pPr>
            <a:r>
              <a:rPr lang="fr-FR" sz="3600" dirty="0" err="1"/>
              <a:t>X_lag</a:t>
            </a:r>
            <a:r>
              <a:rPr lang="fr-FR" sz="3600" dirty="0"/>
              <a:t>= [X(2:n-1,:)]</a:t>
            </a:r>
          </a:p>
          <a:p>
            <a:pPr marL="0" indent="0">
              <a:buNone/>
            </a:pPr>
            <a:r>
              <a:rPr lang="fr-FR" sz="3600" dirty="0"/>
              <a:t>X_lag2= [X(1:n-2,:)]</a:t>
            </a:r>
          </a:p>
          <a:p>
            <a:pPr marL="0" indent="0">
              <a:buNone/>
            </a:pPr>
            <a:r>
              <a:rPr lang="fr-FR" sz="3600" dirty="0"/>
              <a:t>X=[</a:t>
            </a:r>
            <a:r>
              <a:rPr lang="fr-FR" sz="3600" dirty="0" err="1"/>
              <a:t>X_lag</a:t>
            </a:r>
            <a:r>
              <a:rPr lang="fr-FR" sz="3600" dirty="0"/>
              <a:t> X_lag2]</a:t>
            </a:r>
          </a:p>
          <a:p>
            <a:pPr marL="0" indent="0">
              <a:buNone/>
            </a:pPr>
            <a:r>
              <a:rPr lang="fr-FR" sz="3600" dirty="0"/>
              <a:t>[</a:t>
            </a:r>
            <a:r>
              <a:rPr lang="fr-FR" sz="3600" dirty="0" err="1"/>
              <a:t>n,k</a:t>
            </a:r>
            <a:r>
              <a:rPr lang="fr-FR" sz="3600" dirty="0"/>
              <a:t>]=size(X)</a:t>
            </a:r>
          </a:p>
          <a:p>
            <a:pPr marL="0" indent="0">
              <a:buNone/>
            </a:pPr>
            <a:r>
              <a:rPr lang="fr-FR" sz="3600" dirty="0"/>
              <a:t>beta=</a:t>
            </a:r>
            <a:r>
              <a:rPr lang="fr-FR" sz="3600" dirty="0" err="1"/>
              <a:t>inv</a:t>
            </a:r>
            <a:r>
              <a:rPr lang="fr-FR" sz="3600" dirty="0"/>
              <a:t>(X'*X)*X'*y </a:t>
            </a:r>
          </a:p>
          <a:p>
            <a:pPr marL="0" indent="0">
              <a:buNone/>
            </a:pPr>
            <a:r>
              <a:rPr lang="fr-FR" sz="3600" dirty="0"/>
              <a:t>u=y-X*beta</a:t>
            </a:r>
          </a:p>
          <a:p>
            <a:pPr marL="0" indent="0">
              <a:buNone/>
            </a:pPr>
            <a:r>
              <a:rPr lang="fr-FR" sz="3600" dirty="0"/>
              <a:t>sig2=u'*u/(n-k) </a:t>
            </a:r>
          </a:p>
          <a:p>
            <a:pPr marL="0" indent="0">
              <a:buNone/>
            </a:pPr>
            <a:r>
              <a:rPr lang="fr-FR" sz="3600" dirty="0" err="1"/>
              <a:t>std</a:t>
            </a:r>
            <a:r>
              <a:rPr lang="fr-FR" sz="3600" dirty="0"/>
              <a:t>=</a:t>
            </a:r>
            <a:r>
              <a:rPr lang="fr-FR" sz="3600" dirty="0" err="1"/>
              <a:t>sqrt</a:t>
            </a:r>
            <a:r>
              <a:rPr lang="fr-FR" sz="3600" dirty="0"/>
              <a:t>(</a:t>
            </a:r>
            <a:r>
              <a:rPr lang="fr-FR" sz="3600" dirty="0" err="1"/>
              <a:t>diag</a:t>
            </a:r>
            <a:r>
              <a:rPr lang="fr-FR" sz="3600" dirty="0"/>
              <a:t>(sig2*</a:t>
            </a:r>
            <a:r>
              <a:rPr lang="fr-FR" sz="3600" dirty="0" err="1"/>
              <a:t>inv</a:t>
            </a:r>
            <a:r>
              <a:rPr lang="fr-FR" sz="3600" dirty="0"/>
              <a:t>(X'*X))) </a:t>
            </a:r>
          </a:p>
          <a:p>
            <a:pPr marL="0" indent="0">
              <a:buNone/>
            </a:pPr>
            <a:r>
              <a:rPr lang="fr-FR" sz="3600" dirty="0"/>
              <a:t>t=beta./</a:t>
            </a:r>
            <a:r>
              <a:rPr lang="fr-FR" sz="3600" dirty="0" err="1"/>
              <a:t>std</a:t>
            </a:r>
            <a:r>
              <a:rPr lang="fr-FR" sz="3600" dirty="0"/>
              <a:t> </a:t>
            </a:r>
            <a:endParaRPr lang="fr-FR" sz="3600" dirty="0" smtClean="0"/>
          </a:p>
          <a:p>
            <a:pPr marL="0" indent="0">
              <a:buNone/>
            </a:pPr>
            <a:r>
              <a:rPr lang="fr-FR" sz="3600" dirty="0"/>
              <a:t>bar(beta)</a:t>
            </a:r>
          </a:p>
          <a:p>
            <a:pPr marL="0" indent="0">
              <a:buNone/>
            </a:pPr>
            <a:r>
              <a:rPr lang="fr-FR" sz="3600" dirty="0"/>
              <a:t>set(</a:t>
            </a:r>
            <a:r>
              <a:rPr lang="fr-FR" sz="3600" dirty="0" err="1"/>
              <a:t>gca</a:t>
            </a:r>
            <a:r>
              <a:rPr lang="fr-FR" sz="3600" dirty="0"/>
              <a:t>,'</a:t>
            </a:r>
            <a:r>
              <a:rPr lang="fr-FR" sz="3600" dirty="0" err="1"/>
              <a:t>XTickLabel</a:t>
            </a:r>
            <a:r>
              <a:rPr lang="fr-FR" sz="3600" dirty="0"/>
              <a:t>',{'</a:t>
            </a:r>
            <a:r>
              <a:rPr lang="fr-FR" sz="3600" dirty="0" err="1"/>
              <a:t>inf</a:t>
            </a:r>
            <a:r>
              <a:rPr lang="fr-FR" sz="3600" dirty="0"/>
              <a:t>(t-1)', '</a:t>
            </a:r>
            <a:r>
              <a:rPr lang="fr-FR" sz="3600" dirty="0" err="1"/>
              <a:t>def</a:t>
            </a:r>
            <a:r>
              <a:rPr lang="fr-FR" sz="3600" dirty="0"/>
              <a:t>(t-1)', '</a:t>
            </a:r>
            <a:r>
              <a:rPr lang="fr-FR" sz="3600" dirty="0" err="1"/>
              <a:t>inf</a:t>
            </a:r>
            <a:r>
              <a:rPr lang="fr-FR" sz="3600" dirty="0"/>
              <a:t>(t-2)', '</a:t>
            </a:r>
            <a:r>
              <a:rPr lang="fr-FR" sz="3600" dirty="0" err="1"/>
              <a:t>def</a:t>
            </a:r>
            <a:r>
              <a:rPr lang="fr-FR" sz="3600" dirty="0"/>
              <a:t>(t-2</a:t>
            </a:r>
            <a:r>
              <a:rPr lang="fr-FR" sz="3600" dirty="0" smtClean="0"/>
              <a:t>)'})</a:t>
            </a:r>
            <a:endParaRPr lang="fr-FR" sz="36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504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Délais distribués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On utilise le test de Granger de causalité pour vérifier la significativité, ici pour l’inflation :</a:t>
            </a:r>
          </a:p>
          <a:p>
            <a:pPr marL="0" indent="0">
              <a:buNone/>
            </a:pPr>
            <a:r>
              <a:rPr lang="fr-FR" sz="2400" dirty="0"/>
              <a:t>SSR0=u'*</a:t>
            </a:r>
            <a:r>
              <a:rPr lang="fr-FR" sz="2400" dirty="0" smtClean="0"/>
              <a:t>u</a:t>
            </a:r>
          </a:p>
          <a:p>
            <a:pPr marL="0" indent="0">
              <a:buNone/>
            </a:pPr>
            <a:r>
              <a:rPr lang="fr-FR" sz="2400" dirty="0" smtClean="0"/>
              <a:t>X=X</a:t>
            </a:r>
            <a:r>
              <a:rPr lang="fr-FR" sz="2400" dirty="0"/>
              <a:t>(:,[2,4</a:t>
            </a:r>
            <a:r>
              <a:rPr lang="fr-FR" sz="2400" dirty="0" smtClean="0"/>
              <a:t>])</a:t>
            </a:r>
          </a:p>
          <a:p>
            <a:pPr marL="0" indent="0">
              <a:buNone/>
            </a:pPr>
            <a:r>
              <a:rPr lang="fr-FR" sz="2400" dirty="0" smtClean="0"/>
              <a:t>beta1=</a:t>
            </a:r>
            <a:r>
              <a:rPr lang="fr-FR" sz="2400" dirty="0" err="1" smtClean="0"/>
              <a:t>inv</a:t>
            </a:r>
            <a:r>
              <a:rPr lang="fr-FR" sz="2400" dirty="0" smtClean="0"/>
              <a:t>(X</a:t>
            </a:r>
            <a:r>
              <a:rPr lang="fr-FR" sz="2400" dirty="0"/>
              <a:t>'*X)*X'*</a:t>
            </a:r>
            <a:r>
              <a:rPr lang="fr-FR" sz="2400" dirty="0" smtClean="0"/>
              <a:t>y</a:t>
            </a:r>
          </a:p>
          <a:p>
            <a:pPr marL="0" indent="0">
              <a:buNone/>
            </a:pPr>
            <a:r>
              <a:rPr lang="fr-FR" sz="2400" dirty="0" smtClean="0"/>
              <a:t>u1=y-X*beta1</a:t>
            </a:r>
          </a:p>
          <a:p>
            <a:pPr marL="0" indent="0">
              <a:buNone/>
            </a:pPr>
            <a:r>
              <a:rPr lang="fr-FR" sz="2400" dirty="0" smtClean="0"/>
              <a:t>SSR1=u1</a:t>
            </a:r>
            <a:r>
              <a:rPr lang="fr-FR" sz="2400" dirty="0"/>
              <a:t>'*</a:t>
            </a:r>
            <a:r>
              <a:rPr lang="fr-FR" sz="2400" dirty="0" smtClean="0"/>
              <a:t>u1</a:t>
            </a:r>
          </a:p>
          <a:p>
            <a:pPr marL="0" indent="0">
              <a:buNone/>
            </a:pPr>
            <a:r>
              <a:rPr lang="fr-FR" sz="2400" dirty="0" smtClean="0"/>
              <a:t>F</a:t>
            </a:r>
            <a:r>
              <a:rPr lang="fr-FR" sz="2400" dirty="0"/>
              <a:t>=((SSR1-SSR0)/SSR0)*((n-k)/</a:t>
            </a:r>
            <a:r>
              <a:rPr lang="fr-FR" sz="2400" dirty="0" smtClean="0"/>
              <a:t>2)</a:t>
            </a:r>
          </a:p>
          <a:p>
            <a:pPr marL="0" indent="0">
              <a:buNone/>
            </a:pPr>
            <a:r>
              <a:rPr lang="fr-FR" sz="2400" dirty="0" smtClean="0"/>
              <a:t>p=</a:t>
            </a:r>
            <a:r>
              <a:rPr lang="fr-FR" sz="2400" dirty="0" err="1" smtClean="0"/>
              <a:t>fdis_prb</a:t>
            </a:r>
            <a:r>
              <a:rPr lang="fr-FR" sz="2400" dirty="0" smtClean="0"/>
              <a:t>(F,2,n-k)</a:t>
            </a:r>
          </a:p>
        </p:txBody>
      </p:sp>
    </p:spTree>
    <p:extLst>
      <p:ext uri="{BB962C8B-B14F-4D97-AF65-F5344CB8AC3E}">
        <p14:creationId xmlns:p14="http://schemas.microsoft.com/office/powerpoint/2010/main" val="24606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Processus temporels : AR(1)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AR d’ordre 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  <m:r>
                          <a:rPr lang="fr-FR" sz="24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fr-FR" sz="2400" i="1"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  <m:r>
                          <a:rPr lang="fr-FR" sz="2400" i="1">
                            <a:latin typeface="Cambria Math"/>
                          </a:rPr>
                          <m:t>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fr-F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On crée des données par simulation :</a:t>
                </a:r>
              </a:p>
              <a:p>
                <a:pPr marL="0" indent="0">
                  <a:buNone/>
                </a:pPr>
                <a:r>
                  <a:rPr lang="fr-FR" sz="2400" dirty="0" smtClean="0"/>
                  <a:t>y=</a:t>
                </a:r>
                <a:r>
                  <a:rPr lang="fr-FR" sz="2400" dirty="0" err="1" smtClean="0"/>
                  <a:t>zeros</a:t>
                </a:r>
                <a:r>
                  <a:rPr lang="fr-FR" sz="2400" dirty="0" smtClean="0"/>
                  <a:t>(1000,1)</a:t>
                </a:r>
              </a:p>
              <a:p>
                <a:pPr marL="0" indent="0">
                  <a:buNone/>
                </a:pPr>
                <a:r>
                  <a:rPr lang="fr-FR" sz="2400" dirty="0" smtClean="0"/>
                  <a:t>for i=2:1000</a:t>
                </a:r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 smtClean="0"/>
                  <a:t> </a:t>
                </a:r>
                <a:r>
                  <a:rPr lang="fr-FR" sz="2400" dirty="0"/>
                  <a:t>y(i)=0.6*y(i-1)+</a:t>
                </a:r>
                <a:r>
                  <a:rPr lang="fr-FR" sz="2400" dirty="0" err="1" smtClean="0"/>
                  <a:t>randn</a:t>
                </a:r>
                <a:endParaRPr lang="fr-FR" sz="2400" dirty="0" smtClean="0"/>
              </a:p>
              <a:p>
                <a:pPr marL="0" indent="0">
                  <a:buNone/>
                </a:pPr>
                <a:r>
                  <a:rPr lang="fr-FR" sz="2400" dirty="0" smtClean="0"/>
                  <a:t>end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On regarde l’ACF et la PACF 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plot(y)</a:t>
                </a:r>
              </a:p>
              <a:p>
                <a:pPr marL="0" indent="0">
                  <a:buNone/>
                </a:pPr>
                <a:r>
                  <a:rPr lang="en-US" sz="2400" dirty="0" err="1" smtClean="0"/>
                  <a:t>acf</a:t>
                </a:r>
                <a:r>
                  <a:rPr lang="en-US" sz="2400" dirty="0" smtClean="0"/>
                  <a:t>=</a:t>
                </a:r>
                <a:r>
                  <a:rPr lang="en-US" sz="2400" dirty="0" err="1" smtClean="0"/>
                  <a:t>sacf</a:t>
                </a:r>
                <a:r>
                  <a:rPr lang="en-US" sz="2400" dirty="0" smtClean="0"/>
                  <a:t>(y,20)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 smtClean="0"/>
                  <a:t>pacf</a:t>
                </a:r>
                <a:r>
                  <a:rPr lang="en-US" sz="2400" dirty="0" smtClean="0"/>
                  <a:t>=</a:t>
                </a:r>
                <a:r>
                  <a:rPr lang="en-US" sz="2400" dirty="0" err="1" smtClean="0"/>
                  <a:t>spacf</a:t>
                </a:r>
                <a:r>
                  <a:rPr lang="en-US" sz="2400" dirty="0" smtClean="0"/>
                  <a:t>(y,20)</a:t>
                </a:r>
                <a:endParaRPr lang="fr-FR" sz="2400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59" t="-1681" b="-25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Processus temporels : AR(1)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ACF : autocorrélation de la série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L’ACF d’un AR tend vers 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PACF : fonction d’autocorrélation partielle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Pour un AR d’ordre p, la PACF tombe à 0 pour les valeurs supérieurs à p.</a:t>
            </a:r>
          </a:p>
        </p:txBody>
      </p:sp>
    </p:spTree>
    <p:extLst>
      <p:ext uri="{BB962C8B-B14F-4D97-AF65-F5344CB8AC3E}">
        <p14:creationId xmlns:p14="http://schemas.microsoft.com/office/powerpoint/2010/main" val="532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Processus temporels : MA(1)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MA d’ordre 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  <m:r>
                          <a:rPr lang="fr-FR" sz="24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fr-FR" sz="2400" i="1"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  <m:r>
                          <a:rPr lang="fr-FR" sz="2400" i="1">
                            <a:latin typeface="Cambria Math"/>
                          </a:rPr>
                          <m:t>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 smtClean="0"/>
                  <a:t>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400" dirty="0" smtClean="0"/>
                  <a:t> est un bruit blanc de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sz="2400" dirty="0" smtClean="0"/>
              </a:p>
              <a:p>
                <a:pPr marL="0" indent="0">
                  <a:buNone/>
                </a:pPr>
                <a:r>
                  <a:rPr lang="es-ES" altLang="fr-FR" sz="2400" dirty="0"/>
                  <a:t>n=1000; z=</a:t>
                </a:r>
                <a:r>
                  <a:rPr lang="es-ES" altLang="fr-FR" sz="2400" dirty="0" err="1"/>
                  <a:t>zeros</a:t>
                </a:r>
                <a:r>
                  <a:rPr lang="es-ES" altLang="fr-FR" sz="2400" dirty="0"/>
                  <a:t>(n,1)</a:t>
                </a:r>
              </a:p>
              <a:p>
                <a:pPr marL="0" indent="0">
                  <a:buNone/>
                </a:pPr>
                <a:r>
                  <a:rPr lang="es-ES" altLang="fr-FR" sz="2400" dirty="0"/>
                  <a:t>e=</a:t>
                </a:r>
                <a:r>
                  <a:rPr lang="es-ES" altLang="fr-FR" sz="2400" dirty="0" err="1"/>
                  <a:t>randn</a:t>
                </a:r>
                <a:r>
                  <a:rPr lang="es-ES" altLang="fr-FR" sz="2400" dirty="0"/>
                  <a:t>(n,1);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for</a:t>
                </a:r>
                <a:r>
                  <a:rPr lang="es-ES" altLang="fr-FR" sz="2400" dirty="0"/>
                  <a:t> i=2:1000;</a:t>
                </a:r>
              </a:p>
              <a:p>
                <a:pPr marL="0" indent="0">
                  <a:buNone/>
                </a:pPr>
                <a:r>
                  <a:rPr lang="es-ES" altLang="fr-FR" sz="2400" dirty="0"/>
                  <a:t>z(i)=e(i)+0.8*e(i-1);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end</a:t>
                </a:r>
                <a:r>
                  <a:rPr lang="es-ES" altLang="fr-FR" sz="2400" dirty="0"/>
                  <a:t>;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plot</a:t>
                </a:r>
                <a:r>
                  <a:rPr lang="es-ES" altLang="fr-FR" sz="2400" dirty="0"/>
                  <a:t>(z);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acf</a:t>
                </a:r>
                <a:r>
                  <a:rPr lang="es-ES" altLang="fr-FR" sz="2400" dirty="0"/>
                  <a:t>=</a:t>
                </a:r>
                <a:r>
                  <a:rPr lang="es-ES" altLang="fr-FR" sz="2400" dirty="0" err="1"/>
                  <a:t>sacf</a:t>
                </a:r>
                <a:r>
                  <a:rPr lang="es-ES" altLang="fr-FR" sz="2400" dirty="0"/>
                  <a:t>(z,20)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pacf</a:t>
                </a:r>
                <a:r>
                  <a:rPr lang="es-ES" altLang="fr-FR" sz="2400" dirty="0"/>
                  <a:t>=</a:t>
                </a:r>
                <a:r>
                  <a:rPr lang="es-ES" altLang="fr-FR" sz="2400" dirty="0" err="1"/>
                  <a:t>spacf</a:t>
                </a:r>
                <a:r>
                  <a:rPr lang="es-ES" altLang="fr-FR" sz="2400" dirty="0"/>
                  <a:t>(z,20)</a:t>
                </a:r>
              </a:p>
              <a:p>
                <a:pPr marL="0" indent="0">
                  <a:buNone/>
                </a:pPr>
                <a:endParaRPr lang="fr-FR" sz="2400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59" t="-1681" b="-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2008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Le principe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Forme</a:t>
            </a:r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sz="2400" dirty="0" smtClean="0"/>
              <a:t>Or on connait rarement h(x) </a:t>
            </a:r>
            <a:r>
              <a:rPr lang="fr-FR" sz="2400" dirty="0" smtClean="0">
                <a:sym typeface="Wingdings" panose="05000000000000000000" pitchFamily="2" charset="2"/>
              </a:rPr>
              <a:t> On l’estime !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Le but  est d’estimer       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Pour cela, on prend la forme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Et on estime l’</a:t>
            </a:r>
            <a:r>
              <a:rPr lang="fr-FR" sz="2400" dirty="0">
                <a:sym typeface="Wingdings" panose="05000000000000000000" pitchFamily="2" charset="2"/>
              </a:rPr>
              <a:t>é</a:t>
            </a:r>
            <a:r>
              <a:rPr lang="fr-FR" sz="2400" dirty="0" smtClean="0">
                <a:sym typeface="Wingdings" panose="05000000000000000000" pitchFamily="2" charset="2"/>
              </a:rPr>
              <a:t>quation suivante</a:t>
            </a:r>
            <a:endParaRPr lang="fr-F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artin Quinn\Desktop\Cap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 b="14188"/>
          <a:stretch/>
        </p:blipFill>
        <p:spPr bwMode="auto">
          <a:xfrm>
            <a:off x="2109639" y="1700808"/>
            <a:ext cx="2664296" cy="45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tin Quinn\Desktop\Captu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5461223"/>
            <a:ext cx="4505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tin Quinn\Desktop\Captu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77795"/>
            <a:ext cx="4210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rtin Quinn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46" y="3366882"/>
            <a:ext cx="13525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Processus temporels : MA(1)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Ici, c’est l’ACF qui tombe à 0 après p pour un MA(p)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La PACF décroit de façon exponentielle.</a:t>
            </a:r>
          </a:p>
        </p:txBody>
      </p:sp>
    </p:spTree>
    <p:extLst>
      <p:ext uri="{BB962C8B-B14F-4D97-AF65-F5344CB8AC3E}">
        <p14:creationId xmlns:p14="http://schemas.microsoft.com/office/powerpoint/2010/main" val="39352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Processus temporels : ARMA(2,2)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Un ARMA(</a:t>
                </a:r>
                <a:r>
                  <a:rPr lang="fr-FR" sz="2400" dirty="0" err="1" smtClean="0"/>
                  <a:t>p,q</a:t>
                </a:r>
                <a:r>
                  <a:rPr lang="fr-FR" sz="2400" dirty="0" smtClean="0"/>
                  <a:t>) s’écrit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fr-FR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/>
                          </a:rPr>
                          <m:t>𝑘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fr-FR" sz="2400" dirty="0" smtClean="0"/>
              </a:p>
              <a:p>
                <a:pPr marL="0" indent="0">
                  <a:buNone/>
                </a:pPr>
                <a:r>
                  <a:rPr lang="es-ES" altLang="fr-FR" sz="2400" dirty="0" err="1"/>
                  <a:t>for</a:t>
                </a:r>
                <a:r>
                  <a:rPr lang="es-ES" altLang="fr-FR" sz="2400" dirty="0"/>
                  <a:t> i=3:1000;</a:t>
                </a:r>
              </a:p>
              <a:p>
                <a:pPr marL="0" indent="0">
                  <a:buNone/>
                </a:pPr>
                <a:r>
                  <a:rPr lang="es-ES" altLang="fr-FR" sz="2400" dirty="0"/>
                  <a:t>y(i)=0.5*y(i-1)-0.8*y(i-2)+e(i)+0.6*e(i-1)+0.2*e(i-2);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end</a:t>
                </a:r>
                <a:r>
                  <a:rPr lang="es-ES" altLang="fr-FR" sz="2400" dirty="0"/>
                  <a:t>;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plot</a:t>
                </a:r>
                <a:r>
                  <a:rPr lang="es-ES" altLang="fr-FR" sz="2400" dirty="0"/>
                  <a:t>(y)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acf</a:t>
                </a:r>
                <a:r>
                  <a:rPr lang="es-ES" altLang="fr-FR" sz="2400" dirty="0"/>
                  <a:t>=</a:t>
                </a:r>
                <a:r>
                  <a:rPr lang="es-ES" altLang="fr-FR" sz="2400" dirty="0" err="1"/>
                  <a:t>sacf</a:t>
                </a:r>
                <a:r>
                  <a:rPr lang="es-ES" altLang="fr-FR" sz="2400" dirty="0"/>
                  <a:t>(y,20)</a:t>
                </a:r>
              </a:p>
              <a:p>
                <a:pPr marL="0" indent="0">
                  <a:buNone/>
                </a:pPr>
                <a:r>
                  <a:rPr lang="es-ES" altLang="fr-FR" sz="2400" dirty="0" err="1"/>
                  <a:t>pacf</a:t>
                </a:r>
                <a:r>
                  <a:rPr lang="es-ES" altLang="fr-FR" sz="2400" dirty="0"/>
                  <a:t>=</a:t>
                </a:r>
                <a:r>
                  <a:rPr lang="es-ES" altLang="fr-FR" sz="2400" dirty="0" err="1"/>
                  <a:t>spacf</a:t>
                </a:r>
                <a:r>
                  <a:rPr lang="es-ES" altLang="fr-FR" sz="2400" dirty="0"/>
                  <a:t>(y,20)</a:t>
                </a:r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8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Exemple : courbe de Phillips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On charge la courbe </a:t>
            </a:r>
            <a:r>
              <a:rPr lang="fr-FR" sz="2400" dirty="0"/>
              <a:t>de Phillips :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 smtClean="0"/>
              <a:t>PHILLIPS.raw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dirty="0"/>
              <a:t> </a:t>
            </a:r>
            <a:r>
              <a:rPr lang="fr-FR" altLang="fr-FR" sz="2400" dirty="0" smtClean="0"/>
              <a:t>On regarde l’inflation, puis l’ACF et la PACF : </a:t>
            </a:r>
          </a:p>
          <a:p>
            <a:pPr marL="0" indent="0">
              <a:buNone/>
            </a:pPr>
            <a:r>
              <a:rPr lang="en-US" altLang="fr-FR" sz="2400" dirty="0"/>
              <a:t>[</a:t>
            </a:r>
            <a:r>
              <a:rPr lang="en-US" altLang="fr-FR" sz="2400" dirty="0" err="1"/>
              <a:t>n,k</a:t>
            </a:r>
            <a:r>
              <a:rPr lang="en-US" altLang="fr-FR" sz="2400" dirty="0"/>
              <a:t>]=size(</a:t>
            </a:r>
            <a:r>
              <a:rPr lang="en-US" altLang="fr-FR" sz="2400" dirty="0" err="1"/>
              <a:t>phillips</a:t>
            </a:r>
            <a:r>
              <a:rPr lang="en-US" altLang="fr-FR" sz="2400" dirty="0" smtClean="0"/>
              <a:t>)</a:t>
            </a:r>
          </a:p>
          <a:p>
            <a:pPr marL="0" indent="0">
              <a:buNone/>
            </a:pPr>
            <a:r>
              <a:rPr lang="en-US" altLang="fr-FR" sz="2400" dirty="0" smtClean="0"/>
              <a:t> y=</a:t>
            </a:r>
            <a:r>
              <a:rPr lang="en-US" altLang="fr-FR" sz="2400" dirty="0" err="1" smtClean="0"/>
              <a:t>phillips</a:t>
            </a:r>
            <a:r>
              <a:rPr lang="en-US" altLang="fr-FR" sz="2400" dirty="0"/>
              <a:t>(:,</a:t>
            </a:r>
            <a:r>
              <a:rPr lang="en-US" altLang="fr-FR" sz="2400" dirty="0" smtClean="0"/>
              <a:t>3)</a:t>
            </a:r>
          </a:p>
          <a:p>
            <a:pPr marL="0" indent="0">
              <a:buNone/>
            </a:pPr>
            <a:r>
              <a:rPr lang="en-US" altLang="fr-FR" sz="2400" dirty="0" smtClean="0"/>
              <a:t>plot(y)</a:t>
            </a:r>
          </a:p>
          <a:p>
            <a:pPr marL="0" indent="0">
              <a:buNone/>
            </a:pPr>
            <a:r>
              <a:rPr lang="en-US" altLang="fr-FR" sz="2400" dirty="0" err="1"/>
              <a:t>acf</a:t>
            </a:r>
            <a:r>
              <a:rPr lang="en-US" altLang="fr-FR" sz="2400" dirty="0"/>
              <a:t>=</a:t>
            </a:r>
            <a:r>
              <a:rPr lang="en-US" altLang="fr-FR" sz="2400" dirty="0" err="1"/>
              <a:t>sacf</a:t>
            </a:r>
            <a:r>
              <a:rPr lang="en-US" altLang="fr-FR" sz="2400" dirty="0"/>
              <a:t>(y,20</a:t>
            </a:r>
            <a:r>
              <a:rPr lang="en-US" altLang="fr-FR" sz="2400" dirty="0" smtClean="0"/>
              <a:t>)</a:t>
            </a:r>
          </a:p>
          <a:p>
            <a:pPr marL="0" indent="0">
              <a:buNone/>
            </a:pPr>
            <a:r>
              <a:rPr lang="en-US" altLang="fr-FR" sz="2400" dirty="0" err="1" smtClean="0"/>
              <a:t>pacf</a:t>
            </a:r>
            <a:r>
              <a:rPr lang="en-US" altLang="fr-FR" sz="2400" dirty="0" smtClean="0"/>
              <a:t>=</a:t>
            </a:r>
            <a:r>
              <a:rPr lang="en-US" altLang="fr-FR" sz="2400" dirty="0" err="1" smtClean="0"/>
              <a:t>spacf</a:t>
            </a:r>
            <a:r>
              <a:rPr lang="en-US" altLang="fr-FR" sz="2400" dirty="0" smtClean="0"/>
              <a:t>(y,20</a:t>
            </a:r>
            <a:r>
              <a:rPr lang="en-US" altLang="fr-FR" sz="2400" dirty="0"/>
              <a:t>)</a:t>
            </a:r>
            <a:endParaRPr lang="en-US" altLang="fr-FR" sz="2400" dirty="0" smtClean="0"/>
          </a:p>
          <a:p>
            <a:pPr marL="0" indent="0">
              <a:buNone/>
            </a:pPr>
            <a:endParaRPr lang="es-ES" altLang="fr-FR" sz="2400" dirty="0" smtClean="0"/>
          </a:p>
          <a:p>
            <a:pPr marL="0" indent="0">
              <a:buNone/>
            </a:pPr>
            <a:endParaRPr lang="es-ES" alt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768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altLang="fr-FR" sz="2400" dirty="0" smtClean="0"/>
              <a:t>PACF : deux premiers coefficients significatifs.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dirty="0"/>
              <a:t> </a:t>
            </a:r>
            <a:r>
              <a:rPr lang="fr-FR" altLang="fr-FR" sz="2400" dirty="0" smtClean="0"/>
              <a:t>Test de non corrélation</a:t>
            </a:r>
          </a:p>
          <a:p>
            <a:pPr marL="0" indent="0">
              <a:buNone/>
            </a:pPr>
            <a:r>
              <a:rPr lang="fr-FR" altLang="fr-FR" sz="2400" dirty="0" smtClean="0">
                <a:hlinkClick r:id="rId3"/>
              </a:rPr>
              <a:t>http://ideas.repec.org/c/boc/bocode/t961403.html</a:t>
            </a:r>
            <a:endParaRPr lang="fr-FR" altLang="fr-FR" sz="2400" dirty="0" smtClean="0"/>
          </a:p>
          <a:p>
            <a:pPr marL="0" indent="0">
              <a:buNone/>
            </a:pPr>
            <a:r>
              <a:rPr lang="fr-FR" altLang="fr-FR" sz="2400" dirty="0" smtClean="0"/>
              <a:t>[</a:t>
            </a:r>
            <a:r>
              <a:rPr lang="fr-FR" altLang="fr-FR" sz="2400" dirty="0" err="1"/>
              <a:t>qstat,pval</a:t>
            </a:r>
            <a:r>
              <a:rPr lang="fr-FR" altLang="fr-FR" sz="2400" dirty="0"/>
              <a:t>]=qstat2(y,1</a:t>
            </a:r>
            <a:r>
              <a:rPr lang="fr-FR" altLang="fr-FR" sz="2400" dirty="0" smtClean="0"/>
              <a:t>) </a:t>
            </a:r>
            <a:r>
              <a:rPr lang="fr-FR" altLang="fr-FR" sz="2400" dirty="0" smtClean="0">
                <a:sym typeface="Wingdings" panose="05000000000000000000" pitchFamily="2" charset="2"/>
              </a:rPr>
              <a:t> on rejette H0 (non corrélation)</a:t>
            </a:r>
            <a:endParaRPr lang="fr-FR" altLang="fr-FR" sz="2400" dirty="0" smtClean="0"/>
          </a:p>
          <a:p>
            <a:pPr marL="0" indent="0">
              <a:buNone/>
            </a:pPr>
            <a:endParaRPr lang="fr-FR" altLang="fr-FR" sz="2400" dirty="0" smtClean="0"/>
          </a:p>
          <a:p>
            <a:pPr marL="0" indent="0">
              <a:buNone/>
            </a:pPr>
            <a:endParaRPr lang="es-ES" altLang="fr-FR" sz="2400" dirty="0" smtClean="0"/>
          </a:p>
          <a:p>
            <a:pPr marL="0" indent="0">
              <a:buNone/>
            </a:pPr>
            <a:endParaRPr lang="es-ES" alt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281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altLang="fr-FR" sz="2400" dirty="0"/>
              <a:t>On teste différents ordres de 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dirty="0"/>
              <a:t> On calcule l’AIC pour un AR(1). </a:t>
            </a:r>
          </a:p>
          <a:p>
            <a:pPr marL="0" indent="0">
              <a:buNone/>
            </a:pPr>
            <a:r>
              <a:rPr lang="es-ES" altLang="fr-FR" sz="2400" dirty="0" smtClean="0"/>
              <a:t>y</a:t>
            </a:r>
            <a:r>
              <a:rPr lang="es-ES" altLang="fr-FR" sz="2400" dirty="0"/>
              <a:t>_=y(2:n</a:t>
            </a:r>
            <a:r>
              <a:rPr lang="es-ES" altLang="fr-FR" sz="2400" dirty="0" smtClean="0"/>
              <a:t>)</a:t>
            </a:r>
          </a:p>
          <a:p>
            <a:pPr marL="0" indent="0">
              <a:buNone/>
            </a:pPr>
            <a:r>
              <a:rPr lang="es-ES" altLang="fr-FR" sz="2400" dirty="0" err="1" smtClean="0"/>
              <a:t>y_lag</a:t>
            </a:r>
            <a:r>
              <a:rPr lang="es-ES" altLang="fr-FR" sz="2400" dirty="0" smtClean="0"/>
              <a:t>=y(1:n-1)</a:t>
            </a:r>
          </a:p>
          <a:p>
            <a:pPr marL="0" indent="0">
              <a:buNone/>
            </a:pPr>
            <a:r>
              <a:rPr lang="es-ES" altLang="fr-FR" sz="2400" dirty="0" smtClean="0"/>
              <a:t>X=</a:t>
            </a:r>
            <a:r>
              <a:rPr lang="es-ES" altLang="fr-FR" sz="2400" dirty="0" err="1" smtClean="0"/>
              <a:t>y_lag</a:t>
            </a:r>
            <a:endParaRPr lang="es-ES" altLang="fr-FR" sz="2400" dirty="0" smtClean="0"/>
          </a:p>
          <a:p>
            <a:pPr marL="0" indent="0">
              <a:buNone/>
            </a:pPr>
            <a:r>
              <a:rPr lang="es-ES" altLang="fr-FR" sz="2400" dirty="0" smtClean="0"/>
              <a:t>[</a:t>
            </a:r>
            <a:r>
              <a:rPr lang="es-ES" altLang="fr-FR" sz="2400" dirty="0" err="1" smtClean="0"/>
              <a:t>n,k</a:t>
            </a:r>
            <a:r>
              <a:rPr lang="es-ES" altLang="fr-FR" sz="2400" dirty="0"/>
              <a:t>]=</a:t>
            </a:r>
            <a:r>
              <a:rPr lang="es-ES" altLang="fr-FR" sz="2400" dirty="0" err="1"/>
              <a:t>size</a:t>
            </a:r>
            <a:r>
              <a:rPr lang="es-ES" altLang="fr-FR" sz="2400" dirty="0"/>
              <a:t>(X</a:t>
            </a:r>
            <a:r>
              <a:rPr lang="es-ES" altLang="fr-FR" sz="2400" dirty="0" smtClean="0"/>
              <a:t>)</a:t>
            </a:r>
          </a:p>
          <a:p>
            <a:pPr marL="0" indent="0">
              <a:buNone/>
            </a:pPr>
            <a:r>
              <a:rPr lang="es-ES" altLang="fr-FR" sz="2400" dirty="0" smtClean="0"/>
              <a:t>beta=</a:t>
            </a:r>
            <a:r>
              <a:rPr lang="es-ES" altLang="fr-FR" sz="2400" dirty="0" err="1" smtClean="0"/>
              <a:t>inv</a:t>
            </a:r>
            <a:r>
              <a:rPr lang="es-ES" altLang="fr-FR" sz="2400" dirty="0" smtClean="0"/>
              <a:t>(X</a:t>
            </a:r>
            <a:r>
              <a:rPr lang="es-ES" altLang="fr-FR" sz="2400" dirty="0"/>
              <a:t>'*X)*X'*y</a:t>
            </a:r>
            <a:r>
              <a:rPr lang="es-ES" altLang="fr-FR" sz="2400" dirty="0" smtClean="0"/>
              <a:t>_</a:t>
            </a:r>
          </a:p>
          <a:p>
            <a:pPr marL="0" indent="0">
              <a:buNone/>
            </a:pPr>
            <a:r>
              <a:rPr lang="es-ES" altLang="fr-FR" sz="2400" dirty="0" smtClean="0"/>
              <a:t>u=y</a:t>
            </a:r>
            <a:r>
              <a:rPr lang="es-ES" altLang="fr-FR" sz="2400" dirty="0"/>
              <a:t>_-</a:t>
            </a:r>
            <a:r>
              <a:rPr lang="es-ES" altLang="fr-FR" sz="2400" dirty="0" smtClean="0"/>
              <a:t>X*beta</a:t>
            </a:r>
          </a:p>
          <a:p>
            <a:pPr marL="0" indent="0">
              <a:buNone/>
            </a:pPr>
            <a:r>
              <a:rPr lang="es-ES" altLang="fr-FR" sz="2400" dirty="0" smtClean="0"/>
              <a:t>sig2=u</a:t>
            </a:r>
            <a:r>
              <a:rPr lang="es-ES" altLang="fr-FR" sz="2400" dirty="0"/>
              <a:t>'*u/(n-k) </a:t>
            </a:r>
            <a:endParaRPr lang="es-ES" altLang="fr-FR" sz="2400" dirty="0" smtClean="0"/>
          </a:p>
          <a:p>
            <a:pPr marL="0" indent="0">
              <a:buNone/>
            </a:pPr>
            <a:r>
              <a:rPr lang="es-ES" altLang="fr-FR" sz="2400" dirty="0" smtClean="0"/>
              <a:t>AIC1 </a:t>
            </a:r>
            <a:r>
              <a:rPr lang="es-ES" altLang="fr-FR" sz="2400" dirty="0"/>
              <a:t>=  log(sig2) + (2.*(1))./</a:t>
            </a:r>
            <a:r>
              <a:rPr lang="es-ES" altLang="fr-FR" sz="2400" dirty="0" smtClean="0"/>
              <a:t>n</a:t>
            </a:r>
            <a:endParaRPr lang="fr-FR" altLang="fr-FR" sz="2400" dirty="0" smtClean="0"/>
          </a:p>
          <a:p>
            <a:pPr marL="0" indent="0">
              <a:buNone/>
            </a:pPr>
            <a:endParaRPr lang="es-ES" altLang="fr-FR" sz="2400" dirty="0" smtClean="0"/>
          </a:p>
          <a:p>
            <a:pPr marL="0" indent="0">
              <a:buNone/>
            </a:pPr>
            <a:endParaRPr lang="es-ES" alt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70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altLang="fr-FR" sz="2400" dirty="0"/>
              <a:t>On </a:t>
            </a:r>
            <a:r>
              <a:rPr lang="fr-FR" altLang="fr-FR" sz="2400" dirty="0" smtClean="0"/>
              <a:t>fait de même pour un AR(2) : </a:t>
            </a:r>
          </a:p>
          <a:p>
            <a:pPr marL="0" indent="0">
              <a:buNone/>
            </a:pPr>
            <a:r>
              <a:rPr lang="es-ES" altLang="fr-FR" sz="2400" dirty="0"/>
              <a:t>y_=y(3:n</a:t>
            </a:r>
            <a:r>
              <a:rPr lang="es-ES" altLang="fr-FR" sz="2400" dirty="0" smtClean="0"/>
              <a:t>)</a:t>
            </a:r>
          </a:p>
          <a:p>
            <a:pPr marL="0" indent="0">
              <a:buNone/>
            </a:pPr>
            <a:r>
              <a:rPr lang="es-ES" altLang="fr-FR" sz="2400" dirty="0" err="1" smtClean="0"/>
              <a:t>y_lag</a:t>
            </a:r>
            <a:r>
              <a:rPr lang="es-ES" altLang="fr-FR" sz="2400" dirty="0" smtClean="0"/>
              <a:t>=y(2:n-1)</a:t>
            </a:r>
          </a:p>
          <a:p>
            <a:pPr marL="0" indent="0">
              <a:buNone/>
            </a:pPr>
            <a:r>
              <a:rPr lang="es-ES" altLang="fr-FR" sz="2400" dirty="0" smtClean="0"/>
              <a:t>y_lag2=y(1:n-2)</a:t>
            </a:r>
          </a:p>
          <a:p>
            <a:pPr marL="0" indent="0">
              <a:buNone/>
            </a:pPr>
            <a:r>
              <a:rPr lang="es-ES" altLang="fr-FR" sz="2400" dirty="0" smtClean="0"/>
              <a:t>X</a:t>
            </a:r>
            <a:r>
              <a:rPr lang="es-ES" altLang="fr-FR" sz="2400" dirty="0"/>
              <a:t>=[</a:t>
            </a:r>
            <a:r>
              <a:rPr lang="es-ES" altLang="fr-FR" sz="2400" dirty="0" err="1"/>
              <a:t>y_lag</a:t>
            </a:r>
            <a:r>
              <a:rPr lang="es-ES" altLang="fr-FR" sz="2400" dirty="0"/>
              <a:t> y_lag2</a:t>
            </a:r>
            <a:r>
              <a:rPr lang="es-ES" altLang="fr-FR" sz="2400" dirty="0" smtClean="0"/>
              <a:t>]</a:t>
            </a:r>
          </a:p>
          <a:p>
            <a:pPr marL="0" indent="0">
              <a:buNone/>
            </a:pPr>
            <a:r>
              <a:rPr lang="es-ES" altLang="fr-FR" sz="2400" dirty="0" smtClean="0"/>
              <a:t>[</a:t>
            </a:r>
            <a:r>
              <a:rPr lang="es-ES" altLang="fr-FR" sz="2400" dirty="0" err="1"/>
              <a:t>n,k</a:t>
            </a:r>
            <a:r>
              <a:rPr lang="es-ES" altLang="fr-FR" sz="2400" dirty="0"/>
              <a:t>]=</a:t>
            </a:r>
            <a:r>
              <a:rPr lang="es-ES" altLang="fr-FR" sz="2400" dirty="0" err="1"/>
              <a:t>size</a:t>
            </a:r>
            <a:r>
              <a:rPr lang="es-ES" altLang="fr-FR" sz="2400" dirty="0"/>
              <a:t>(X</a:t>
            </a:r>
            <a:r>
              <a:rPr lang="es-ES" altLang="fr-FR" sz="2400" dirty="0" smtClean="0"/>
              <a:t>)</a:t>
            </a:r>
          </a:p>
          <a:p>
            <a:pPr marL="0" indent="0">
              <a:buNone/>
            </a:pPr>
            <a:r>
              <a:rPr lang="es-ES" altLang="fr-FR" sz="2400" dirty="0" smtClean="0"/>
              <a:t>beta=</a:t>
            </a:r>
            <a:r>
              <a:rPr lang="es-ES" altLang="fr-FR" sz="2400" dirty="0" err="1" smtClean="0"/>
              <a:t>inv</a:t>
            </a:r>
            <a:r>
              <a:rPr lang="es-ES" altLang="fr-FR" sz="2400" dirty="0" smtClean="0"/>
              <a:t>(X</a:t>
            </a:r>
            <a:r>
              <a:rPr lang="es-ES" altLang="fr-FR" sz="2400" dirty="0"/>
              <a:t>'*X)*X'*y</a:t>
            </a:r>
            <a:r>
              <a:rPr lang="es-ES" altLang="fr-FR" sz="2400" dirty="0" smtClean="0"/>
              <a:t>_</a:t>
            </a:r>
          </a:p>
          <a:p>
            <a:pPr marL="0" indent="0">
              <a:buNone/>
            </a:pPr>
            <a:r>
              <a:rPr lang="es-ES" altLang="fr-FR" sz="2400" dirty="0" smtClean="0"/>
              <a:t>u=y</a:t>
            </a:r>
            <a:r>
              <a:rPr lang="es-ES" altLang="fr-FR" sz="2400" dirty="0"/>
              <a:t>_-</a:t>
            </a:r>
            <a:r>
              <a:rPr lang="es-ES" altLang="fr-FR" sz="2400" dirty="0" smtClean="0"/>
              <a:t>X*beta</a:t>
            </a:r>
          </a:p>
          <a:p>
            <a:pPr marL="0" indent="0">
              <a:buNone/>
            </a:pPr>
            <a:r>
              <a:rPr lang="es-ES" altLang="fr-FR" sz="2400" dirty="0" smtClean="0"/>
              <a:t>sig2=u</a:t>
            </a:r>
            <a:r>
              <a:rPr lang="es-ES" altLang="fr-FR" sz="2400" dirty="0"/>
              <a:t>'*u/(n-k) </a:t>
            </a:r>
            <a:endParaRPr lang="es-ES" altLang="fr-FR" sz="2400" dirty="0" smtClean="0"/>
          </a:p>
          <a:p>
            <a:pPr marL="0" indent="0">
              <a:buNone/>
            </a:pPr>
            <a:r>
              <a:rPr lang="es-ES" altLang="fr-FR" sz="2400" dirty="0" smtClean="0"/>
              <a:t>AIC2 </a:t>
            </a:r>
            <a:r>
              <a:rPr lang="es-ES" altLang="fr-FR" sz="2400" dirty="0"/>
              <a:t>=  log(sig2) + (2.*(2))./</a:t>
            </a:r>
            <a:r>
              <a:rPr lang="es-ES" altLang="fr-FR" sz="2400" dirty="0" smtClean="0"/>
              <a:t>n</a:t>
            </a:r>
            <a:endParaRPr lang="fr-FR" altLang="fr-FR" sz="2400" dirty="0" smtClean="0"/>
          </a:p>
          <a:p>
            <a:pPr marL="0" indent="0">
              <a:buNone/>
            </a:pPr>
            <a:endParaRPr lang="es-ES" altLang="fr-FR" sz="2400" dirty="0" smtClean="0"/>
          </a:p>
          <a:p>
            <a:pPr marL="0" indent="0">
              <a:buNone/>
            </a:pPr>
            <a:endParaRPr lang="es-ES" alt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582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altLang="fr-FR" sz="2400" dirty="0"/>
              <a:t>On </a:t>
            </a:r>
            <a:r>
              <a:rPr lang="fr-FR" altLang="fr-FR" sz="2400" dirty="0" smtClean="0"/>
              <a:t>choisit le modèle ayant l’AIC le plus faible, ici l’AR(2).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dirty="0"/>
              <a:t> </a:t>
            </a:r>
            <a:r>
              <a:rPr lang="fr-FR" altLang="fr-FR" sz="2400" dirty="0" smtClean="0"/>
              <a:t>Autre critère possible : le BIC.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dirty="0"/>
              <a:t> </a:t>
            </a:r>
            <a:r>
              <a:rPr lang="fr-FR" altLang="fr-FR" sz="2400" dirty="0" smtClean="0"/>
              <a:t>Généralement, on favorise l’AIC pour les prévisions et le BIC pour l’ajustement à la série.</a:t>
            </a:r>
          </a:p>
          <a:p>
            <a:pPr marL="0" indent="0">
              <a:buNone/>
            </a:pPr>
            <a:endParaRPr lang="es-ES" altLang="fr-FR" sz="2400" dirty="0" smtClean="0"/>
          </a:p>
          <a:p>
            <a:pPr marL="0" indent="0">
              <a:buNone/>
            </a:pPr>
            <a:endParaRPr lang="es-ES" alt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43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</a:t>
                </a:r>
                <a:r>
                  <a:rPr lang="fr-FR" altLang="fr-FR" sz="2400" dirty="0"/>
                  <a:t>On </a:t>
                </a:r>
                <a:r>
                  <a:rPr lang="fr-FR" altLang="fr-FR" sz="2400" dirty="0" smtClean="0"/>
                  <a:t>effectue le test de </a:t>
                </a:r>
                <a:r>
                  <a:rPr lang="fr-FR" altLang="fr-FR" sz="2400" dirty="0" err="1" smtClean="0"/>
                  <a:t>Dickey</a:t>
                </a:r>
                <a:r>
                  <a:rPr lang="fr-FR" altLang="fr-FR" sz="2400" dirty="0" smtClean="0"/>
                  <a:t>-Fuller pour vérifier la stationnarité d’un AR(1).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altLang="fr-FR" sz="2400" dirty="0"/>
                  <a:t> </a:t>
                </a:r>
                <a:r>
                  <a:rPr lang="fr-FR" altLang="fr-FR" sz="2400" dirty="0" smtClean="0"/>
                  <a:t>On 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alt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altLang="fr-FR" sz="2400" b="0" i="1" smtClean="0">
                        <a:latin typeface="Cambria Math"/>
                      </a:rPr>
                      <m:t>=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fr-FR" altLang="fr-FR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altLang="fr-FR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fr-FR" altLang="fr-FR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altLang="fr-FR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altLang="fr-FR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altLang="fr-FR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fr-FR" altLang="fr-FR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altLang="fr-FR" sz="2400" dirty="0" smtClean="0"/>
                  <a:t> </a:t>
                </a:r>
                <a:r>
                  <a:rPr lang="fr-FR" altLang="fr-FR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fr-FR" sz="240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Δ</m:t>
                    </m:r>
                    <m:sSub>
                      <m:sSubPr>
                        <m:ctrlPr>
                          <a:rPr lang="fr-FR" altLang="fr-FR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alt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fr-FR" alt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fr-FR" altLang="fr-FR" sz="2400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𝛼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𝜃</m:t>
                    </m:r>
                    <m:sSub>
                      <m:sSubPr>
                        <m:ctrlPr>
                          <a:rPr lang="fr-FR" altLang="fr-FR" sz="24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altLang="fr-FR" sz="24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fr-FR" altLang="fr-FR" sz="24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fr-FR" altLang="fr-FR" sz="24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fr-FR" altLang="fr-FR" sz="24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fr-FR" altLang="fr-FR" sz="24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altLang="fr-FR" sz="24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fr-FR" altLang="fr-FR" sz="2400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endParaRPr lang="fr-FR" altLang="fr-FR" sz="2400" dirty="0" smtClean="0"/>
              </a:p>
              <a:p>
                <a:pPr marL="0" indent="0">
                  <a:buNone/>
                </a:pPr>
                <a:r>
                  <a:rPr lang="es-ES" altLang="fr-FR" sz="2400" dirty="0" err="1" smtClean="0"/>
                  <a:t>Avec</a:t>
                </a:r>
                <a:r>
                  <a:rPr lang="es-ES" alt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es-ES" altLang="fr-FR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s-ES" altLang="fr-F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altLang="fr-FR" sz="2400" dirty="0" smtClean="0"/>
                  <a:t> </a:t>
                </a:r>
                <a:r>
                  <a:rPr lang="es-ES" altLang="fr-FR" sz="2400" dirty="0" err="1" smtClean="0"/>
                  <a:t>On</a:t>
                </a:r>
                <a:r>
                  <a:rPr lang="es-ES" altLang="fr-FR" sz="2400" dirty="0" smtClean="0"/>
                  <a:t> teste H0 </a:t>
                </a:r>
                <a14:m>
                  <m:oMath xmlns:m="http://schemas.openxmlformats.org/officeDocument/2006/math">
                    <m:r>
                      <a:rPr lang="es-ES" altLang="fr-FR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fr-FR" altLang="fr-FR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s-ES" altLang="fr-FR" sz="2400" dirty="0" smtClean="0"/>
                  <a:t>.</a:t>
                </a:r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altLang="fr-FR" sz="2400" dirty="0"/>
              <a:t>y_=y(2:n)</a:t>
            </a:r>
          </a:p>
          <a:p>
            <a:pPr marL="0" indent="0">
              <a:buNone/>
            </a:pPr>
            <a:r>
              <a:rPr lang="es-ES" altLang="fr-FR" sz="2400" dirty="0" err="1"/>
              <a:t>y_lag</a:t>
            </a:r>
            <a:r>
              <a:rPr lang="es-ES" altLang="fr-FR" sz="2400" dirty="0"/>
              <a:t>=y(1:n-1)</a:t>
            </a:r>
          </a:p>
          <a:p>
            <a:pPr marL="0" indent="0">
              <a:buNone/>
            </a:pPr>
            <a:r>
              <a:rPr lang="es-ES" altLang="fr-FR" sz="2400" dirty="0" err="1"/>
              <a:t>Delta_y</a:t>
            </a:r>
            <a:r>
              <a:rPr lang="es-ES" altLang="fr-FR" sz="2400" dirty="0"/>
              <a:t>=y_-</a:t>
            </a:r>
            <a:r>
              <a:rPr lang="es-ES" altLang="fr-FR" sz="2400" dirty="0" err="1"/>
              <a:t>y_lag</a:t>
            </a:r>
            <a:endParaRPr lang="es-ES" altLang="fr-FR" sz="2400" dirty="0"/>
          </a:p>
          <a:p>
            <a:pPr marL="0" indent="0">
              <a:buNone/>
            </a:pPr>
            <a:r>
              <a:rPr lang="es-ES" altLang="fr-FR" sz="2400" dirty="0"/>
              <a:t>[</a:t>
            </a:r>
            <a:r>
              <a:rPr lang="es-ES" altLang="fr-FR" sz="2400" dirty="0" err="1"/>
              <a:t>n,k</a:t>
            </a:r>
            <a:r>
              <a:rPr lang="es-ES" altLang="fr-FR" sz="2400" dirty="0"/>
              <a:t>]=</a:t>
            </a:r>
            <a:r>
              <a:rPr lang="es-ES" altLang="fr-FR" sz="2400" dirty="0" err="1"/>
              <a:t>size</a:t>
            </a:r>
            <a:r>
              <a:rPr lang="es-ES" altLang="fr-FR" sz="2400" dirty="0"/>
              <a:t>(</a:t>
            </a:r>
            <a:r>
              <a:rPr lang="es-ES" altLang="fr-FR" sz="2400" dirty="0" err="1"/>
              <a:t>Delta_y</a:t>
            </a:r>
            <a:r>
              <a:rPr lang="es-ES" altLang="fr-FR" sz="2400" dirty="0"/>
              <a:t>)</a:t>
            </a:r>
          </a:p>
          <a:p>
            <a:pPr marL="0" indent="0">
              <a:buNone/>
            </a:pPr>
            <a:r>
              <a:rPr lang="es-ES" altLang="fr-FR" sz="2400" dirty="0"/>
              <a:t>X=[</a:t>
            </a:r>
            <a:r>
              <a:rPr lang="es-ES" altLang="fr-FR" sz="2400" dirty="0" err="1"/>
              <a:t>ones</a:t>
            </a:r>
            <a:r>
              <a:rPr lang="es-ES" altLang="fr-FR" sz="2400" dirty="0"/>
              <a:t>(n,1) </a:t>
            </a:r>
            <a:r>
              <a:rPr lang="es-ES" altLang="fr-FR" sz="2400" dirty="0" err="1"/>
              <a:t>y_lag</a:t>
            </a:r>
            <a:r>
              <a:rPr lang="es-ES" altLang="fr-FR" sz="2400" dirty="0"/>
              <a:t>]</a:t>
            </a:r>
          </a:p>
          <a:p>
            <a:pPr marL="0" indent="0">
              <a:buNone/>
            </a:pPr>
            <a:r>
              <a:rPr lang="es-ES" altLang="fr-FR" sz="2400" dirty="0"/>
              <a:t>[</a:t>
            </a:r>
            <a:r>
              <a:rPr lang="es-ES" altLang="fr-FR" sz="2400" dirty="0" err="1"/>
              <a:t>n,k</a:t>
            </a:r>
            <a:r>
              <a:rPr lang="es-ES" altLang="fr-FR" sz="2400" dirty="0"/>
              <a:t>]=</a:t>
            </a:r>
            <a:r>
              <a:rPr lang="es-ES" altLang="fr-FR" sz="2400" dirty="0" err="1"/>
              <a:t>size</a:t>
            </a:r>
            <a:r>
              <a:rPr lang="es-ES" altLang="fr-FR" sz="2400" dirty="0"/>
              <a:t>(X)</a:t>
            </a:r>
          </a:p>
          <a:p>
            <a:pPr marL="0" indent="0">
              <a:buNone/>
            </a:pPr>
            <a:r>
              <a:rPr lang="es-ES" altLang="fr-FR" sz="2400" dirty="0"/>
              <a:t>beta=</a:t>
            </a:r>
            <a:r>
              <a:rPr lang="es-ES" altLang="fr-FR" sz="2400" dirty="0" err="1"/>
              <a:t>inv</a:t>
            </a:r>
            <a:r>
              <a:rPr lang="es-ES" altLang="fr-FR" sz="2400" dirty="0"/>
              <a:t>(X'*X)*X'*</a:t>
            </a:r>
            <a:r>
              <a:rPr lang="es-ES" altLang="fr-FR" sz="2400" dirty="0" err="1"/>
              <a:t>Delta_y</a:t>
            </a:r>
            <a:endParaRPr lang="es-ES" altLang="fr-FR" sz="2400" dirty="0"/>
          </a:p>
          <a:p>
            <a:pPr marL="0" indent="0">
              <a:buNone/>
            </a:pPr>
            <a:r>
              <a:rPr lang="es-ES" altLang="fr-FR" sz="2400" dirty="0"/>
              <a:t>u=</a:t>
            </a:r>
            <a:r>
              <a:rPr lang="es-ES" altLang="fr-FR" sz="2400" dirty="0" err="1"/>
              <a:t>Delta_y</a:t>
            </a:r>
            <a:r>
              <a:rPr lang="es-ES" altLang="fr-FR" sz="2400" dirty="0"/>
              <a:t>-X*beta</a:t>
            </a:r>
          </a:p>
          <a:p>
            <a:pPr marL="0" indent="0">
              <a:buNone/>
            </a:pPr>
            <a:r>
              <a:rPr lang="es-ES" altLang="fr-FR" sz="2400" dirty="0"/>
              <a:t>sig2=u'*u/(n-k)</a:t>
            </a:r>
          </a:p>
          <a:p>
            <a:pPr marL="0" indent="0">
              <a:buNone/>
            </a:pPr>
            <a:r>
              <a:rPr lang="es-ES" altLang="fr-FR" sz="2400" dirty="0" err="1"/>
              <a:t>std</a:t>
            </a:r>
            <a:r>
              <a:rPr lang="es-ES" altLang="fr-FR" sz="2400" dirty="0"/>
              <a:t>=</a:t>
            </a:r>
            <a:r>
              <a:rPr lang="es-ES" altLang="fr-FR" sz="2400" dirty="0" err="1"/>
              <a:t>sqrt</a:t>
            </a:r>
            <a:r>
              <a:rPr lang="es-ES" altLang="fr-FR" sz="2400" dirty="0"/>
              <a:t>(</a:t>
            </a:r>
            <a:r>
              <a:rPr lang="es-ES" altLang="fr-FR" sz="2400" dirty="0" err="1"/>
              <a:t>diag</a:t>
            </a:r>
            <a:r>
              <a:rPr lang="es-ES" altLang="fr-FR" sz="2400" dirty="0"/>
              <a:t>(sig2*</a:t>
            </a:r>
            <a:r>
              <a:rPr lang="es-ES" altLang="fr-FR" sz="2400" dirty="0" err="1"/>
              <a:t>inv</a:t>
            </a:r>
            <a:r>
              <a:rPr lang="es-ES" altLang="fr-FR" sz="2400" dirty="0"/>
              <a:t>(X'*X))) </a:t>
            </a:r>
          </a:p>
          <a:p>
            <a:pPr marL="0" indent="0">
              <a:buNone/>
            </a:pPr>
            <a:r>
              <a:rPr lang="es-ES" altLang="fr-FR" sz="2400" dirty="0"/>
              <a:t>t=beta./</a:t>
            </a:r>
            <a:r>
              <a:rPr lang="es-ES" altLang="fr-FR" sz="2400" dirty="0" err="1"/>
              <a:t>std</a:t>
            </a:r>
            <a:r>
              <a:rPr lang="es-ES" alt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3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</a:t>
                </a:r>
                <a:r>
                  <a:rPr lang="fr-FR" altLang="fr-FR" sz="2400" dirty="0" smtClean="0"/>
                  <a:t>Test de </a:t>
                </a:r>
                <a:r>
                  <a:rPr lang="fr-FR" altLang="fr-FR" sz="2400" dirty="0" err="1" smtClean="0"/>
                  <a:t>Dickey</a:t>
                </a:r>
                <a:r>
                  <a:rPr lang="fr-FR" altLang="fr-FR" sz="2400" dirty="0" smtClean="0"/>
                  <a:t>-Fuller augmenté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fr-FR" sz="2400" i="1" smtClean="0">
                          <a:latin typeface="Cambria Math"/>
                          <a:ea typeface="Cambria Math"/>
                        </a:rPr>
                        <m:t>Δ</m:t>
                      </m:r>
                      <m:sSub>
                        <m:sSubPr>
                          <m:ctrlPr>
                            <a:rPr lang="el-GR" altLang="fr-F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FR" altLang="fr-F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FR" altLang="fr-FR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fr-FR" altLang="fr-F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r-FR" altLang="fr-F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sSub>
                        <m:sSubPr>
                          <m:ctrlP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fr-FR" altLang="fr-F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fr-FR" sz="24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fr-FR" altLang="fr-FR" sz="2400" b="0" i="1" smtClean="0">
                          <a:latin typeface="Cambria Math"/>
                          <a:ea typeface="Cambria Math"/>
                        </a:rPr>
                        <m:t>+…+</m:t>
                      </m:r>
                      <m:sSub>
                        <m:sSubPr>
                          <m:ctrlPr>
                            <a:rPr lang="fr-FR" altLang="fr-F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altLang="fr-FR" sz="24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r-FR" altLang="fr-F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fr-FR" sz="24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fr-FR" altLang="fr-FR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altLang="fr-FR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r-FR" altLang="fr-F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fr-FR" altLang="fr-F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fr-FR" altLang="fr-F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altLang="fr-FR" sz="2400" b="0" dirty="0" smtClean="0"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altLang="fr-FR" sz="2400" dirty="0" smtClean="0"/>
                  <a:t> Pas de </a:t>
                </a:r>
                <a:r>
                  <a:rPr lang="es-ES" altLang="fr-FR" sz="2400" dirty="0" err="1" smtClean="0"/>
                  <a:t>règles</a:t>
                </a:r>
                <a:r>
                  <a:rPr lang="es-ES" altLang="fr-FR" sz="2400" dirty="0" smtClean="0"/>
                  <a:t> </a:t>
                </a:r>
                <a:r>
                  <a:rPr lang="es-ES" altLang="fr-FR" sz="2400" dirty="0" err="1" smtClean="0"/>
                  <a:t>pour</a:t>
                </a:r>
                <a:r>
                  <a:rPr lang="es-ES" altLang="fr-FR" sz="2400" dirty="0" smtClean="0"/>
                  <a:t> le nombre de </a:t>
                </a:r>
                <a:r>
                  <a:rPr lang="es-ES" altLang="fr-FR" sz="2400" dirty="0" err="1" smtClean="0"/>
                  <a:t>retards</a:t>
                </a:r>
                <a:r>
                  <a:rPr lang="es-ES" altLang="fr-FR" sz="2400" dirty="0" smtClean="0"/>
                  <a:t> à </a:t>
                </a:r>
                <a:r>
                  <a:rPr lang="es-ES" altLang="fr-FR" sz="2400" dirty="0" err="1" smtClean="0"/>
                  <a:t>tester</a:t>
                </a:r>
                <a:r>
                  <a:rPr lang="es-ES" altLang="fr-FR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altLang="fr-FR" sz="2400" dirty="0"/>
                  <a:t> </a:t>
                </a:r>
                <a:r>
                  <a:rPr lang="es-ES" altLang="fr-FR" sz="2400" dirty="0" smtClean="0"/>
                  <a:t>Si </a:t>
                </a:r>
                <a:r>
                  <a:rPr lang="es-ES" altLang="fr-FR" sz="2400" dirty="0" err="1" smtClean="0"/>
                  <a:t>trop</a:t>
                </a:r>
                <a:r>
                  <a:rPr lang="es-ES" altLang="fr-FR" sz="2400" dirty="0" smtClean="0"/>
                  <a:t> de </a:t>
                </a:r>
                <a:r>
                  <a:rPr lang="es-ES" altLang="fr-FR" sz="2400" dirty="0" err="1" smtClean="0"/>
                  <a:t>retards</a:t>
                </a:r>
                <a:r>
                  <a:rPr lang="es-ES" altLang="fr-FR" sz="2400" dirty="0" smtClean="0"/>
                  <a:t>, </a:t>
                </a:r>
                <a:r>
                  <a:rPr lang="es-ES" altLang="fr-FR" sz="2400" dirty="0" err="1" smtClean="0"/>
                  <a:t>perte</a:t>
                </a:r>
                <a:r>
                  <a:rPr lang="es-ES" altLang="fr-FR" sz="2400" dirty="0" smtClean="0"/>
                  <a:t> </a:t>
                </a:r>
                <a:r>
                  <a:rPr lang="es-ES" altLang="fr-FR" sz="2400" dirty="0" err="1" smtClean="0"/>
                  <a:t>d’observations</a:t>
                </a:r>
                <a:r>
                  <a:rPr lang="es-ES" altLang="fr-FR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altLang="fr-FR" sz="2400" dirty="0"/>
                  <a:t> </a:t>
                </a:r>
                <a:r>
                  <a:rPr lang="es-ES" altLang="fr-FR" sz="2400" dirty="0" smtClean="0"/>
                  <a:t>Si </a:t>
                </a:r>
                <a:r>
                  <a:rPr lang="es-ES" altLang="fr-FR" sz="2400" dirty="0" err="1" smtClean="0"/>
                  <a:t>pas</a:t>
                </a:r>
                <a:r>
                  <a:rPr lang="es-ES" altLang="fr-FR" sz="2400" dirty="0" smtClean="0"/>
                  <a:t> </a:t>
                </a:r>
                <a:r>
                  <a:rPr lang="es-ES" altLang="fr-FR" sz="2400" dirty="0" err="1" smtClean="0"/>
                  <a:t>assez</a:t>
                </a:r>
                <a:r>
                  <a:rPr lang="es-ES" altLang="fr-FR" sz="2400" dirty="0" smtClean="0"/>
                  <a:t>, test </a:t>
                </a:r>
                <a:r>
                  <a:rPr lang="es-ES" altLang="fr-FR" sz="2400" dirty="0" err="1" smtClean="0"/>
                  <a:t>incorrect</a:t>
                </a:r>
                <a:r>
                  <a:rPr lang="es-ES" altLang="fr-FR" sz="2400" dirty="0" smtClean="0"/>
                  <a:t> </a:t>
                </a:r>
                <a:r>
                  <a:rPr lang="es-ES" altLang="fr-FR" sz="2400" dirty="0" err="1" smtClean="0"/>
                  <a:t>asymptotiquement</a:t>
                </a:r>
                <a:r>
                  <a:rPr lang="es-ES" altLang="fr-FR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altLang="fr-FR" sz="2400" dirty="0"/>
                  <a:t> </a:t>
                </a:r>
                <a:r>
                  <a:rPr lang="es-ES" altLang="fr-FR" sz="2400" dirty="0" err="1" smtClean="0"/>
                  <a:t>Ici</a:t>
                </a:r>
                <a:r>
                  <a:rPr lang="es-ES" altLang="fr-FR" sz="2400" dirty="0" smtClean="0"/>
                  <a:t>, </a:t>
                </a:r>
                <a:r>
                  <a:rPr lang="es-ES" altLang="fr-FR" sz="2400" dirty="0" err="1" smtClean="0"/>
                  <a:t>on</a:t>
                </a:r>
                <a:r>
                  <a:rPr lang="es-ES" altLang="fr-FR" sz="2400" dirty="0" smtClean="0"/>
                  <a:t> </a:t>
                </a:r>
                <a:r>
                  <a:rPr lang="es-ES" altLang="fr-FR" sz="2400" dirty="0" err="1" smtClean="0"/>
                  <a:t>essaye</a:t>
                </a:r>
                <a:r>
                  <a:rPr lang="es-ES" altLang="fr-FR" sz="2400" dirty="0" smtClean="0"/>
                  <a:t> </a:t>
                </a:r>
                <a:r>
                  <a:rPr lang="es-ES" altLang="fr-FR" sz="2400" dirty="0" err="1" smtClean="0"/>
                  <a:t>avec</a:t>
                </a:r>
                <a:r>
                  <a:rPr lang="es-ES" altLang="fr-FR" sz="2400" dirty="0" smtClean="0"/>
                  <a:t>  4 </a:t>
                </a:r>
                <a:r>
                  <a:rPr lang="es-ES" altLang="fr-FR" sz="2400" dirty="0" err="1" smtClean="0"/>
                  <a:t>retards</a:t>
                </a:r>
                <a:r>
                  <a:rPr lang="es-ES" altLang="fr-FR" sz="2400" dirty="0" smtClean="0"/>
                  <a:t>.</a:t>
                </a:r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2008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Moindres carrés quasi généralisés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5800" y="1441300"/>
            <a:ext cx="38701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saving.raw</a:t>
            </a:r>
            <a:endParaRPr lang="fr-FR" dirty="0" smtClean="0"/>
          </a:p>
          <a:p>
            <a:r>
              <a:rPr lang="fr-FR" dirty="0" smtClean="0"/>
              <a:t>y= </a:t>
            </a:r>
            <a:r>
              <a:rPr lang="fr-FR" dirty="0" err="1" smtClean="0"/>
              <a:t>saving</a:t>
            </a:r>
            <a:r>
              <a:rPr lang="fr-FR" dirty="0" smtClean="0"/>
              <a:t> (: ,1);</a:t>
            </a:r>
          </a:p>
          <a:p>
            <a:r>
              <a:rPr lang="fr-FR" dirty="0" err="1" smtClean="0"/>
              <a:t>inc</a:t>
            </a:r>
            <a:r>
              <a:rPr lang="fr-FR" dirty="0" smtClean="0"/>
              <a:t> = </a:t>
            </a:r>
            <a:r>
              <a:rPr lang="fr-FR" dirty="0" err="1" smtClean="0"/>
              <a:t>saving</a:t>
            </a:r>
            <a:r>
              <a:rPr lang="fr-FR" dirty="0" smtClean="0"/>
              <a:t> (: ,2);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n,k</a:t>
            </a:r>
            <a:r>
              <a:rPr lang="fr-FR" dirty="0" smtClean="0"/>
              <a:t>]= size ( </a:t>
            </a:r>
            <a:r>
              <a:rPr lang="fr-FR" dirty="0" err="1" smtClean="0"/>
              <a:t>saving</a:t>
            </a:r>
            <a:r>
              <a:rPr lang="fr-FR" dirty="0" smtClean="0"/>
              <a:t> );</a:t>
            </a:r>
          </a:p>
          <a:p>
            <a:r>
              <a:rPr lang="pt-BR" dirty="0" smtClean="0"/>
              <a:t>X=[ ones (n ,1) , inc ];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n,k</a:t>
            </a:r>
            <a:r>
              <a:rPr lang="fr-FR" dirty="0" smtClean="0"/>
              <a:t>]= size (X)</a:t>
            </a:r>
          </a:p>
          <a:p>
            <a:r>
              <a:rPr lang="es-ES" dirty="0" smtClean="0"/>
              <a:t>beta = </a:t>
            </a:r>
            <a:r>
              <a:rPr lang="es-ES" dirty="0" err="1" smtClean="0"/>
              <a:t>inv</a:t>
            </a:r>
            <a:r>
              <a:rPr lang="es-ES" dirty="0" smtClean="0"/>
              <a:t> (X '*X)*X '*y</a:t>
            </a:r>
          </a:p>
          <a:p>
            <a:r>
              <a:rPr lang="fr-FR" dirty="0" smtClean="0"/>
              <a:t>u=y-X* beta ;</a:t>
            </a:r>
          </a:p>
          <a:p>
            <a:endParaRPr lang="fr-FR" dirty="0" smtClean="0"/>
          </a:p>
          <a:p>
            <a:r>
              <a:rPr lang="fr-FR" dirty="0" smtClean="0"/>
              <a:t>lu2 = log (u .^2);</a:t>
            </a:r>
          </a:p>
          <a:p>
            <a:r>
              <a:rPr lang="fr-FR" dirty="0" smtClean="0"/>
              <a:t>y= lu2 ;</a:t>
            </a:r>
          </a:p>
          <a:p>
            <a:r>
              <a:rPr lang="es-ES" dirty="0" smtClean="0"/>
              <a:t>beta = </a:t>
            </a:r>
            <a:r>
              <a:rPr lang="es-ES" dirty="0" err="1" smtClean="0"/>
              <a:t>inv</a:t>
            </a:r>
            <a:r>
              <a:rPr lang="es-ES" dirty="0" smtClean="0"/>
              <a:t> (X '*X)*X '*y</a:t>
            </a:r>
          </a:p>
          <a:p>
            <a:r>
              <a:rPr lang="fr-FR" dirty="0" smtClean="0"/>
              <a:t>u=y-X* beta ;</a:t>
            </a:r>
          </a:p>
          <a:p>
            <a:r>
              <a:rPr lang="fr-FR" dirty="0" smtClean="0"/>
              <a:t>sig2 =u '*u/(n-k)</a:t>
            </a:r>
          </a:p>
          <a:p>
            <a:r>
              <a:rPr lang="fr-FR" dirty="0" err="1" smtClean="0"/>
              <a:t>std</a:t>
            </a:r>
            <a:r>
              <a:rPr lang="fr-FR" dirty="0" smtClean="0"/>
              <a:t> = </a:t>
            </a:r>
            <a:r>
              <a:rPr lang="fr-FR" dirty="0" err="1" smtClean="0"/>
              <a:t>sqrt</a:t>
            </a:r>
            <a:r>
              <a:rPr lang="fr-FR" dirty="0" smtClean="0"/>
              <a:t> ( </a:t>
            </a:r>
            <a:r>
              <a:rPr lang="fr-FR" dirty="0" err="1" smtClean="0"/>
              <a:t>diag</a:t>
            </a:r>
            <a:r>
              <a:rPr lang="fr-FR" dirty="0" smtClean="0"/>
              <a:t> ( sig2 * </a:t>
            </a:r>
            <a:r>
              <a:rPr lang="fr-FR" dirty="0" err="1" smtClean="0"/>
              <a:t>inv</a:t>
            </a:r>
            <a:r>
              <a:rPr lang="fr-FR" dirty="0" smtClean="0"/>
              <a:t> (X '*X )))</a:t>
            </a:r>
          </a:p>
          <a:p>
            <a:r>
              <a:rPr lang="fr-FR" dirty="0" smtClean="0"/>
              <a:t>t= beta ./ </a:t>
            </a:r>
            <a:r>
              <a:rPr lang="fr-FR" dirty="0" err="1" smtClean="0"/>
              <a:t>std</a:t>
            </a:r>
            <a:endParaRPr lang="fr-FR" dirty="0"/>
          </a:p>
        </p:txBody>
      </p:sp>
      <p:sp>
        <p:nvSpPr>
          <p:cNvPr id="9" name="Accolade fermante 8"/>
          <p:cNvSpPr/>
          <p:nvPr/>
        </p:nvSpPr>
        <p:spPr>
          <a:xfrm>
            <a:off x="3896667" y="1443117"/>
            <a:ext cx="720080" cy="22621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076056" y="2204864"/>
            <a:ext cx="239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récupère les erreurs</a:t>
            </a:r>
            <a:endParaRPr lang="fr-FR" dirty="0"/>
          </a:p>
        </p:txBody>
      </p:sp>
      <p:sp>
        <p:nvSpPr>
          <p:cNvPr id="11" name="Accolade fermante 10"/>
          <p:cNvSpPr/>
          <p:nvPr/>
        </p:nvSpPr>
        <p:spPr>
          <a:xfrm>
            <a:off x="3896667" y="3876072"/>
            <a:ext cx="720080" cy="22621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192811" y="4639636"/>
            <a:ext cx="225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estime le « log(h)»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7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y_=y(2:n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err="1" smtClean="0"/>
              <a:t>y_lag</a:t>
            </a:r>
            <a:r>
              <a:rPr lang="fr-FR" sz="2400" dirty="0" smtClean="0"/>
              <a:t>=y(1:n-1)</a:t>
            </a:r>
          </a:p>
          <a:p>
            <a:pPr marL="0" indent="0">
              <a:buNone/>
            </a:pPr>
            <a:r>
              <a:rPr lang="fr-FR" sz="2400" dirty="0" err="1" smtClean="0"/>
              <a:t>Delta_y</a:t>
            </a:r>
            <a:r>
              <a:rPr lang="fr-FR" sz="2400" dirty="0" smtClean="0"/>
              <a:t>=y</a:t>
            </a:r>
            <a:r>
              <a:rPr lang="fr-FR" sz="2400" dirty="0"/>
              <a:t>_-</a:t>
            </a:r>
            <a:r>
              <a:rPr lang="fr-FR" sz="2400" dirty="0" err="1" smtClean="0"/>
              <a:t>y_lag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</a:t>
            </a:r>
            <a:r>
              <a:rPr lang="fr-FR" sz="2400" dirty="0" err="1"/>
              <a:t>Delta_y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err="1" smtClean="0"/>
              <a:t>Delta_y</a:t>
            </a:r>
            <a:r>
              <a:rPr lang="fr-FR" sz="2400" dirty="0"/>
              <a:t>_=</a:t>
            </a:r>
            <a:r>
              <a:rPr lang="fr-FR" sz="2400" dirty="0" err="1"/>
              <a:t>Delta_y</a:t>
            </a:r>
            <a:r>
              <a:rPr lang="fr-FR" sz="2400" dirty="0"/>
              <a:t>(1:n-4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err="1" smtClean="0"/>
              <a:t>Delta_y_lag</a:t>
            </a:r>
            <a:r>
              <a:rPr lang="fr-FR" sz="2400" dirty="0" smtClean="0"/>
              <a:t>=</a:t>
            </a:r>
            <a:r>
              <a:rPr lang="fr-FR" sz="2400" dirty="0" err="1" smtClean="0"/>
              <a:t>Delta_y</a:t>
            </a:r>
            <a:r>
              <a:rPr lang="fr-FR" sz="2400" dirty="0" smtClean="0"/>
              <a:t>(2:n-3)</a:t>
            </a:r>
          </a:p>
          <a:p>
            <a:pPr marL="0" indent="0">
              <a:buNone/>
            </a:pPr>
            <a:r>
              <a:rPr lang="fr-FR" sz="2400" dirty="0" smtClean="0"/>
              <a:t>Delta_y_lag2=</a:t>
            </a:r>
            <a:r>
              <a:rPr lang="fr-FR" sz="2400" dirty="0" err="1" smtClean="0"/>
              <a:t>Delta_y</a:t>
            </a:r>
            <a:r>
              <a:rPr lang="fr-FR" sz="2400" dirty="0" smtClean="0"/>
              <a:t>(3:n-2)</a:t>
            </a:r>
          </a:p>
          <a:p>
            <a:pPr marL="0" indent="0">
              <a:buNone/>
            </a:pPr>
            <a:r>
              <a:rPr lang="fr-FR" sz="2400" dirty="0" smtClean="0"/>
              <a:t>Delta_y_lag3=</a:t>
            </a:r>
            <a:r>
              <a:rPr lang="fr-FR" sz="2400" dirty="0" err="1" smtClean="0"/>
              <a:t>Delta_y</a:t>
            </a:r>
            <a:r>
              <a:rPr lang="fr-FR" sz="2400" dirty="0" smtClean="0"/>
              <a:t>(4:n-1)</a:t>
            </a:r>
          </a:p>
          <a:p>
            <a:pPr marL="0" indent="0">
              <a:buNone/>
            </a:pPr>
            <a:r>
              <a:rPr lang="fr-FR" sz="2400" dirty="0" smtClean="0"/>
              <a:t>Delta_y_lag4=</a:t>
            </a:r>
            <a:r>
              <a:rPr lang="fr-FR" sz="2400" dirty="0" err="1" smtClean="0"/>
              <a:t>Delta_y</a:t>
            </a:r>
            <a:r>
              <a:rPr lang="fr-FR" sz="2400" dirty="0" smtClean="0"/>
              <a:t>(5:n)</a:t>
            </a:r>
          </a:p>
        </p:txBody>
      </p:sp>
    </p:spTree>
    <p:extLst>
      <p:ext uri="{BB962C8B-B14F-4D97-AF65-F5344CB8AC3E}">
        <p14:creationId xmlns:p14="http://schemas.microsoft.com/office/powerpoint/2010/main" val="9364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y_lag</a:t>
            </a:r>
            <a:r>
              <a:rPr lang="fr-FR" sz="2400" dirty="0"/>
              <a:t>_=y(1:n-4)</a:t>
            </a:r>
          </a:p>
          <a:p>
            <a:pPr marL="0" indent="0">
              <a:buNone/>
            </a:pPr>
            <a:r>
              <a:rPr lang="fr-FR" sz="2400" dirty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</a:t>
            </a:r>
            <a:r>
              <a:rPr lang="fr-FR" sz="2400" dirty="0" err="1"/>
              <a:t>Delta_y</a:t>
            </a:r>
            <a:r>
              <a:rPr lang="fr-FR" sz="2400" dirty="0"/>
              <a:t>_)</a:t>
            </a:r>
          </a:p>
          <a:p>
            <a:pPr marL="0" indent="0">
              <a:buNone/>
            </a:pPr>
            <a:r>
              <a:rPr lang="fr-FR" sz="2400" dirty="0"/>
              <a:t>X=[</a:t>
            </a:r>
            <a:r>
              <a:rPr lang="fr-FR" sz="2400" dirty="0" err="1"/>
              <a:t>ones</a:t>
            </a:r>
            <a:r>
              <a:rPr lang="fr-FR" sz="2400" dirty="0"/>
              <a:t>(n,1) </a:t>
            </a:r>
            <a:r>
              <a:rPr lang="fr-FR" sz="2400" dirty="0" err="1"/>
              <a:t>y_lag</a:t>
            </a:r>
            <a:r>
              <a:rPr lang="fr-FR" sz="2400" dirty="0"/>
              <a:t>_ </a:t>
            </a:r>
            <a:r>
              <a:rPr lang="fr-FR" sz="2400" dirty="0" err="1"/>
              <a:t>Delta_y_lag</a:t>
            </a:r>
            <a:r>
              <a:rPr lang="fr-FR" sz="2400" dirty="0"/>
              <a:t> Delta_y_lag2 Delta_y_lag3 Delta_y_lag4]</a:t>
            </a:r>
          </a:p>
          <a:p>
            <a:pPr marL="0" indent="0">
              <a:buNone/>
            </a:pPr>
            <a:r>
              <a:rPr lang="fr-FR" sz="2400" dirty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]=size(X)</a:t>
            </a:r>
          </a:p>
          <a:p>
            <a:pPr marL="0" indent="0">
              <a:buNone/>
            </a:pPr>
            <a:r>
              <a:rPr lang="fr-FR" sz="2400" dirty="0"/>
              <a:t>beta=</a:t>
            </a:r>
            <a:r>
              <a:rPr lang="fr-FR" sz="2400" dirty="0" err="1"/>
              <a:t>inv</a:t>
            </a:r>
            <a:r>
              <a:rPr lang="fr-FR" sz="2400" dirty="0"/>
              <a:t>(X'*X)*X'*</a:t>
            </a:r>
            <a:r>
              <a:rPr lang="fr-FR" sz="2400" dirty="0" err="1"/>
              <a:t>Delta_y</a:t>
            </a:r>
            <a:r>
              <a:rPr lang="fr-FR" sz="2400" dirty="0"/>
              <a:t>_</a:t>
            </a:r>
          </a:p>
          <a:p>
            <a:pPr marL="0" indent="0">
              <a:buNone/>
            </a:pPr>
            <a:r>
              <a:rPr lang="fr-FR" sz="2400" dirty="0"/>
              <a:t>u=</a:t>
            </a:r>
            <a:r>
              <a:rPr lang="fr-FR" sz="2400" dirty="0" err="1"/>
              <a:t>Delta_y</a:t>
            </a:r>
            <a:r>
              <a:rPr lang="fr-FR" sz="2400" dirty="0"/>
              <a:t>_-X*beta</a:t>
            </a:r>
          </a:p>
          <a:p>
            <a:pPr marL="0" indent="0">
              <a:buNone/>
            </a:pPr>
            <a:r>
              <a:rPr lang="fr-FR" sz="2400" dirty="0"/>
              <a:t>sig2=u'*u/(n-k)</a:t>
            </a:r>
          </a:p>
          <a:p>
            <a:pPr marL="0" indent="0">
              <a:buNone/>
            </a:pPr>
            <a:r>
              <a:rPr lang="fr-FR" sz="2400" dirty="0" err="1"/>
              <a:t>std</a:t>
            </a:r>
            <a:r>
              <a:rPr lang="fr-FR" sz="2400" dirty="0"/>
              <a:t>=</a:t>
            </a:r>
            <a:r>
              <a:rPr lang="fr-FR" sz="2400" dirty="0" err="1"/>
              <a:t>sqrt</a:t>
            </a:r>
            <a:r>
              <a:rPr lang="fr-FR" sz="2400" dirty="0"/>
              <a:t>(</a:t>
            </a:r>
            <a:r>
              <a:rPr lang="fr-FR" sz="2400" dirty="0" err="1"/>
              <a:t>diag</a:t>
            </a:r>
            <a:r>
              <a:rPr lang="fr-FR" sz="2400" dirty="0"/>
              <a:t>(sig2*</a:t>
            </a:r>
            <a:r>
              <a:rPr lang="fr-FR" sz="2400" dirty="0" err="1"/>
              <a:t>inv</a:t>
            </a:r>
            <a:r>
              <a:rPr lang="fr-FR" sz="2400" dirty="0"/>
              <a:t>(X'*X))) </a:t>
            </a:r>
          </a:p>
          <a:p>
            <a:pPr marL="0" indent="0">
              <a:buNone/>
            </a:pPr>
            <a:r>
              <a:rPr lang="fr-FR" sz="2400" dirty="0"/>
              <a:t>t=beta./</a:t>
            </a:r>
            <a:r>
              <a:rPr lang="fr-FR" sz="2400" dirty="0" err="1"/>
              <a:t>std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1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altLang="fr-FR" sz="2400" dirty="0" smtClean="0"/>
              <a:t>Si la série n’est pas stationnaire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fr-FR" dirty="0"/>
              <a:t> </a:t>
            </a:r>
            <a:r>
              <a:rPr lang="fr-FR" altLang="fr-FR" dirty="0" smtClean="0"/>
              <a:t>Enlever la tendance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fr-FR" dirty="0"/>
              <a:t> </a:t>
            </a:r>
            <a:r>
              <a:rPr lang="fr-FR" altLang="fr-FR" dirty="0" smtClean="0"/>
              <a:t>Ou différenciation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fr-FR" dirty="0"/>
              <a:t> </a:t>
            </a:r>
            <a:r>
              <a:rPr lang="fr-FR" altLang="fr-FR" dirty="0" smtClean="0"/>
              <a:t>Ou enlever saisonnalité</a:t>
            </a:r>
            <a:endParaRPr lang="es-ES" altLang="fr-FR" dirty="0" smtClean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401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</a:t>
                </a:r>
                <a:r>
                  <a:rPr lang="fr-FR" altLang="fr-FR" sz="2400" dirty="0" smtClean="0"/>
                  <a:t>Une non-constance des coefficients à travers la période peut entraîner une non-stationnarité.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altLang="fr-FR" sz="2400" dirty="0"/>
                  <a:t> </a:t>
                </a:r>
                <a:r>
                  <a:rPr lang="fr-FR" altLang="fr-FR" sz="2400" dirty="0" smtClean="0"/>
                  <a:t>Test de Chow de changement de structure.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altLang="fr-FR" sz="2400" dirty="0"/>
                  <a:t> </a:t>
                </a:r>
                <a:r>
                  <a:rPr lang="fr-FR" altLang="fr-FR" sz="2400" dirty="0" smtClean="0"/>
                  <a:t>Si changement de structure, les coefficients changent à partir d’une date </a:t>
                </a:r>
                <a:r>
                  <a:rPr lang="el-GR" altLang="fr-FR" sz="2400" dirty="0" smtClean="0"/>
                  <a:t>τ</a:t>
                </a:r>
                <a:r>
                  <a:rPr lang="fr-FR" altLang="fr-FR" sz="2400" dirty="0" smtClean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alt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alt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alt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alt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alt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alt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alt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alt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alt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altLang="fr-F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alt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alt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fr-FR" altLang="fr-F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altLang="fr-FR" dirty="0" smtClean="0"/>
                  <a:t> </a:t>
                </a:r>
                <a:r>
                  <a:rPr lang="es-ES" altLang="fr-FR" sz="2400" dirty="0" err="1" smtClean="0"/>
                  <a:t>avant</a:t>
                </a:r>
                <a:r>
                  <a:rPr lang="es-ES" altLang="fr-FR" sz="2400" dirty="0" smtClean="0"/>
                  <a:t> </a:t>
                </a:r>
                <a:r>
                  <a:rPr lang="el-GR" altLang="fr-FR" sz="2400" dirty="0"/>
                  <a:t>τ</a:t>
                </a:r>
                <a:r>
                  <a:rPr lang="fr-FR" altLang="fr-FR" sz="2400" dirty="0"/>
                  <a:t> </a:t>
                </a:r>
                <a:endParaRPr lang="fr-FR" altLang="fr-FR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alt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altLang="fr-FR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altLang="fr-F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alt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altLang="fr-F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altLang="fr-F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alt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altLang="fr-FR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alt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altLang="fr-FR" sz="2000" i="1">
                            <a:latin typeface="Cambria Math"/>
                          </a:rPr>
                          <m:t>𝑡</m:t>
                        </m:r>
                        <m:r>
                          <a:rPr lang="fr-FR" altLang="fr-FR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altLang="fr-F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alt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altLang="fr-FR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fr-FR" altLang="fr-FR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altLang="fr-FR" sz="2000" dirty="0"/>
                  <a:t> </a:t>
                </a:r>
                <a:r>
                  <a:rPr lang="es-ES" altLang="fr-FR" sz="2400" dirty="0" smtClean="0"/>
                  <a:t>à partir de </a:t>
                </a:r>
                <a:r>
                  <a:rPr lang="el-GR" altLang="fr-FR" sz="2400" dirty="0" smtClean="0"/>
                  <a:t>τ</a:t>
                </a:r>
                <a:r>
                  <a:rPr lang="fr-FR" altLang="fr-FR" sz="2400" dirty="0" smtClean="0"/>
                  <a:t> </a:t>
                </a:r>
                <a:endParaRPr lang="es-ES" altLang="fr-FR" sz="2400" dirty="0"/>
              </a:p>
              <a:p>
                <a:pPr marL="0" indent="0">
                  <a:buNone/>
                </a:pPr>
                <a:endParaRPr lang="es-ES" altLang="fr-FR" sz="2400" dirty="0" smtClean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On teste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fr-FR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  <m:sub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𝜏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ES" altLang="fr-FR" sz="2400" dirty="0" smtClean="0"/>
              </a:p>
              <a:p>
                <a:pPr marL="0" indent="0">
                  <a:buNone/>
                </a:pPr>
                <a:r>
                  <a:rPr lang="fr-FR" sz="2400" dirty="0" smtClean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2400" dirty="0" smtClean="0"/>
                  <a:t> à partir de </a:t>
                </a:r>
                <a:r>
                  <a:rPr lang="el-GR" altLang="fr-FR" sz="2400" dirty="0" smtClean="0"/>
                  <a:t>τ</a:t>
                </a:r>
                <a:r>
                  <a:rPr lang="fr-FR" altLang="fr-FR" sz="2400" dirty="0" smtClean="0"/>
                  <a:t> et 0 avant.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Les coefficients </a:t>
                </a:r>
                <a:r>
                  <a:rPr lang="el-GR" sz="2400" dirty="0" smtClean="0"/>
                  <a:t>ϒ</a:t>
                </a:r>
                <a:r>
                  <a:rPr lang="fr-FR" sz="2400" dirty="0" smtClean="0"/>
                  <a:t> sont significatifs s’il y a changement de structure.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H0 : pas de changement.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On prend 1981 comme date ici.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59" t="-1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</a:t>
            </a:r>
            <a:r>
              <a:rPr lang="fr-FR" sz="2400" dirty="0" err="1"/>
              <a:t>phillips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smtClean="0"/>
              <a:t>t0</a:t>
            </a:r>
            <a:r>
              <a:rPr lang="fr-FR" sz="2400" dirty="0"/>
              <a:t>= 34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D_tau</a:t>
            </a:r>
            <a:r>
              <a:rPr lang="fr-FR" sz="2400" dirty="0"/>
              <a:t>=[</a:t>
            </a:r>
            <a:r>
              <a:rPr lang="fr-FR" sz="2400" dirty="0" err="1"/>
              <a:t>zeros</a:t>
            </a:r>
            <a:r>
              <a:rPr lang="fr-FR" sz="2400" dirty="0"/>
              <a:t>(34,1) ; </a:t>
            </a:r>
            <a:r>
              <a:rPr lang="fr-FR" sz="2400" dirty="0" err="1"/>
              <a:t>ones</a:t>
            </a:r>
            <a:r>
              <a:rPr lang="fr-FR" sz="2400" dirty="0"/>
              <a:t>(n-34,1</a:t>
            </a:r>
            <a:r>
              <a:rPr lang="fr-FR" sz="2400" dirty="0" smtClean="0"/>
              <a:t>)]</a:t>
            </a:r>
          </a:p>
          <a:p>
            <a:pPr marL="0" indent="0">
              <a:buNone/>
            </a:pPr>
            <a:r>
              <a:rPr lang="fr-FR" sz="2400" dirty="0" err="1" smtClean="0"/>
              <a:t>D_tau</a:t>
            </a:r>
            <a:r>
              <a:rPr lang="fr-FR" sz="2400" dirty="0" smtClean="0"/>
              <a:t>=</a:t>
            </a:r>
            <a:r>
              <a:rPr lang="fr-FR" sz="2400" dirty="0" err="1" smtClean="0"/>
              <a:t>D_tau</a:t>
            </a:r>
            <a:r>
              <a:rPr lang="fr-FR" sz="2400" dirty="0" smtClean="0"/>
              <a:t>(1:n-1)</a:t>
            </a:r>
          </a:p>
          <a:p>
            <a:pPr marL="0" indent="0">
              <a:buNone/>
            </a:pPr>
            <a:r>
              <a:rPr lang="fr-FR" sz="2400" dirty="0" smtClean="0"/>
              <a:t>y</a:t>
            </a:r>
            <a:r>
              <a:rPr lang="fr-FR" sz="2400" dirty="0"/>
              <a:t>_=y(2:n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err="1" smtClean="0"/>
              <a:t>y_lag</a:t>
            </a:r>
            <a:r>
              <a:rPr lang="fr-FR" sz="2400" dirty="0" smtClean="0"/>
              <a:t>=y(1:n-1)</a:t>
            </a:r>
          </a:p>
          <a:p>
            <a:pPr marL="0" indent="0">
              <a:buNone/>
            </a:pPr>
            <a:r>
              <a:rPr lang="fr-FR" sz="2400" dirty="0" smtClean="0"/>
              <a:t>X</a:t>
            </a:r>
            <a:r>
              <a:rPr lang="fr-FR" sz="2400" dirty="0"/>
              <a:t>=[</a:t>
            </a:r>
            <a:r>
              <a:rPr lang="fr-FR" sz="2400" dirty="0" err="1"/>
              <a:t>ones</a:t>
            </a:r>
            <a:r>
              <a:rPr lang="fr-FR" sz="2400" dirty="0"/>
              <a:t>(n-1,1) </a:t>
            </a:r>
            <a:r>
              <a:rPr lang="fr-FR" sz="2400" dirty="0" err="1"/>
              <a:t>y_lag</a:t>
            </a:r>
            <a:r>
              <a:rPr lang="fr-FR" sz="2400" dirty="0"/>
              <a:t> </a:t>
            </a:r>
            <a:r>
              <a:rPr lang="fr-FR" sz="2400" dirty="0" err="1"/>
              <a:t>D_tau</a:t>
            </a:r>
            <a:r>
              <a:rPr lang="fr-FR" sz="2400" dirty="0"/>
              <a:t>.*</a:t>
            </a:r>
            <a:r>
              <a:rPr lang="fr-FR" sz="2400" dirty="0" err="1"/>
              <a:t>ones</a:t>
            </a:r>
            <a:r>
              <a:rPr lang="fr-FR" sz="2400" dirty="0"/>
              <a:t>(n-1,1) </a:t>
            </a:r>
            <a:r>
              <a:rPr lang="fr-FR" sz="2400" dirty="0" err="1"/>
              <a:t>D_tau</a:t>
            </a:r>
            <a:r>
              <a:rPr lang="fr-FR" sz="2400" dirty="0"/>
              <a:t>.*</a:t>
            </a:r>
            <a:r>
              <a:rPr lang="fr-FR" sz="2400" dirty="0" err="1"/>
              <a:t>y_lag</a:t>
            </a:r>
            <a:r>
              <a:rPr lang="fr-FR" sz="2400" dirty="0" smtClean="0"/>
              <a:t>]</a:t>
            </a:r>
          </a:p>
          <a:p>
            <a:pPr marL="0" indent="0">
              <a:buNone/>
            </a:pPr>
            <a:r>
              <a:rPr lang="fr-FR" sz="2400" dirty="0" smtClean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]=size(X</a:t>
            </a:r>
            <a:r>
              <a:rPr lang="fr-F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41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beta0=</a:t>
            </a:r>
            <a:r>
              <a:rPr lang="fr-FR" sz="2400" dirty="0" err="1"/>
              <a:t>inv</a:t>
            </a:r>
            <a:r>
              <a:rPr lang="fr-FR" sz="2400" dirty="0"/>
              <a:t>(X'*X)*X'*y_</a:t>
            </a:r>
          </a:p>
          <a:p>
            <a:pPr marL="0" indent="0">
              <a:buNone/>
            </a:pPr>
            <a:r>
              <a:rPr lang="fr-FR" sz="2400" dirty="0"/>
              <a:t>u0=y_-X*beta0</a:t>
            </a:r>
          </a:p>
          <a:p>
            <a:pPr marL="0" indent="0">
              <a:buNone/>
            </a:pPr>
            <a:r>
              <a:rPr lang="fr-FR" sz="2400" dirty="0"/>
              <a:t>SSR0=u0'*u0</a:t>
            </a:r>
          </a:p>
          <a:p>
            <a:pPr marL="0" indent="0">
              <a:buNone/>
            </a:pPr>
            <a:r>
              <a:rPr lang="fr-FR" sz="2400" dirty="0"/>
              <a:t>X=X(:,[1,2])</a:t>
            </a:r>
          </a:p>
          <a:p>
            <a:pPr marL="0" indent="0">
              <a:buNone/>
            </a:pPr>
            <a:r>
              <a:rPr lang="fr-FR" sz="2400" dirty="0"/>
              <a:t>beta1=</a:t>
            </a:r>
            <a:r>
              <a:rPr lang="fr-FR" sz="2400" dirty="0" err="1"/>
              <a:t>inv</a:t>
            </a:r>
            <a:r>
              <a:rPr lang="fr-FR" sz="2400" dirty="0"/>
              <a:t>(X'*X)*X'*y_</a:t>
            </a:r>
          </a:p>
          <a:p>
            <a:pPr marL="0" indent="0">
              <a:buNone/>
            </a:pPr>
            <a:r>
              <a:rPr lang="fr-FR" sz="2400" dirty="0"/>
              <a:t>u1=y_-X*beta1</a:t>
            </a:r>
          </a:p>
          <a:p>
            <a:pPr marL="0" indent="0">
              <a:buNone/>
            </a:pPr>
            <a:r>
              <a:rPr lang="fr-FR" sz="2400" dirty="0"/>
              <a:t>SSR1=u1'*u1</a:t>
            </a:r>
          </a:p>
          <a:p>
            <a:pPr marL="0" indent="0">
              <a:buNone/>
            </a:pPr>
            <a:r>
              <a:rPr lang="fr-FR" sz="2400" dirty="0"/>
              <a:t>F=((SSR1-SSR0)/SSR0)*((n-k)/1)</a:t>
            </a:r>
          </a:p>
          <a:p>
            <a:pPr marL="0" indent="0">
              <a:buNone/>
            </a:pPr>
            <a:r>
              <a:rPr lang="fr-FR" sz="2400" dirty="0"/>
              <a:t>p=</a:t>
            </a:r>
            <a:r>
              <a:rPr lang="fr-FR" sz="2400" dirty="0" err="1"/>
              <a:t>fdis_prb</a:t>
            </a:r>
            <a:r>
              <a:rPr lang="fr-FR" sz="2400" dirty="0"/>
              <a:t>(F,1,n-k)</a:t>
            </a:r>
          </a:p>
        </p:txBody>
      </p:sp>
    </p:spTree>
    <p:extLst>
      <p:ext uri="{BB962C8B-B14F-4D97-AF65-F5344CB8AC3E}">
        <p14:creationId xmlns:p14="http://schemas.microsoft.com/office/powerpoint/2010/main" val="23430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Quand on ne connaît pas </a:t>
            </a:r>
            <a:r>
              <a:rPr lang="el-GR" altLang="fr-FR" sz="2400" dirty="0" smtClean="0"/>
              <a:t>τ</a:t>
            </a:r>
            <a:r>
              <a:rPr lang="fr-FR" altLang="fr-FR" sz="2400" dirty="0" smtClean="0"/>
              <a:t>, test QLR : tests de Chow sur une plage de valeurs de </a:t>
            </a:r>
            <a:r>
              <a:rPr lang="el-GR" altLang="fr-FR" sz="2400" dirty="0" smtClean="0"/>
              <a:t>τ</a:t>
            </a:r>
            <a:r>
              <a:rPr lang="fr-FR" altLang="fr-FR" sz="2400" dirty="0" smtClean="0"/>
              <a:t> afin de déterminer le </a:t>
            </a:r>
            <a:r>
              <a:rPr lang="el-GR" altLang="fr-FR" sz="2400" dirty="0" smtClean="0"/>
              <a:t>τ</a:t>
            </a:r>
            <a:r>
              <a:rPr lang="fr-FR" altLang="fr-FR" sz="2400" dirty="0"/>
              <a:t> </a:t>
            </a:r>
            <a:r>
              <a:rPr lang="fr-FR" altLang="fr-FR" sz="2400" dirty="0" smtClean="0"/>
              <a:t>optimal.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Pour 15% de </a:t>
            </a:r>
            <a:r>
              <a:rPr lang="fr-FR" sz="2400" dirty="0" err="1" smtClean="0"/>
              <a:t>trimming</a:t>
            </a:r>
            <a:r>
              <a:rPr lang="fr-FR" sz="2400" dirty="0" smtClean="0"/>
              <a:t>, on balaie entre 0,15T et 0,85T.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263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[</a:t>
            </a:r>
            <a:r>
              <a:rPr lang="fr-FR" sz="2400" dirty="0" err="1"/>
              <a:t>n,k</a:t>
            </a:r>
            <a:r>
              <a:rPr lang="fr-FR" sz="2400" dirty="0"/>
              <a:t>]=</a:t>
            </a:r>
            <a:r>
              <a:rPr lang="fr-FR" sz="2400" dirty="0" smtClean="0"/>
              <a:t>size(</a:t>
            </a:r>
            <a:r>
              <a:rPr lang="fr-FR" sz="2400" dirty="0" err="1" smtClean="0"/>
              <a:t>phillips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smtClean="0"/>
              <a:t>tau0=</a:t>
            </a:r>
            <a:r>
              <a:rPr lang="fr-FR" sz="2400" dirty="0" err="1" smtClean="0"/>
              <a:t>floor</a:t>
            </a:r>
            <a:r>
              <a:rPr lang="fr-FR" sz="2400" dirty="0" smtClean="0"/>
              <a:t>(0.15*n)</a:t>
            </a:r>
          </a:p>
          <a:p>
            <a:pPr marL="0" indent="0">
              <a:buNone/>
            </a:pPr>
            <a:r>
              <a:rPr lang="fr-FR" sz="2400" dirty="0" smtClean="0"/>
              <a:t>tau1=</a:t>
            </a:r>
            <a:r>
              <a:rPr lang="fr-FR" sz="2400" dirty="0" err="1" smtClean="0"/>
              <a:t>floor</a:t>
            </a:r>
            <a:r>
              <a:rPr lang="fr-FR" sz="2400" dirty="0" smtClean="0"/>
              <a:t>(0.85*n)</a:t>
            </a:r>
          </a:p>
          <a:p>
            <a:pPr marL="0" indent="0">
              <a:buNone/>
            </a:pPr>
            <a:r>
              <a:rPr lang="fr-FR" sz="2400" dirty="0" err="1" smtClean="0"/>
              <a:t>all_chows</a:t>
            </a:r>
            <a:r>
              <a:rPr lang="fr-FR" sz="2400" dirty="0"/>
              <a:t>= </a:t>
            </a:r>
            <a:r>
              <a:rPr lang="fr-FR" sz="2400" dirty="0" smtClean="0"/>
              <a:t>[]</a:t>
            </a:r>
          </a:p>
          <a:p>
            <a:pPr marL="0" indent="0">
              <a:buNone/>
            </a:pPr>
            <a:r>
              <a:rPr lang="fr-FR" sz="2400" dirty="0" smtClean="0"/>
              <a:t>y</a:t>
            </a:r>
            <a:r>
              <a:rPr lang="fr-FR" sz="2400" dirty="0"/>
              <a:t>_=y(2:n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err="1" smtClean="0"/>
              <a:t>y_lag</a:t>
            </a:r>
            <a:r>
              <a:rPr lang="fr-FR" sz="2400" dirty="0" smtClean="0"/>
              <a:t>=y(1:n-1)</a:t>
            </a:r>
          </a:p>
          <a:p>
            <a:pPr marL="0" indent="0">
              <a:buNone/>
            </a:pPr>
            <a:r>
              <a:rPr lang="fr-FR" sz="2400" dirty="0" smtClean="0"/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27701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/>
              <a:t>for </a:t>
            </a:r>
            <a:r>
              <a:rPr lang="fr-FR" sz="2400" dirty="0" smtClean="0"/>
              <a:t>t=tau0:tau1</a:t>
            </a:r>
          </a:p>
          <a:p>
            <a:pPr marL="0" indent="0">
              <a:buNone/>
            </a:pPr>
            <a:r>
              <a:rPr lang="fr-FR" sz="2400" dirty="0" smtClean="0"/>
              <a:t>   </a:t>
            </a:r>
            <a:r>
              <a:rPr lang="fr-FR" sz="2400" dirty="0" err="1"/>
              <a:t>D_tau</a:t>
            </a:r>
            <a:r>
              <a:rPr lang="fr-FR" sz="2400" dirty="0"/>
              <a:t>=[</a:t>
            </a:r>
            <a:r>
              <a:rPr lang="fr-FR" sz="2400" dirty="0" err="1"/>
              <a:t>zeros</a:t>
            </a:r>
            <a:r>
              <a:rPr lang="fr-FR" sz="2400" dirty="0"/>
              <a:t>(t,1) ; </a:t>
            </a:r>
            <a:r>
              <a:rPr lang="fr-FR" sz="2400" dirty="0" err="1"/>
              <a:t>ones</a:t>
            </a:r>
            <a:r>
              <a:rPr lang="fr-FR" sz="2400" dirty="0"/>
              <a:t>(n-t,1)]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D_tau</a:t>
            </a:r>
            <a:r>
              <a:rPr lang="fr-FR" sz="2400" dirty="0" smtClean="0"/>
              <a:t>=</a:t>
            </a:r>
            <a:r>
              <a:rPr lang="fr-FR" sz="2400" dirty="0" err="1" smtClean="0"/>
              <a:t>D_tau</a:t>
            </a:r>
            <a:r>
              <a:rPr lang="fr-FR" sz="2400" dirty="0" smtClean="0"/>
              <a:t>(1:n-1</a:t>
            </a:r>
            <a:r>
              <a:rPr lang="fr-FR" sz="2400" dirty="0"/>
              <a:t>)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X</a:t>
            </a:r>
            <a:r>
              <a:rPr lang="fr-FR" sz="2400" dirty="0"/>
              <a:t>=[</a:t>
            </a:r>
            <a:r>
              <a:rPr lang="fr-FR" sz="2400" dirty="0" err="1"/>
              <a:t>ones</a:t>
            </a:r>
            <a:r>
              <a:rPr lang="fr-FR" sz="2400" dirty="0"/>
              <a:t>(n-1,1) </a:t>
            </a:r>
            <a:r>
              <a:rPr lang="fr-FR" sz="2400" dirty="0" err="1"/>
              <a:t>y_lag</a:t>
            </a:r>
            <a:r>
              <a:rPr lang="fr-FR" sz="2400" dirty="0"/>
              <a:t> </a:t>
            </a:r>
            <a:r>
              <a:rPr lang="fr-FR" sz="2400" dirty="0" err="1"/>
              <a:t>D_tau</a:t>
            </a:r>
            <a:r>
              <a:rPr lang="fr-FR" sz="2400" dirty="0"/>
              <a:t>.*</a:t>
            </a:r>
            <a:r>
              <a:rPr lang="fr-FR" sz="2400" dirty="0" err="1"/>
              <a:t>ones</a:t>
            </a:r>
            <a:r>
              <a:rPr lang="fr-FR" sz="2400" dirty="0"/>
              <a:t>(n-1,1) </a:t>
            </a:r>
            <a:r>
              <a:rPr lang="fr-FR" sz="2400" dirty="0" err="1"/>
              <a:t>D_tau</a:t>
            </a:r>
            <a:r>
              <a:rPr lang="fr-FR" sz="2400" dirty="0"/>
              <a:t>.*</a:t>
            </a:r>
            <a:r>
              <a:rPr lang="fr-FR" sz="2400" dirty="0" err="1"/>
              <a:t>y_lag</a:t>
            </a:r>
            <a:r>
              <a:rPr lang="fr-FR" sz="2400" dirty="0"/>
              <a:t>]        beta0=</a:t>
            </a:r>
            <a:r>
              <a:rPr lang="fr-FR" sz="2400" dirty="0" err="1"/>
              <a:t>inv</a:t>
            </a:r>
            <a:r>
              <a:rPr lang="fr-FR" sz="2400" dirty="0"/>
              <a:t>(X'*X)*X'*y_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u0=y</a:t>
            </a:r>
            <a:r>
              <a:rPr lang="fr-FR" sz="2400" dirty="0"/>
              <a:t>_-X*beta0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SSR0=u0</a:t>
            </a:r>
            <a:r>
              <a:rPr lang="fr-FR" sz="2400" dirty="0"/>
              <a:t>'*u0    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X=X</a:t>
            </a:r>
            <a:r>
              <a:rPr lang="fr-FR" sz="2400" dirty="0"/>
              <a:t>(:,[1,2])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beta1=</a:t>
            </a:r>
            <a:r>
              <a:rPr lang="fr-FR" sz="2400" dirty="0" err="1" smtClean="0"/>
              <a:t>inv</a:t>
            </a:r>
            <a:r>
              <a:rPr lang="fr-FR" sz="2400" dirty="0" smtClean="0"/>
              <a:t>(X</a:t>
            </a:r>
            <a:r>
              <a:rPr lang="fr-FR" sz="2400" dirty="0"/>
              <a:t>'*X)*X'*y_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u1=y</a:t>
            </a:r>
            <a:r>
              <a:rPr lang="fr-FR" sz="2400" dirty="0"/>
              <a:t>_-X*beta1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SSR1=u1</a:t>
            </a:r>
            <a:r>
              <a:rPr lang="fr-FR" sz="2400" dirty="0"/>
              <a:t>'*u1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F</a:t>
            </a:r>
            <a:r>
              <a:rPr lang="fr-FR" sz="2400" dirty="0"/>
              <a:t>=((SSR1-SSR0)/SSR0)*((n-k)/1)   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all_chows</a:t>
            </a:r>
            <a:r>
              <a:rPr lang="fr-FR" sz="2400" dirty="0" smtClean="0"/>
              <a:t>(end+1</a:t>
            </a:r>
            <a:r>
              <a:rPr lang="fr-FR" sz="2400" dirty="0"/>
              <a:t>) = </a:t>
            </a:r>
            <a:r>
              <a:rPr lang="fr-FR" sz="2400" dirty="0" smtClean="0"/>
              <a:t>F</a:t>
            </a:r>
          </a:p>
          <a:p>
            <a:pPr marL="0" indent="0">
              <a:buNone/>
            </a:pPr>
            <a:r>
              <a:rPr lang="fr-FR" sz="2400" dirty="0" smtClean="0"/>
              <a:t>End</a:t>
            </a:r>
          </a:p>
          <a:p>
            <a:pPr marL="0" indent="0">
              <a:buNone/>
            </a:pPr>
            <a:r>
              <a:rPr lang="fr-FR" sz="2400" dirty="0" smtClean="0"/>
              <a:t>[QLR</a:t>
            </a:r>
            <a:r>
              <a:rPr lang="fr-FR" sz="2400" dirty="0"/>
              <a:t>, tau]=max(</a:t>
            </a:r>
            <a:r>
              <a:rPr lang="fr-FR" sz="2400" dirty="0" err="1"/>
              <a:t>all_chows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16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20080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Moindres carrés quasi généralisés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55576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g=X* beta</a:t>
            </a:r>
          </a:p>
          <a:p>
            <a:r>
              <a:rPr lang="fr-FR" dirty="0" err="1"/>
              <a:t>new_weight</a:t>
            </a:r>
            <a:r>
              <a:rPr lang="fr-FR" dirty="0"/>
              <a:t> = </a:t>
            </a:r>
            <a:r>
              <a:rPr lang="fr-FR" dirty="0" err="1"/>
              <a:t>sqrt</a:t>
            </a:r>
            <a:r>
              <a:rPr lang="fr-FR" dirty="0"/>
              <a:t> ( </a:t>
            </a:r>
            <a:r>
              <a:rPr lang="fr-FR" dirty="0" err="1"/>
              <a:t>exp</a:t>
            </a:r>
            <a:r>
              <a:rPr lang="fr-FR" dirty="0"/>
              <a:t> (g))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1560" y="280531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y= </a:t>
            </a:r>
            <a:r>
              <a:rPr lang="fr-FR" dirty="0" err="1"/>
              <a:t>saving</a:t>
            </a:r>
            <a:r>
              <a:rPr lang="fr-FR" dirty="0"/>
              <a:t> (: ,1);</a:t>
            </a:r>
          </a:p>
          <a:p>
            <a:r>
              <a:rPr lang="fr-FR" dirty="0" err="1"/>
              <a:t>inc</a:t>
            </a:r>
            <a:r>
              <a:rPr lang="fr-FR" dirty="0"/>
              <a:t> = </a:t>
            </a:r>
            <a:r>
              <a:rPr lang="fr-FR" dirty="0" err="1"/>
              <a:t>saving</a:t>
            </a:r>
            <a:r>
              <a:rPr lang="fr-FR" dirty="0"/>
              <a:t> (: ,2);</a:t>
            </a:r>
          </a:p>
          <a:p>
            <a:r>
              <a:rPr lang="pt-BR" dirty="0"/>
              <a:t>X=[ ones (n ,1) , inc ];</a:t>
            </a:r>
          </a:p>
          <a:p>
            <a:r>
              <a:rPr lang="fr-FR" dirty="0" err="1"/>
              <a:t>ys</a:t>
            </a:r>
            <a:r>
              <a:rPr lang="fr-FR" dirty="0"/>
              <a:t>=y./ </a:t>
            </a:r>
            <a:r>
              <a:rPr lang="fr-FR" dirty="0" err="1"/>
              <a:t>new_weight</a:t>
            </a:r>
            <a:r>
              <a:rPr lang="fr-FR" dirty="0"/>
              <a:t> ;</a:t>
            </a:r>
          </a:p>
          <a:p>
            <a:r>
              <a:rPr lang="en-US" dirty="0" err="1"/>
              <a:t>Xs</a:t>
            </a:r>
            <a:r>
              <a:rPr lang="en-US" dirty="0"/>
              <a:t> =[ ones (n ,1)./ </a:t>
            </a:r>
            <a:r>
              <a:rPr lang="en-US" dirty="0" err="1"/>
              <a:t>new_weight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 ./ </a:t>
            </a:r>
            <a:r>
              <a:rPr lang="en-US" dirty="0" err="1"/>
              <a:t>new_weight</a:t>
            </a:r>
            <a:r>
              <a:rPr lang="en-US" dirty="0"/>
              <a:t> ];</a:t>
            </a:r>
          </a:p>
          <a:p>
            <a:r>
              <a:rPr lang="fr-FR" dirty="0"/>
              <a:t>beta = </a:t>
            </a:r>
            <a:r>
              <a:rPr lang="fr-FR" dirty="0" err="1"/>
              <a:t>inv</a:t>
            </a:r>
            <a:r>
              <a:rPr lang="fr-FR" dirty="0"/>
              <a:t> (</a:t>
            </a:r>
            <a:r>
              <a:rPr lang="fr-FR" dirty="0" err="1"/>
              <a:t>Xs</a:t>
            </a:r>
            <a:r>
              <a:rPr lang="fr-FR" dirty="0"/>
              <a:t> '* </a:t>
            </a:r>
            <a:r>
              <a:rPr lang="fr-FR" dirty="0" err="1"/>
              <a:t>Xs</a:t>
            </a:r>
            <a:r>
              <a:rPr lang="fr-FR" dirty="0"/>
              <a:t> )*</a:t>
            </a:r>
            <a:r>
              <a:rPr lang="fr-FR" dirty="0" err="1"/>
              <a:t>Xs</a:t>
            </a:r>
            <a:r>
              <a:rPr lang="fr-FR" dirty="0"/>
              <a:t> '* </a:t>
            </a:r>
            <a:r>
              <a:rPr lang="fr-FR" dirty="0" err="1"/>
              <a:t>ys</a:t>
            </a:r>
            <a:endParaRPr lang="fr-FR" dirty="0"/>
          </a:p>
          <a:p>
            <a:r>
              <a:rPr lang="fr-FR" dirty="0"/>
              <a:t>u=</a:t>
            </a:r>
            <a:r>
              <a:rPr lang="fr-FR" dirty="0" err="1"/>
              <a:t>ys</a:t>
            </a:r>
            <a:r>
              <a:rPr lang="fr-FR" dirty="0"/>
              <a:t> -</a:t>
            </a:r>
            <a:r>
              <a:rPr lang="fr-FR" dirty="0" err="1"/>
              <a:t>Xs</a:t>
            </a:r>
            <a:r>
              <a:rPr lang="fr-FR" dirty="0"/>
              <a:t>* beta ;</a:t>
            </a:r>
          </a:p>
          <a:p>
            <a:r>
              <a:rPr lang="fr-FR" dirty="0"/>
              <a:t>sig2 =u '*u/(n-k)</a:t>
            </a:r>
          </a:p>
          <a:p>
            <a:r>
              <a:rPr lang="fr-FR" dirty="0" err="1"/>
              <a:t>std</a:t>
            </a:r>
            <a:r>
              <a:rPr lang="fr-FR" dirty="0"/>
              <a:t> = </a:t>
            </a:r>
            <a:r>
              <a:rPr lang="fr-FR" dirty="0" err="1"/>
              <a:t>sqrt</a:t>
            </a:r>
            <a:r>
              <a:rPr lang="fr-FR" dirty="0"/>
              <a:t> ( </a:t>
            </a:r>
            <a:r>
              <a:rPr lang="fr-FR" dirty="0" err="1"/>
              <a:t>diag</a:t>
            </a:r>
            <a:r>
              <a:rPr lang="fr-FR" dirty="0"/>
              <a:t> ( sig2 * </a:t>
            </a:r>
            <a:r>
              <a:rPr lang="fr-FR" dirty="0" err="1"/>
              <a:t>inv</a:t>
            </a:r>
            <a:r>
              <a:rPr lang="fr-FR" dirty="0"/>
              <a:t> (</a:t>
            </a:r>
            <a:r>
              <a:rPr lang="fr-FR" dirty="0" err="1"/>
              <a:t>Xs</a:t>
            </a:r>
            <a:r>
              <a:rPr lang="fr-FR" dirty="0"/>
              <a:t> '* </a:t>
            </a:r>
            <a:r>
              <a:rPr lang="fr-FR" dirty="0" err="1"/>
              <a:t>Xs</a:t>
            </a:r>
            <a:r>
              <a:rPr lang="fr-FR" dirty="0"/>
              <a:t> )))</a:t>
            </a:r>
          </a:p>
          <a:p>
            <a:r>
              <a:rPr lang="fr-FR" dirty="0"/>
              <a:t>t= beta ./ </a:t>
            </a:r>
            <a:r>
              <a:rPr lang="fr-FR" dirty="0" err="1"/>
              <a:t>std</a:t>
            </a:r>
            <a:endParaRPr lang="fr-FR" dirty="0"/>
          </a:p>
        </p:txBody>
      </p:sp>
      <p:sp>
        <p:nvSpPr>
          <p:cNvPr id="9" name="Accolade fermante 8"/>
          <p:cNvSpPr/>
          <p:nvPr/>
        </p:nvSpPr>
        <p:spPr>
          <a:xfrm>
            <a:off x="3896667" y="1443117"/>
            <a:ext cx="720080" cy="11310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049236" y="1695291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prend les estimations « log(h) » </a:t>
            </a:r>
          </a:p>
          <a:p>
            <a:r>
              <a:rPr lang="fr-FR" dirty="0" smtClean="0"/>
              <a:t>qu’on appelle « g ». On repasse à « h »</a:t>
            </a:r>
            <a:endParaRPr lang="fr-FR" dirty="0"/>
          </a:p>
        </p:txBody>
      </p:sp>
      <p:sp>
        <p:nvSpPr>
          <p:cNvPr id="11" name="Accolade fermante 10"/>
          <p:cNvSpPr/>
          <p:nvPr/>
        </p:nvSpPr>
        <p:spPr>
          <a:xfrm>
            <a:off x="4622087" y="2805320"/>
            <a:ext cx="720080" cy="3139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580112" y="4005064"/>
            <a:ext cx="3487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applique les poids et on relance</a:t>
            </a:r>
          </a:p>
          <a:p>
            <a:r>
              <a:rPr lang="fr-FR" dirty="0" smtClean="0"/>
              <a:t> la régression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Homoscedasticité</a:t>
            </a:r>
            <a:r>
              <a:rPr lang="fr-FR" dirty="0" smtClean="0">
                <a:sym typeface="Wingdings" panose="05000000000000000000" pitchFamily="2" charset="2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1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Exemple : courbe de Phillips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Ici, on rejette H0 (pas de changement) pour </a:t>
            </a:r>
            <a:r>
              <a:rPr lang="el-GR" altLang="fr-FR" sz="2400" dirty="0" smtClean="0"/>
              <a:t>τ</a:t>
            </a:r>
            <a:r>
              <a:rPr lang="fr-FR" altLang="fr-FR" sz="2400" dirty="0" smtClean="0"/>
              <a:t>=10</a:t>
            </a:r>
            <a:r>
              <a:rPr lang="fr-FR" sz="2400" dirty="0" smtClean="0"/>
              <a:t>.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9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En résumé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Etape 1 : vérifier la stationnarité de la série (tests DF, ADF + analyse graphique). Rendre la série stationnaire si besoin.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Etape 2 : ACF et PACF pour déterminer le type de processus (AR, MA ou ARMA). AIC et/ou BIC pour comparaison.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dirty="0" smtClean="0"/>
              <a:t>Etape 3 : calcul des coefficients.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Etape 4 : tests.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24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14004" y="1709739"/>
            <a:ext cx="8506468" cy="1719261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Econométrie – </a:t>
            </a:r>
            <a:r>
              <a:rPr lang="fr-FR" b="1" dirty="0" smtClean="0">
                <a:solidFill>
                  <a:srgbClr val="C00000"/>
                </a:solidFill>
              </a:rPr>
              <a:t>Les séries temporelles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556" y="764584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75556" y="872596"/>
            <a:ext cx="216024" cy="10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2008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Le principe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On possède des données sur des variables observées sur plusieurs périodes.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Les séries temporelles permettent d’obtenir une </a:t>
            </a:r>
            <a:r>
              <a:rPr lang="fr-FR" sz="2400" dirty="0" smtClean="0">
                <a:solidFill>
                  <a:srgbClr val="FF0000"/>
                </a:solidFill>
              </a:rPr>
              <a:t>prévision </a:t>
            </a:r>
            <a:r>
              <a:rPr lang="fr-FR" sz="2400" dirty="0" smtClean="0"/>
              <a:t>et l’estimation d’effets </a:t>
            </a:r>
            <a:r>
              <a:rPr lang="fr-FR" sz="2400" dirty="0" smtClean="0">
                <a:solidFill>
                  <a:srgbClr val="FF0000"/>
                </a:solidFill>
              </a:rPr>
              <a:t>dynamiques</a:t>
            </a:r>
            <a:r>
              <a:rPr lang="fr-FR" sz="2400" dirty="0" smtClean="0"/>
              <a:t>.</a:t>
            </a:r>
            <a:endParaRPr lang="fr-F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/>
              <a:t>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2008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L’</a:t>
            </a:r>
            <a:r>
              <a:rPr lang="fr-FR" sz="3600" b="1" dirty="0" err="1" smtClean="0">
                <a:solidFill>
                  <a:srgbClr val="C00000"/>
                </a:solidFill>
              </a:rPr>
              <a:t>auto-corrélation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Violation de l’hypothèse d’indépendance des erreurs, nécessaire aux MCO</a:t>
            </a:r>
            <a:r>
              <a:rPr lang="fr-FR" sz="2400" dirty="0" smtClean="0"/>
              <a:t>.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Utilisation des séries temporelles (délais distribués) ou correction par les MCG.</a:t>
            </a:r>
          </a:p>
        </p:txBody>
      </p:sp>
    </p:spTree>
    <p:extLst>
      <p:ext uri="{BB962C8B-B14F-4D97-AF65-F5344CB8AC3E}">
        <p14:creationId xmlns:p14="http://schemas.microsoft.com/office/powerpoint/2010/main" val="11392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2008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L’</a:t>
            </a:r>
            <a:r>
              <a:rPr lang="fr-FR" sz="3600" b="1" dirty="0" err="1" smtClean="0">
                <a:solidFill>
                  <a:srgbClr val="C00000"/>
                </a:solidFill>
              </a:rPr>
              <a:t>auto-corrélation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Base </a:t>
            </a:r>
            <a:r>
              <a:rPr lang="fr-FR" sz="2400" dirty="0" err="1" smtClean="0"/>
              <a:t>intdef.raw</a:t>
            </a:r>
            <a:r>
              <a:rPr lang="fr-FR" sz="2400" dirty="0" smtClean="0"/>
              <a:t> : </a:t>
            </a:r>
            <a:r>
              <a:rPr lang="fr-FR" sz="2400" dirty="0" err="1" smtClean="0"/>
              <a:t>load</a:t>
            </a:r>
            <a:r>
              <a:rPr lang="fr-FR" sz="2400" dirty="0" smtClean="0"/>
              <a:t> INTDEF.RAW, et estimation du modèle i3 = </a:t>
            </a:r>
            <a:r>
              <a:rPr lang="fr-FR" sz="2400" dirty="0" err="1" smtClean="0"/>
              <a:t>inf</a:t>
            </a:r>
            <a:r>
              <a:rPr lang="fr-FR" sz="2400" dirty="0" smtClean="0"/>
              <a:t>, </a:t>
            </a:r>
            <a:r>
              <a:rPr lang="fr-FR" sz="2400" dirty="0" err="1" smtClean="0"/>
              <a:t>def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r>
              <a:rPr lang="fr-FR" sz="2400" dirty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</a:t>
            </a:r>
            <a:r>
              <a:rPr lang="fr-FR" sz="2400" dirty="0" err="1"/>
              <a:t>intdef</a:t>
            </a:r>
            <a:r>
              <a:rPr lang="fr-FR" sz="2400" dirty="0"/>
              <a:t>) </a:t>
            </a:r>
          </a:p>
          <a:p>
            <a:pPr marL="0" indent="0">
              <a:buNone/>
            </a:pPr>
            <a:r>
              <a:rPr lang="fr-FR" sz="2400" dirty="0" smtClean="0"/>
              <a:t>y=</a:t>
            </a:r>
            <a:r>
              <a:rPr lang="fr-FR" sz="2400" dirty="0" err="1" smtClean="0"/>
              <a:t>intdef</a:t>
            </a:r>
            <a:r>
              <a:rPr lang="fr-FR" sz="2400" dirty="0"/>
              <a:t>(:,2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smtClean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</a:t>
            </a:r>
            <a:r>
              <a:rPr lang="fr-FR" sz="2400" dirty="0" err="1"/>
              <a:t>intdef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X=[</a:t>
            </a:r>
            <a:r>
              <a:rPr lang="fr-FR" sz="2400" dirty="0" err="1"/>
              <a:t>ones</a:t>
            </a:r>
            <a:r>
              <a:rPr lang="fr-FR" sz="2400" dirty="0"/>
              <a:t>(n,1),</a:t>
            </a:r>
            <a:r>
              <a:rPr lang="fr-FR" sz="2400" dirty="0" err="1"/>
              <a:t>intdef</a:t>
            </a:r>
            <a:r>
              <a:rPr lang="fr-FR" sz="2400" dirty="0"/>
              <a:t>(:, [3,6</a:t>
            </a:r>
            <a:r>
              <a:rPr lang="fr-FR" sz="2400" dirty="0" smtClean="0"/>
              <a:t>])]</a:t>
            </a:r>
          </a:p>
          <a:p>
            <a:pPr marL="0" indent="0">
              <a:buNone/>
            </a:pPr>
            <a:r>
              <a:rPr lang="fr-FR" sz="2400" dirty="0" smtClean="0"/>
              <a:t>[</a:t>
            </a:r>
            <a:r>
              <a:rPr lang="fr-FR" sz="2400" dirty="0" err="1"/>
              <a:t>n,k</a:t>
            </a:r>
            <a:r>
              <a:rPr lang="fr-FR" sz="2400" dirty="0"/>
              <a:t>]=size(X)beta=</a:t>
            </a:r>
            <a:r>
              <a:rPr lang="fr-FR" sz="2400" dirty="0" err="1"/>
              <a:t>inv</a:t>
            </a:r>
            <a:r>
              <a:rPr lang="fr-FR" sz="2400" dirty="0"/>
              <a:t>(X'*X)*X'*y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u=y-X*beta</a:t>
            </a:r>
          </a:p>
          <a:p>
            <a:pPr marL="0" indent="0">
              <a:buNone/>
            </a:pPr>
            <a:r>
              <a:rPr lang="fr-FR" sz="2400" dirty="0" smtClean="0"/>
              <a:t>sig2=u</a:t>
            </a:r>
            <a:r>
              <a:rPr lang="fr-FR" sz="2400" dirty="0"/>
              <a:t>'*u/(n-k)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std</a:t>
            </a:r>
            <a:r>
              <a:rPr lang="fr-FR" sz="2400" dirty="0" smtClean="0"/>
              <a:t>=</a:t>
            </a:r>
            <a:r>
              <a:rPr lang="fr-FR" sz="2400" dirty="0" err="1" smtClean="0"/>
              <a:t>sqrt</a:t>
            </a:r>
            <a:r>
              <a:rPr lang="fr-FR" sz="2400" dirty="0" smtClean="0"/>
              <a:t>(</a:t>
            </a:r>
            <a:r>
              <a:rPr lang="fr-FR" sz="2400" dirty="0" err="1" smtClean="0"/>
              <a:t>diag</a:t>
            </a:r>
            <a:r>
              <a:rPr lang="fr-FR" sz="2400" dirty="0" smtClean="0"/>
              <a:t>(sig2*</a:t>
            </a:r>
            <a:r>
              <a:rPr lang="fr-FR" sz="2400" dirty="0" err="1" smtClean="0"/>
              <a:t>inv</a:t>
            </a:r>
            <a:r>
              <a:rPr lang="fr-FR" sz="2400" dirty="0" smtClean="0"/>
              <a:t>(X</a:t>
            </a:r>
            <a:r>
              <a:rPr lang="fr-FR" sz="2400" dirty="0"/>
              <a:t>'*X</a:t>
            </a:r>
            <a:r>
              <a:rPr lang="fr-FR" sz="2400" dirty="0" smtClean="0"/>
              <a:t>)))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t=beta./</a:t>
            </a:r>
            <a:r>
              <a:rPr lang="fr-FR" sz="2400" dirty="0" err="1"/>
              <a:t>std</a:t>
            </a:r>
            <a:r>
              <a:rPr lang="fr-FR" sz="2400" dirty="0"/>
              <a:t>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7200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56084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Test d’autocorrélation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6474849"/>
            <a:ext cx="1728192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 smtClean="0"/>
                  <a:t> On effectue la régression suivante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fr-F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 </a:t>
                </a:r>
                <a:r>
                  <a:rPr lang="fr-FR" sz="2400" dirty="0" smtClean="0"/>
                  <a:t>Si le coefficient </a:t>
                </a:r>
                <a:r>
                  <a:rPr lang="el-GR" sz="2400" dirty="0" smtClean="0"/>
                  <a:t>ρ</a:t>
                </a:r>
                <a:r>
                  <a:rPr lang="fr-FR" sz="2400" dirty="0" smtClean="0"/>
                  <a:t> est significatif, il y a autocorrélation</a:t>
                </a:r>
                <a:r>
                  <a:rPr lang="fr-FR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400" dirty="0" smtClean="0"/>
              </a:p>
              <a:p>
                <a:pPr marL="0" indent="0">
                  <a:buNone/>
                </a:pPr>
                <a:r>
                  <a:rPr lang="fr-FR" dirty="0"/>
                  <a:t>u_=[u(2:n</a:t>
                </a:r>
                <a:r>
                  <a:rPr lang="fr-FR" dirty="0" smtClean="0"/>
                  <a:t>)]</a:t>
                </a:r>
              </a:p>
              <a:p>
                <a:pPr marL="0" indent="0">
                  <a:buNone/>
                </a:pPr>
                <a:r>
                  <a:rPr lang="fr-FR" dirty="0" err="1" smtClean="0"/>
                  <a:t>u_lag</a:t>
                </a:r>
                <a:r>
                  <a:rPr lang="fr-FR" dirty="0"/>
                  <a:t>= [u(1:n-1</a:t>
                </a:r>
                <a:r>
                  <a:rPr lang="fr-FR" dirty="0" smtClean="0"/>
                  <a:t>)]</a:t>
                </a:r>
              </a:p>
              <a:p>
                <a:pPr marL="0" indent="0">
                  <a:buNone/>
                </a:pPr>
                <a:r>
                  <a:rPr lang="fr-FR" dirty="0" smtClean="0"/>
                  <a:t>y=u_</a:t>
                </a:r>
              </a:p>
              <a:p>
                <a:pPr marL="0" indent="0">
                  <a:buNone/>
                </a:pPr>
                <a:r>
                  <a:rPr lang="fr-FR" dirty="0" smtClean="0"/>
                  <a:t>X</a:t>
                </a:r>
                <a:r>
                  <a:rPr lang="fr-FR" dirty="0"/>
                  <a:t>=[</a:t>
                </a:r>
                <a:r>
                  <a:rPr lang="fr-FR" dirty="0" err="1"/>
                  <a:t>u_lag</a:t>
                </a:r>
                <a:r>
                  <a:rPr lang="fr-FR" dirty="0" smtClean="0"/>
                  <a:t>]</a:t>
                </a:r>
              </a:p>
              <a:p>
                <a:pPr marL="0" indent="0">
                  <a:buNone/>
                </a:pPr>
                <a:r>
                  <a:rPr lang="fr-FR" dirty="0" smtClean="0"/>
                  <a:t>[</a:t>
                </a:r>
                <a:r>
                  <a:rPr lang="fr-FR" dirty="0" err="1" smtClean="0"/>
                  <a:t>n,k</a:t>
                </a:r>
                <a:r>
                  <a:rPr lang="fr-FR" dirty="0"/>
                  <a:t>]=size(X</a:t>
                </a:r>
                <a:r>
                  <a:rPr lang="fr-FR" dirty="0" smtClean="0"/>
                  <a:t>)</a:t>
                </a:r>
              </a:p>
              <a:p>
                <a:pPr marL="0" indent="0">
                  <a:buNone/>
                </a:pPr>
                <a:r>
                  <a:rPr lang="fr-FR" dirty="0" smtClean="0"/>
                  <a:t>rho=</a:t>
                </a:r>
                <a:r>
                  <a:rPr lang="fr-FR" dirty="0" err="1" smtClean="0"/>
                  <a:t>inv</a:t>
                </a:r>
                <a:r>
                  <a:rPr lang="fr-FR" dirty="0" smtClean="0"/>
                  <a:t>(X</a:t>
                </a:r>
                <a:r>
                  <a:rPr lang="fr-FR" dirty="0"/>
                  <a:t>'*X)*X'*</a:t>
                </a:r>
                <a:r>
                  <a:rPr lang="fr-FR" dirty="0" smtClean="0"/>
                  <a:t>y</a:t>
                </a:r>
              </a:p>
              <a:p>
                <a:pPr marL="0" indent="0">
                  <a:buNone/>
                </a:pPr>
                <a:r>
                  <a:rPr lang="fr-FR" dirty="0" smtClean="0"/>
                  <a:t> u=y-X*rho</a:t>
                </a:r>
              </a:p>
              <a:p>
                <a:pPr marL="0" indent="0">
                  <a:buNone/>
                </a:pPr>
                <a:r>
                  <a:rPr lang="fr-FR" dirty="0" smtClean="0"/>
                  <a:t>sig2=u</a:t>
                </a:r>
                <a:r>
                  <a:rPr lang="fr-FR" dirty="0"/>
                  <a:t>'*u/(n-k</a:t>
                </a:r>
                <a:r>
                  <a:rPr lang="fr-FR" dirty="0" smtClean="0"/>
                  <a:t>)</a:t>
                </a:r>
              </a:p>
              <a:p>
                <a:pPr marL="0" indent="0">
                  <a:buNone/>
                </a:pPr>
                <a:r>
                  <a:rPr lang="fr-FR" dirty="0" smtClean="0"/>
                  <a:t> </a:t>
                </a:r>
                <a:r>
                  <a:rPr lang="fr-FR" dirty="0" err="1"/>
                  <a:t>std</a:t>
                </a:r>
                <a:r>
                  <a:rPr lang="fr-FR" dirty="0"/>
                  <a:t>=</a:t>
                </a:r>
                <a:r>
                  <a:rPr lang="fr-FR" dirty="0" err="1"/>
                  <a:t>sqrt</a:t>
                </a:r>
                <a:r>
                  <a:rPr lang="fr-FR" dirty="0"/>
                  <a:t>(</a:t>
                </a:r>
                <a:r>
                  <a:rPr lang="fr-FR" dirty="0" err="1"/>
                  <a:t>diag</a:t>
                </a:r>
                <a:r>
                  <a:rPr lang="fr-FR" dirty="0"/>
                  <a:t>(sig2*</a:t>
                </a:r>
                <a:r>
                  <a:rPr lang="fr-FR" dirty="0" err="1"/>
                  <a:t>inv</a:t>
                </a:r>
                <a:r>
                  <a:rPr lang="fr-FR" dirty="0"/>
                  <a:t>(X'*X))) </a:t>
                </a: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t=rho</a:t>
                </a:r>
                <a:r>
                  <a:rPr lang="fr-FR" dirty="0"/>
                  <a:t>./</a:t>
                </a:r>
                <a:r>
                  <a:rPr lang="fr-FR" dirty="0" err="1" smtClean="0"/>
                  <a:t>std</a:t>
                </a: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/>
                  <a:t>p=</a:t>
                </a:r>
                <a:r>
                  <a:rPr lang="fr-FR" dirty="0" err="1"/>
                  <a:t>tdis_prb</a:t>
                </a:r>
                <a:r>
                  <a:rPr lang="fr-FR" dirty="0"/>
                  <a:t>(</a:t>
                </a:r>
                <a:r>
                  <a:rPr lang="fr-FR" dirty="0" err="1"/>
                  <a:t>t,n-k</a:t>
                </a:r>
                <a:r>
                  <a:rPr lang="fr-FR" dirty="0"/>
                  <a:t>) </a:t>
                </a:r>
                <a:endParaRPr lang="fr-FR" dirty="0" smtClean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73" t="-2801" b="-2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22816</TotalTime>
  <Words>2411</Words>
  <Application>Microsoft Office PowerPoint</Application>
  <PresentationFormat>Affichage à l'écran (4:3)</PresentationFormat>
  <Paragraphs>394</Paragraphs>
  <Slides>41</Slides>
  <Notes>41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Office Theme</vt:lpstr>
      <vt:lpstr>Econométrie </vt:lpstr>
      <vt:lpstr>Le principe</vt:lpstr>
      <vt:lpstr>Moindres carrés quasi généralisés</vt:lpstr>
      <vt:lpstr>Moindres carrés quasi généralisés</vt:lpstr>
      <vt:lpstr>Econométrie – Les séries temporelles</vt:lpstr>
      <vt:lpstr>Le principe</vt:lpstr>
      <vt:lpstr>L’auto-corrélation</vt:lpstr>
      <vt:lpstr>L’auto-corrélation</vt:lpstr>
      <vt:lpstr>Test d’autocorrélation</vt:lpstr>
      <vt:lpstr>Correction par les MCG (1)</vt:lpstr>
      <vt:lpstr>Correction par les MCG (2)</vt:lpstr>
      <vt:lpstr>Correction par les MCG (3)</vt:lpstr>
      <vt:lpstr>Correction par les MCG (4)</vt:lpstr>
      <vt:lpstr>Délais distribués</vt:lpstr>
      <vt:lpstr>Délais distribués</vt:lpstr>
      <vt:lpstr>Délais distribués</vt:lpstr>
      <vt:lpstr>Processus temporels : AR(1)</vt:lpstr>
      <vt:lpstr>Processus temporels : AR(1)</vt:lpstr>
      <vt:lpstr>Processus temporels : MA(1)</vt:lpstr>
      <vt:lpstr>Processus temporels : MA(1)</vt:lpstr>
      <vt:lpstr>Processus temporels : ARMA(2,2)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Exemple : courbe de Phillips</vt:lpstr>
      <vt:lpstr>En résumé</vt:lpstr>
    </vt:vector>
  </TitlesOfParts>
  <Company>Institut Mines-Télécom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Martin Quinn</cp:lastModifiedBy>
  <cp:revision>832</cp:revision>
  <dcterms:created xsi:type="dcterms:W3CDTF">2013-01-04T16:51:24Z</dcterms:created>
  <dcterms:modified xsi:type="dcterms:W3CDTF">2019-03-22T14:47:18Z</dcterms:modified>
</cp:coreProperties>
</file>