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70" r:id="rId5"/>
    <p:sldId id="259" r:id="rId6"/>
    <p:sldId id="273" r:id="rId7"/>
    <p:sldId id="271" r:id="rId8"/>
    <p:sldId id="274" r:id="rId9"/>
    <p:sldId id="275" r:id="rId10"/>
    <p:sldId id="279" r:id="rId11"/>
    <p:sldId id="280" r:id="rId12"/>
    <p:sldId id="281" r:id="rId13"/>
    <p:sldId id="290" r:id="rId14"/>
    <p:sldId id="292" r:id="rId15"/>
    <p:sldId id="28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81350" autoAdjust="0"/>
  </p:normalViewPr>
  <p:slideViewPr>
    <p:cSldViewPr snapToGrid="0">
      <p:cViewPr varScale="1">
        <p:scale>
          <a:sx n="60" d="100"/>
          <a:sy n="60" d="100"/>
        </p:scale>
        <p:origin x="9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1C7E2-FE71-4711-A9F5-2C281FCCF553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8B919C-5019-4582-AAC3-235A8A8B8F59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Outil de:</a:t>
          </a:r>
          <a:endParaRPr lang="fr-FR" dirty="0"/>
        </a:p>
      </dgm:t>
    </dgm:pt>
    <dgm:pt modelId="{E9DD7FDD-D67A-4ED5-A051-4CC3B493034A}" type="parTrans" cxnId="{994AF285-E7C7-40A9-9834-E78B0B35ECE2}">
      <dgm:prSet/>
      <dgm:spPr/>
      <dgm:t>
        <a:bodyPr/>
        <a:lstStyle/>
        <a:p>
          <a:endParaRPr lang="fr-FR"/>
        </a:p>
      </dgm:t>
    </dgm:pt>
    <dgm:pt modelId="{63EFD238-D336-4160-B69B-52A239674D67}" type="sibTrans" cxnId="{994AF285-E7C7-40A9-9834-E78B0B35ECE2}">
      <dgm:prSet/>
      <dgm:spPr/>
      <dgm:t>
        <a:bodyPr/>
        <a:lstStyle/>
        <a:p>
          <a:endParaRPr lang="fr-FR"/>
        </a:p>
      </dgm:t>
    </dgm:pt>
    <dgm:pt modelId="{6711E493-1478-44F4-86E1-4BE50C34E6E1}">
      <dgm:prSet phldrT="[Texte]" custT="1"/>
      <dgm:spPr/>
      <dgm:t>
        <a:bodyPr/>
        <a:lstStyle/>
        <a:p>
          <a:pPr algn="ctr"/>
          <a:r>
            <a:rPr lang="fr-FR" sz="2000" b="1" dirty="0" smtClean="0">
              <a:solidFill>
                <a:schemeClr val="tx1"/>
              </a:solidFill>
            </a:rPr>
            <a:t>Archivage</a:t>
          </a:r>
          <a:endParaRPr lang="fr-FR" sz="1600" b="1" dirty="0"/>
        </a:p>
      </dgm:t>
    </dgm:pt>
    <dgm:pt modelId="{D638A541-F36C-4219-B3A5-F757BE571754}" type="parTrans" cxnId="{ADBBD39D-2FC7-42AA-91F6-4861715C725D}">
      <dgm:prSet/>
      <dgm:spPr/>
      <dgm:t>
        <a:bodyPr/>
        <a:lstStyle/>
        <a:p>
          <a:endParaRPr lang="fr-FR"/>
        </a:p>
      </dgm:t>
    </dgm:pt>
    <dgm:pt modelId="{CA8358BF-F68F-4ACE-BCCA-C7CC2F411369}" type="sibTrans" cxnId="{ADBBD39D-2FC7-42AA-91F6-4861715C725D}">
      <dgm:prSet/>
      <dgm:spPr/>
      <dgm:t>
        <a:bodyPr/>
        <a:lstStyle/>
        <a:p>
          <a:endParaRPr lang="fr-FR"/>
        </a:p>
      </dgm:t>
    </dgm:pt>
    <dgm:pt modelId="{AE851857-7D5D-4874-8AAE-EA3DC2A61629}">
      <dgm:prSet phldrT="[Texte]" custT="1"/>
      <dgm:spPr/>
      <dgm:t>
        <a:bodyPr/>
        <a:lstStyle/>
        <a:p>
          <a:r>
            <a:rPr lang="fr-FR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Gestion</a:t>
          </a:r>
          <a:endParaRPr lang="fr-FR" sz="1700" b="1" dirty="0"/>
        </a:p>
      </dgm:t>
    </dgm:pt>
    <dgm:pt modelId="{F0911958-EC86-401B-BA11-86CF54603361}" type="parTrans" cxnId="{9391900A-601F-4AE4-8D0A-F31FF862DA0D}">
      <dgm:prSet/>
      <dgm:spPr/>
      <dgm:t>
        <a:bodyPr/>
        <a:lstStyle/>
        <a:p>
          <a:endParaRPr lang="fr-FR"/>
        </a:p>
      </dgm:t>
    </dgm:pt>
    <dgm:pt modelId="{7B71CD72-0EE0-46D4-94D1-D32AEFAB08B7}" type="sibTrans" cxnId="{9391900A-601F-4AE4-8D0A-F31FF862DA0D}">
      <dgm:prSet/>
      <dgm:spPr/>
      <dgm:t>
        <a:bodyPr/>
        <a:lstStyle/>
        <a:p>
          <a:endParaRPr lang="fr-FR"/>
        </a:p>
      </dgm:t>
    </dgm:pt>
    <dgm:pt modelId="{D83DE73F-4919-4A00-8312-815F401FFE7F}" type="pres">
      <dgm:prSet presAssocID="{11C1C7E2-FE71-4711-A9F5-2C281FCCF55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3C3E494-697D-4951-BAE6-1DBEC6748583}" type="pres">
      <dgm:prSet presAssocID="{9E8B919C-5019-4582-AAC3-235A8A8B8F59}" presName="centerShape" presStyleLbl="node0" presStyleIdx="0" presStyleCnt="1" custScaleX="159578" custLinFactNeighborX="-7675" custLinFactNeighborY="-7034"/>
      <dgm:spPr/>
      <dgm:t>
        <a:bodyPr/>
        <a:lstStyle/>
        <a:p>
          <a:endParaRPr lang="fr-FR"/>
        </a:p>
      </dgm:t>
    </dgm:pt>
    <dgm:pt modelId="{31097062-593E-477B-8ED0-906457D05ECB}" type="pres">
      <dgm:prSet presAssocID="{D638A541-F36C-4219-B3A5-F757BE571754}" presName="parTrans" presStyleLbl="sibTrans2D1" presStyleIdx="0" presStyleCnt="2"/>
      <dgm:spPr/>
      <dgm:t>
        <a:bodyPr/>
        <a:lstStyle/>
        <a:p>
          <a:endParaRPr lang="fr-FR"/>
        </a:p>
      </dgm:t>
    </dgm:pt>
    <dgm:pt modelId="{17FBB60F-9FDA-4BB5-8DBF-E2EFF10A3EAA}" type="pres">
      <dgm:prSet presAssocID="{D638A541-F36C-4219-B3A5-F757BE571754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50F4B59A-CD1F-450E-87D3-920D81D23BFF}" type="pres">
      <dgm:prSet presAssocID="{6711E493-1478-44F4-86E1-4BE50C34E6E1}" presName="node" presStyleLbl="node1" presStyleIdx="0" presStyleCnt="2" custScaleX="124382" custRadScaleRad="100598" custRadScaleInc="167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A48DAD-6AC6-447A-AA8D-B5C97495B16A}" type="pres">
      <dgm:prSet presAssocID="{F0911958-EC86-401B-BA11-86CF54603361}" presName="parTrans" presStyleLbl="sibTrans2D1" presStyleIdx="1" presStyleCnt="2"/>
      <dgm:spPr/>
      <dgm:t>
        <a:bodyPr/>
        <a:lstStyle/>
        <a:p>
          <a:endParaRPr lang="fr-FR"/>
        </a:p>
      </dgm:t>
    </dgm:pt>
    <dgm:pt modelId="{93DE1898-66C5-4CB1-A049-21435411A91A}" type="pres">
      <dgm:prSet presAssocID="{F0911958-EC86-401B-BA11-86CF54603361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2331D3C2-A4F5-4E97-BE70-471F6BB516ED}" type="pres">
      <dgm:prSet presAssocID="{AE851857-7D5D-4874-8AAE-EA3DC2A61629}" presName="node" presStyleLbl="node1" presStyleIdx="1" presStyleCnt="2" custScaleX="127013" custRadScaleRad="128420" custRadScaleInc="47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46B07B-8E60-4B20-83EB-04D8BDC53EAA}" type="presOf" srcId="{D638A541-F36C-4219-B3A5-F757BE571754}" destId="{31097062-593E-477B-8ED0-906457D05ECB}" srcOrd="0" destOrd="0" presId="urn:microsoft.com/office/officeart/2005/8/layout/radial5"/>
    <dgm:cxn modelId="{0E0C1CA9-DB98-4947-9BE7-9B5861641276}" type="presOf" srcId="{11C1C7E2-FE71-4711-A9F5-2C281FCCF553}" destId="{D83DE73F-4919-4A00-8312-815F401FFE7F}" srcOrd="0" destOrd="0" presId="urn:microsoft.com/office/officeart/2005/8/layout/radial5"/>
    <dgm:cxn modelId="{16C1E17B-9E00-443F-9257-E6719A252B2E}" type="presOf" srcId="{6711E493-1478-44F4-86E1-4BE50C34E6E1}" destId="{50F4B59A-CD1F-450E-87D3-920D81D23BFF}" srcOrd="0" destOrd="0" presId="urn:microsoft.com/office/officeart/2005/8/layout/radial5"/>
    <dgm:cxn modelId="{994AF285-E7C7-40A9-9834-E78B0B35ECE2}" srcId="{11C1C7E2-FE71-4711-A9F5-2C281FCCF553}" destId="{9E8B919C-5019-4582-AAC3-235A8A8B8F59}" srcOrd="0" destOrd="0" parTransId="{E9DD7FDD-D67A-4ED5-A051-4CC3B493034A}" sibTransId="{63EFD238-D336-4160-B69B-52A239674D67}"/>
    <dgm:cxn modelId="{FD77F683-C3DF-4C21-AB53-06F1F9EDF881}" type="presOf" srcId="{9E8B919C-5019-4582-AAC3-235A8A8B8F59}" destId="{D3C3E494-697D-4951-BAE6-1DBEC6748583}" srcOrd="0" destOrd="0" presId="urn:microsoft.com/office/officeart/2005/8/layout/radial5"/>
    <dgm:cxn modelId="{3A4E4F4E-961B-488D-AF36-A82A0F0E1365}" type="presOf" srcId="{AE851857-7D5D-4874-8AAE-EA3DC2A61629}" destId="{2331D3C2-A4F5-4E97-BE70-471F6BB516ED}" srcOrd="0" destOrd="0" presId="urn:microsoft.com/office/officeart/2005/8/layout/radial5"/>
    <dgm:cxn modelId="{6CB80212-DE97-4CB7-B7E4-4896B0A74F93}" type="presOf" srcId="{D638A541-F36C-4219-B3A5-F757BE571754}" destId="{17FBB60F-9FDA-4BB5-8DBF-E2EFF10A3EAA}" srcOrd="1" destOrd="0" presId="urn:microsoft.com/office/officeart/2005/8/layout/radial5"/>
    <dgm:cxn modelId="{ADBBD39D-2FC7-42AA-91F6-4861715C725D}" srcId="{9E8B919C-5019-4582-AAC3-235A8A8B8F59}" destId="{6711E493-1478-44F4-86E1-4BE50C34E6E1}" srcOrd="0" destOrd="0" parTransId="{D638A541-F36C-4219-B3A5-F757BE571754}" sibTransId="{CA8358BF-F68F-4ACE-BCCA-C7CC2F411369}"/>
    <dgm:cxn modelId="{FE962CE5-8154-4AA5-9456-DA4DFD407190}" type="presOf" srcId="{F0911958-EC86-401B-BA11-86CF54603361}" destId="{93DE1898-66C5-4CB1-A049-21435411A91A}" srcOrd="1" destOrd="0" presId="urn:microsoft.com/office/officeart/2005/8/layout/radial5"/>
    <dgm:cxn modelId="{9FE7DBC5-F872-47C1-ACE4-5BC30A89A785}" type="presOf" srcId="{F0911958-EC86-401B-BA11-86CF54603361}" destId="{08A48DAD-6AC6-447A-AA8D-B5C97495B16A}" srcOrd="0" destOrd="0" presId="urn:microsoft.com/office/officeart/2005/8/layout/radial5"/>
    <dgm:cxn modelId="{9391900A-601F-4AE4-8D0A-F31FF862DA0D}" srcId="{9E8B919C-5019-4582-AAC3-235A8A8B8F59}" destId="{AE851857-7D5D-4874-8AAE-EA3DC2A61629}" srcOrd="1" destOrd="0" parTransId="{F0911958-EC86-401B-BA11-86CF54603361}" sibTransId="{7B71CD72-0EE0-46D4-94D1-D32AEFAB08B7}"/>
    <dgm:cxn modelId="{DA048A8D-5A96-4D36-8D93-28535598EC26}" type="presParOf" srcId="{D83DE73F-4919-4A00-8312-815F401FFE7F}" destId="{D3C3E494-697D-4951-BAE6-1DBEC6748583}" srcOrd="0" destOrd="0" presId="urn:microsoft.com/office/officeart/2005/8/layout/radial5"/>
    <dgm:cxn modelId="{580D90E1-C012-48B1-AF77-0B5E1926AC7A}" type="presParOf" srcId="{D83DE73F-4919-4A00-8312-815F401FFE7F}" destId="{31097062-593E-477B-8ED0-906457D05ECB}" srcOrd="1" destOrd="0" presId="urn:microsoft.com/office/officeart/2005/8/layout/radial5"/>
    <dgm:cxn modelId="{C559ADF2-90A3-4591-BB78-5E800E94EBAD}" type="presParOf" srcId="{31097062-593E-477B-8ED0-906457D05ECB}" destId="{17FBB60F-9FDA-4BB5-8DBF-E2EFF10A3EAA}" srcOrd="0" destOrd="0" presId="urn:microsoft.com/office/officeart/2005/8/layout/radial5"/>
    <dgm:cxn modelId="{0D4857FE-7A58-4F7A-9AFD-61AD1F0FF2E7}" type="presParOf" srcId="{D83DE73F-4919-4A00-8312-815F401FFE7F}" destId="{50F4B59A-CD1F-450E-87D3-920D81D23BFF}" srcOrd="2" destOrd="0" presId="urn:microsoft.com/office/officeart/2005/8/layout/radial5"/>
    <dgm:cxn modelId="{96B347C7-B498-4653-B15B-F03A4BE07DDD}" type="presParOf" srcId="{D83DE73F-4919-4A00-8312-815F401FFE7F}" destId="{08A48DAD-6AC6-447A-AA8D-B5C97495B16A}" srcOrd="3" destOrd="0" presId="urn:microsoft.com/office/officeart/2005/8/layout/radial5"/>
    <dgm:cxn modelId="{48CBA061-85FA-4104-A98F-C2117D63C019}" type="presParOf" srcId="{08A48DAD-6AC6-447A-AA8D-B5C97495B16A}" destId="{93DE1898-66C5-4CB1-A049-21435411A91A}" srcOrd="0" destOrd="0" presId="urn:microsoft.com/office/officeart/2005/8/layout/radial5"/>
    <dgm:cxn modelId="{3182479C-6EF3-452F-8A24-C9C74BD286FC}" type="presParOf" srcId="{D83DE73F-4919-4A00-8312-815F401FFE7F}" destId="{2331D3C2-A4F5-4E97-BE70-471F6BB516ED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3E494-697D-4951-BAE6-1DBEC6748583}">
      <dsp:nvSpPr>
        <dsp:cNvPr id="0" name=""/>
        <dsp:cNvSpPr/>
      </dsp:nvSpPr>
      <dsp:spPr>
        <a:xfrm>
          <a:off x="3137873" y="1824354"/>
          <a:ext cx="2248045" cy="1408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Outil de:</a:t>
          </a:r>
          <a:endParaRPr lang="fr-FR" sz="3300" kern="1200" dirty="0"/>
        </a:p>
      </dsp:txBody>
      <dsp:txXfrm>
        <a:off x="3467092" y="2030660"/>
        <a:ext cx="1589607" cy="996131"/>
      </dsp:txXfrm>
    </dsp:sp>
    <dsp:sp modelId="{31097062-593E-477B-8ED0-906457D05ECB}">
      <dsp:nvSpPr>
        <dsp:cNvPr id="0" name=""/>
        <dsp:cNvSpPr/>
      </dsp:nvSpPr>
      <dsp:spPr>
        <a:xfrm rot="3469537">
          <a:off x="4667763" y="3320619"/>
          <a:ext cx="501825" cy="504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100" kern="1200"/>
        </a:p>
      </dsp:txBody>
      <dsp:txXfrm>
        <a:off x="4702954" y="3357741"/>
        <a:ext cx="351278" cy="302510"/>
      </dsp:txXfrm>
    </dsp:sp>
    <dsp:sp modelId="{50F4B59A-CD1F-450E-87D3-920D81D23BFF}">
      <dsp:nvSpPr>
        <dsp:cNvPr id="0" name=""/>
        <dsp:cNvSpPr/>
      </dsp:nvSpPr>
      <dsp:spPr>
        <a:xfrm>
          <a:off x="4672348" y="3905635"/>
          <a:ext cx="1844446" cy="1482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Archivage</a:t>
          </a:r>
          <a:endParaRPr lang="fr-FR" sz="1600" b="1" kern="1200" dirty="0"/>
        </a:p>
      </dsp:txBody>
      <dsp:txXfrm>
        <a:off x="4942461" y="4122799"/>
        <a:ext cx="1304220" cy="1048560"/>
      </dsp:txXfrm>
    </dsp:sp>
    <dsp:sp modelId="{08A48DAD-6AC6-447A-AA8D-B5C97495B16A}">
      <dsp:nvSpPr>
        <dsp:cNvPr id="0" name=""/>
        <dsp:cNvSpPr/>
      </dsp:nvSpPr>
      <dsp:spPr>
        <a:xfrm rot="7437765">
          <a:off x="3222353" y="3377738"/>
          <a:ext cx="595760" cy="504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100" kern="1200"/>
        </a:p>
      </dsp:txBody>
      <dsp:txXfrm rot="10800000">
        <a:off x="3340230" y="3415848"/>
        <a:ext cx="444505" cy="302510"/>
      </dsp:txXfrm>
    </dsp:sp>
    <dsp:sp modelId="{2331D3C2-A4F5-4E97-BE70-471F6BB516ED}">
      <dsp:nvSpPr>
        <dsp:cNvPr id="0" name=""/>
        <dsp:cNvSpPr/>
      </dsp:nvSpPr>
      <dsp:spPr>
        <a:xfrm>
          <a:off x="1813890" y="4023560"/>
          <a:ext cx="1883460" cy="1482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Gestion</a:t>
          </a:r>
          <a:endParaRPr lang="fr-FR" sz="1700" b="1" kern="1200" dirty="0"/>
        </a:p>
      </dsp:txBody>
      <dsp:txXfrm>
        <a:off x="2089716" y="4240724"/>
        <a:ext cx="1331808" cy="104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4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5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0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6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microsoft.com/office/2007/relationships/hdphoto" Target="../media/hdphoto4.wdp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11" Type="http://schemas.microsoft.com/office/2007/relationships/hdphoto" Target="../media/hdphoto5.wdp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microsoft.com/office/2007/relationships/hdphoto" Target="../media/hdphoto3.wdp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8944498" y="4766092"/>
            <a:ext cx="2139350" cy="10092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50000"/>
              </a:lnSpc>
            </a:pP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Encadré par:</a:t>
            </a:r>
            <a:br>
              <a:rPr lang="fr-FR" b="1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1105395" y="4735897"/>
            <a:ext cx="2139350" cy="10265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70000"/>
              </a:lnSpc>
            </a:pPr>
            <a:endParaRPr lang="fr-FR" b="1" dirty="0" smtClean="0"/>
          </a:p>
          <a:p>
            <a:pPr>
              <a:lnSpc>
                <a:spcPct val="70000"/>
              </a:lnSpc>
            </a:pPr>
            <a:r>
              <a:rPr lang="fr-FR" b="1" dirty="0" smtClean="0"/>
              <a:t>Présenté </a:t>
            </a:r>
            <a:r>
              <a:rPr lang="fr-FR" b="1" dirty="0"/>
              <a:t>par : 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                                                        </a:t>
            </a:r>
            <a:endParaRPr lang="fr-FR" b="1" dirty="0"/>
          </a:p>
          <a:p>
            <a:pPr>
              <a:lnSpc>
                <a:spcPct val="70000"/>
              </a:lnSpc>
            </a:pPr>
            <a:r>
              <a:rPr lang="fr-FR" dirty="0" smtClean="0"/>
              <a:t>Anas NAJJAR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05395" y="3915770"/>
            <a:ext cx="9978453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fr-FR" sz="2400" b="1" dirty="0" smtClean="0"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62188" y="106063"/>
            <a:ext cx="6667624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b="1" dirty="0"/>
              <a:t>REPUBLIQUE  TUNISIENNE</a:t>
            </a:r>
            <a:endParaRPr lang="fr-FR" sz="1400" b="1" dirty="0"/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dirty="0"/>
              <a:t>MINISTERE DE L’ENSEIGNEMENT </a:t>
            </a:r>
            <a:r>
              <a:rPr lang="fr-FR" dirty="0" smtClean="0"/>
              <a:t>SUPERIEURE</a:t>
            </a:r>
            <a:endParaRPr lang="fr-FR" sz="1400" dirty="0" smtClean="0"/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dirty="0" smtClean="0"/>
              <a:t>ET DE RECHERCHE DE SCIENTIFIQUE</a:t>
            </a:r>
            <a:endParaRPr lang="fr-FR" sz="1400" dirty="0" smtClean="0">
              <a:latin typeface="Calibri"/>
              <a:ea typeface="Times New Roman"/>
              <a:cs typeface="Arial"/>
            </a:endParaRPr>
          </a:p>
          <a:p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8564" y="2190553"/>
            <a:ext cx="11794873" cy="195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dobe Gothic Std B" pitchFamily="34" charset="-128"/>
              </a:rPr>
              <a:t>Stage</a:t>
            </a:r>
            <a:r>
              <a:rPr lang="fr-FR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dobe Gothic Std B" pitchFamily="34" charset="-128"/>
              </a:rPr>
              <a:t> d</a:t>
            </a:r>
            <a:r>
              <a:rPr lang="fr-FR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dobe Gothic Std B" pitchFamily="34" charset="-128"/>
              </a:rPr>
              <a:t>’été</a:t>
            </a:r>
            <a:endParaRPr lang="fr-FR" sz="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53521" y="47379"/>
            <a:ext cx="12082205" cy="6705824"/>
          </a:xfrm>
          <a:custGeom>
            <a:avLst/>
            <a:gdLst>
              <a:gd name="connsiteX0" fmla="*/ 0 w 12046857"/>
              <a:gd name="connsiteY0" fmla="*/ 1114459 h 6686621"/>
              <a:gd name="connsiteX1" fmla="*/ 1114459 w 12046857"/>
              <a:gd name="connsiteY1" fmla="*/ 0 h 6686621"/>
              <a:gd name="connsiteX2" fmla="*/ 10932398 w 12046857"/>
              <a:gd name="connsiteY2" fmla="*/ 0 h 6686621"/>
              <a:gd name="connsiteX3" fmla="*/ 12046857 w 12046857"/>
              <a:gd name="connsiteY3" fmla="*/ 1114459 h 6686621"/>
              <a:gd name="connsiteX4" fmla="*/ 12046857 w 12046857"/>
              <a:gd name="connsiteY4" fmla="*/ 5572162 h 6686621"/>
              <a:gd name="connsiteX5" fmla="*/ 10932398 w 12046857"/>
              <a:gd name="connsiteY5" fmla="*/ 6686621 h 6686621"/>
              <a:gd name="connsiteX6" fmla="*/ 1114459 w 12046857"/>
              <a:gd name="connsiteY6" fmla="*/ 6686621 h 6686621"/>
              <a:gd name="connsiteX7" fmla="*/ 0 w 12046857"/>
              <a:gd name="connsiteY7" fmla="*/ 5572162 h 6686621"/>
              <a:gd name="connsiteX8" fmla="*/ 0 w 12046857"/>
              <a:gd name="connsiteY8" fmla="*/ 1114459 h 6686621"/>
              <a:gd name="connsiteX0" fmla="*/ 4060 w 12050917"/>
              <a:gd name="connsiteY0" fmla="*/ 1114459 h 6686621"/>
              <a:gd name="connsiteX1" fmla="*/ 533903 w 12050917"/>
              <a:gd name="connsiteY1" fmla="*/ 0 h 6686621"/>
              <a:gd name="connsiteX2" fmla="*/ 10936458 w 12050917"/>
              <a:gd name="connsiteY2" fmla="*/ 0 h 6686621"/>
              <a:gd name="connsiteX3" fmla="*/ 12050917 w 12050917"/>
              <a:gd name="connsiteY3" fmla="*/ 1114459 h 6686621"/>
              <a:gd name="connsiteX4" fmla="*/ 12050917 w 12050917"/>
              <a:gd name="connsiteY4" fmla="*/ 5572162 h 6686621"/>
              <a:gd name="connsiteX5" fmla="*/ 10936458 w 12050917"/>
              <a:gd name="connsiteY5" fmla="*/ 6686621 h 6686621"/>
              <a:gd name="connsiteX6" fmla="*/ 1118519 w 12050917"/>
              <a:gd name="connsiteY6" fmla="*/ 6686621 h 6686621"/>
              <a:gd name="connsiteX7" fmla="*/ 4060 w 12050917"/>
              <a:gd name="connsiteY7" fmla="*/ 5572162 h 6686621"/>
              <a:gd name="connsiteX8" fmla="*/ 4060 w 12050917"/>
              <a:gd name="connsiteY8" fmla="*/ 1114459 h 6686621"/>
              <a:gd name="connsiteX0" fmla="*/ 6112 w 12052969"/>
              <a:gd name="connsiteY0" fmla="*/ 1129449 h 6701611"/>
              <a:gd name="connsiteX1" fmla="*/ 520964 w 12052969"/>
              <a:gd name="connsiteY1" fmla="*/ 0 h 6701611"/>
              <a:gd name="connsiteX2" fmla="*/ 10938510 w 12052969"/>
              <a:gd name="connsiteY2" fmla="*/ 14990 h 6701611"/>
              <a:gd name="connsiteX3" fmla="*/ 12052969 w 12052969"/>
              <a:gd name="connsiteY3" fmla="*/ 1129449 h 6701611"/>
              <a:gd name="connsiteX4" fmla="*/ 12052969 w 12052969"/>
              <a:gd name="connsiteY4" fmla="*/ 5587152 h 6701611"/>
              <a:gd name="connsiteX5" fmla="*/ 10938510 w 12052969"/>
              <a:gd name="connsiteY5" fmla="*/ 6701611 h 6701611"/>
              <a:gd name="connsiteX6" fmla="*/ 1120571 w 12052969"/>
              <a:gd name="connsiteY6" fmla="*/ 6701611 h 6701611"/>
              <a:gd name="connsiteX7" fmla="*/ 6112 w 12052969"/>
              <a:gd name="connsiteY7" fmla="*/ 5587152 h 6701611"/>
              <a:gd name="connsiteX8" fmla="*/ 6112 w 12052969"/>
              <a:gd name="connsiteY8" fmla="*/ 1129449 h 6701611"/>
              <a:gd name="connsiteX0" fmla="*/ 4060 w 12065908"/>
              <a:gd name="connsiteY0" fmla="*/ 589955 h 6701763"/>
              <a:gd name="connsiteX1" fmla="*/ 533903 w 12065908"/>
              <a:gd name="connsiteY1" fmla="*/ 152 h 6701763"/>
              <a:gd name="connsiteX2" fmla="*/ 10951449 w 12065908"/>
              <a:gd name="connsiteY2" fmla="*/ 15142 h 6701763"/>
              <a:gd name="connsiteX3" fmla="*/ 12065908 w 12065908"/>
              <a:gd name="connsiteY3" fmla="*/ 1129601 h 6701763"/>
              <a:gd name="connsiteX4" fmla="*/ 12065908 w 12065908"/>
              <a:gd name="connsiteY4" fmla="*/ 5587304 h 6701763"/>
              <a:gd name="connsiteX5" fmla="*/ 10951449 w 12065908"/>
              <a:gd name="connsiteY5" fmla="*/ 6701763 h 6701763"/>
              <a:gd name="connsiteX6" fmla="*/ 1133510 w 12065908"/>
              <a:gd name="connsiteY6" fmla="*/ 6701763 h 6701763"/>
              <a:gd name="connsiteX7" fmla="*/ 19051 w 12065908"/>
              <a:gd name="connsiteY7" fmla="*/ 5587304 h 6701763"/>
              <a:gd name="connsiteX8" fmla="*/ 4060 w 12065908"/>
              <a:gd name="connsiteY8" fmla="*/ 589955 h 6701763"/>
              <a:gd name="connsiteX0" fmla="*/ 4060 w 12068372"/>
              <a:gd name="connsiteY0" fmla="*/ 589955 h 6701763"/>
              <a:gd name="connsiteX1" fmla="*/ 533903 w 12068372"/>
              <a:gd name="connsiteY1" fmla="*/ 152 h 6701763"/>
              <a:gd name="connsiteX2" fmla="*/ 11521076 w 12068372"/>
              <a:gd name="connsiteY2" fmla="*/ 15142 h 6701763"/>
              <a:gd name="connsiteX3" fmla="*/ 12065908 w 12068372"/>
              <a:gd name="connsiteY3" fmla="*/ 1129601 h 6701763"/>
              <a:gd name="connsiteX4" fmla="*/ 12065908 w 12068372"/>
              <a:gd name="connsiteY4" fmla="*/ 5587304 h 6701763"/>
              <a:gd name="connsiteX5" fmla="*/ 10951449 w 12068372"/>
              <a:gd name="connsiteY5" fmla="*/ 6701763 h 6701763"/>
              <a:gd name="connsiteX6" fmla="*/ 1133510 w 12068372"/>
              <a:gd name="connsiteY6" fmla="*/ 6701763 h 6701763"/>
              <a:gd name="connsiteX7" fmla="*/ 19051 w 12068372"/>
              <a:gd name="connsiteY7" fmla="*/ 5587304 h 6701763"/>
              <a:gd name="connsiteX8" fmla="*/ 4060 w 12068372"/>
              <a:gd name="connsiteY8" fmla="*/ 589955 h 6701763"/>
              <a:gd name="connsiteX0" fmla="*/ 4060 w 12096443"/>
              <a:gd name="connsiteY0" fmla="*/ 589955 h 6701763"/>
              <a:gd name="connsiteX1" fmla="*/ 533903 w 12096443"/>
              <a:gd name="connsiteY1" fmla="*/ 152 h 6701763"/>
              <a:gd name="connsiteX2" fmla="*/ 11521076 w 12096443"/>
              <a:gd name="connsiteY2" fmla="*/ 15142 h 6701763"/>
              <a:gd name="connsiteX3" fmla="*/ 12095889 w 12096443"/>
              <a:gd name="connsiteY3" fmla="*/ 589955 h 6701763"/>
              <a:gd name="connsiteX4" fmla="*/ 12065908 w 12096443"/>
              <a:gd name="connsiteY4" fmla="*/ 5587304 h 6701763"/>
              <a:gd name="connsiteX5" fmla="*/ 10951449 w 12096443"/>
              <a:gd name="connsiteY5" fmla="*/ 6701763 h 6701763"/>
              <a:gd name="connsiteX6" fmla="*/ 1133510 w 12096443"/>
              <a:gd name="connsiteY6" fmla="*/ 6701763 h 6701763"/>
              <a:gd name="connsiteX7" fmla="*/ 19051 w 12096443"/>
              <a:gd name="connsiteY7" fmla="*/ 5587304 h 6701763"/>
              <a:gd name="connsiteX8" fmla="*/ 4060 w 12096443"/>
              <a:gd name="connsiteY8" fmla="*/ 589955 h 6701763"/>
              <a:gd name="connsiteX0" fmla="*/ 4060 w 12096443"/>
              <a:gd name="connsiteY0" fmla="*/ 589956 h 6701764"/>
              <a:gd name="connsiteX1" fmla="*/ 533903 w 12096443"/>
              <a:gd name="connsiteY1" fmla="*/ 153 h 6701764"/>
              <a:gd name="connsiteX2" fmla="*/ 11521076 w 12096443"/>
              <a:gd name="connsiteY2" fmla="*/ 152 h 6701764"/>
              <a:gd name="connsiteX3" fmla="*/ 12095889 w 12096443"/>
              <a:gd name="connsiteY3" fmla="*/ 589956 h 6701764"/>
              <a:gd name="connsiteX4" fmla="*/ 12065908 w 12096443"/>
              <a:gd name="connsiteY4" fmla="*/ 5587305 h 6701764"/>
              <a:gd name="connsiteX5" fmla="*/ 10951449 w 12096443"/>
              <a:gd name="connsiteY5" fmla="*/ 6701764 h 6701764"/>
              <a:gd name="connsiteX6" fmla="*/ 1133510 w 12096443"/>
              <a:gd name="connsiteY6" fmla="*/ 6701764 h 6701764"/>
              <a:gd name="connsiteX7" fmla="*/ 19051 w 12096443"/>
              <a:gd name="connsiteY7" fmla="*/ 5587305 h 6701764"/>
              <a:gd name="connsiteX8" fmla="*/ 4060 w 12096443"/>
              <a:gd name="connsiteY8" fmla="*/ 589956 h 6701764"/>
              <a:gd name="connsiteX0" fmla="*/ 4060 w 12096443"/>
              <a:gd name="connsiteY0" fmla="*/ 589956 h 6705824"/>
              <a:gd name="connsiteX1" fmla="*/ 533903 w 12096443"/>
              <a:gd name="connsiteY1" fmla="*/ 153 h 6705824"/>
              <a:gd name="connsiteX2" fmla="*/ 11521076 w 12096443"/>
              <a:gd name="connsiteY2" fmla="*/ 152 h 6705824"/>
              <a:gd name="connsiteX3" fmla="*/ 12095889 w 12096443"/>
              <a:gd name="connsiteY3" fmla="*/ 589956 h 6705824"/>
              <a:gd name="connsiteX4" fmla="*/ 12065908 w 12096443"/>
              <a:gd name="connsiteY4" fmla="*/ 6171921 h 6705824"/>
              <a:gd name="connsiteX5" fmla="*/ 10951449 w 12096443"/>
              <a:gd name="connsiteY5" fmla="*/ 6701764 h 6705824"/>
              <a:gd name="connsiteX6" fmla="*/ 1133510 w 12096443"/>
              <a:gd name="connsiteY6" fmla="*/ 6701764 h 6705824"/>
              <a:gd name="connsiteX7" fmla="*/ 19051 w 12096443"/>
              <a:gd name="connsiteY7" fmla="*/ 5587305 h 6705824"/>
              <a:gd name="connsiteX8" fmla="*/ 4060 w 12096443"/>
              <a:gd name="connsiteY8" fmla="*/ 589956 h 6705824"/>
              <a:gd name="connsiteX0" fmla="*/ 4060 w 12082205"/>
              <a:gd name="connsiteY0" fmla="*/ 589956 h 6705824"/>
              <a:gd name="connsiteX1" fmla="*/ 533903 w 12082205"/>
              <a:gd name="connsiteY1" fmla="*/ 153 h 6705824"/>
              <a:gd name="connsiteX2" fmla="*/ 11521076 w 12082205"/>
              <a:gd name="connsiteY2" fmla="*/ 152 h 6705824"/>
              <a:gd name="connsiteX3" fmla="*/ 12080899 w 12082205"/>
              <a:gd name="connsiteY3" fmla="*/ 589956 h 6705824"/>
              <a:gd name="connsiteX4" fmla="*/ 12065908 w 12082205"/>
              <a:gd name="connsiteY4" fmla="*/ 6171921 h 6705824"/>
              <a:gd name="connsiteX5" fmla="*/ 10951449 w 12082205"/>
              <a:gd name="connsiteY5" fmla="*/ 6701764 h 6705824"/>
              <a:gd name="connsiteX6" fmla="*/ 1133510 w 12082205"/>
              <a:gd name="connsiteY6" fmla="*/ 6701764 h 6705824"/>
              <a:gd name="connsiteX7" fmla="*/ 19051 w 12082205"/>
              <a:gd name="connsiteY7" fmla="*/ 5587305 h 6705824"/>
              <a:gd name="connsiteX8" fmla="*/ 4060 w 12082205"/>
              <a:gd name="connsiteY8" fmla="*/ 589956 h 6705824"/>
              <a:gd name="connsiteX0" fmla="*/ 4060 w 12082205"/>
              <a:gd name="connsiteY0" fmla="*/ 589956 h 6705824"/>
              <a:gd name="connsiteX1" fmla="*/ 533903 w 12082205"/>
              <a:gd name="connsiteY1" fmla="*/ 153 h 6705824"/>
              <a:gd name="connsiteX2" fmla="*/ 11521076 w 12082205"/>
              <a:gd name="connsiteY2" fmla="*/ 152 h 6705824"/>
              <a:gd name="connsiteX3" fmla="*/ 12080899 w 12082205"/>
              <a:gd name="connsiteY3" fmla="*/ 589956 h 6705824"/>
              <a:gd name="connsiteX4" fmla="*/ 12065908 w 12082205"/>
              <a:gd name="connsiteY4" fmla="*/ 6171921 h 6705824"/>
              <a:gd name="connsiteX5" fmla="*/ 11476105 w 12082205"/>
              <a:gd name="connsiteY5" fmla="*/ 6701764 h 6705824"/>
              <a:gd name="connsiteX6" fmla="*/ 1133510 w 12082205"/>
              <a:gd name="connsiteY6" fmla="*/ 6701764 h 6705824"/>
              <a:gd name="connsiteX7" fmla="*/ 19051 w 12082205"/>
              <a:gd name="connsiteY7" fmla="*/ 5587305 h 6705824"/>
              <a:gd name="connsiteX8" fmla="*/ 4060 w 12082205"/>
              <a:gd name="connsiteY8" fmla="*/ 589956 h 6705824"/>
              <a:gd name="connsiteX0" fmla="*/ 4060 w 12082205"/>
              <a:gd name="connsiteY0" fmla="*/ 589956 h 6705824"/>
              <a:gd name="connsiteX1" fmla="*/ 533903 w 12082205"/>
              <a:gd name="connsiteY1" fmla="*/ 153 h 6705824"/>
              <a:gd name="connsiteX2" fmla="*/ 11521076 w 12082205"/>
              <a:gd name="connsiteY2" fmla="*/ 152 h 6705824"/>
              <a:gd name="connsiteX3" fmla="*/ 12080899 w 12082205"/>
              <a:gd name="connsiteY3" fmla="*/ 589956 h 6705824"/>
              <a:gd name="connsiteX4" fmla="*/ 12065908 w 12082205"/>
              <a:gd name="connsiteY4" fmla="*/ 6171921 h 6705824"/>
              <a:gd name="connsiteX5" fmla="*/ 11476105 w 12082205"/>
              <a:gd name="connsiteY5" fmla="*/ 6701764 h 6705824"/>
              <a:gd name="connsiteX6" fmla="*/ 1133510 w 12082205"/>
              <a:gd name="connsiteY6" fmla="*/ 6701764 h 6705824"/>
              <a:gd name="connsiteX7" fmla="*/ 34041 w 12082205"/>
              <a:gd name="connsiteY7" fmla="*/ 6156931 h 6705824"/>
              <a:gd name="connsiteX8" fmla="*/ 4060 w 12082205"/>
              <a:gd name="connsiteY8" fmla="*/ 589956 h 6705824"/>
              <a:gd name="connsiteX0" fmla="*/ 4060 w 12082205"/>
              <a:gd name="connsiteY0" fmla="*/ 589956 h 6705824"/>
              <a:gd name="connsiteX1" fmla="*/ 533903 w 12082205"/>
              <a:gd name="connsiteY1" fmla="*/ 153 h 6705824"/>
              <a:gd name="connsiteX2" fmla="*/ 11521076 w 12082205"/>
              <a:gd name="connsiteY2" fmla="*/ 152 h 6705824"/>
              <a:gd name="connsiteX3" fmla="*/ 12080899 w 12082205"/>
              <a:gd name="connsiteY3" fmla="*/ 589956 h 6705824"/>
              <a:gd name="connsiteX4" fmla="*/ 12065908 w 12082205"/>
              <a:gd name="connsiteY4" fmla="*/ 6171921 h 6705824"/>
              <a:gd name="connsiteX5" fmla="*/ 11476105 w 12082205"/>
              <a:gd name="connsiteY5" fmla="*/ 6701764 h 6705824"/>
              <a:gd name="connsiteX6" fmla="*/ 1133510 w 12082205"/>
              <a:gd name="connsiteY6" fmla="*/ 6701764 h 6705824"/>
              <a:gd name="connsiteX7" fmla="*/ 19051 w 12082205"/>
              <a:gd name="connsiteY7" fmla="*/ 6156931 h 6705824"/>
              <a:gd name="connsiteX8" fmla="*/ 4060 w 12082205"/>
              <a:gd name="connsiteY8" fmla="*/ 589956 h 6705824"/>
              <a:gd name="connsiteX0" fmla="*/ 4060 w 12082205"/>
              <a:gd name="connsiteY0" fmla="*/ 589956 h 6705824"/>
              <a:gd name="connsiteX1" fmla="*/ 533903 w 12082205"/>
              <a:gd name="connsiteY1" fmla="*/ 153 h 6705824"/>
              <a:gd name="connsiteX2" fmla="*/ 11521076 w 12082205"/>
              <a:gd name="connsiteY2" fmla="*/ 152 h 6705824"/>
              <a:gd name="connsiteX3" fmla="*/ 12080899 w 12082205"/>
              <a:gd name="connsiteY3" fmla="*/ 589956 h 6705824"/>
              <a:gd name="connsiteX4" fmla="*/ 12065908 w 12082205"/>
              <a:gd name="connsiteY4" fmla="*/ 6171921 h 6705824"/>
              <a:gd name="connsiteX5" fmla="*/ 11476105 w 12082205"/>
              <a:gd name="connsiteY5" fmla="*/ 6701764 h 6705824"/>
              <a:gd name="connsiteX6" fmla="*/ 623844 w 12082205"/>
              <a:gd name="connsiteY6" fmla="*/ 6701764 h 6705824"/>
              <a:gd name="connsiteX7" fmla="*/ 19051 w 12082205"/>
              <a:gd name="connsiteY7" fmla="*/ 6156931 h 6705824"/>
              <a:gd name="connsiteX8" fmla="*/ 4060 w 12082205"/>
              <a:gd name="connsiteY8" fmla="*/ 589956 h 67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2205" h="6705824">
                <a:moveTo>
                  <a:pt x="4060" y="589956"/>
                </a:moveTo>
                <a:cubicBezTo>
                  <a:pt x="4060" y="-25543"/>
                  <a:pt x="-81596" y="153"/>
                  <a:pt x="533903" y="153"/>
                </a:cubicBezTo>
                <a:lnTo>
                  <a:pt x="11521076" y="152"/>
                </a:lnTo>
                <a:cubicBezTo>
                  <a:pt x="12136575" y="152"/>
                  <a:pt x="12080899" y="-25543"/>
                  <a:pt x="12080899" y="589956"/>
                </a:cubicBezTo>
                <a:lnTo>
                  <a:pt x="12065908" y="6171921"/>
                </a:lnTo>
                <a:cubicBezTo>
                  <a:pt x="12065908" y="6787420"/>
                  <a:pt x="12091604" y="6701764"/>
                  <a:pt x="11476105" y="6701764"/>
                </a:cubicBezTo>
                <a:lnTo>
                  <a:pt x="623844" y="6701764"/>
                </a:lnTo>
                <a:cubicBezTo>
                  <a:pt x="8345" y="6701764"/>
                  <a:pt x="19051" y="6772430"/>
                  <a:pt x="19051" y="6156931"/>
                </a:cubicBezTo>
                <a:lnTo>
                  <a:pt x="4060" y="589956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5235774" y="5986732"/>
            <a:ext cx="1720453" cy="5722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dirty="0" smtClean="0"/>
              <a:t>© </a:t>
            </a:r>
            <a:r>
              <a:rPr lang="fr-FR" b="1" dirty="0" smtClean="0"/>
              <a:t>2017-2019</a:t>
            </a:r>
            <a:endParaRPr lang="fr-FR" dirty="0"/>
          </a:p>
        </p:txBody>
      </p:sp>
      <p:pic>
        <p:nvPicPr>
          <p:cNvPr id="3" name="Picture 2" descr="RÃ©sultat de recherche d'images pour &quot;Sesame universitÃ©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0" y="119509"/>
            <a:ext cx="2358571" cy="14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312" y="141172"/>
            <a:ext cx="2143125" cy="142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125" y="990648"/>
            <a:ext cx="3727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Capture des besoins (2/2):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922" y="1364517"/>
            <a:ext cx="337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Les besoins non fonctionnels:</a:t>
            </a:r>
            <a:endParaRPr lang="fr-FR" sz="2000" b="1" dirty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8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4656" y="1443153"/>
            <a:ext cx="2466526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2368" y="1587169"/>
            <a:ext cx="2571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099" y="4683513"/>
            <a:ext cx="2616707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91000" y="2667289"/>
            <a:ext cx="50006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0680" y="3027329"/>
            <a:ext cx="50006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6864" y="2667289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5720" y="4613561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6904" y="3027329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6149" y="4640089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0680" y="3928601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9454" y="4613562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4616" y="2811305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4616" y="3891425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2688" y="4683513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1984" y="5109449"/>
            <a:ext cx="5000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8552" y="3891425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6624" y="4899537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7928" y="5315593"/>
            <a:ext cx="5000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2248" y="3171345"/>
            <a:ext cx="2571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91000" y="3171345"/>
            <a:ext cx="5000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6879" y="4039708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6863" y="4021063"/>
            <a:ext cx="415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6944" y="3387369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6744" y="3243353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4553" y="4118461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2808" y="3404785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Image 71" descr="200pxRecycling_symbol2_sv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0720" y="1587169"/>
            <a:ext cx="1357312" cy="62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Image 78" descr="Mygraal - Espace Confidentialité © Mipan - Fotolia.jpg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250440" y="4971545"/>
            <a:ext cx="10801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Image 79" descr="icons_ergonomics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14336" y="3459939"/>
            <a:ext cx="1143000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98912" y="1011105"/>
            <a:ext cx="2736304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Image 84" descr="couple, forum, users icon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09049" y="3616425"/>
            <a:ext cx="2031026" cy="196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ZoneTexte 38"/>
          <p:cNvSpPr txBox="1"/>
          <p:nvPr/>
        </p:nvSpPr>
        <p:spPr>
          <a:xfrm>
            <a:off x="9001256" y="1947209"/>
            <a:ext cx="15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L’évolutivité</a:t>
            </a:r>
            <a:endParaRPr lang="fr-FR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263241" y="2091225"/>
            <a:ext cx="209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réutilisabilité et la composition</a:t>
            </a:r>
            <a:endParaRPr lang="fr-FR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117215" y="2248015"/>
            <a:ext cx="171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sécurité d’utilisation</a:t>
            </a:r>
          </a:p>
          <a:p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82674" y="406334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L’ergonomie</a:t>
            </a:r>
            <a:endParaRPr lang="fr-FR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3754047" y="546230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La confidentialité</a:t>
            </a:r>
            <a:endParaRPr lang="fr-FR" b="1" dirty="0"/>
          </a:p>
        </p:txBody>
      </p:sp>
      <p:pic>
        <p:nvPicPr>
          <p:cNvPr id="44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282" y="5157148"/>
            <a:ext cx="235743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 descr="C:\Users\GhaziIAG\Desktop\sec.gif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448841" y="1717847"/>
            <a:ext cx="866632" cy="658632"/>
          </a:xfrm>
          <a:prstGeom prst="rect">
            <a:avLst/>
          </a:prstGeom>
          <a:noFill/>
        </p:spPr>
      </p:pic>
      <p:pic>
        <p:nvPicPr>
          <p:cNvPr id="47" name="Picture 4" descr="C:\Users\GhaziIAG\Desktop\checklist-verde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97200" y="5559075"/>
            <a:ext cx="973540" cy="730156"/>
          </a:xfrm>
          <a:prstGeom prst="rect">
            <a:avLst/>
          </a:prstGeom>
          <a:noFill/>
        </p:spPr>
      </p:pic>
      <p:pic>
        <p:nvPicPr>
          <p:cNvPr id="48" name="Picture 5" descr="C:\Users\GhaziIAG\Desktop\évolutivité.jp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256140" y="1180531"/>
            <a:ext cx="1213284" cy="866632"/>
          </a:xfrm>
          <a:prstGeom prst="rect">
            <a:avLst/>
          </a:prstGeom>
          <a:noFill/>
        </p:spPr>
      </p:pic>
      <p:pic>
        <p:nvPicPr>
          <p:cNvPr id="49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5140" y="3897005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3359" y="3626017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Espace réservé du numéro de diapositiv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3343099" y="59084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 l’application </a:t>
            </a:r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(3/8)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6269003" y="61024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fiabilité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315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125" y="1207267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Identification des acteurs: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8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392487" y="3923799"/>
            <a:ext cx="11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17" name="Ellipse 16" descr="C:\Users\ACER\Desktop\icones\bill-homme-personne-utilisateur-icone-6596-48.png"/>
          <p:cNvSpPr/>
          <p:nvPr/>
        </p:nvSpPr>
        <p:spPr>
          <a:xfrm>
            <a:off x="5392487" y="2575635"/>
            <a:ext cx="1177025" cy="1187743"/>
          </a:xfrm>
          <a:prstGeom prst="ellipse">
            <a:avLst/>
          </a:prstGeom>
          <a:blipFill>
            <a:blip r:embed="rId3" cstate="print"/>
            <a:srcRect/>
            <a:stretch>
              <a:fillRect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343099" y="59084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 l’application </a:t>
            </a:r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(4/8)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45" y="1092703"/>
            <a:ext cx="7726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Les technologies et les environnements logiciels utilisées: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33" name="Espace réservé du numéro de diapositive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536412" y="-32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Développement (3/3)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27" y="2992937"/>
            <a:ext cx="3095625" cy="2190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077" y="2992937"/>
            <a:ext cx="3648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1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245" y="1092703"/>
            <a:ext cx="352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Les interface graphiques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33" name="Espace réservé du numéro de diapositive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536412" y="-32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Développement (3/3)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Espace réservé du contenu 2"/>
          <p:cNvSpPr>
            <a:spLocks noGrp="1"/>
          </p:cNvSpPr>
          <p:nvPr>
            <p:ph idx="4294967295"/>
          </p:nvPr>
        </p:nvSpPr>
        <p:spPr>
          <a:xfrm>
            <a:off x="508000" y="1214517"/>
            <a:ext cx="8643938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Application qui répondant aux attentes de la société.</a:t>
            </a:r>
          </a:p>
          <a:p>
            <a:pPr>
              <a:buNone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Acquis: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Approfondissement des connaissances en terme de modélisation et de développement.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Familiarisation à la vie professionnelle.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fr-F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Esprit d’équipe.</a:t>
            </a:r>
          </a:p>
          <a:p>
            <a:pPr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Perspectives:</a:t>
            </a:r>
          </a:p>
          <a:p>
            <a:pPr marL="408600" indent="-457200" algn="just">
              <a:lnSpc>
                <a:spcPct val="100000"/>
              </a:lnSpc>
              <a:buFont typeface="Wingdings" pitchFamily="2" charset="2"/>
              <a:buChar char="ü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Ajouter d’autre module et d’autre version.</a:t>
            </a:r>
          </a:p>
          <a:p>
            <a:pPr marL="408600" indent="-457200" algn="just">
              <a:lnSpc>
                <a:spcPct val="100000"/>
              </a:lnSpc>
              <a:buFont typeface="Wingdings" pitchFamily="2" charset="2"/>
              <a:buChar char="ü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Intégrer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application le plutôt possible au sein du </a:t>
            </a:r>
            <a:r>
              <a:rPr lang="fr-FR" dirty="0" smtClean="0"/>
              <a:t>LIGHT BOX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8600" indent="-457200" algn="just">
              <a:lnSpc>
                <a:spcPct val="100000"/>
              </a:lnSpc>
              <a:buFont typeface="Wingdings" pitchFamily="2" charset="2"/>
              <a:buChar char="ü"/>
              <a:defRPr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Améliorer la sécurité.</a:t>
            </a:r>
          </a:p>
          <a:p>
            <a:pPr>
              <a:buNone/>
            </a:pPr>
            <a:endParaRPr lang="fr-FR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46781" y="14188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8031" y="2885194"/>
            <a:ext cx="8005314" cy="1516533"/>
          </a:xfrm>
        </p:spPr>
        <p:txBody>
          <a:bodyPr>
            <a:noAutofit/>
          </a:bodyPr>
          <a:lstStyle/>
          <a:p>
            <a:pPr algn="ctr"/>
            <a:r>
              <a:rPr lang="fr-FR" sz="7200" noProof="1" smtClean="0"/>
              <a:t>Merci de votre attention </a:t>
            </a:r>
            <a:r>
              <a:rPr lang="fr-FR" sz="7200" noProof="1" smtClean="0">
                <a:sym typeface="Wingdings" panose="05000000000000000000" pitchFamily="2" charset="2"/>
              </a:rPr>
              <a:t></a:t>
            </a:r>
            <a:endParaRPr lang="fr-FR" sz="7200" noProof="1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29"/>
          <p:cNvSpPr>
            <a:spLocks noChangeArrowheads="1"/>
          </p:cNvSpPr>
          <p:nvPr/>
        </p:nvSpPr>
        <p:spPr bwMode="gray">
          <a:xfrm rot="5400000">
            <a:off x="-2293072" y="1601238"/>
            <a:ext cx="4430713" cy="428702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ltGray">
          <a:xfrm rot="5400000">
            <a:off x="-1763232" y="1948509"/>
            <a:ext cx="3505200" cy="3590925"/>
          </a:xfrm>
          <a:custGeom>
            <a:avLst/>
            <a:gdLst>
              <a:gd name="G0" fmla="+- 64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4"/>
              <a:gd name="G18" fmla="*/ 64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4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4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68 w 21600"/>
              <a:gd name="T15" fmla="*/ 10800 h 21600"/>
              <a:gd name="T16" fmla="*/ 10800 w 21600"/>
              <a:gd name="T17" fmla="*/ 10736 h 21600"/>
              <a:gd name="T18" fmla="*/ 16232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36" y="10800"/>
                </a:moveTo>
                <a:cubicBezTo>
                  <a:pt x="10736" y="10764"/>
                  <a:pt x="10764" y="10736"/>
                  <a:pt x="10800" y="10736"/>
                </a:cubicBezTo>
                <a:cubicBezTo>
                  <a:pt x="10835" y="10735"/>
                  <a:pt x="10863" y="10764"/>
                  <a:pt x="10864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AutoShape 38"/>
          <p:cNvSpPr>
            <a:spLocks noChangeArrowheads="1"/>
          </p:cNvSpPr>
          <p:nvPr/>
        </p:nvSpPr>
        <p:spPr bwMode="ltGray">
          <a:xfrm>
            <a:off x="2789341" y="2371149"/>
            <a:ext cx="6434870" cy="528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79" name="Group 39"/>
          <p:cNvGrpSpPr>
            <a:grpSpLocks/>
          </p:cNvGrpSpPr>
          <p:nvPr/>
        </p:nvGrpSpPr>
        <p:grpSpPr bwMode="auto">
          <a:xfrm>
            <a:off x="2357293" y="2299141"/>
            <a:ext cx="501650" cy="501650"/>
            <a:chOff x="1583" y="1494"/>
            <a:chExt cx="526" cy="526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0" name="Oval 40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41"/>
            <p:cNvSpPr>
              <a:spLocks noChangeArrowheads="1"/>
            </p:cNvSpPr>
            <p:nvPr/>
          </p:nvSpPr>
          <p:spPr bwMode="gray">
            <a:xfrm>
              <a:off x="1634" y="1547"/>
              <a:ext cx="425" cy="425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42"/>
            <p:cNvSpPr>
              <a:spLocks noChangeArrowheads="1"/>
            </p:cNvSpPr>
            <p:nvPr/>
          </p:nvSpPr>
          <p:spPr bwMode="gray">
            <a:xfrm>
              <a:off x="1642" y="1557"/>
              <a:ext cx="406" cy="40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43"/>
            <p:cNvSpPr>
              <a:spLocks noChangeArrowheads="1"/>
            </p:cNvSpPr>
            <p:nvPr/>
          </p:nvSpPr>
          <p:spPr bwMode="gray">
            <a:xfrm>
              <a:off x="1652" y="1582"/>
              <a:ext cx="265" cy="2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44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5" name="AutoShape 45"/>
          <p:cNvSpPr>
            <a:spLocks noChangeArrowheads="1"/>
          </p:cNvSpPr>
          <p:nvPr/>
        </p:nvSpPr>
        <p:spPr bwMode="ltGray">
          <a:xfrm>
            <a:off x="1940470" y="1373569"/>
            <a:ext cx="6224962" cy="530225"/>
          </a:xfrm>
          <a:prstGeom prst="roundRect">
            <a:avLst>
              <a:gd name="adj" fmla="val 50000"/>
            </a:avLst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6" name="Group 46"/>
          <p:cNvGrpSpPr>
            <a:grpSpLocks/>
          </p:cNvGrpSpPr>
          <p:nvPr/>
        </p:nvGrpSpPr>
        <p:grpSpPr bwMode="auto">
          <a:xfrm>
            <a:off x="1508423" y="1301561"/>
            <a:ext cx="501650" cy="501650"/>
            <a:chOff x="1583" y="1494"/>
            <a:chExt cx="526" cy="526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7" name="Oval 47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48"/>
            <p:cNvSpPr>
              <a:spLocks noChangeArrowheads="1"/>
            </p:cNvSpPr>
            <p:nvPr/>
          </p:nvSpPr>
          <p:spPr bwMode="gray">
            <a:xfrm>
              <a:off x="1634" y="1547"/>
              <a:ext cx="425" cy="425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49"/>
            <p:cNvSpPr>
              <a:spLocks noChangeArrowheads="1"/>
            </p:cNvSpPr>
            <p:nvPr/>
          </p:nvSpPr>
          <p:spPr bwMode="gray">
            <a:xfrm>
              <a:off x="1642" y="1557"/>
              <a:ext cx="406" cy="40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50"/>
            <p:cNvSpPr>
              <a:spLocks noChangeArrowheads="1"/>
            </p:cNvSpPr>
            <p:nvPr/>
          </p:nvSpPr>
          <p:spPr bwMode="gray">
            <a:xfrm>
              <a:off x="1652" y="1582"/>
              <a:ext cx="265" cy="2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51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" name="AutoShape 59"/>
          <p:cNvSpPr>
            <a:spLocks noChangeArrowheads="1"/>
          </p:cNvSpPr>
          <p:nvPr/>
        </p:nvSpPr>
        <p:spPr bwMode="ltGray">
          <a:xfrm>
            <a:off x="3156994" y="3518011"/>
            <a:ext cx="4827587" cy="530225"/>
          </a:xfrm>
          <a:prstGeom prst="roundRect">
            <a:avLst>
              <a:gd name="adj" fmla="val 50000"/>
            </a:avLst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fr-FR" sz="3200" dirty="0" smtClean="0">
                <a:solidFill>
                  <a:schemeClr val="tx1"/>
                </a:solidFill>
              </a:rPr>
              <a:t>Etude de l’application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2724946" y="3446003"/>
            <a:ext cx="501650" cy="501650"/>
            <a:chOff x="1583" y="1494"/>
            <a:chExt cx="526" cy="526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94" name="Oval 6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62"/>
            <p:cNvSpPr>
              <a:spLocks noChangeArrowheads="1"/>
            </p:cNvSpPr>
            <p:nvPr/>
          </p:nvSpPr>
          <p:spPr bwMode="gray">
            <a:xfrm>
              <a:off x="1634" y="1547"/>
              <a:ext cx="425" cy="425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63"/>
            <p:cNvSpPr>
              <a:spLocks noChangeArrowheads="1"/>
            </p:cNvSpPr>
            <p:nvPr/>
          </p:nvSpPr>
          <p:spPr bwMode="gray">
            <a:xfrm>
              <a:off x="1642" y="1557"/>
              <a:ext cx="406" cy="40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64"/>
            <p:cNvSpPr>
              <a:spLocks noChangeArrowheads="1"/>
            </p:cNvSpPr>
            <p:nvPr/>
          </p:nvSpPr>
          <p:spPr bwMode="gray">
            <a:xfrm>
              <a:off x="1652" y="1582"/>
              <a:ext cx="265" cy="2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65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9" name="Text Box 67"/>
          <p:cNvSpPr txBox="1">
            <a:spLocks noChangeArrowheads="1"/>
          </p:cNvSpPr>
          <p:nvPr/>
        </p:nvSpPr>
        <p:spPr bwMode="auto">
          <a:xfrm>
            <a:off x="1580431" y="1373569"/>
            <a:ext cx="311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/>
              <a:t>1</a:t>
            </a:r>
          </a:p>
        </p:txBody>
      </p:sp>
      <p:sp>
        <p:nvSpPr>
          <p:cNvPr id="100" name="Text Box 68"/>
          <p:cNvSpPr txBox="1">
            <a:spLocks noChangeArrowheads="1"/>
          </p:cNvSpPr>
          <p:nvPr/>
        </p:nvSpPr>
        <p:spPr bwMode="auto">
          <a:xfrm>
            <a:off x="2429301" y="2371149"/>
            <a:ext cx="311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/>
              <a:t>2</a:t>
            </a: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2796954" y="3518011"/>
            <a:ext cx="33714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/>
              <a:t>3</a:t>
            </a:r>
          </a:p>
        </p:txBody>
      </p:sp>
      <p:sp>
        <p:nvSpPr>
          <p:cNvPr id="102" name="Text Box 73"/>
          <p:cNvSpPr txBox="1">
            <a:spLocks noChangeArrowheads="1"/>
          </p:cNvSpPr>
          <p:nvPr/>
        </p:nvSpPr>
        <p:spPr bwMode="black">
          <a:xfrm>
            <a:off x="3051610" y="2321677"/>
            <a:ext cx="417951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200" dirty="0" smtClean="0">
                <a:cs typeface="Arial" pitchFamily="34" charset="0"/>
              </a:rPr>
              <a:t>Contexte du projet</a:t>
            </a:r>
            <a:endParaRPr lang="fr-FR" sz="3200" dirty="0">
              <a:latin typeface="+mn-lt"/>
              <a:cs typeface="Arial" pitchFamily="34" charset="0"/>
            </a:endParaRPr>
          </a:p>
        </p:txBody>
      </p:sp>
      <p:sp>
        <p:nvSpPr>
          <p:cNvPr id="103" name="AutoShape 59"/>
          <p:cNvSpPr>
            <a:spLocks noChangeArrowheads="1"/>
          </p:cNvSpPr>
          <p:nvPr/>
        </p:nvSpPr>
        <p:spPr bwMode="ltGray">
          <a:xfrm>
            <a:off x="2768849" y="4683018"/>
            <a:ext cx="4827588" cy="530225"/>
          </a:xfrm>
          <a:prstGeom prst="roundRect">
            <a:avLst>
              <a:gd name="adj" fmla="val 50000"/>
            </a:avLst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fr-FR" sz="3200" dirty="0" smtClean="0">
                <a:solidFill>
                  <a:schemeClr val="tx1"/>
                </a:solidFill>
                <a:cs typeface="Arial" pitchFamily="34" charset="0"/>
              </a:rPr>
              <a:t>Développement</a:t>
            </a:r>
            <a:endParaRPr lang="fr-FR" sz="3200" dirty="0">
              <a:solidFill>
                <a:schemeClr val="tx1"/>
              </a:solidFill>
              <a:cs typeface="Arial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04" name="AutoShape 59"/>
          <p:cNvSpPr>
            <a:spLocks noChangeArrowheads="1"/>
          </p:cNvSpPr>
          <p:nvPr/>
        </p:nvSpPr>
        <p:spPr bwMode="ltGray">
          <a:xfrm>
            <a:off x="2225584" y="5757872"/>
            <a:ext cx="4827588" cy="530225"/>
          </a:xfrm>
          <a:prstGeom prst="roundRect">
            <a:avLst>
              <a:gd name="adj" fmla="val 50000"/>
            </a:avLst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fr-FR" sz="3200" dirty="0" smtClean="0">
                <a:solidFill>
                  <a:schemeClr val="tx1"/>
                </a:solidFill>
              </a:rPr>
              <a:t>Conclusion</a:t>
            </a:r>
            <a:endParaRPr lang="fr-FR" sz="3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grpSp>
        <p:nvGrpSpPr>
          <p:cNvPr id="105" name="Group 60"/>
          <p:cNvGrpSpPr>
            <a:grpSpLocks/>
          </p:cNvGrpSpPr>
          <p:nvPr/>
        </p:nvGrpSpPr>
        <p:grpSpPr bwMode="auto">
          <a:xfrm>
            <a:off x="1793536" y="5685864"/>
            <a:ext cx="501650" cy="501650"/>
            <a:chOff x="1583" y="1494"/>
            <a:chExt cx="526" cy="526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6" name="Oval 6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62"/>
            <p:cNvSpPr>
              <a:spLocks noChangeArrowheads="1"/>
            </p:cNvSpPr>
            <p:nvPr/>
          </p:nvSpPr>
          <p:spPr bwMode="gray">
            <a:xfrm>
              <a:off x="1634" y="1547"/>
              <a:ext cx="425" cy="425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63"/>
            <p:cNvSpPr>
              <a:spLocks noChangeArrowheads="1"/>
            </p:cNvSpPr>
            <p:nvPr/>
          </p:nvSpPr>
          <p:spPr bwMode="gray">
            <a:xfrm>
              <a:off x="1642" y="1557"/>
              <a:ext cx="406" cy="40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64"/>
            <p:cNvSpPr>
              <a:spLocks noChangeArrowheads="1"/>
            </p:cNvSpPr>
            <p:nvPr/>
          </p:nvSpPr>
          <p:spPr bwMode="gray">
            <a:xfrm>
              <a:off x="1652" y="1582"/>
              <a:ext cx="265" cy="2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65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1" name="Text Box 71"/>
          <p:cNvSpPr txBox="1">
            <a:spLocks noChangeArrowheads="1"/>
          </p:cNvSpPr>
          <p:nvPr/>
        </p:nvSpPr>
        <p:spPr bwMode="auto">
          <a:xfrm>
            <a:off x="1871872" y="5757872"/>
            <a:ext cx="3000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 smtClean="0"/>
              <a:t>5</a:t>
            </a:r>
            <a:endParaRPr lang="en-US" b="1" dirty="0"/>
          </a:p>
        </p:txBody>
      </p:sp>
      <p:grpSp>
        <p:nvGrpSpPr>
          <p:cNvPr id="112" name="Group 60"/>
          <p:cNvGrpSpPr>
            <a:grpSpLocks/>
          </p:cNvGrpSpPr>
          <p:nvPr/>
        </p:nvGrpSpPr>
        <p:grpSpPr bwMode="auto">
          <a:xfrm>
            <a:off x="2408809" y="4611010"/>
            <a:ext cx="501650" cy="501650"/>
            <a:chOff x="1583" y="1494"/>
            <a:chExt cx="526" cy="526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13" name="Oval 61"/>
            <p:cNvSpPr>
              <a:spLocks noChangeArrowheads="1"/>
            </p:cNvSpPr>
            <p:nvPr/>
          </p:nvSpPr>
          <p:spPr bwMode="gray">
            <a:xfrm>
              <a:off x="1583" y="1494"/>
              <a:ext cx="526" cy="52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62"/>
            <p:cNvSpPr>
              <a:spLocks noChangeArrowheads="1"/>
            </p:cNvSpPr>
            <p:nvPr/>
          </p:nvSpPr>
          <p:spPr bwMode="gray">
            <a:xfrm>
              <a:off x="1634" y="1547"/>
              <a:ext cx="425" cy="425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63"/>
            <p:cNvSpPr>
              <a:spLocks noChangeArrowheads="1"/>
            </p:cNvSpPr>
            <p:nvPr/>
          </p:nvSpPr>
          <p:spPr bwMode="gray">
            <a:xfrm>
              <a:off x="1642" y="1557"/>
              <a:ext cx="406" cy="40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64"/>
            <p:cNvSpPr>
              <a:spLocks noChangeArrowheads="1"/>
            </p:cNvSpPr>
            <p:nvPr/>
          </p:nvSpPr>
          <p:spPr bwMode="gray">
            <a:xfrm>
              <a:off x="1652" y="1582"/>
              <a:ext cx="265" cy="2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65"/>
            <p:cNvSpPr>
              <a:spLocks noChangeArrowheads="1"/>
            </p:cNvSpPr>
            <p:nvPr/>
          </p:nvSpPr>
          <p:spPr bwMode="gray">
            <a:xfrm>
              <a:off x="1659" y="1571"/>
              <a:ext cx="366" cy="366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/>
            <a:sp3d>
              <a:bevelT w="139700" h="1397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8" name="Text Box 71"/>
          <p:cNvSpPr txBox="1">
            <a:spLocks noChangeArrowheads="1"/>
          </p:cNvSpPr>
          <p:nvPr/>
        </p:nvSpPr>
        <p:spPr bwMode="auto">
          <a:xfrm>
            <a:off x="2487229" y="4683018"/>
            <a:ext cx="3000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dirty="0"/>
              <a:t>4</a:t>
            </a:r>
          </a:p>
        </p:txBody>
      </p:sp>
      <p:sp>
        <p:nvSpPr>
          <p:cNvPr id="119" name="ZoneTexte 118"/>
          <p:cNvSpPr txBox="1">
            <a:spLocks noChangeArrowheads="1"/>
          </p:cNvSpPr>
          <p:nvPr/>
        </p:nvSpPr>
        <p:spPr bwMode="auto">
          <a:xfrm>
            <a:off x="1508423" y="1366144"/>
            <a:ext cx="67211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pPr algn="ctr"/>
            <a:r>
              <a:rPr lang="fr-FR" sz="3200" dirty="0"/>
              <a:t>Présentation de l’entreprise</a:t>
            </a:r>
            <a:endParaRPr lang="fr-FR" sz="3200" dirty="0">
              <a:ln w="50800"/>
              <a:latin typeface="+mn-lt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5286210" y="4394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3" name="Espace réservé du numéro de diapositive 9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D87E6-CDC3-4B05-ACA2-9DAF959CEFB0}" type="slidenum">
              <a:rPr lang="fr-FR" smtClean="0"/>
              <a:pPr/>
              <a:t>2</a:t>
            </a:fld>
            <a:endParaRPr lang="fr-FR" dirty="0" smtClean="0"/>
          </a:p>
        </p:txBody>
      </p:sp>
      <p:sp>
        <p:nvSpPr>
          <p:cNvPr id="2" name="Rectangle 1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Titre 73"/>
          <p:cNvSpPr>
            <a:spLocks noGrp="1"/>
          </p:cNvSpPr>
          <p:nvPr>
            <p:ph type="title" idx="4294967295"/>
          </p:nvPr>
        </p:nvSpPr>
        <p:spPr>
          <a:xfrm>
            <a:off x="23843" y="101860"/>
            <a:ext cx="1557062" cy="542717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3" grpId="0" animBg="1"/>
      <p:bldP spid="104" grpId="0" animBg="1"/>
      <p:bldP spid="111" grpId="0"/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4294967295"/>
          </p:nvPr>
        </p:nvSpPr>
        <p:spPr>
          <a:xfrm>
            <a:off x="433628" y="2851689"/>
            <a:ext cx="11314112" cy="344062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fr-FR" dirty="0" smtClean="0"/>
              <a:t>LIGHT BOX c’est une boite de production .</a:t>
            </a:r>
          </a:p>
          <a:p>
            <a:pPr algn="just">
              <a:buFont typeface="Wingdings" pitchFamily="2" charset="2"/>
              <a:buChar char="Ø"/>
            </a:pPr>
            <a:r>
              <a:rPr lang="fr-FR" dirty="0" smtClean="0"/>
              <a:t>Entreprise constitué de trois département : LightBox 360, LightBox Production  LightBox Family.</a:t>
            </a:r>
          </a:p>
          <a:p>
            <a:pPr algn="just">
              <a:buFont typeface="Wingdings" pitchFamily="2" charset="2"/>
              <a:buChar char="Ø"/>
            </a:pPr>
            <a:r>
              <a:rPr lang="fr-CA" dirty="0" smtClean="0"/>
              <a:t>Crée </a:t>
            </a:r>
            <a:r>
              <a:rPr lang="fr-CA" dirty="0"/>
              <a:t>en </a:t>
            </a:r>
            <a:r>
              <a:rPr lang="fr-CA" dirty="0" smtClean="0"/>
              <a:t>2011.</a:t>
            </a:r>
          </a:p>
          <a:p>
            <a:pPr algn="just">
              <a:buFont typeface="Wingdings" pitchFamily="2" charset="2"/>
              <a:buChar char="Ø"/>
            </a:pPr>
            <a:r>
              <a:rPr lang="fr-FR" altLang="fr-FR" dirty="0" smtClean="0">
                <a:cs typeface="Arial" charset="0"/>
              </a:rPr>
              <a:t>25 employés.</a:t>
            </a:r>
            <a:endParaRPr lang="fr-FR" altLang="fr-FR" dirty="0">
              <a:cs typeface="Arial" charset="0"/>
            </a:endParaRPr>
          </a:p>
        </p:txBody>
      </p:sp>
      <p:pic>
        <p:nvPicPr>
          <p:cNvPr id="18" name="Picture 1" descr="C:\Users\ACER\Desktop\business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8193" y="941585"/>
            <a:ext cx="2195614" cy="17351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400397" y="59084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de l’entreprise</a:t>
            </a:r>
            <a:endParaRPr lang="fr-FR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6571" y="1411281"/>
            <a:ext cx="117280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Mise en place d’une application Web dont l’objectif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de crée une </a:t>
            </a:r>
            <a:r>
              <a:rPr lang="fr-FR" sz="2600" dirty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d’assistance et d’aide en ligne pour Light Box</a:t>
            </a:r>
            <a:endParaRPr lang="fr-FR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472019" y="59084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Présentation de l’entreprise</a:t>
            </a:r>
            <a:endParaRPr lang="fr-FR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087033518"/>
              </p:ext>
            </p:extLst>
          </p:nvPr>
        </p:nvGraphicFramePr>
        <p:xfrm>
          <a:off x="1518243" y="931653"/>
          <a:ext cx="9161253" cy="564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èche courbée vers la gauche 57"/>
          <p:cNvSpPr/>
          <p:nvPr/>
        </p:nvSpPr>
        <p:spPr>
          <a:xfrm rot="5400000">
            <a:off x="5562495" y="1011884"/>
            <a:ext cx="1119933" cy="7409453"/>
          </a:xfrm>
          <a:prstGeom prst="curvedLeftArrow">
            <a:avLst>
              <a:gd name="adj1" fmla="val 21857"/>
              <a:gd name="adj2" fmla="val 53437"/>
              <a:gd name="adj3" fmla="val 14249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714960" y="3136480"/>
            <a:ext cx="5263061" cy="268138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898958" y="3491461"/>
            <a:ext cx="14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Client</a:t>
            </a:r>
            <a:endParaRPr lang="fr-FR" b="1" dirty="0"/>
          </a:p>
        </p:txBody>
      </p:sp>
      <p:sp>
        <p:nvSpPr>
          <p:cNvPr id="38" name="Rectangle 37"/>
          <p:cNvSpPr/>
          <p:nvPr/>
        </p:nvSpPr>
        <p:spPr>
          <a:xfrm>
            <a:off x="53518" y="1245240"/>
            <a:ext cx="3957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Description de l’existant :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39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548285" y="59084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Contexte du projet (1/3)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122576" y="1785962"/>
            <a:ext cx="1772153" cy="909980"/>
          </a:xfrm>
          <a:prstGeom prst="wedgeRoundRectCallout">
            <a:avLst>
              <a:gd name="adj1" fmla="val -33811"/>
              <a:gd name="adj2" fmla="val 850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3122576" y="2060204"/>
            <a:ext cx="1108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Besoin</a:t>
            </a:r>
            <a:endParaRPr lang="fr-FR" sz="1500" b="1" dirty="0" smtClean="0"/>
          </a:p>
        </p:txBody>
      </p:sp>
      <p:pic>
        <p:nvPicPr>
          <p:cNvPr id="3077" name="Picture 5" descr="D:\Bureau\Sans titre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40" y="2229481"/>
            <a:ext cx="1437830" cy="12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344" l="9402" r="89744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978021" y="2074932"/>
            <a:ext cx="2171010" cy="165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ZoneTexte 21"/>
          <p:cNvSpPr txBox="1"/>
          <p:nvPr/>
        </p:nvSpPr>
        <p:spPr>
          <a:xfrm>
            <a:off x="8759347" y="3555348"/>
            <a:ext cx="27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Service maintenance</a:t>
            </a:r>
            <a:endParaRPr lang="fr-FR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959" y="4230349"/>
            <a:ext cx="933450" cy="1790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33471" y="6125592"/>
            <a:ext cx="211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L'application mobile</a:t>
            </a:r>
            <a:endParaRPr lang="fr-FR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7" grpId="0" animBg="1"/>
      <p:bldP spid="20" grpId="0"/>
      <p:bldP spid="49" grpId="0" animBg="1"/>
      <p:bldP spid="51" grpId="0"/>
      <p:bldP spid="2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7246" y="1181032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Problématique: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24" name="Picture 2" descr="C:\Users\ACER\Desktop\activité manuel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89" l="0" r="100000">
                        <a14:backgroundMark x1="32616" y1="13333" x2="46595" y2="11111"/>
                        <a14:backgroundMark x1="49462" y1="15556" x2="36559" y2="20000"/>
                        <a14:backgroundMark x1="46595" y1="11111" x2="48029" y2="15556"/>
                        <a14:backgroundMark x1="34409" y1="13333" x2="42294" y2="17778"/>
                        <a14:backgroundMark x1="79570" y1="5556" x2="91039" y2="11111"/>
                        <a14:backgroundMark x1="93907" y1="7778" x2="80287" y2="1111"/>
                        <a14:backgroundMark x1="83871" y1="2222" x2="83871" y2="2222"/>
                        <a14:backgroundMark x1="5376" y1="41111" x2="29032" y2="63889"/>
                        <a14:backgroundMark x1="29032" y1="63889" x2="29032" y2="63889"/>
                        <a14:backgroundMark x1="12545" y1="41111" x2="35842" y2="60556"/>
                        <a14:backgroundMark x1="35842" y1="60556" x2="35842" y2="60556"/>
                        <a14:backgroundMark x1="6810" y1="41111" x2="14695" y2="41111"/>
                        <a14:backgroundMark x1="14695" y1="41111" x2="14695" y2="41111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05169" y="3870442"/>
            <a:ext cx="2016224" cy="1300790"/>
          </a:xfrm>
          <a:prstGeom prst="rect">
            <a:avLst/>
          </a:prstGeom>
          <a:noFill/>
        </p:spPr>
      </p:pic>
      <p:sp>
        <p:nvSpPr>
          <p:cNvPr id="25" name="Pensées 24"/>
          <p:cNvSpPr/>
          <p:nvPr/>
        </p:nvSpPr>
        <p:spPr>
          <a:xfrm>
            <a:off x="1015088" y="1642697"/>
            <a:ext cx="4393820" cy="1797332"/>
          </a:xfrm>
          <a:prstGeom prst="cloudCallout">
            <a:avLst>
              <a:gd name="adj1" fmla="val -13249"/>
              <a:gd name="adj2" fmla="val 7462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Activité de maintenance manuelle fastidieuse et répétitive pour les techniciens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26" name="Picture 2" descr="C:\Users\GhaziIAG\Desktop\5536864-d-avertissement-rouge-triangulaire-s-inscrire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16945" y="4906531"/>
            <a:ext cx="1600200" cy="1600200"/>
          </a:xfrm>
          <a:prstGeom prst="rect">
            <a:avLst/>
          </a:prstGeom>
          <a:noFill/>
        </p:spPr>
      </p:pic>
      <p:sp>
        <p:nvSpPr>
          <p:cNvPr id="28" name="Pensées 27"/>
          <p:cNvSpPr/>
          <p:nvPr/>
        </p:nvSpPr>
        <p:spPr>
          <a:xfrm>
            <a:off x="4770481" y="4115924"/>
            <a:ext cx="2190206" cy="1122504"/>
          </a:xfrm>
          <a:prstGeom prst="cloudCallout">
            <a:avLst>
              <a:gd name="adj1" fmla="val -30781"/>
              <a:gd name="adj2" fmla="val 7335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Risque d’erreur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30" name="Image 29" descr="j0396656.wm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2176" y="3825723"/>
            <a:ext cx="2016224" cy="10808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Pensées 30"/>
          <p:cNvSpPr/>
          <p:nvPr/>
        </p:nvSpPr>
        <p:spPr>
          <a:xfrm>
            <a:off x="7532176" y="1411864"/>
            <a:ext cx="4479010" cy="1939945"/>
          </a:xfrm>
          <a:prstGeom prst="cloudCallout">
            <a:avLst>
              <a:gd name="adj1" fmla="val -24634"/>
              <a:gd name="adj2" fmla="val 7236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tx1"/>
                </a:solidFill>
              </a:rPr>
              <a:t>Manque de communication entre les employés et la service de maintenance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2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548285" y="59084"/>
            <a:ext cx="4634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Contexte du projet (2/3)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C:\Users\ACER\Desktop\question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4021305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à coins arrondis 6"/>
          <p:cNvSpPr/>
          <p:nvPr/>
        </p:nvSpPr>
        <p:spPr>
          <a:xfrm>
            <a:off x="2483768" y="2060848"/>
            <a:ext cx="5976664" cy="1872208"/>
          </a:xfrm>
          <a:prstGeom prst="wedgeRoundRectCallout">
            <a:avLst>
              <a:gd name="adj1" fmla="val -37814"/>
              <a:gd name="adj2" fmla="val 795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Comment remédier à ces problèmes  ?</a:t>
            </a:r>
            <a:endParaRPr lang="fr-FR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849648" y="59084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Contexte du système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7416" y="1277603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Les solutions envisagées :</a:t>
            </a:r>
            <a:endParaRPr lang="fr-FR" sz="2400" dirty="0">
              <a:solidFill>
                <a:schemeClr val="accent1"/>
              </a:solidFill>
            </a:endParaRPr>
          </a:p>
        </p:txBody>
      </p:sp>
      <p:pic>
        <p:nvPicPr>
          <p:cNvPr id="10" name="Picture 5" descr="wHEE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9285" y="4198262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9161" y="1899432"/>
            <a:ext cx="5040381" cy="114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5" descr="grosnu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8001" y="3575350"/>
            <a:ext cx="3952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137550" y="1551590"/>
            <a:ext cx="3357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1">
            <a:spAutoFit/>
          </a:bodyPr>
          <a:lstStyle/>
          <a:p>
            <a:pPr lvl="0" algn="ctr"/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63985" y="2999286"/>
            <a:ext cx="357188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3099" y="1801012"/>
            <a:ext cx="38164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461" y="2818519"/>
            <a:ext cx="5000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25140" y="3385188"/>
            <a:ext cx="500063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9076" y="3169164"/>
            <a:ext cx="50006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77268" y="3961252"/>
            <a:ext cx="500062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196" y="3673220"/>
            <a:ext cx="57150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6531" y="4362236"/>
            <a:ext cx="571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4776" y="3429900"/>
            <a:ext cx="507803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3052155" y="3858180"/>
            <a:ext cx="2857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2595" y="4362236"/>
            <a:ext cx="500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16651" y="4434244"/>
            <a:ext cx="500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0707" y="4578260"/>
            <a:ext cx="500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5" descr="grosnu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96771" y="4578260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ZoneTexte 31"/>
          <p:cNvSpPr txBox="1"/>
          <p:nvPr/>
        </p:nvSpPr>
        <p:spPr>
          <a:xfrm>
            <a:off x="7766682" y="2236431"/>
            <a:ext cx="379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La création d’un outil de gestion d’aide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92658" y="3788221"/>
            <a:ext cx="3543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La création d'une base de données qui permettre le suivie et la sauvegarde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des information de maintenance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26340" y="3125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900183" y="2093734"/>
            <a:ext cx="270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Times New Roman" pitchFamily="18" charset="0"/>
                <a:cs typeface="Times New Roman" pitchFamily="18" charset="0"/>
              </a:rPr>
              <a:t>L’interfaçage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entre les employés et la service maintenance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Espace réservé du numéro de diapositive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3343099" y="59084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Contexte du système (3/3)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5979" y="1832144"/>
            <a:ext cx="2702255" cy="159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3654" y="3681136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5384" y="4152120"/>
            <a:ext cx="4286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831" y="3549624"/>
            <a:ext cx="2952328" cy="150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73" descr="lock, login, manager, register, security icon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6727" y="3382212"/>
            <a:ext cx="1019768" cy="87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82" descr="couple, forum, users icon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91486" y="3183916"/>
            <a:ext cx="15121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230" y="4152120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3014" y="3411504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7736" y="3039165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05" descr="grosn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62093" y="4302375"/>
            <a:ext cx="3267895" cy="177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4344" y="4632510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5443" y="4762660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ZoneTexte 25"/>
          <p:cNvSpPr txBox="1"/>
          <p:nvPr/>
        </p:nvSpPr>
        <p:spPr>
          <a:xfrm>
            <a:off x="8337347" y="219329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gestion d’aide en ligne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597512" y="4207399"/>
            <a:ext cx="170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pic>
        <p:nvPicPr>
          <p:cNvPr id="28" name="Picture 2" descr="C:\Users\GhaziIAG\Desktop\moteur-recherch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636580" y="2031559"/>
            <a:ext cx="866632" cy="866632"/>
          </a:xfrm>
          <a:prstGeom prst="rect">
            <a:avLst/>
          </a:prstGeom>
          <a:noFill/>
        </p:spPr>
      </p:pic>
      <p:pic>
        <p:nvPicPr>
          <p:cNvPr id="32" name="Picture 2" descr="D:\Bureau\presentation\file_transfer_between_computers_lg_nwm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961" y="4692862"/>
            <a:ext cx="1346852" cy="7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8685277" y="5205573"/>
            <a:ext cx="199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L’assistance</a:t>
            </a:r>
            <a:endParaRPr lang="fr-FR" dirty="0"/>
          </a:p>
        </p:txBody>
      </p:sp>
      <p:sp>
        <p:nvSpPr>
          <p:cNvPr id="31" name="Espace réservé du numéro de diapositive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084-A7A2-48ED-88B9-25B8580E2B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10632" y="14992"/>
            <a:ext cx="12202632" cy="73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-10632" y="14992"/>
            <a:ext cx="12202632" cy="6745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-10632" y="14992"/>
            <a:ext cx="12202632" cy="629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343099" y="59084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 l’application </a:t>
            </a:r>
            <a:r>
              <a:rPr lang="fr-FR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(2/8)</a:t>
            </a:r>
            <a:endParaRPr lang="fr-FR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25" y="990648"/>
            <a:ext cx="3727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Capture des besoins (1/2):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6922" y="1364517"/>
            <a:ext cx="2786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Les besoins fonctionnels:</a:t>
            </a:r>
          </a:p>
        </p:txBody>
      </p:sp>
      <p:pic>
        <p:nvPicPr>
          <p:cNvPr id="42" name="Picture 105" descr="grosn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7574" y="4411053"/>
            <a:ext cx="4286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87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TS103431374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380</Words>
  <Application>Microsoft Office PowerPoint</Application>
  <PresentationFormat>Grand écran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Adobe Gothic Std B</vt:lpstr>
      <vt:lpstr>Arial</vt:lpstr>
      <vt:lpstr>Book Antiqua</vt:lpstr>
      <vt:lpstr>Calibri</vt:lpstr>
      <vt:lpstr>Tahoma</vt:lpstr>
      <vt:lpstr>Times New Roman</vt:lpstr>
      <vt:lpstr>Wingdings</vt:lpstr>
      <vt:lpstr>TS103431374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2013-05-15T18:41:25Z</dcterms:created>
  <dcterms:modified xsi:type="dcterms:W3CDTF">2018-11-23T22:17:41Z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