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sldIdLst>
    <p:sldId id="256" r:id="rId2"/>
    <p:sldId id="257" r:id="rId3"/>
    <p:sldId id="258" r:id="rId4"/>
    <p:sldId id="260" r:id="rId5"/>
    <p:sldId id="262" r:id="rId6"/>
    <p:sldId id="261" r:id="rId7"/>
    <p:sldId id="263" r:id="rId8"/>
    <p:sldId id="264" r:id="rId9"/>
    <p:sldId id="266" r:id="rId10"/>
    <p:sldId id="267" r:id="rId11"/>
    <p:sldId id="269" r:id="rId12"/>
    <p:sldId id="268" r:id="rId13"/>
    <p:sldId id="270" r:id="rId14"/>
    <p:sldId id="271"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446C2B7-DF78-DB43-A061-987404027AA8}">
          <p14:sldIdLst>
            <p14:sldId id="256"/>
            <p14:sldId id="257"/>
            <p14:sldId id="258"/>
            <p14:sldId id="260"/>
            <p14:sldId id="262"/>
            <p14:sldId id="261"/>
            <p14:sldId id="263"/>
            <p14:sldId id="264"/>
            <p14:sldId id="266"/>
            <p14:sldId id="267"/>
            <p14:sldId id="269"/>
            <p14:sldId id="268"/>
            <p14:sldId id="270"/>
            <p14:sldId id="271"/>
          </p14:sldIdLst>
        </p14:section>
        <p14:section name="Untitled Section" id="{660C9B20-3B69-2B4C-8A1C-B0C1A9187A2F}">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198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3/20/16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3/20/16</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3/20/16</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Partial_autocorrelation_fun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15 – Time Series Models</a:t>
            </a:r>
            <a:endParaRPr lang="en-US" dirty="0"/>
          </a:p>
        </p:txBody>
      </p:sp>
      <p:sp>
        <p:nvSpPr>
          <p:cNvPr id="3" name="Subtitle 2"/>
          <p:cNvSpPr>
            <a:spLocks noGrp="1"/>
          </p:cNvSpPr>
          <p:nvPr>
            <p:ph type="subTitle" idx="1"/>
          </p:nvPr>
        </p:nvSpPr>
        <p:spPr/>
        <p:txBody>
          <a:bodyPr/>
          <a:lstStyle/>
          <a:p>
            <a:r>
              <a:rPr lang="en-US" dirty="0" err="1" smtClean="0"/>
              <a:t>Hamed</a:t>
            </a:r>
            <a:r>
              <a:rPr lang="en-US" dirty="0" smtClean="0"/>
              <a:t> </a:t>
            </a:r>
            <a:r>
              <a:rPr lang="en-US" dirty="0" err="1" smtClean="0"/>
              <a:t>Hasheminia</a:t>
            </a:r>
            <a:endParaRPr lang="en-US" dirty="0"/>
          </a:p>
        </p:txBody>
      </p:sp>
    </p:spTree>
    <p:extLst>
      <p:ext uri="{BB962C8B-B14F-4D97-AF65-F5344CB8AC3E}">
        <p14:creationId xmlns:p14="http://schemas.microsoft.com/office/powerpoint/2010/main" val="188463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Average Models</a:t>
            </a:r>
            <a:endParaRPr lang="en-US" dirty="0"/>
          </a:p>
        </p:txBody>
      </p:sp>
      <p:sp>
        <p:nvSpPr>
          <p:cNvPr id="3" name="Content Placeholder 2"/>
          <p:cNvSpPr>
            <a:spLocks noGrp="1"/>
          </p:cNvSpPr>
          <p:nvPr>
            <p:ph idx="1"/>
          </p:nvPr>
        </p:nvSpPr>
        <p:spPr/>
        <p:txBody>
          <a:bodyPr/>
          <a:lstStyle/>
          <a:p>
            <a:r>
              <a:rPr lang="en-US" b="1" dirty="0"/>
              <a:t>Moving average models</a:t>
            </a:r>
            <a:r>
              <a:rPr lang="en-US" dirty="0"/>
              <a:t>, as opposed to autoregressive models, do not take the previous outputs (or values) as inputs, but instead take the previous error </a:t>
            </a:r>
            <a:r>
              <a:rPr lang="en-US" dirty="0" smtClean="0"/>
              <a:t>terms (or shocks in the system). </a:t>
            </a:r>
            <a:r>
              <a:rPr lang="en-US" dirty="0"/>
              <a:t>We will attempt to predict the next value based on the overall average and </a:t>
            </a:r>
            <a:r>
              <a:rPr lang="en-US" dirty="0" smtClean="0"/>
              <a:t>previous shocks.</a:t>
            </a:r>
            <a:endParaRPr lang="en-US" dirty="0"/>
          </a:p>
          <a:p>
            <a:r>
              <a:rPr lang="en-US" dirty="0"/>
              <a:t>Using these as inputs helps model sudden changes by directly incorporating the prior </a:t>
            </a:r>
            <a:r>
              <a:rPr lang="en-US" dirty="0" smtClean="0"/>
              <a:t>shocks/errors. </a:t>
            </a:r>
            <a:r>
              <a:rPr lang="en-US" dirty="0"/>
              <a:t>This is useful for modeling a sudden occurrence - like something going out of stock affecting sales or a sudden rise in popularity.</a:t>
            </a:r>
          </a:p>
          <a:p>
            <a:r>
              <a:rPr lang="en-US" dirty="0"/>
              <a:t>As in autoregressive models, we have an order term, </a:t>
            </a:r>
            <a:r>
              <a:rPr lang="en-US" i="1" dirty="0"/>
              <a:t>q</a:t>
            </a:r>
            <a:r>
              <a:rPr lang="en-US" dirty="0"/>
              <a:t>, and we refer to our model as </a:t>
            </a:r>
            <a:r>
              <a:rPr lang="en-US" i="1" dirty="0"/>
              <a:t>MA(q)</a:t>
            </a:r>
            <a:r>
              <a:rPr lang="en-US" dirty="0"/>
              <a:t>. This moving average model is dependent on the last </a:t>
            </a:r>
            <a:r>
              <a:rPr lang="en-US" i="1" dirty="0"/>
              <a:t>q</a:t>
            </a:r>
            <a:r>
              <a:rPr lang="en-US" dirty="0"/>
              <a:t> errors.</a:t>
            </a:r>
          </a:p>
          <a:p>
            <a:endParaRPr lang="en-US" dirty="0"/>
          </a:p>
        </p:txBody>
      </p:sp>
      <p:pic>
        <p:nvPicPr>
          <p:cNvPr id="4" name="Picture 3" descr="Screen Shot 2016-03-20 at 4.20.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551" y="5942154"/>
            <a:ext cx="4927600" cy="596900"/>
          </a:xfrm>
          <a:prstGeom prst="rect">
            <a:avLst/>
          </a:prstGeom>
        </p:spPr>
      </p:pic>
    </p:spTree>
    <p:extLst>
      <p:ext uri="{BB962C8B-B14F-4D97-AF65-F5344CB8AC3E}">
        <p14:creationId xmlns:p14="http://schemas.microsoft.com/office/powerpoint/2010/main" val="2549579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decide how many lags to use in </a:t>
            </a:r>
            <a:r>
              <a:rPr lang="en-US" dirty="0" smtClean="0"/>
              <a:t>MA models</a:t>
            </a:r>
            <a:r>
              <a:rPr lang="en-US" dirty="0"/>
              <a:t>?</a:t>
            </a:r>
          </a:p>
        </p:txBody>
      </p:sp>
      <p:sp>
        <p:nvSpPr>
          <p:cNvPr id="3" name="Content Placeholder 2"/>
          <p:cNvSpPr>
            <a:spLocks noGrp="1"/>
          </p:cNvSpPr>
          <p:nvPr>
            <p:ph idx="1"/>
          </p:nvPr>
        </p:nvSpPr>
        <p:spPr/>
        <p:txBody>
          <a:bodyPr/>
          <a:lstStyle/>
          <a:p>
            <a:r>
              <a:rPr lang="en-US" dirty="0" smtClean="0"/>
              <a:t>For moving average we use Autocorrelation function to choose q.</a:t>
            </a:r>
          </a:p>
          <a:p>
            <a:r>
              <a:rPr lang="en-US" dirty="0" smtClean="0"/>
              <a:t>For more info on how Autocorrelation functions are being computed please refer to:</a:t>
            </a:r>
          </a:p>
          <a:p>
            <a:pPr marL="114300" indent="0">
              <a:buNone/>
            </a:pPr>
            <a:r>
              <a:rPr lang="en-US" dirty="0"/>
              <a:t>https://</a:t>
            </a:r>
            <a:r>
              <a:rPr lang="en-US" dirty="0" err="1"/>
              <a:t>en.wikipedia.org</a:t>
            </a:r>
            <a:r>
              <a:rPr lang="en-US" dirty="0"/>
              <a:t>/wiki/Autocorrelation</a:t>
            </a:r>
          </a:p>
        </p:txBody>
      </p:sp>
    </p:spTree>
    <p:extLst>
      <p:ext uri="{BB962C8B-B14F-4D97-AF65-F5344CB8AC3E}">
        <p14:creationId xmlns:p14="http://schemas.microsoft.com/office/powerpoint/2010/main" val="16520764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ARMA Models</a:t>
            </a:r>
            <a:endParaRPr lang="en-US" dirty="0"/>
          </a:p>
        </p:txBody>
      </p:sp>
      <p:sp>
        <p:nvSpPr>
          <p:cNvPr id="3" name="Content Placeholder 2"/>
          <p:cNvSpPr>
            <a:spLocks noGrp="1"/>
          </p:cNvSpPr>
          <p:nvPr>
            <p:ph idx="1"/>
          </p:nvPr>
        </p:nvSpPr>
        <p:spPr/>
        <p:txBody>
          <a:bodyPr/>
          <a:lstStyle/>
          <a:p>
            <a:r>
              <a:rPr lang="en-US" i="1" dirty="0"/>
              <a:t>ARMA</a:t>
            </a:r>
            <a:r>
              <a:rPr lang="en-US" dirty="0"/>
              <a:t>, pronounced 'R-</a:t>
            </a:r>
            <a:r>
              <a:rPr lang="en-US" dirty="0" err="1"/>
              <a:t>mah</a:t>
            </a:r>
            <a:r>
              <a:rPr lang="en-US" dirty="0"/>
              <a:t>', models combine the autoregressive models and moving averages. For an ARMA model, we specify two model settings p and q, which correspond to combining an AR(p) model with an MA(q) model.</a:t>
            </a:r>
          </a:p>
          <a:p>
            <a:r>
              <a:rPr lang="en-US" dirty="0"/>
              <a:t>Incorporating both models allows us to mix two types of effects.</a:t>
            </a:r>
          </a:p>
          <a:p>
            <a:r>
              <a:rPr lang="en-US" dirty="0" smtClean="0"/>
              <a:t>Autoregressive </a:t>
            </a:r>
            <a:r>
              <a:rPr lang="en-US" dirty="0"/>
              <a:t>models slowly incorporate changes in preferences, tastes, and patterns. Moving average models base their prediction not on the prior value but the prior error, allowing us to correct sudden changes based on random events - supply, popularity spikes, etc.</a:t>
            </a:r>
          </a:p>
          <a:p>
            <a:endParaRPr lang="en-US" dirty="0"/>
          </a:p>
        </p:txBody>
      </p:sp>
      <p:pic>
        <p:nvPicPr>
          <p:cNvPr id="4" name="Picture 3" descr="Screen Shot 2016-03-20 at 4.47.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823" y="5812201"/>
            <a:ext cx="4965700" cy="889000"/>
          </a:xfrm>
          <a:prstGeom prst="rect">
            <a:avLst/>
          </a:prstGeom>
        </p:spPr>
      </p:pic>
    </p:spTree>
    <p:extLst>
      <p:ext uri="{BB962C8B-B14F-4D97-AF65-F5344CB8AC3E}">
        <p14:creationId xmlns:p14="http://schemas.microsoft.com/office/powerpoint/2010/main" val="11961054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ARIMA models</a:t>
            </a:r>
            <a:endParaRPr lang="en-US" dirty="0"/>
          </a:p>
        </p:txBody>
      </p:sp>
      <p:sp>
        <p:nvSpPr>
          <p:cNvPr id="3" name="Content Placeholder 2"/>
          <p:cNvSpPr>
            <a:spLocks noGrp="1"/>
          </p:cNvSpPr>
          <p:nvPr>
            <p:ph idx="1"/>
          </p:nvPr>
        </p:nvSpPr>
        <p:spPr/>
        <p:txBody>
          <a:bodyPr>
            <a:normAutofit/>
          </a:bodyPr>
          <a:lstStyle/>
          <a:p>
            <a:r>
              <a:rPr lang="en-US" b="1" dirty="0"/>
              <a:t>ARIMA</a:t>
            </a:r>
            <a:r>
              <a:rPr lang="en-US" dirty="0"/>
              <a:t>, pronounced 'uh-</a:t>
            </a:r>
            <a:r>
              <a:rPr lang="en-US" dirty="0" err="1"/>
              <a:t>ri</a:t>
            </a:r>
            <a:r>
              <a:rPr lang="en-US" dirty="0"/>
              <a:t>-</a:t>
            </a:r>
            <a:r>
              <a:rPr lang="en-US" dirty="0" err="1"/>
              <a:t>mah</a:t>
            </a:r>
            <a:r>
              <a:rPr lang="en-US" dirty="0"/>
              <a:t>', is an </a:t>
            </a:r>
            <a:r>
              <a:rPr lang="en-US" dirty="0" err="1"/>
              <a:t>AutoRegressive</a:t>
            </a:r>
            <a:r>
              <a:rPr lang="en-US" dirty="0"/>
              <a:t> Integrated Moving Average model.</a:t>
            </a:r>
          </a:p>
          <a:p>
            <a:r>
              <a:rPr lang="en-US" dirty="0"/>
              <a:t>In this model, we learn an ARMA(p, q) to predict not the value of the series, but the difference of the two series</a:t>
            </a:r>
            <a:r>
              <a:rPr lang="en-US" dirty="0" smtClean="0"/>
              <a:t>. </a:t>
            </a:r>
          </a:p>
          <a:p>
            <a:r>
              <a:rPr lang="en-US" dirty="0"/>
              <a:t>An ARIMA model has three parameters and is specified ARIMA(p, d, q), where </a:t>
            </a:r>
            <a:r>
              <a:rPr lang="en-US" i="1" dirty="0"/>
              <a:t>p</a:t>
            </a:r>
            <a:r>
              <a:rPr lang="en-US" dirty="0"/>
              <a:t>, is the order of the autoregressive component, </a:t>
            </a:r>
            <a:r>
              <a:rPr lang="en-US" i="1" dirty="0"/>
              <a:t>q</a:t>
            </a:r>
            <a:r>
              <a:rPr lang="en-US" dirty="0"/>
              <a:t>, is the order of the moving average component, and </a:t>
            </a:r>
            <a:r>
              <a:rPr lang="en-US" i="1" dirty="0"/>
              <a:t>d</a:t>
            </a:r>
            <a:r>
              <a:rPr lang="en-US" dirty="0"/>
              <a:t> is the degree of differencing. In the above, we set </a:t>
            </a:r>
            <a:r>
              <a:rPr lang="en-US" i="1" dirty="0"/>
              <a:t>d = 1</a:t>
            </a:r>
            <a:r>
              <a:rPr lang="en-US" dirty="0" smtClean="0"/>
              <a:t>.</a:t>
            </a:r>
          </a:p>
          <a:p>
            <a:r>
              <a:rPr lang="en-US" dirty="0" smtClean="0"/>
              <a:t>diff(X) = </a:t>
            </a:r>
            <a:r>
              <a:rPr lang="en-US" dirty="0"/>
              <a:t>(</a:t>
            </a:r>
            <a:r>
              <a:rPr lang="en-US" dirty="0" err="1"/>
              <a:t>X</a:t>
            </a:r>
            <a:r>
              <a:rPr lang="en-US" baseline="-25000" dirty="0" err="1"/>
              <a:t>t</a:t>
            </a:r>
            <a:r>
              <a:rPr lang="en-US" dirty="0"/>
              <a:t> – X</a:t>
            </a:r>
            <a:r>
              <a:rPr lang="en-US" baseline="-25000" dirty="0"/>
              <a:t>t-1</a:t>
            </a:r>
            <a:r>
              <a:rPr lang="en-US" dirty="0" smtClean="0"/>
              <a:t>)   </a:t>
            </a:r>
            <a:r>
              <a:rPr lang="en-US" dirty="0" smtClean="0">
                <a:sym typeface="Wingdings"/>
              </a:rPr>
              <a:t> d = 1</a:t>
            </a:r>
          </a:p>
          <a:p>
            <a:r>
              <a:rPr lang="en-US" dirty="0" smtClean="0">
                <a:sym typeface="Wingdings"/>
              </a:rPr>
              <a:t>diff(diff(X))  d = 2</a:t>
            </a:r>
            <a:endParaRPr lang="en-US" dirty="0" smtClean="0"/>
          </a:p>
          <a:p>
            <a:r>
              <a:rPr lang="en-US" dirty="0" smtClean="0"/>
              <a:t>When d = 1, we basically de-trend linear relationship. </a:t>
            </a:r>
            <a:endParaRPr lang="en-US" dirty="0"/>
          </a:p>
        </p:txBody>
      </p:sp>
    </p:spTree>
    <p:extLst>
      <p:ext uri="{BB962C8B-B14F-4D97-AF65-F5344CB8AC3E}">
        <p14:creationId xmlns:p14="http://schemas.microsoft.com/office/powerpoint/2010/main" val="13459346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We learned what time series are</a:t>
            </a:r>
          </a:p>
          <a:p>
            <a:r>
              <a:rPr lang="en-US" dirty="0" smtClean="0"/>
              <a:t>We discussed about Trend Line and Seasonality</a:t>
            </a:r>
          </a:p>
          <a:p>
            <a:r>
              <a:rPr lang="en-US" dirty="0" smtClean="0"/>
              <a:t>Auto Regression Models</a:t>
            </a:r>
          </a:p>
          <a:p>
            <a:r>
              <a:rPr lang="en-US" dirty="0" smtClean="0"/>
              <a:t>Moving Average Models</a:t>
            </a:r>
          </a:p>
          <a:p>
            <a:r>
              <a:rPr lang="en-US" dirty="0" smtClean="0"/>
              <a:t>ARMA models</a:t>
            </a:r>
          </a:p>
          <a:p>
            <a:r>
              <a:rPr lang="en-US" dirty="0" smtClean="0"/>
              <a:t>ARIMA models</a:t>
            </a:r>
          </a:p>
          <a:p>
            <a:endParaRPr lang="en-US" dirty="0"/>
          </a:p>
        </p:txBody>
      </p:sp>
    </p:spTree>
    <p:extLst>
      <p:ext uri="{BB962C8B-B14F-4D97-AF65-F5344CB8AC3E}">
        <p14:creationId xmlns:p14="http://schemas.microsoft.com/office/powerpoint/2010/main" val="32840957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Definition of Time series</a:t>
            </a:r>
            <a:endParaRPr lang="en-US" dirty="0"/>
          </a:p>
          <a:p>
            <a:r>
              <a:rPr lang="en-US" dirty="0" smtClean="0"/>
              <a:t>Trend </a:t>
            </a:r>
            <a:r>
              <a:rPr lang="en-US" dirty="0"/>
              <a:t>Line and Seasonality</a:t>
            </a:r>
          </a:p>
          <a:p>
            <a:r>
              <a:rPr lang="en-US" dirty="0" smtClean="0"/>
              <a:t>AR models</a:t>
            </a:r>
            <a:endParaRPr lang="en-US" dirty="0"/>
          </a:p>
          <a:p>
            <a:r>
              <a:rPr lang="en-US" dirty="0" smtClean="0"/>
              <a:t>MA </a:t>
            </a:r>
            <a:r>
              <a:rPr lang="en-US" dirty="0"/>
              <a:t>Models</a:t>
            </a:r>
          </a:p>
          <a:p>
            <a:r>
              <a:rPr lang="en-US" dirty="0"/>
              <a:t>ARMA models</a:t>
            </a:r>
          </a:p>
          <a:p>
            <a:r>
              <a:rPr lang="en-US" dirty="0"/>
              <a:t>ARIMA models</a:t>
            </a:r>
          </a:p>
          <a:p>
            <a:pPr marL="114300" indent="0">
              <a:buNone/>
            </a:pPr>
            <a:endParaRPr lang="en-US" dirty="0"/>
          </a:p>
        </p:txBody>
      </p:sp>
    </p:spTree>
    <p:extLst>
      <p:ext uri="{BB962C8B-B14F-4D97-AF65-F5344CB8AC3E}">
        <p14:creationId xmlns:p14="http://schemas.microsoft.com/office/powerpoint/2010/main" val="926773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time series models?</a:t>
            </a:r>
            <a:endParaRPr lang="en-US" dirty="0"/>
          </a:p>
        </p:txBody>
      </p:sp>
      <p:sp>
        <p:nvSpPr>
          <p:cNvPr id="3" name="Content Placeholder 2"/>
          <p:cNvSpPr>
            <a:spLocks noGrp="1"/>
          </p:cNvSpPr>
          <p:nvPr>
            <p:ph idx="1"/>
          </p:nvPr>
        </p:nvSpPr>
        <p:spPr/>
        <p:txBody>
          <a:bodyPr/>
          <a:lstStyle/>
          <a:p>
            <a:r>
              <a:rPr lang="en-US" dirty="0"/>
              <a:t>Time series models are models that will be used to predict a future value in the time-series</a:t>
            </a:r>
            <a:r>
              <a:rPr lang="en-US" dirty="0" smtClean="0"/>
              <a:t>.</a:t>
            </a:r>
          </a:p>
          <a:p>
            <a:pPr lvl="1"/>
            <a:r>
              <a:rPr lang="en-US" dirty="0" smtClean="0"/>
              <a:t> </a:t>
            </a:r>
            <a:r>
              <a:rPr lang="en-US" dirty="0"/>
              <a:t>Like other predictive models, we will use prior history to predict the future</a:t>
            </a:r>
            <a:r>
              <a:rPr lang="en-US" dirty="0" smtClean="0"/>
              <a:t>!</a:t>
            </a:r>
          </a:p>
          <a:p>
            <a:pPr lvl="1"/>
            <a:r>
              <a:rPr lang="en-US" dirty="0" smtClean="0"/>
              <a:t> </a:t>
            </a:r>
            <a:r>
              <a:rPr lang="en-US" dirty="0"/>
              <a:t>Unlike previous models, we will use the </a:t>
            </a:r>
            <a:r>
              <a:rPr lang="en-US" i="1" dirty="0"/>
              <a:t>outcome</a:t>
            </a:r>
            <a:r>
              <a:rPr lang="en-US" dirty="0"/>
              <a:t> variables from earlier in time as the </a:t>
            </a:r>
            <a:r>
              <a:rPr lang="en-US" i="1" dirty="0"/>
              <a:t>inputs</a:t>
            </a:r>
            <a:r>
              <a:rPr lang="en-US" dirty="0"/>
              <a:t> for prediction</a:t>
            </a:r>
            <a:r>
              <a:rPr lang="en-US" dirty="0" smtClean="0"/>
              <a:t>.</a:t>
            </a:r>
          </a:p>
          <a:p>
            <a:pPr lvl="1"/>
            <a:r>
              <a:rPr lang="en-US" dirty="0"/>
              <a:t>We will want to evaluate on </a:t>
            </a:r>
            <a:r>
              <a:rPr lang="en-US" i="1" dirty="0"/>
              <a:t>held-out set or test data</a:t>
            </a:r>
            <a:r>
              <a:rPr lang="en-US" dirty="0"/>
              <a:t> to ensure our model performs well on unseen data.</a:t>
            </a:r>
          </a:p>
          <a:p>
            <a:pPr lvl="1"/>
            <a:r>
              <a:rPr lang="en-US" dirty="0"/>
              <a:t>Unlike previous modeling exercises, we won't be able to use standard cross-validation for evaluation</a:t>
            </a:r>
            <a:r>
              <a:rPr lang="en-US" dirty="0" smtClean="0"/>
              <a:t>!</a:t>
            </a:r>
          </a:p>
          <a:p>
            <a:pPr lvl="1"/>
            <a:r>
              <a:rPr lang="en-US" dirty="0"/>
              <a:t>Since there is a time component to our data, we </a:t>
            </a:r>
            <a:r>
              <a:rPr lang="en-US" b="1" dirty="0"/>
              <a:t>cannot choose training and test examples at random.</a:t>
            </a:r>
            <a:r>
              <a:rPr lang="en-US" dirty="0"/>
              <a:t> </a:t>
            </a:r>
          </a:p>
          <a:p>
            <a:pPr lvl="1"/>
            <a:endParaRPr lang="en-US" dirty="0" smtClean="0"/>
          </a:p>
          <a:p>
            <a:endParaRPr lang="en-US" dirty="0"/>
          </a:p>
        </p:txBody>
      </p:sp>
    </p:spTree>
    <p:extLst>
      <p:ext uri="{BB962C8B-B14F-4D97-AF65-F5344CB8AC3E}">
        <p14:creationId xmlns:p14="http://schemas.microsoft.com/office/powerpoint/2010/main" val="398420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do with our linear regression lines?</a:t>
            </a:r>
            <a:endParaRPr lang="en-US" dirty="0"/>
          </a:p>
        </p:txBody>
      </p:sp>
      <p:pic>
        <p:nvPicPr>
          <p:cNvPr id="4" name="Content Placeholder 3" descr="NASAwarmingTrend-638x478.jpg"/>
          <p:cNvPicPr>
            <a:picLocks noGrp="1" noChangeAspect="1"/>
          </p:cNvPicPr>
          <p:nvPr>
            <p:ph idx="1"/>
          </p:nvPr>
        </p:nvPicPr>
        <p:blipFill>
          <a:blip r:embed="rId2">
            <a:extLst>
              <a:ext uri="{28A0092B-C50C-407E-A947-70E740481C1C}">
                <a14:useLocalDpi xmlns:a14="http://schemas.microsoft.com/office/drawing/2010/main" val="0"/>
              </a:ext>
            </a:extLst>
          </a:blip>
          <a:srcRect l="-9462" r="-9462"/>
          <a:stretch>
            <a:fillRect/>
          </a:stretch>
        </p:blipFill>
        <p:spPr/>
      </p:pic>
      <p:sp>
        <p:nvSpPr>
          <p:cNvPr id="5" name="TextBox 4"/>
          <p:cNvSpPr txBox="1"/>
          <p:nvPr/>
        </p:nvSpPr>
        <p:spPr>
          <a:xfrm>
            <a:off x="5466303" y="4806427"/>
            <a:ext cx="1832820" cy="646331"/>
          </a:xfrm>
          <a:prstGeom prst="rect">
            <a:avLst/>
          </a:prstGeom>
          <a:noFill/>
        </p:spPr>
        <p:txBody>
          <a:bodyPr wrap="square" rtlCol="0">
            <a:spAutoFit/>
          </a:bodyPr>
          <a:lstStyle/>
          <a:p>
            <a:r>
              <a:rPr lang="en-US" b="1" dirty="0" smtClean="0">
                <a:solidFill>
                  <a:srgbClr val="FF0000"/>
                </a:solidFill>
              </a:rPr>
              <a:t>We can easily capture trends</a:t>
            </a:r>
            <a:endParaRPr lang="en-US" b="1" dirty="0">
              <a:solidFill>
                <a:srgbClr val="FF0000"/>
              </a:solidFill>
            </a:endParaRPr>
          </a:p>
        </p:txBody>
      </p:sp>
      <p:cxnSp>
        <p:nvCxnSpPr>
          <p:cNvPr id="7" name="Straight Arrow Connector 6"/>
          <p:cNvCxnSpPr/>
          <p:nvPr/>
        </p:nvCxnSpPr>
        <p:spPr>
          <a:xfrm>
            <a:off x="4726745" y="3874077"/>
            <a:ext cx="1125415" cy="9323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04462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we do with our linear regression lines?</a:t>
            </a:r>
          </a:p>
        </p:txBody>
      </p:sp>
      <p:pic>
        <p:nvPicPr>
          <p:cNvPr id="4" name="Content Placeholder 3" descr="Screen Shot 2016-03-20 at 3.45.14 PM.png"/>
          <p:cNvPicPr>
            <a:picLocks noGrp="1" noChangeAspect="1"/>
          </p:cNvPicPr>
          <p:nvPr>
            <p:ph idx="1"/>
          </p:nvPr>
        </p:nvPicPr>
        <p:blipFill>
          <a:blip r:embed="rId2">
            <a:extLst>
              <a:ext uri="{28A0092B-C50C-407E-A947-70E740481C1C}">
                <a14:useLocalDpi xmlns:a14="http://schemas.microsoft.com/office/drawing/2010/main" val="0"/>
              </a:ext>
            </a:extLst>
          </a:blip>
          <a:srcRect t="-7733" b="-7733"/>
          <a:stretch>
            <a:fillRect/>
          </a:stretch>
        </p:blipFill>
        <p:spPr/>
      </p:pic>
      <p:sp>
        <p:nvSpPr>
          <p:cNvPr id="5" name="TextBox 4"/>
          <p:cNvSpPr txBox="1"/>
          <p:nvPr/>
        </p:nvSpPr>
        <p:spPr>
          <a:xfrm>
            <a:off x="5771773" y="5449427"/>
            <a:ext cx="2459837" cy="1200329"/>
          </a:xfrm>
          <a:prstGeom prst="rect">
            <a:avLst/>
          </a:prstGeom>
          <a:noFill/>
        </p:spPr>
        <p:txBody>
          <a:bodyPr wrap="square" rtlCol="0">
            <a:spAutoFit/>
          </a:bodyPr>
          <a:lstStyle/>
          <a:p>
            <a:r>
              <a:rPr lang="en-US" b="1" dirty="0" smtClean="0">
                <a:solidFill>
                  <a:srgbClr val="FF0000"/>
                </a:solidFill>
              </a:rPr>
              <a:t>We can easily capture seasonality by adding dummy variables for seasons.</a:t>
            </a:r>
            <a:endParaRPr lang="en-US" b="1" dirty="0">
              <a:solidFill>
                <a:srgbClr val="FF0000"/>
              </a:solidFill>
            </a:endParaRPr>
          </a:p>
        </p:txBody>
      </p:sp>
    </p:spTree>
    <p:extLst>
      <p:ext uri="{BB962C8B-B14F-4D97-AF65-F5344CB8AC3E}">
        <p14:creationId xmlns:p14="http://schemas.microsoft.com/office/powerpoint/2010/main" val="26639109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why do we use time series models?</a:t>
            </a:r>
            <a:endParaRPr lang="en-US" dirty="0"/>
          </a:p>
        </p:txBody>
      </p:sp>
      <p:sp>
        <p:nvSpPr>
          <p:cNvPr id="3" name="Content Placeholder 2"/>
          <p:cNvSpPr>
            <a:spLocks noGrp="1"/>
          </p:cNvSpPr>
          <p:nvPr>
            <p:ph idx="1"/>
          </p:nvPr>
        </p:nvSpPr>
        <p:spPr/>
        <p:txBody>
          <a:bodyPr/>
          <a:lstStyle/>
          <a:p>
            <a:r>
              <a:rPr lang="en-US" dirty="0" smtClean="0"/>
              <a:t>Not everything is trend and seasonality!</a:t>
            </a:r>
          </a:p>
          <a:p>
            <a:r>
              <a:rPr lang="en-US" dirty="0" smtClean="0"/>
              <a:t>Sometimes very recent events affect tomorrow outcomes significantly.</a:t>
            </a:r>
          </a:p>
          <a:p>
            <a:r>
              <a:rPr lang="en-US" dirty="0" smtClean="0"/>
              <a:t>With time series models we are interested in capturing de-trended patterns. </a:t>
            </a:r>
            <a:endParaRPr lang="en-US" dirty="0"/>
          </a:p>
        </p:txBody>
      </p:sp>
    </p:spTree>
    <p:extLst>
      <p:ext uri="{BB962C8B-B14F-4D97-AF65-F5344CB8AC3E}">
        <p14:creationId xmlns:p14="http://schemas.microsoft.com/office/powerpoint/2010/main" val="15356589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for de-trended data. (Housing Data)</a:t>
            </a:r>
            <a:endParaRPr lang="en-US" dirty="0"/>
          </a:p>
        </p:txBody>
      </p:sp>
      <p:pic>
        <p:nvPicPr>
          <p:cNvPr id="4" name="Content Placeholder 3" descr="detrend.gif"/>
          <p:cNvPicPr>
            <a:picLocks noGrp="1" noChangeAspect="1"/>
          </p:cNvPicPr>
          <p:nvPr>
            <p:ph idx="1"/>
          </p:nvPr>
        </p:nvPicPr>
        <p:blipFill>
          <a:blip r:embed="rId2">
            <a:extLst>
              <a:ext uri="{28A0092B-C50C-407E-A947-70E740481C1C}">
                <a14:useLocalDpi xmlns:a14="http://schemas.microsoft.com/office/drawing/2010/main" val="0"/>
              </a:ext>
            </a:extLst>
          </a:blip>
          <a:srcRect t="-217" b="-217"/>
          <a:stretch>
            <a:fillRect/>
          </a:stretch>
        </p:blipFill>
        <p:spPr/>
      </p:pic>
    </p:spTree>
    <p:extLst>
      <p:ext uri="{BB962C8B-B14F-4D97-AF65-F5344CB8AC3E}">
        <p14:creationId xmlns:p14="http://schemas.microsoft.com/office/powerpoint/2010/main" val="2212246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Auto-Regressive Models (AR)</a:t>
            </a:r>
            <a:endParaRPr lang="en-US" dirty="0"/>
          </a:p>
        </p:txBody>
      </p:sp>
      <p:sp>
        <p:nvSpPr>
          <p:cNvPr id="3" name="Content Placeholder 2"/>
          <p:cNvSpPr>
            <a:spLocks noGrp="1"/>
          </p:cNvSpPr>
          <p:nvPr>
            <p:ph idx="1"/>
          </p:nvPr>
        </p:nvSpPr>
        <p:spPr>
          <a:xfrm>
            <a:off x="457200" y="1129803"/>
            <a:ext cx="7620000" cy="4800600"/>
          </a:xfrm>
        </p:spPr>
        <p:txBody>
          <a:bodyPr>
            <a:normAutofit lnSpcReduction="10000"/>
          </a:bodyPr>
          <a:lstStyle/>
          <a:p>
            <a:endParaRPr lang="en-US" dirty="0" smtClean="0"/>
          </a:p>
          <a:p>
            <a:r>
              <a:rPr lang="en-US" dirty="0"/>
              <a:t>Autoregressive (AR) models are those are that use data from previous time-points to predict the next time-point. These are very similar to previous regression models, except as input - we'll take some previous outcome.</a:t>
            </a:r>
          </a:p>
          <a:p>
            <a:r>
              <a:rPr lang="en-US" dirty="0"/>
              <a:t>If we are attempting to predict weekly sales, we'll use sales from a previous week as our input. Typically, AR models are noted AR(p), where p indicates the number of previous time points to incorporate, with AR(1) being the most common.</a:t>
            </a:r>
          </a:p>
          <a:p>
            <a:r>
              <a:rPr lang="en-US" dirty="0"/>
              <a:t>In an autoregressive model, similar to standard regression, we'll learn regression coefficients, where the inputs or features are the previous p values. Therefore, we will learn p coefficients or \beta values</a:t>
            </a:r>
            <a:r>
              <a:rPr lang="en-US" dirty="0" smtClean="0"/>
              <a:t>.</a:t>
            </a:r>
          </a:p>
          <a:p>
            <a:r>
              <a:rPr lang="en-US" dirty="0" smtClean="0"/>
              <a:t>For AR models, your de-trended data must be Stationary.</a:t>
            </a:r>
            <a:endParaRPr lang="en-US" dirty="0"/>
          </a:p>
          <a:p>
            <a:endParaRPr lang="en-US" dirty="0"/>
          </a:p>
        </p:txBody>
      </p:sp>
      <p:pic>
        <p:nvPicPr>
          <p:cNvPr id="5" name="Picture 4" descr="Screen Shot 2016-03-20 at 4.06.3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917" y="5686762"/>
            <a:ext cx="3530600" cy="863600"/>
          </a:xfrm>
          <a:prstGeom prst="rect">
            <a:avLst/>
          </a:prstGeom>
        </p:spPr>
      </p:pic>
    </p:spTree>
    <p:extLst>
      <p:ext uri="{BB962C8B-B14F-4D97-AF65-F5344CB8AC3E}">
        <p14:creationId xmlns:p14="http://schemas.microsoft.com/office/powerpoint/2010/main" val="36641990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decide how many lags to use in AR models?</a:t>
            </a:r>
            <a:endParaRPr lang="en-US" dirty="0"/>
          </a:p>
        </p:txBody>
      </p:sp>
      <p:sp>
        <p:nvSpPr>
          <p:cNvPr id="3" name="Content Placeholder 2"/>
          <p:cNvSpPr>
            <a:spLocks noGrp="1"/>
          </p:cNvSpPr>
          <p:nvPr>
            <p:ph idx="1"/>
          </p:nvPr>
        </p:nvSpPr>
        <p:spPr/>
        <p:txBody>
          <a:bodyPr/>
          <a:lstStyle/>
          <a:p>
            <a:r>
              <a:rPr lang="en-US" dirty="0" smtClean="0"/>
              <a:t>In time series, the </a:t>
            </a:r>
            <a:r>
              <a:rPr lang="en-US" b="1" i="1" dirty="0" smtClean="0">
                <a:solidFill>
                  <a:srgbClr val="2F2B20"/>
                </a:solidFill>
              </a:rPr>
              <a:t>partial autocorrelation function</a:t>
            </a:r>
            <a:r>
              <a:rPr lang="en-US" dirty="0" smtClean="0"/>
              <a:t> (PACF) is used to choose number of lags in Auto-Regressive models. For more info </a:t>
            </a:r>
            <a:r>
              <a:rPr lang="en-US" dirty="0"/>
              <a:t>please refer to: </a:t>
            </a:r>
            <a:r>
              <a:rPr lang="en-US" dirty="0">
                <a:hlinkClick r:id="rId2"/>
              </a:rPr>
              <a:t>https://en.wikipedia.org/wiki/</a:t>
            </a:r>
            <a:r>
              <a:rPr lang="en-US" dirty="0" smtClean="0">
                <a:hlinkClick r:id="rId2"/>
              </a:rPr>
              <a:t>Partial_autocorrelation_function</a:t>
            </a:r>
            <a:endParaRPr lang="en-US" dirty="0"/>
          </a:p>
          <a:p>
            <a:r>
              <a:rPr lang="en-US" dirty="0" smtClean="0"/>
              <a:t>You stop using lags that have PACFs of zero.</a:t>
            </a:r>
          </a:p>
          <a:p>
            <a:r>
              <a:rPr lang="en-US" i="1" dirty="0" smtClean="0">
                <a:solidFill>
                  <a:srgbClr val="FF0000"/>
                </a:solidFill>
              </a:rPr>
              <a:t>One of the most common mistakes is using Autocorrelation function instead of partial autocorrelation functions to choose number of lags in AR models.   </a:t>
            </a:r>
            <a:endParaRPr lang="en-US" i="1" dirty="0">
              <a:solidFill>
                <a:srgbClr val="FF0000"/>
              </a:solidFill>
            </a:endParaRPr>
          </a:p>
        </p:txBody>
      </p:sp>
    </p:spTree>
    <p:extLst>
      <p:ext uri="{BB962C8B-B14F-4D97-AF65-F5344CB8AC3E}">
        <p14:creationId xmlns:p14="http://schemas.microsoft.com/office/powerpoint/2010/main" val="29431710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326</TotalTime>
  <Words>759</Words>
  <Application>Microsoft Macintosh PowerPoint</Application>
  <PresentationFormat>On-screen Show (4:3)</PresentationFormat>
  <Paragraphs>61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Adjacency</vt:lpstr>
      <vt:lpstr>Lecture 15 – Time Series Models</vt:lpstr>
      <vt:lpstr>Agenda</vt:lpstr>
      <vt:lpstr>What are time series models?</vt:lpstr>
      <vt:lpstr>What can we do with our linear regression lines?</vt:lpstr>
      <vt:lpstr>What can we do with our linear regression lines?</vt:lpstr>
      <vt:lpstr>So why do we use time series models?</vt:lpstr>
      <vt:lpstr>An example for de-trended data. (Housing Data)</vt:lpstr>
      <vt:lpstr>Auto-Regressive Models (AR)</vt:lpstr>
      <vt:lpstr>How do we decide how many lags to use in AR models?</vt:lpstr>
      <vt:lpstr>Moving Average Models</vt:lpstr>
      <vt:lpstr>How do we decide how many lags to use in MA models?</vt:lpstr>
      <vt:lpstr>ARMA Models</vt:lpstr>
      <vt:lpstr>ARIMA models</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15 – Time Series Models</dc:title>
  <dc:creator>HH</dc:creator>
  <cp:lastModifiedBy>HH</cp:lastModifiedBy>
  <cp:revision>10</cp:revision>
  <dcterms:created xsi:type="dcterms:W3CDTF">2016-03-20T18:44:49Z</dcterms:created>
  <dcterms:modified xsi:type="dcterms:W3CDTF">2016-03-21T00:11:49Z</dcterms:modified>
</cp:coreProperties>
</file>