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FDFB40-D172-4DF3-9339-A0E659DB4E67}" type="datetimeFigureOut">
              <a:rPr lang="en-GB" smtClean="0"/>
              <a:t>25/09/2023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30B819-688A-485A-9992-F41786B1FB7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630B819-688A-485A-9992-F41786B1FB75}"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2630B819-688A-485A-9992-F41786B1FB75}"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30B819-688A-485A-9992-F41786B1FB75}"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FDFB40-D172-4DF3-9339-A0E659DB4E67}" type="datetimeFigureOut">
              <a:rPr lang="en-GB" smtClean="0"/>
              <a:t>25/09/2023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630B819-688A-485A-9992-F41786B1FB75}"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FDFB40-D172-4DF3-9339-A0E659DB4E67}" type="datetimeFigureOut">
              <a:rPr lang="en-GB" smtClean="0"/>
              <a:t>25/09/2023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2630B819-688A-485A-9992-F41786B1FB7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CFDFB40-D172-4DF3-9339-A0E659DB4E67}" type="datetimeFigureOut">
              <a:rPr lang="en-GB" smtClean="0"/>
              <a:t>25/09/2023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630B819-688A-485A-9992-F41786B1FB7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630B819-688A-485A-9992-F41786B1FB75}"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CFDFB40-D172-4DF3-9339-A0E659DB4E67}" type="datetimeFigureOut">
              <a:rPr lang="en-GB" smtClean="0"/>
              <a:t>25/09/2023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30B819-688A-485A-9992-F41786B1FB75}"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bibR101/Project_1" TargetMode="External"/><Relationship Id="rId2" Type="http://schemas.openxmlformats.org/officeDocument/2006/relationships/hyperlink" Target="https://www.data.gov.uk/dataset/c0eec478-ef19-4234-826f-8efb9563eda2/road-safet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UK Government data, 2005-2015</a:t>
            </a:r>
          </a:p>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Dataset Found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www.data.gov.uk/dataset/c0eec478-ef19-4234-826f-8efb9563eda2/road-safety</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GB"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Github</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github.com/HabibR101/Project_1</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dirty="0"/>
          </a:p>
        </p:txBody>
      </p:sp>
      <p:sp>
        <p:nvSpPr>
          <p:cNvPr id="2" name="Title 1"/>
          <p:cNvSpPr>
            <a:spLocks noGrp="1"/>
          </p:cNvSpPr>
          <p:nvPr>
            <p:ph type="ctrTitle"/>
          </p:nvPr>
        </p:nvSpPr>
        <p:spPr/>
        <p:txBody>
          <a:bodyPr/>
          <a:lstStyle/>
          <a:p>
            <a:r>
              <a:rPr lang="en-GB" dirty="0" smtClean="0"/>
              <a:t>Car Accidents Data Analysis</a:t>
            </a:r>
            <a:endParaRPr lang="en-GB" dirty="0"/>
          </a:p>
        </p:txBody>
      </p:sp>
    </p:spTree>
    <p:extLst>
      <p:ext uri="{BB962C8B-B14F-4D97-AF65-F5344CB8AC3E}">
        <p14:creationId xmlns:p14="http://schemas.microsoft.com/office/powerpoint/2010/main" val="377976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CBE5A70-FE2E-69C6-B582-4E7AAE17C9E0}"/>
              </a:ext>
            </a:extLst>
          </p:cNvPr>
          <p:cNvSpPr>
            <a:spLocks noGrp="1"/>
          </p:cNvSpPr>
          <p:nvPr>
            <p:ph type="body" idx="1"/>
          </p:nvPr>
        </p:nvSpPr>
        <p:spPr>
          <a:xfrm>
            <a:off x="158052" y="1340768"/>
            <a:ext cx="4341940" cy="916206"/>
          </a:xfrm>
        </p:spPr>
        <p:txBody>
          <a:bodyPr>
            <a:noAutofit/>
          </a:bodyPr>
          <a:lstStyle/>
          <a:p>
            <a:endParaRPr lang="en-GB" sz="2000" dirty="0"/>
          </a:p>
          <a:p>
            <a:pPr algn="ctr"/>
            <a:r>
              <a:rPr lang="en-GB" sz="2000" dirty="0"/>
              <a:t>Accident Severity Levels from 2005 to 2014</a:t>
            </a:r>
          </a:p>
          <a:p>
            <a:endParaRPr lang="en-GB" sz="2000" dirty="0"/>
          </a:p>
        </p:txBody>
      </p:sp>
      <p:sp>
        <p:nvSpPr>
          <p:cNvPr id="5" name="Text Placeholder 4">
            <a:extLst>
              <a:ext uri="{FF2B5EF4-FFF2-40B4-BE49-F238E27FC236}">
                <a16:creationId xmlns="" xmlns:a16="http://schemas.microsoft.com/office/drawing/2014/main" id="{BC264E91-6BA2-413B-CB7A-E57413615546}"/>
              </a:ext>
            </a:extLst>
          </p:cNvPr>
          <p:cNvSpPr>
            <a:spLocks noGrp="1"/>
          </p:cNvSpPr>
          <p:nvPr>
            <p:ph type="body" sz="half" idx="3"/>
          </p:nvPr>
        </p:nvSpPr>
        <p:spPr>
          <a:xfrm>
            <a:off x="4778697" y="1617360"/>
            <a:ext cx="4041775" cy="731520"/>
          </a:xfrm>
        </p:spPr>
        <p:txBody>
          <a:bodyPr>
            <a:normAutofit/>
          </a:bodyPr>
          <a:lstStyle/>
          <a:p>
            <a:pPr algn="ctr"/>
            <a:r>
              <a:rPr lang="en-GB" sz="2000" dirty="0"/>
              <a:t>Accident Severity Levels from 2010 to 2014</a:t>
            </a:r>
          </a:p>
          <a:p>
            <a:endParaRPr lang="en-GB" dirty="0"/>
          </a:p>
        </p:txBody>
      </p:sp>
      <p:pic>
        <p:nvPicPr>
          <p:cNvPr id="14" name="Content Placeholder 13">
            <a:extLst>
              <a:ext uri="{FF2B5EF4-FFF2-40B4-BE49-F238E27FC236}">
                <a16:creationId xmlns="" xmlns:a16="http://schemas.microsoft.com/office/drawing/2014/main" id="{06258AB1-68ED-E6CB-1290-0C2F3B5593EB}"/>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8" name="Content Placeholder 17">
            <a:extLst>
              <a:ext uri="{FF2B5EF4-FFF2-40B4-BE49-F238E27FC236}">
                <a16:creationId xmlns="" xmlns:a16="http://schemas.microsoft.com/office/drawing/2014/main" id="{0EDF03F3-A494-584B-172E-DDEC138628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 xmlns:a16="http://schemas.microsoft.com/office/drawing/2014/main" id="{C03A3DF4-8AA9-C4D1-D4CF-5A51FAD38B43}"/>
              </a:ext>
            </a:extLst>
          </p:cNvPr>
          <p:cNvSpPr>
            <a:spLocks noGrp="1"/>
          </p:cNvSpPr>
          <p:nvPr>
            <p:ph type="title"/>
          </p:nvPr>
        </p:nvSpPr>
        <p:spPr>
          <a:xfrm>
            <a:off x="323528" y="404664"/>
            <a:ext cx="8534400" cy="758952"/>
          </a:xfrm>
        </p:spPr>
        <p:txBody>
          <a:bodyPr>
            <a:noAutofit/>
          </a:bodyPr>
          <a:lstStyle/>
          <a:p>
            <a:r>
              <a:rPr lang="en-GB" sz="3000" dirty="0"/>
              <a:t>Bar </a:t>
            </a:r>
            <a:r>
              <a:rPr lang="en-GB" sz="3000" b="0" i="0" dirty="0">
                <a:effectLst/>
              </a:rPr>
              <a:t>charts showing the distribution of Accident </a:t>
            </a:r>
            <a:r>
              <a:rPr lang="en-GB" sz="3000" dirty="0"/>
              <a:t>S</a:t>
            </a:r>
            <a:r>
              <a:rPr lang="en-GB" sz="3000" b="0" i="0" dirty="0">
                <a:effectLst/>
              </a:rPr>
              <a:t>everities 				(Fatal, Slight, Serious) </a:t>
            </a:r>
            <a:endParaRPr lang="en-GB" sz="3000" dirty="0"/>
          </a:p>
        </p:txBody>
      </p:sp>
    </p:spTree>
    <p:extLst>
      <p:ext uri="{BB962C8B-B14F-4D97-AF65-F5344CB8AC3E}">
        <p14:creationId xmlns:p14="http://schemas.microsoft.com/office/powerpoint/2010/main" val="91587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2004615-E427-7A83-8F69-8DC80D0EA894}"/>
              </a:ext>
            </a:extLst>
          </p:cNvPr>
          <p:cNvSpPr>
            <a:spLocks noGrp="1"/>
          </p:cNvSpPr>
          <p:nvPr>
            <p:ph type="body" idx="1"/>
          </p:nvPr>
        </p:nvSpPr>
        <p:spPr/>
        <p:txBody>
          <a:bodyPr/>
          <a:lstStyle/>
          <a:p>
            <a:pPr algn="ctr"/>
            <a:r>
              <a:rPr lang="en-GB" sz="2000" dirty="0"/>
              <a:t>Accident Severity Levels from 2005 to 2014</a:t>
            </a:r>
          </a:p>
          <a:p>
            <a:pPr algn="ctr"/>
            <a:endParaRPr lang="en-GB" dirty="0"/>
          </a:p>
        </p:txBody>
      </p:sp>
      <p:sp>
        <p:nvSpPr>
          <p:cNvPr id="5" name="Text Placeholder 4">
            <a:extLst>
              <a:ext uri="{FF2B5EF4-FFF2-40B4-BE49-F238E27FC236}">
                <a16:creationId xmlns="" xmlns:a16="http://schemas.microsoft.com/office/drawing/2014/main" id="{3629384D-A8B7-D55E-0EEF-534E417F200A}"/>
              </a:ext>
            </a:extLst>
          </p:cNvPr>
          <p:cNvSpPr>
            <a:spLocks noGrp="1"/>
          </p:cNvSpPr>
          <p:nvPr>
            <p:ph type="body" sz="half" idx="3"/>
          </p:nvPr>
        </p:nvSpPr>
        <p:spPr/>
        <p:txBody>
          <a:bodyPr/>
          <a:lstStyle/>
          <a:p>
            <a:pPr algn="ctr"/>
            <a:r>
              <a:rPr lang="en-GB" sz="2000" dirty="0"/>
              <a:t>Accident Severity Levels from </a:t>
            </a:r>
            <a:r>
              <a:rPr lang="en-GB" sz="2000" dirty="0" smtClean="0"/>
              <a:t>2010 </a:t>
            </a:r>
            <a:r>
              <a:rPr lang="en-GB" sz="2000" dirty="0"/>
              <a:t>to 2014</a:t>
            </a:r>
          </a:p>
          <a:p>
            <a:endParaRPr lang="en-GB" dirty="0"/>
          </a:p>
        </p:txBody>
      </p:sp>
      <p:pic>
        <p:nvPicPr>
          <p:cNvPr id="8" name="Content Placeholder 7">
            <a:extLst>
              <a:ext uri="{FF2B5EF4-FFF2-40B4-BE49-F238E27FC236}">
                <a16:creationId xmlns="" xmlns:a16="http://schemas.microsoft.com/office/drawing/2014/main" id="{EEC644D3-50EF-C099-700D-33055BA0BAB7}"/>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0" name="Content Placeholder 9">
            <a:extLst>
              <a:ext uri="{FF2B5EF4-FFF2-40B4-BE49-F238E27FC236}">
                <a16:creationId xmlns="" xmlns:a16="http://schemas.microsoft.com/office/drawing/2014/main" id="{8804B62D-13CC-20AE-9736-8DD8211B2D7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 xmlns:a16="http://schemas.microsoft.com/office/drawing/2014/main" id="{98AFE39E-07EF-6DB5-DF35-16C241BEB80B}"/>
              </a:ext>
            </a:extLst>
          </p:cNvPr>
          <p:cNvSpPr>
            <a:spLocks noGrp="1"/>
          </p:cNvSpPr>
          <p:nvPr>
            <p:ph type="title"/>
          </p:nvPr>
        </p:nvSpPr>
        <p:spPr>
          <a:xfrm>
            <a:off x="323528" y="332656"/>
            <a:ext cx="8534400" cy="758952"/>
          </a:xfrm>
        </p:spPr>
        <p:txBody>
          <a:bodyPr>
            <a:normAutofit fontScale="90000"/>
          </a:bodyPr>
          <a:lstStyle/>
          <a:p>
            <a:r>
              <a:rPr lang="en-GB" dirty="0"/>
              <a:t>Line </a:t>
            </a:r>
            <a:r>
              <a:rPr lang="en-GB" b="0" i="0" dirty="0">
                <a:effectLst/>
              </a:rPr>
              <a:t>charts showing the distribution of Accident </a:t>
            </a:r>
            <a:r>
              <a:rPr lang="en-GB" dirty="0"/>
              <a:t>S</a:t>
            </a:r>
            <a:r>
              <a:rPr lang="en-GB" b="0" i="0" dirty="0">
                <a:effectLst/>
              </a:rPr>
              <a:t>everities (Fatal, Slight, Serious) </a:t>
            </a:r>
            <a:r>
              <a:rPr lang="en-GB" b="0" i="0" dirty="0" smtClean="0">
                <a:effectLst/>
              </a:rPr>
              <a:t>- </a:t>
            </a:r>
            <a:r>
              <a:rPr lang="en-GB" b="0" i="0" dirty="0" err="1" smtClean="0">
                <a:effectLst/>
              </a:rPr>
              <a:t>Maliha</a:t>
            </a:r>
            <a:endParaRPr lang="en-GB" dirty="0"/>
          </a:p>
        </p:txBody>
      </p:sp>
    </p:spTree>
    <p:extLst>
      <p:ext uri="{BB962C8B-B14F-4D97-AF65-F5344CB8AC3E}">
        <p14:creationId xmlns:p14="http://schemas.microsoft.com/office/powerpoint/2010/main" val="164731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BFDFA0-4990-650D-5D0E-4907B13A7073}"/>
              </a:ext>
            </a:extLst>
          </p:cNvPr>
          <p:cNvSpPr>
            <a:spLocks noGrp="1"/>
          </p:cNvSpPr>
          <p:nvPr>
            <p:ph type="title"/>
          </p:nvPr>
        </p:nvSpPr>
        <p:spPr>
          <a:xfrm>
            <a:off x="301752" y="365792"/>
            <a:ext cx="8534400" cy="758952"/>
          </a:xfrm>
        </p:spPr>
        <p:txBody>
          <a:bodyPr>
            <a:normAutofit fontScale="90000"/>
          </a:bodyPr>
          <a:lstStyle/>
          <a:p>
            <a:r>
              <a:rPr lang="en-GB" dirty="0"/>
              <a:t>Interpretation of ‘Fatal’ Accidents </a:t>
            </a:r>
            <a:r>
              <a:rPr lang="en-GB" dirty="0" smtClean="0"/>
              <a:t>by Road Type- </a:t>
            </a:r>
            <a:r>
              <a:rPr lang="en-GB" dirty="0" err="1" smtClean="0"/>
              <a:t>Maliha</a:t>
            </a:r>
            <a:endParaRPr lang="en-GB" dirty="0"/>
          </a:p>
        </p:txBody>
      </p:sp>
      <p:sp>
        <p:nvSpPr>
          <p:cNvPr id="3" name="Content Placeholder 2">
            <a:extLst>
              <a:ext uri="{FF2B5EF4-FFF2-40B4-BE49-F238E27FC236}">
                <a16:creationId xmlns="" xmlns:a16="http://schemas.microsoft.com/office/drawing/2014/main" id="{7DD4CFC9-636E-F406-91B7-0364B34A020F}"/>
              </a:ext>
            </a:extLst>
          </p:cNvPr>
          <p:cNvSpPr>
            <a:spLocks noGrp="1"/>
          </p:cNvSpPr>
          <p:nvPr>
            <p:ph sz="quarter" idx="1"/>
          </p:nvPr>
        </p:nvSpPr>
        <p:spPr/>
        <p:txBody>
          <a:bodyPr>
            <a:noAutofit/>
          </a:bodyPr>
          <a:lstStyle/>
          <a:p>
            <a:pPr marL="0" indent="0">
              <a:buNone/>
            </a:pPr>
            <a:r>
              <a:rPr lang="en-GB" sz="1400" b="1" i="0" dirty="0">
                <a:effectLst/>
                <a:latin typeface="+mj-lt"/>
              </a:rPr>
              <a:t>Single Carriageway</a:t>
            </a:r>
            <a:r>
              <a:rPr lang="en-GB" sz="1400" b="0" i="0" dirty="0" smtClean="0">
                <a:effectLst/>
                <a:latin typeface="+mj-lt"/>
              </a:rPr>
              <a:t>:</a:t>
            </a:r>
          </a:p>
          <a:p>
            <a:pPr marL="0" indent="0" algn="l">
              <a:buNone/>
            </a:pPr>
            <a:r>
              <a:rPr lang="en-GB" sz="1400" b="0" i="0" dirty="0" smtClean="0">
                <a:effectLst/>
                <a:latin typeface="+mj-lt"/>
              </a:rPr>
              <a:t>The </a:t>
            </a:r>
            <a:r>
              <a:rPr lang="en-GB" sz="1400" b="0" i="0" dirty="0">
                <a:effectLst/>
                <a:latin typeface="+mj-lt"/>
              </a:rPr>
              <a:t>highest number of fatal accidents occurred on </a:t>
            </a:r>
            <a:r>
              <a:rPr lang="en-GB" sz="1400" b="1" i="1" dirty="0">
                <a:latin typeface="+mj-lt"/>
              </a:rPr>
              <a:t>Single Carriageway</a:t>
            </a:r>
            <a:r>
              <a:rPr lang="en-GB" sz="1400" b="0" i="1" dirty="0">
                <a:latin typeface="+mj-lt"/>
              </a:rPr>
              <a:t> </a:t>
            </a:r>
            <a:r>
              <a:rPr lang="en-GB" sz="1400" b="0" i="0" dirty="0">
                <a:effectLst/>
                <a:latin typeface="+mj-lt"/>
              </a:rPr>
              <a:t>compared to other road types</a:t>
            </a:r>
            <a:r>
              <a:rPr lang="en-GB" sz="1400" b="0" i="0" dirty="0" smtClean="0">
                <a:effectLst/>
                <a:latin typeface="+mj-lt"/>
              </a:rPr>
              <a:t>.</a:t>
            </a:r>
            <a:endParaRPr lang="en-GB" sz="1400" b="0" i="0" dirty="0">
              <a:effectLst/>
              <a:latin typeface="+mj-lt"/>
            </a:endParaRPr>
          </a:p>
          <a:p>
            <a:pPr marL="0" indent="0" algn="l">
              <a:buNone/>
            </a:pPr>
            <a:r>
              <a:rPr lang="en-GB" sz="1400" b="1" i="1" dirty="0">
                <a:effectLst/>
                <a:latin typeface="+mj-lt"/>
              </a:rPr>
              <a:t>Single Carriageway</a:t>
            </a:r>
            <a:r>
              <a:rPr lang="en-GB" sz="1400" b="0" i="1" dirty="0">
                <a:effectLst/>
                <a:latin typeface="+mj-lt"/>
              </a:rPr>
              <a:t> </a:t>
            </a:r>
            <a:r>
              <a:rPr lang="en-GB" sz="1400" b="0" i="0" dirty="0">
                <a:effectLst/>
                <a:latin typeface="+mj-lt"/>
              </a:rPr>
              <a:t>have the highest risk of fatal accidents among the specified road types.</a:t>
            </a:r>
          </a:p>
          <a:p>
            <a:pPr marL="0" indent="0">
              <a:buNone/>
            </a:pPr>
            <a:r>
              <a:rPr lang="en-GB" sz="1400" b="0" i="0" dirty="0">
                <a:solidFill>
                  <a:srgbClr val="333333"/>
                </a:solidFill>
                <a:effectLst/>
                <a:latin typeface="+mj-lt"/>
              </a:rPr>
              <a:t>Travel on single carriageways is several times more risky than on dual carriageways</a:t>
            </a:r>
            <a:r>
              <a:rPr lang="en-GB" sz="1400" b="0" i="0" dirty="0" smtClean="0">
                <a:solidFill>
                  <a:srgbClr val="333333"/>
                </a:solidFill>
                <a:effectLst/>
                <a:latin typeface="+mj-lt"/>
              </a:rPr>
              <a:t>.</a:t>
            </a:r>
          </a:p>
          <a:p>
            <a:pPr marL="0" indent="0">
              <a:buNone/>
            </a:pPr>
            <a:endParaRPr lang="en-GB" sz="1400" b="0" i="0" dirty="0">
              <a:solidFill>
                <a:srgbClr val="333333"/>
              </a:solidFill>
              <a:effectLst/>
              <a:latin typeface="+mj-lt"/>
            </a:endParaRPr>
          </a:p>
          <a:p>
            <a:pPr marL="0" indent="0">
              <a:buNone/>
            </a:pPr>
            <a:r>
              <a:rPr lang="en-GB" sz="1400" b="1" i="0" dirty="0">
                <a:effectLst/>
                <a:latin typeface="+mj-lt"/>
              </a:rPr>
              <a:t>Dual Carriageways:</a:t>
            </a:r>
          </a:p>
          <a:p>
            <a:pPr marL="0" indent="0" algn="l">
              <a:buNone/>
            </a:pPr>
            <a:r>
              <a:rPr lang="en-GB" sz="1400" b="0" i="0" dirty="0">
                <a:effectLst/>
                <a:latin typeface="+mj-lt"/>
              </a:rPr>
              <a:t>Dual carriageways experienced a significant number of fatal accidents, but it is lower than </a:t>
            </a:r>
            <a:r>
              <a:rPr lang="en-GB" sz="1400" b="1" i="1" dirty="0">
                <a:effectLst/>
                <a:latin typeface="+mj-lt"/>
              </a:rPr>
              <a:t>Single Carriageway</a:t>
            </a:r>
            <a:r>
              <a:rPr lang="en-GB" sz="1400" b="0" i="0" dirty="0" smtClean="0">
                <a:effectLst/>
                <a:latin typeface="+mj-lt"/>
              </a:rPr>
              <a:t>.</a:t>
            </a:r>
            <a:endParaRPr lang="en-GB" sz="1400" b="0" i="0" dirty="0">
              <a:effectLst/>
              <a:latin typeface="+mj-lt"/>
            </a:endParaRPr>
          </a:p>
          <a:p>
            <a:pPr marL="0" indent="0" algn="l">
              <a:buNone/>
            </a:pPr>
            <a:r>
              <a:rPr lang="en-GB" sz="1400" b="0" i="0" dirty="0">
                <a:effectLst/>
                <a:latin typeface="+mj-lt"/>
              </a:rPr>
              <a:t>It's the second-highest contributor to fatal accidents</a:t>
            </a:r>
            <a:r>
              <a:rPr lang="en-GB" sz="1400" b="0" i="0" dirty="0" smtClean="0">
                <a:effectLst/>
                <a:latin typeface="+mj-lt"/>
              </a:rPr>
              <a:t>.</a:t>
            </a:r>
          </a:p>
          <a:p>
            <a:pPr marL="0" indent="0" algn="l">
              <a:buNone/>
            </a:pPr>
            <a:endParaRPr lang="en-GB" sz="1400" b="0" i="0" dirty="0">
              <a:effectLst/>
              <a:latin typeface="+mj-lt"/>
            </a:endParaRPr>
          </a:p>
          <a:p>
            <a:pPr marL="0" indent="0">
              <a:buNone/>
            </a:pPr>
            <a:r>
              <a:rPr lang="en-GB" sz="1400" b="1" i="0" dirty="0">
                <a:effectLst/>
                <a:latin typeface="+mj-lt"/>
              </a:rPr>
              <a:t>Roundabouts</a:t>
            </a:r>
            <a:r>
              <a:rPr lang="en-GB" sz="1400" b="0" i="0" dirty="0">
                <a:effectLst/>
                <a:latin typeface="+mj-lt"/>
              </a:rPr>
              <a:t>:</a:t>
            </a:r>
          </a:p>
          <a:p>
            <a:pPr marL="0" indent="0" algn="l">
              <a:buNone/>
            </a:pPr>
            <a:r>
              <a:rPr lang="en-GB" sz="1400" b="0" i="0" dirty="0">
                <a:effectLst/>
                <a:latin typeface="+mj-lt"/>
              </a:rPr>
              <a:t>Roundabouts have a lower number of fatal accidents compared to </a:t>
            </a:r>
            <a:r>
              <a:rPr lang="en-GB" sz="1400" b="0" i="0" dirty="0" err="1">
                <a:effectLst/>
                <a:latin typeface="+mj-lt"/>
              </a:rPr>
              <a:t>single_carriageway</a:t>
            </a:r>
            <a:r>
              <a:rPr lang="en-GB" sz="1400" b="0" i="0" dirty="0">
                <a:effectLst/>
                <a:latin typeface="+mj-lt"/>
              </a:rPr>
              <a:t> and dual carriageways.</a:t>
            </a:r>
          </a:p>
          <a:p>
            <a:pPr marL="0" indent="0" algn="l">
              <a:buNone/>
            </a:pPr>
            <a:r>
              <a:rPr lang="en-GB" sz="1400" b="0" i="0" dirty="0">
                <a:effectLst/>
                <a:latin typeface="+mj-lt"/>
              </a:rPr>
              <a:t>They pose a relatively lower risk of fatal </a:t>
            </a:r>
            <a:r>
              <a:rPr lang="en-GB" sz="1400" b="0" i="0" dirty="0" smtClean="0">
                <a:effectLst/>
                <a:latin typeface="+mj-lt"/>
              </a:rPr>
              <a:t>accidents</a:t>
            </a:r>
            <a:r>
              <a:rPr lang="en-GB" sz="1400" dirty="0" smtClean="0">
                <a:latin typeface="+mj-lt"/>
              </a:rPr>
              <a:t>.</a:t>
            </a:r>
          </a:p>
          <a:p>
            <a:pPr marL="0" indent="0" algn="l">
              <a:buNone/>
            </a:pPr>
            <a:endParaRPr lang="en-GB" sz="1400" b="0" i="0" dirty="0">
              <a:effectLst/>
              <a:latin typeface="+mj-lt"/>
            </a:endParaRPr>
          </a:p>
          <a:p>
            <a:pPr marL="0" indent="0">
              <a:buNone/>
            </a:pPr>
            <a:r>
              <a:rPr lang="en-GB" sz="1400" b="1" i="0" dirty="0">
                <a:effectLst/>
                <a:latin typeface="+mj-lt"/>
              </a:rPr>
              <a:t>One-way Streets</a:t>
            </a:r>
            <a:r>
              <a:rPr lang="en-GB" sz="1400" b="0" i="0" dirty="0">
                <a:effectLst/>
                <a:latin typeface="+mj-lt"/>
              </a:rPr>
              <a:t>: &amp; </a:t>
            </a:r>
            <a:r>
              <a:rPr lang="en-GB" sz="1400" b="1" i="0" dirty="0">
                <a:effectLst/>
                <a:latin typeface="+mj-lt"/>
              </a:rPr>
              <a:t>Slip Roads</a:t>
            </a:r>
            <a:r>
              <a:rPr lang="en-GB" sz="1400" b="0" i="0" dirty="0">
                <a:effectLst/>
                <a:latin typeface="+mj-lt"/>
              </a:rPr>
              <a:t>:</a:t>
            </a:r>
          </a:p>
          <a:p>
            <a:pPr marL="0" indent="0" algn="l">
              <a:buNone/>
            </a:pPr>
            <a:r>
              <a:rPr lang="en-GB" sz="1400" b="0" i="0" dirty="0">
                <a:effectLst/>
                <a:latin typeface="+mj-lt"/>
              </a:rPr>
              <a:t>One-way streets have a very low number of fatal accidents.</a:t>
            </a:r>
          </a:p>
          <a:p>
            <a:pPr marL="0" indent="0" algn="l">
              <a:buNone/>
            </a:pPr>
            <a:r>
              <a:rPr lang="en-GB" sz="1400" b="0" i="0" dirty="0">
                <a:effectLst/>
                <a:latin typeface="+mj-lt"/>
              </a:rPr>
              <a:t>They are the safest among the specified road types.</a:t>
            </a:r>
            <a:r>
              <a:rPr lang="en-GB" sz="1400" b="0" i="0" dirty="0">
                <a:solidFill>
                  <a:srgbClr val="D1D5DB"/>
                </a:solidFill>
                <a:effectLst/>
                <a:latin typeface="+mj-lt"/>
              </a:rPr>
              <a:t> </a:t>
            </a:r>
            <a:r>
              <a:rPr lang="en-GB" sz="1400" b="0" i="0" dirty="0">
                <a:effectLst/>
                <a:latin typeface="+mj-lt"/>
              </a:rPr>
              <a:t>Slip roads have the lowest number of fatal accidents.</a:t>
            </a:r>
          </a:p>
          <a:p>
            <a:pPr marL="0" indent="0" algn="l">
              <a:buNone/>
            </a:pPr>
            <a:r>
              <a:rPr lang="en-GB" sz="1400" b="0" i="0" dirty="0">
                <a:effectLst/>
                <a:latin typeface="+mj-lt"/>
              </a:rPr>
              <a:t>They are the least risky among the specified road types.</a:t>
            </a:r>
          </a:p>
          <a:p>
            <a:pPr marL="0" indent="0" algn="l">
              <a:buNone/>
            </a:pPr>
            <a:endParaRPr lang="en-GB" sz="1400" b="0" i="0" dirty="0">
              <a:effectLst/>
              <a:latin typeface="+mj-lt"/>
            </a:endParaRPr>
          </a:p>
          <a:p>
            <a:pPr marL="0" indent="0" algn="l">
              <a:buNone/>
            </a:pPr>
            <a:endParaRPr lang="en-GB" sz="1400" b="0" i="0" dirty="0">
              <a:effectLst/>
              <a:latin typeface="+mj-lt"/>
            </a:endParaRPr>
          </a:p>
          <a:p>
            <a:pPr marL="0" indent="0">
              <a:buNone/>
            </a:pPr>
            <a:endParaRPr lang="en-GB" sz="1400" b="0" i="0" dirty="0">
              <a:solidFill>
                <a:srgbClr val="333333"/>
              </a:solidFill>
              <a:effectLst/>
              <a:latin typeface="+mj-lt"/>
            </a:endParaRPr>
          </a:p>
          <a:p>
            <a:pPr marL="0" indent="0">
              <a:buNone/>
            </a:pPr>
            <a:endParaRPr lang="en-GB" sz="1400" dirty="0">
              <a:latin typeface="+mj-lt"/>
            </a:endParaRPr>
          </a:p>
        </p:txBody>
      </p:sp>
    </p:spTree>
    <p:extLst>
      <p:ext uri="{BB962C8B-B14F-4D97-AF65-F5344CB8AC3E}">
        <p14:creationId xmlns:p14="http://schemas.microsoft.com/office/powerpoint/2010/main" val="328799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F3BC96A-6175-32C8-05E3-2DB890106C79}"/>
              </a:ext>
            </a:extLst>
          </p:cNvPr>
          <p:cNvSpPr>
            <a:spLocks noGrp="1"/>
          </p:cNvSpPr>
          <p:nvPr>
            <p:ph type="title"/>
          </p:nvPr>
        </p:nvSpPr>
        <p:spPr>
          <a:xfrm>
            <a:off x="216528" y="332656"/>
            <a:ext cx="8534400" cy="758952"/>
          </a:xfrm>
        </p:spPr>
        <p:txBody>
          <a:bodyPr>
            <a:normAutofit fontScale="90000"/>
          </a:bodyPr>
          <a:lstStyle/>
          <a:p>
            <a:r>
              <a:rPr lang="en-GB" dirty="0"/>
              <a:t>	Distribution of Fatal Accidents </a:t>
            </a:r>
            <a:r>
              <a:rPr lang="en-GB" dirty="0" smtClean="0"/>
              <a:t>by Road Type- </a:t>
            </a:r>
            <a:r>
              <a:rPr lang="en-GB" dirty="0" err="1" smtClean="0"/>
              <a:t>Maliha</a:t>
            </a:r>
            <a:endParaRPr lang="en-GB" dirty="0"/>
          </a:p>
        </p:txBody>
      </p:sp>
      <p:pic>
        <p:nvPicPr>
          <p:cNvPr id="12" name="Picture 11">
            <a:extLst>
              <a:ext uri="{FF2B5EF4-FFF2-40B4-BE49-F238E27FC236}">
                <a16:creationId xmlns="" xmlns:a16="http://schemas.microsoft.com/office/drawing/2014/main" id="{0684C7C1-F7CE-8CAD-E83B-AACFED336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700808"/>
            <a:ext cx="4248472" cy="4248472"/>
          </a:xfrm>
          <a:prstGeom prst="rect">
            <a:avLst/>
          </a:prstGeom>
        </p:spPr>
      </p:pic>
    </p:spTree>
    <p:extLst>
      <p:ext uri="{BB962C8B-B14F-4D97-AF65-F5344CB8AC3E}">
        <p14:creationId xmlns:p14="http://schemas.microsoft.com/office/powerpoint/2010/main" val="62531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70618-8549-E880-077C-423B9081E61B}"/>
              </a:ext>
            </a:extLst>
          </p:cNvPr>
          <p:cNvSpPr>
            <a:spLocks noGrp="1"/>
          </p:cNvSpPr>
          <p:nvPr>
            <p:ph type="title"/>
          </p:nvPr>
        </p:nvSpPr>
        <p:spPr>
          <a:xfrm>
            <a:off x="107504" y="332656"/>
            <a:ext cx="8534400" cy="758952"/>
          </a:xfrm>
        </p:spPr>
        <p:txBody>
          <a:bodyPr>
            <a:normAutofit fontScale="90000"/>
          </a:bodyPr>
          <a:lstStyle/>
          <a:p>
            <a:r>
              <a:rPr lang="en-GB" dirty="0"/>
              <a:t>	Distribution of Serious Accidents </a:t>
            </a:r>
            <a:r>
              <a:rPr lang="en-GB" dirty="0" smtClean="0"/>
              <a:t>by Road Type - </a:t>
            </a:r>
            <a:r>
              <a:rPr lang="en-GB" dirty="0" err="1" smtClean="0"/>
              <a:t>Maliha</a:t>
            </a:r>
            <a:endParaRPr lang="en-GB" dirty="0"/>
          </a:p>
        </p:txBody>
      </p:sp>
      <p:pic>
        <p:nvPicPr>
          <p:cNvPr id="4" name="Picture 3">
            <a:extLst>
              <a:ext uri="{FF2B5EF4-FFF2-40B4-BE49-F238E27FC236}">
                <a16:creationId xmlns="" xmlns:a16="http://schemas.microsoft.com/office/drawing/2014/main" id="{32705068-5950-C297-B66D-057A695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532988"/>
            <a:ext cx="4642837" cy="4642837"/>
          </a:xfrm>
          <a:prstGeom prst="rect">
            <a:avLst/>
          </a:prstGeom>
        </p:spPr>
      </p:pic>
    </p:spTree>
    <p:extLst>
      <p:ext uri="{BB962C8B-B14F-4D97-AF65-F5344CB8AC3E}">
        <p14:creationId xmlns:p14="http://schemas.microsoft.com/office/powerpoint/2010/main" val="222067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9AFC19-53DD-1807-8767-04FCAE77EC67}"/>
              </a:ext>
            </a:extLst>
          </p:cNvPr>
          <p:cNvSpPr>
            <a:spLocks noGrp="1"/>
          </p:cNvSpPr>
          <p:nvPr>
            <p:ph type="title"/>
          </p:nvPr>
        </p:nvSpPr>
        <p:spPr>
          <a:xfrm>
            <a:off x="301752" y="293784"/>
            <a:ext cx="8534400" cy="758952"/>
          </a:xfrm>
        </p:spPr>
        <p:txBody>
          <a:bodyPr>
            <a:normAutofit fontScale="90000"/>
          </a:bodyPr>
          <a:lstStyle/>
          <a:p>
            <a:r>
              <a:rPr lang="en-GB" dirty="0"/>
              <a:t>Distribution of Serious Accidents </a:t>
            </a:r>
            <a:r>
              <a:rPr lang="en-GB" dirty="0" smtClean="0"/>
              <a:t>by Road Type - </a:t>
            </a:r>
            <a:r>
              <a:rPr lang="en-GB" dirty="0" err="1" smtClean="0"/>
              <a:t>Maliha</a:t>
            </a:r>
            <a:endParaRPr lang="en-GB" dirty="0"/>
          </a:p>
        </p:txBody>
      </p:sp>
      <p:sp>
        <p:nvSpPr>
          <p:cNvPr id="3" name="Content Placeholder 2">
            <a:extLst>
              <a:ext uri="{FF2B5EF4-FFF2-40B4-BE49-F238E27FC236}">
                <a16:creationId xmlns="" xmlns:a16="http://schemas.microsoft.com/office/drawing/2014/main" id="{D502E60C-4359-41E5-21D6-598974416D21}"/>
              </a:ext>
            </a:extLst>
          </p:cNvPr>
          <p:cNvSpPr>
            <a:spLocks noGrp="1"/>
          </p:cNvSpPr>
          <p:nvPr>
            <p:ph sz="quarter" idx="1"/>
          </p:nvPr>
        </p:nvSpPr>
        <p:spPr/>
        <p:txBody>
          <a:bodyPr>
            <a:normAutofit/>
          </a:bodyPr>
          <a:lstStyle/>
          <a:p>
            <a:pPr marL="0" indent="0" algn="l">
              <a:buNone/>
            </a:pPr>
            <a:r>
              <a:rPr lang="en-GB" sz="1500" b="1" i="0" dirty="0">
                <a:effectLst/>
                <a:latin typeface="Söhne"/>
              </a:rPr>
              <a:t>Single Carriageway</a:t>
            </a:r>
            <a:r>
              <a:rPr lang="en-GB" sz="1500" b="0" i="0" dirty="0">
                <a:effectLst/>
                <a:latin typeface="Söhne"/>
              </a:rPr>
              <a:t>:</a:t>
            </a:r>
          </a:p>
          <a:p>
            <a:pPr marL="0" indent="0" algn="l">
              <a:buNone/>
            </a:pPr>
            <a:r>
              <a:rPr lang="en-GB" sz="1500" b="1" i="1" dirty="0">
                <a:effectLst/>
                <a:latin typeface="Söhne"/>
              </a:rPr>
              <a:t>Single Carriageway </a:t>
            </a:r>
            <a:r>
              <a:rPr lang="en-GB" sz="1500" b="0" i="0" dirty="0">
                <a:effectLst/>
                <a:latin typeface="Söhne"/>
              </a:rPr>
              <a:t>of road has the highest number of serious accidents. This indicates that single carriageway roads may be associated with a higher risk of serious accidents compared to other road types.</a:t>
            </a:r>
          </a:p>
          <a:p>
            <a:pPr algn="l">
              <a:buFont typeface="+mj-lt"/>
              <a:buAutoNum type="arabicPeriod"/>
            </a:pPr>
            <a:endParaRPr lang="en-GB" sz="1400" b="1" i="0" dirty="0">
              <a:effectLst/>
              <a:latin typeface="Söhne"/>
            </a:endParaRPr>
          </a:p>
          <a:p>
            <a:pPr marL="0" indent="0" algn="l">
              <a:buNone/>
            </a:pPr>
            <a:r>
              <a:rPr lang="en-GB" sz="1400" b="1" i="0" dirty="0">
                <a:effectLst/>
                <a:latin typeface="Söhne"/>
              </a:rPr>
              <a:t>Dual Carriageway</a:t>
            </a:r>
            <a:r>
              <a:rPr lang="en-GB" sz="1400" b="0" i="0" dirty="0">
                <a:effectLst/>
                <a:latin typeface="Söhne"/>
              </a:rPr>
              <a:t>: Dual carriageways have a relatively lower number of serious accidents compared to single carriageways. This suggests that dual carriageways may be comparatively safer in terms of serious accidents.</a:t>
            </a:r>
          </a:p>
          <a:p>
            <a:pPr marL="0" indent="0" algn="l">
              <a:buNone/>
            </a:pPr>
            <a:endParaRPr lang="en-GB" sz="1400" b="1" i="0" dirty="0">
              <a:effectLst/>
              <a:latin typeface="Söhne"/>
            </a:endParaRPr>
          </a:p>
          <a:p>
            <a:pPr marL="0" indent="0" algn="l">
              <a:buNone/>
            </a:pPr>
            <a:r>
              <a:rPr lang="en-GB" sz="1400" b="1" i="0" dirty="0">
                <a:effectLst/>
                <a:latin typeface="Söhne"/>
              </a:rPr>
              <a:t>Roundabouts</a:t>
            </a:r>
            <a:r>
              <a:rPr lang="en-GB" sz="1400" b="0" i="0" dirty="0">
                <a:effectLst/>
                <a:latin typeface="Söhne"/>
              </a:rPr>
              <a:t>: Roundabouts have a moderate number of serious accidents. While they are safer than single carriageways, they still pose a significant risk compared to dual carriageways.</a:t>
            </a:r>
          </a:p>
          <a:p>
            <a:pPr marL="0" indent="0" algn="l">
              <a:buNone/>
            </a:pPr>
            <a:endParaRPr lang="en-GB" sz="1400" b="1" i="0" dirty="0">
              <a:effectLst/>
              <a:latin typeface="Söhne"/>
            </a:endParaRPr>
          </a:p>
          <a:p>
            <a:pPr marL="0" indent="0" algn="l">
              <a:buNone/>
            </a:pPr>
            <a:r>
              <a:rPr lang="en-GB" sz="1400" b="1" i="0" dirty="0">
                <a:effectLst/>
                <a:latin typeface="Söhne"/>
              </a:rPr>
              <a:t>One-way Streets and Slip Roads</a:t>
            </a:r>
            <a:r>
              <a:rPr lang="en-GB" sz="1400" b="0" i="0" dirty="0">
                <a:effectLst/>
                <a:latin typeface="Söhne"/>
              </a:rPr>
              <a:t>: These road types have the lowest number of serious accidents. This indicates that these types of roads may be relatively safer in terms of serious accidents.</a:t>
            </a:r>
          </a:p>
          <a:p>
            <a:endParaRPr lang="en-GB" dirty="0"/>
          </a:p>
        </p:txBody>
      </p:sp>
    </p:spTree>
    <p:extLst>
      <p:ext uri="{BB962C8B-B14F-4D97-AF65-F5344CB8AC3E}">
        <p14:creationId xmlns:p14="http://schemas.microsoft.com/office/powerpoint/2010/main" val="57017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116A5-5FE5-0EF5-C418-8C64417FA3DB}"/>
              </a:ext>
            </a:extLst>
          </p:cNvPr>
          <p:cNvSpPr>
            <a:spLocks noGrp="1"/>
          </p:cNvSpPr>
          <p:nvPr>
            <p:ph type="title"/>
          </p:nvPr>
        </p:nvSpPr>
        <p:spPr>
          <a:xfrm>
            <a:off x="301752" y="365792"/>
            <a:ext cx="8534400" cy="758952"/>
          </a:xfrm>
        </p:spPr>
        <p:txBody>
          <a:bodyPr>
            <a:normAutofit fontScale="90000"/>
          </a:bodyPr>
          <a:lstStyle/>
          <a:p>
            <a:r>
              <a:rPr lang="en-GB" dirty="0"/>
              <a:t>Distribution of ‘Slight’ Accidents by </a:t>
            </a:r>
            <a:r>
              <a:rPr lang="en-GB" dirty="0" smtClean="0"/>
              <a:t>Road Type - </a:t>
            </a:r>
            <a:r>
              <a:rPr lang="en-GB" dirty="0" err="1" smtClean="0"/>
              <a:t>Maliha</a:t>
            </a:r>
            <a:endParaRPr lang="en-GB" dirty="0"/>
          </a:p>
        </p:txBody>
      </p:sp>
      <p:sp>
        <p:nvSpPr>
          <p:cNvPr id="3" name="Content Placeholder 2">
            <a:extLst>
              <a:ext uri="{FF2B5EF4-FFF2-40B4-BE49-F238E27FC236}">
                <a16:creationId xmlns="" xmlns:a16="http://schemas.microsoft.com/office/drawing/2014/main" id="{2F3BD7ED-E3D1-8C43-1B8D-D1B7C814BFE9}"/>
              </a:ext>
            </a:extLst>
          </p:cNvPr>
          <p:cNvSpPr>
            <a:spLocks noGrp="1"/>
          </p:cNvSpPr>
          <p:nvPr>
            <p:ph sz="quarter" idx="1"/>
          </p:nvPr>
        </p:nvSpPr>
        <p:spPr/>
        <p:txBody>
          <a:bodyPr>
            <a:normAutofit/>
          </a:bodyPr>
          <a:lstStyle/>
          <a:p>
            <a:pPr marL="0" indent="0" algn="l">
              <a:buNone/>
            </a:pPr>
            <a:r>
              <a:rPr lang="en-GB" sz="1400" b="1" i="0" dirty="0">
                <a:effectLst/>
                <a:latin typeface="+mj-lt"/>
              </a:rPr>
              <a:t>Single Carriageway</a:t>
            </a:r>
            <a:r>
              <a:rPr lang="en-GB" sz="1400" b="0" i="0" dirty="0">
                <a:effectLst/>
                <a:latin typeface="+mj-lt"/>
              </a:rPr>
              <a:t>: </a:t>
            </a:r>
          </a:p>
          <a:p>
            <a:pPr marL="0" indent="0" algn="l">
              <a:buNone/>
            </a:pPr>
            <a:r>
              <a:rPr lang="en-GB" sz="1400" b="0" i="0" dirty="0">
                <a:effectLst/>
                <a:latin typeface="+mj-lt"/>
              </a:rPr>
              <a:t>This type of road has the highest number of slight accidents. This indicates that single carriageway roads may be associated with a higher risk of slight accidents compared to other road types.</a:t>
            </a:r>
          </a:p>
          <a:p>
            <a:pPr marL="0" indent="0" algn="l">
              <a:buNone/>
            </a:pPr>
            <a:r>
              <a:rPr lang="en-GB" sz="1400" b="1" i="0" dirty="0">
                <a:effectLst/>
                <a:latin typeface="+mj-lt"/>
              </a:rPr>
              <a:t>Roundabouts</a:t>
            </a:r>
            <a:r>
              <a:rPr lang="en-GB" sz="1400" b="0" i="0" dirty="0">
                <a:effectLst/>
                <a:latin typeface="+mj-lt"/>
              </a:rPr>
              <a:t>: </a:t>
            </a:r>
          </a:p>
          <a:p>
            <a:pPr marL="0" indent="0" algn="l">
              <a:buNone/>
            </a:pPr>
            <a:r>
              <a:rPr lang="en-GB" sz="1400" b="0" i="0" dirty="0">
                <a:effectLst/>
                <a:latin typeface="+mj-lt"/>
              </a:rPr>
              <a:t>Roundabouts have a relatively moderate number of slight accidents. They are safer than single carriageways but still pose a significant risk.</a:t>
            </a:r>
          </a:p>
          <a:p>
            <a:pPr marL="0" indent="0" algn="l">
              <a:buNone/>
            </a:pPr>
            <a:r>
              <a:rPr lang="en-GB" sz="1400" b="1" i="0" dirty="0">
                <a:effectLst/>
                <a:latin typeface="+mj-lt"/>
              </a:rPr>
              <a:t>Dual Carriageway</a:t>
            </a:r>
            <a:r>
              <a:rPr lang="en-GB" sz="1400" b="0" i="0" dirty="0">
                <a:effectLst/>
                <a:latin typeface="+mj-lt"/>
              </a:rPr>
              <a:t>: </a:t>
            </a:r>
          </a:p>
          <a:p>
            <a:pPr marL="0" indent="0" algn="l">
              <a:buNone/>
            </a:pPr>
            <a:r>
              <a:rPr lang="en-GB" sz="1400" b="0" i="0" dirty="0">
                <a:effectLst/>
                <a:latin typeface="+mj-lt"/>
              </a:rPr>
              <a:t>Dual carriageways have a lower number of slight accidents compared to single carriageways. This suggests that dual carriageways may be comparatively safer in terms of slight accidents.</a:t>
            </a:r>
          </a:p>
          <a:p>
            <a:pPr marL="0" indent="0" algn="l">
              <a:buNone/>
            </a:pPr>
            <a:r>
              <a:rPr lang="en-GB" sz="1400" b="1" i="0" dirty="0">
                <a:effectLst/>
                <a:latin typeface="+mj-lt"/>
              </a:rPr>
              <a:t>One-way Streets and Slip Roads</a:t>
            </a:r>
            <a:r>
              <a:rPr lang="en-GB" sz="1400" b="0" i="0" dirty="0">
                <a:effectLst/>
                <a:latin typeface="+mj-lt"/>
              </a:rPr>
              <a:t>: </a:t>
            </a:r>
          </a:p>
          <a:p>
            <a:pPr marL="0" indent="0" algn="l">
              <a:buNone/>
            </a:pPr>
            <a:r>
              <a:rPr lang="en-GB" sz="1400" b="0" i="0" dirty="0">
                <a:effectLst/>
                <a:latin typeface="+mj-lt"/>
              </a:rPr>
              <a:t>These road types have the lowest number of slight accidents. This indicates that these types of roads may be relatively safer in terms of slight accidents.</a:t>
            </a:r>
          </a:p>
          <a:p>
            <a:pPr marL="0" indent="0">
              <a:buNone/>
            </a:pPr>
            <a:endParaRPr lang="en-GB" dirty="0">
              <a:latin typeface="+mj-lt"/>
            </a:endParaRPr>
          </a:p>
        </p:txBody>
      </p:sp>
    </p:spTree>
    <p:extLst>
      <p:ext uri="{BB962C8B-B14F-4D97-AF65-F5344CB8AC3E}">
        <p14:creationId xmlns:p14="http://schemas.microsoft.com/office/powerpoint/2010/main" val="6046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AE180-CD01-B0CC-2926-174085F71358}"/>
              </a:ext>
            </a:extLst>
          </p:cNvPr>
          <p:cNvSpPr>
            <a:spLocks noGrp="1"/>
          </p:cNvSpPr>
          <p:nvPr>
            <p:ph type="title"/>
          </p:nvPr>
        </p:nvSpPr>
        <p:spPr>
          <a:xfrm>
            <a:off x="301752" y="365792"/>
            <a:ext cx="8534400" cy="758952"/>
          </a:xfrm>
        </p:spPr>
        <p:txBody>
          <a:bodyPr>
            <a:normAutofit fontScale="90000"/>
          </a:bodyPr>
          <a:lstStyle/>
          <a:p>
            <a:r>
              <a:rPr lang="en-GB" dirty="0"/>
              <a:t>	Distribution of Slight Accidents </a:t>
            </a:r>
            <a:r>
              <a:rPr lang="en-GB" dirty="0" smtClean="0"/>
              <a:t>by Road Type -  </a:t>
            </a:r>
            <a:r>
              <a:rPr lang="en-GB" dirty="0" err="1" smtClean="0"/>
              <a:t>Maliha</a:t>
            </a:r>
            <a:endParaRPr lang="en-GB" dirty="0"/>
          </a:p>
        </p:txBody>
      </p:sp>
      <p:pic>
        <p:nvPicPr>
          <p:cNvPr id="4" name="Picture 3">
            <a:extLst>
              <a:ext uri="{FF2B5EF4-FFF2-40B4-BE49-F238E27FC236}">
                <a16:creationId xmlns="" xmlns:a16="http://schemas.microsoft.com/office/drawing/2014/main" id="{3996560E-E9CD-799E-46BF-C5E674524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36" y="1886285"/>
            <a:ext cx="4389129" cy="4389129"/>
          </a:xfrm>
          <a:prstGeom prst="rect">
            <a:avLst/>
          </a:prstGeom>
        </p:spPr>
      </p:pic>
    </p:spTree>
    <p:extLst>
      <p:ext uri="{BB962C8B-B14F-4D97-AF65-F5344CB8AC3E}">
        <p14:creationId xmlns:p14="http://schemas.microsoft.com/office/powerpoint/2010/main" val="18908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D7089A-6C9A-6DE2-77DB-B4FF7E6D3FD7}"/>
              </a:ext>
            </a:extLst>
          </p:cNvPr>
          <p:cNvSpPr>
            <a:spLocks noGrp="1"/>
          </p:cNvSpPr>
          <p:nvPr>
            <p:ph type="title"/>
          </p:nvPr>
        </p:nvSpPr>
        <p:spPr/>
        <p:txBody>
          <a:bodyPr/>
          <a:lstStyle/>
          <a:p>
            <a:r>
              <a:rPr lang="en-GB" dirty="0"/>
              <a:t>Further Inferences</a:t>
            </a:r>
          </a:p>
        </p:txBody>
      </p:sp>
      <p:sp>
        <p:nvSpPr>
          <p:cNvPr id="3" name="Content Placeholder 2">
            <a:extLst>
              <a:ext uri="{FF2B5EF4-FFF2-40B4-BE49-F238E27FC236}">
                <a16:creationId xmlns="" xmlns:a16="http://schemas.microsoft.com/office/drawing/2014/main" id="{34BCC1FA-58C4-E0EC-D0C2-F43563F0FEF1}"/>
              </a:ext>
            </a:extLst>
          </p:cNvPr>
          <p:cNvSpPr>
            <a:spLocks noGrp="1"/>
          </p:cNvSpPr>
          <p:nvPr>
            <p:ph sz="quarter" idx="1"/>
          </p:nvPr>
        </p:nvSpPr>
        <p:spPr/>
        <p:txBody>
          <a:bodyPr>
            <a:normAutofit/>
          </a:bodyPr>
          <a:lstStyle/>
          <a:p>
            <a:pPr marL="0" indent="0" algn="l">
              <a:buNone/>
            </a:pPr>
            <a:r>
              <a:rPr lang="en-GB" sz="1400" b="0" i="0" dirty="0">
                <a:solidFill>
                  <a:srgbClr val="333333"/>
                </a:solidFill>
                <a:effectLst/>
                <a:latin typeface="+mj-lt"/>
                <a:cs typeface="Times New Roman" panose="02020603050405020304" pitchFamily="18" charset="0"/>
              </a:rPr>
              <a:t>According to the Eastern </a:t>
            </a:r>
            <a:r>
              <a:rPr lang="en-GB" sz="1400" b="0" i="0" dirty="0" smtClean="0">
                <a:solidFill>
                  <a:srgbClr val="333333"/>
                </a:solidFill>
                <a:effectLst/>
                <a:latin typeface="+mj-lt"/>
                <a:cs typeface="Times New Roman" panose="02020603050405020304" pitchFamily="18" charset="0"/>
              </a:rPr>
              <a:t>Daily press:</a:t>
            </a:r>
          </a:p>
          <a:p>
            <a:pPr marL="0" indent="0" algn="l">
              <a:buNone/>
            </a:pPr>
            <a:endParaRPr lang="en-GB" sz="1400" b="0" i="0" dirty="0">
              <a:solidFill>
                <a:srgbClr val="333333"/>
              </a:solidFill>
              <a:effectLst/>
              <a:latin typeface="+mj-lt"/>
              <a:cs typeface="Times New Roman" panose="02020603050405020304" pitchFamily="18" charset="0"/>
            </a:endParaRPr>
          </a:p>
          <a:p>
            <a:pPr algn="l"/>
            <a:r>
              <a:rPr lang="en-GB" sz="1400" b="0" i="0" dirty="0">
                <a:solidFill>
                  <a:srgbClr val="333333"/>
                </a:solidFill>
                <a:effectLst/>
                <a:latin typeface="+mj-lt"/>
                <a:cs typeface="Times New Roman" panose="02020603050405020304" pitchFamily="18" charset="0"/>
              </a:rPr>
              <a:t>AA president Edmund King said: 'Most drivers assume that motorways or dual carriageways are the most dangerous roads due to the higher speed of traffic.</a:t>
            </a:r>
          </a:p>
          <a:p>
            <a:pPr algn="l"/>
            <a:r>
              <a:rPr lang="en-GB" sz="1400" b="0" i="0" dirty="0" smtClean="0">
                <a:solidFill>
                  <a:srgbClr val="333333"/>
                </a:solidFill>
                <a:effectLst/>
                <a:latin typeface="+mj-lt"/>
                <a:cs typeface="Times New Roman" panose="02020603050405020304" pitchFamily="18" charset="0"/>
              </a:rPr>
              <a:t>This </a:t>
            </a:r>
            <a:r>
              <a:rPr lang="en-GB" sz="1400" b="0" i="0" dirty="0">
                <a:solidFill>
                  <a:srgbClr val="333333"/>
                </a:solidFill>
                <a:effectLst/>
                <a:latin typeface="+mj-lt"/>
                <a:cs typeface="Times New Roman" panose="02020603050405020304" pitchFamily="18" charset="0"/>
              </a:rPr>
              <a:t>report </a:t>
            </a:r>
            <a:r>
              <a:rPr lang="en-GB" sz="1400" b="0" i="0" dirty="0" smtClean="0">
                <a:solidFill>
                  <a:srgbClr val="333333"/>
                </a:solidFill>
                <a:effectLst/>
                <a:latin typeface="+mj-lt"/>
                <a:cs typeface="Times New Roman" panose="02020603050405020304" pitchFamily="18" charset="0"/>
              </a:rPr>
              <a:t>clearly dispels </a:t>
            </a:r>
            <a:r>
              <a:rPr lang="en-GB" sz="1400" b="0" i="0" dirty="0">
                <a:solidFill>
                  <a:srgbClr val="333333"/>
                </a:solidFill>
                <a:effectLst/>
                <a:latin typeface="+mj-lt"/>
                <a:cs typeface="Times New Roman" panose="02020603050405020304" pitchFamily="18" charset="0"/>
              </a:rPr>
              <a:t>that myth as the risk to road-users is now seven times greater on single-carriageway A-roads than motorways. Drivers need to be aware of the added risks and adapt their driving accordingly</a:t>
            </a:r>
            <a:r>
              <a:rPr lang="en-GB" sz="1400" b="0" i="0" dirty="0" smtClean="0">
                <a:solidFill>
                  <a:srgbClr val="333333"/>
                </a:solidFill>
                <a:effectLst/>
                <a:latin typeface="+mj-lt"/>
                <a:cs typeface="Times New Roman" panose="02020603050405020304" pitchFamily="18" charset="0"/>
              </a:rPr>
              <a:t>.</a:t>
            </a:r>
            <a:endParaRPr lang="en-GB" sz="1400" b="0" i="0" dirty="0">
              <a:solidFill>
                <a:srgbClr val="333333"/>
              </a:solidFill>
              <a:effectLst/>
              <a:latin typeface="+mj-lt"/>
              <a:cs typeface="Times New Roman" panose="02020603050405020304" pitchFamily="18" charset="0"/>
            </a:endParaRPr>
          </a:p>
          <a:p>
            <a:pPr algn="l"/>
            <a:endParaRPr lang="en-GB" sz="1400" b="0" i="0" dirty="0">
              <a:solidFill>
                <a:srgbClr val="333333"/>
              </a:solidFill>
              <a:effectLst/>
              <a:latin typeface="+mj-lt"/>
              <a:cs typeface="Times New Roman" panose="02020603050405020304" pitchFamily="18" charset="0"/>
            </a:endParaRPr>
          </a:p>
          <a:p>
            <a:pPr marL="0" indent="0">
              <a:buNone/>
            </a:pPr>
            <a:r>
              <a:rPr lang="en-GB" sz="1400" b="0" i="0" dirty="0">
                <a:effectLst/>
                <a:latin typeface="+mj-lt"/>
                <a:cs typeface="Times New Roman" panose="02020603050405020304" pitchFamily="18" charset="0"/>
              </a:rPr>
              <a:t>Overall, this analysis highlights the importance of considering road type when assessing the risk of Fatal, Slight, Serious slight accidents. It also suggests that measures to enhance safety on single carriageway roads may be particularly important. </a:t>
            </a:r>
          </a:p>
          <a:p>
            <a:pPr marL="0" indent="0">
              <a:buNone/>
            </a:pPr>
            <a:r>
              <a:rPr lang="en-GB" sz="1400" dirty="0" smtClean="0">
                <a:latin typeface="+mj-lt"/>
              </a:rPr>
              <a:t> </a:t>
            </a:r>
            <a:endParaRPr lang="en-GB" sz="1400" dirty="0">
              <a:latin typeface="+mj-lt"/>
            </a:endParaRPr>
          </a:p>
        </p:txBody>
      </p:sp>
    </p:spTree>
    <p:extLst>
      <p:ext uri="{BB962C8B-B14F-4D97-AF65-F5344CB8AC3E}">
        <p14:creationId xmlns:p14="http://schemas.microsoft.com/office/powerpoint/2010/main" val="36171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84A632-7D80-C0E0-0BE3-2563B67C8E8C}"/>
              </a:ext>
            </a:extLst>
          </p:cNvPr>
          <p:cNvSpPr>
            <a:spLocks noGrp="1"/>
          </p:cNvSpPr>
          <p:nvPr>
            <p:ph idx="1"/>
          </p:nvPr>
        </p:nvSpPr>
        <p:spPr>
          <a:xfrm>
            <a:off x="395536" y="1484784"/>
            <a:ext cx="8119814" cy="4692180"/>
          </a:xfrm>
        </p:spPr>
        <p:txBody>
          <a:bodyPr>
            <a:normAutofit fontScale="77500" lnSpcReduction="20000"/>
          </a:bodyPr>
          <a:lstStyle/>
          <a:p>
            <a:pPr marL="0" indent="0">
              <a:buNone/>
            </a:pPr>
            <a:r>
              <a:rPr lang="en-GB" dirty="0" smtClean="0"/>
              <a:t>Objectives:</a:t>
            </a:r>
          </a:p>
          <a:p>
            <a:pPr marL="0" indent="0">
              <a:buNone/>
            </a:pPr>
            <a:r>
              <a:rPr lang="en-GB" dirty="0" smtClean="0"/>
              <a:t>The data analysis aims </a:t>
            </a:r>
            <a:r>
              <a:rPr lang="en-GB" dirty="0"/>
              <a:t>to explore and understand the relationship between the types of vehicles involved in road accidents and the severity of the </a:t>
            </a:r>
            <a:r>
              <a:rPr lang="en-GB" dirty="0" smtClean="0"/>
              <a:t>accidents.</a:t>
            </a:r>
          </a:p>
          <a:p>
            <a:pPr marL="0" indent="0">
              <a:buNone/>
            </a:pPr>
            <a:r>
              <a:rPr lang="en-GB" dirty="0" smtClean="0"/>
              <a:t> The </a:t>
            </a:r>
            <a:r>
              <a:rPr lang="en-GB" dirty="0"/>
              <a:t>primary objectives of this slides are as follows:</a:t>
            </a:r>
          </a:p>
          <a:p>
            <a:r>
              <a:rPr lang="en-GB" dirty="0"/>
              <a:t>Exploring the dataset to comprehend its structure and quality.</a:t>
            </a:r>
          </a:p>
          <a:p>
            <a:r>
              <a:rPr lang="en-GB" dirty="0"/>
              <a:t>Formulated research questions and focusing on the impact of vehicles types on accident severity.</a:t>
            </a:r>
          </a:p>
          <a:p>
            <a:r>
              <a:rPr lang="en-GB" dirty="0"/>
              <a:t>We made use of python, pandas and matplotlib to conduct data analysis, including statistical method to uncover the patterns within the data set.</a:t>
            </a:r>
          </a:p>
          <a:p>
            <a:r>
              <a:rPr lang="en-GB" dirty="0"/>
              <a:t>We also used visualizations such as bar charts, and pie chats to communicate our findings and highlight any relationships or trends.</a:t>
            </a:r>
          </a:p>
          <a:p>
            <a:pPr marL="0" indent="0">
              <a:buNone/>
            </a:pPr>
            <a:endParaRPr lang="en-GB" dirty="0"/>
          </a:p>
        </p:txBody>
      </p:sp>
      <p:sp>
        <p:nvSpPr>
          <p:cNvPr id="4" name="Title 1">
            <a:extLst>
              <a:ext uri="{FF2B5EF4-FFF2-40B4-BE49-F238E27FC236}">
                <a16:creationId xmlns="" xmlns:a16="http://schemas.microsoft.com/office/drawing/2014/main" id="{22D7089A-6C9A-6DE2-77DB-B4FF7E6D3FD7}"/>
              </a:ext>
            </a:extLst>
          </p:cNvPr>
          <p:cNvSpPr>
            <a:spLocks noGrp="1"/>
          </p:cNvSpPr>
          <p:nvPr>
            <p:ph type="title"/>
          </p:nvPr>
        </p:nvSpPr>
        <p:spPr>
          <a:xfrm>
            <a:off x="301752" y="228600"/>
            <a:ext cx="8534400" cy="758952"/>
          </a:xfrm>
        </p:spPr>
        <p:txBody>
          <a:bodyPr/>
          <a:lstStyle/>
          <a:p>
            <a:pPr marL="0" indent="0"/>
            <a:r>
              <a:rPr lang="en-GB" sz="3600" dirty="0" smtClean="0"/>
              <a:t>Vehicle </a:t>
            </a:r>
            <a:r>
              <a:rPr lang="en-GB" sz="3600" dirty="0"/>
              <a:t>Types vs. Accident </a:t>
            </a:r>
            <a:r>
              <a:rPr lang="en-GB" sz="3600" dirty="0" smtClean="0"/>
              <a:t>Severity - Saki</a:t>
            </a:r>
            <a:endParaRPr lang="en-GB" sz="3600" dirty="0"/>
          </a:p>
        </p:txBody>
      </p:sp>
    </p:spTree>
    <p:extLst>
      <p:ext uri="{BB962C8B-B14F-4D97-AF65-F5344CB8AC3E}">
        <p14:creationId xmlns:p14="http://schemas.microsoft.com/office/powerpoint/2010/main" val="148488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and narrowing down of data - Jo</a:t>
            </a:r>
            <a:endParaRPr lang="en-GB" dirty="0"/>
          </a:p>
        </p:txBody>
      </p:sp>
      <p:sp>
        <p:nvSpPr>
          <p:cNvPr id="3" name="Content Placeholder 2"/>
          <p:cNvSpPr>
            <a:spLocks noGrp="1"/>
          </p:cNvSpPr>
          <p:nvPr>
            <p:ph sz="quarter" idx="1"/>
          </p:nvPr>
        </p:nvSpPr>
        <p:spPr/>
        <p:txBody>
          <a:bodyPr/>
          <a:lstStyle/>
          <a:p>
            <a:r>
              <a:rPr lang="en-GB" dirty="0" smtClean="0"/>
              <a:t>Over 2 million data points</a:t>
            </a:r>
          </a:p>
          <a:p>
            <a:r>
              <a:rPr lang="en-GB" dirty="0" smtClean="0"/>
              <a:t>Data cleaned by the following local authority areas:</a:t>
            </a:r>
          </a:p>
          <a:p>
            <a:pPr lvl="4"/>
            <a:r>
              <a:rPr lang="en-GB" sz="1600" dirty="0"/>
              <a:t>300	Birmingham	</a:t>
            </a:r>
          </a:p>
          <a:p>
            <a:pPr lvl="4"/>
            <a:r>
              <a:rPr lang="en-GB" sz="1600" dirty="0"/>
              <a:t>302	Coventry	</a:t>
            </a:r>
          </a:p>
          <a:p>
            <a:pPr lvl="4"/>
            <a:r>
              <a:rPr lang="en-GB" sz="1600" dirty="0"/>
              <a:t>303	Dudley	</a:t>
            </a:r>
          </a:p>
          <a:p>
            <a:pPr lvl="4"/>
            <a:r>
              <a:rPr lang="en-GB" sz="1600" dirty="0"/>
              <a:t>305	Sandwell	</a:t>
            </a:r>
          </a:p>
          <a:p>
            <a:pPr lvl="4"/>
            <a:r>
              <a:rPr lang="en-GB" sz="1600" dirty="0"/>
              <a:t>306	Solihull	</a:t>
            </a:r>
          </a:p>
          <a:p>
            <a:pPr lvl="4"/>
            <a:r>
              <a:rPr lang="en-GB" sz="1600" dirty="0"/>
              <a:t>307	Walsall	</a:t>
            </a:r>
          </a:p>
          <a:p>
            <a:pPr lvl="4"/>
            <a:r>
              <a:rPr lang="en-GB" sz="1600" dirty="0"/>
              <a:t>309	Wolverhampton	</a:t>
            </a:r>
          </a:p>
          <a:p>
            <a:r>
              <a:rPr lang="en-GB" dirty="0" smtClean="0"/>
              <a:t>Merged on ‘</a:t>
            </a:r>
            <a:r>
              <a:rPr lang="en-GB" dirty="0" err="1" smtClean="0"/>
              <a:t>accident_index</a:t>
            </a:r>
            <a:r>
              <a:rPr lang="en-GB" dirty="0" smtClean="0"/>
              <a:t>’ as this column had matched values across all 3 csv files</a:t>
            </a:r>
          </a:p>
          <a:p>
            <a:endParaRPr lang="en-GB" dirty="0" smtClean="0"/>
          </a:p>
          <a:p>
            <a:endParaRPr lang="en-GB" dirty="0"/>
          </a:p>
        </p:txBody>
      </p:sp>
    </p:spTree>
    <p:extLst>
      <p:ext uri="{BB962C8B-B14F-4D97-AF65-F5344CB8AC3E}">
        <p14:creationId xmlns:p14="http://schemas.microsoft.com/office/powerpoint/2010/main" val="261232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C63218E-134C-90EF-07D6-CB8D1757379E}"/>
              </a:ext>
            </a:extLst>
          </p:cNvPr>
          <p:cNvSpPr>
            <a:spLocks noGrp="1"/>
          </p:cNvSpPr>
          <p:nvPr>
            <p:ph idx="1"/>
          </p:nvPr>
        </p:nvSpPr>
        <p:spPr>
          <a:xfrm>
            <a:off x="323529" y="1412776"/>
            <a:ext cx="2376264" cy="4112570"/>
          </a:xfrm>
        </p:spPr>
        <p:txBody>
          <a:bodyPr>
            <a:noAutofit/>
          </a:bodyPr>
          <a:lstStyle/>
          <a:p>
            <a:pPr marL="0" indent="0" algn="ctr">
              <a:buNone/>
            </a:pPr>
            <a:r>
              <a:rPr lang="en-GB" sz="1000" dirty="0"/>
              <a:t>Bar charts showing the vehicle types and Accident severity</a:t>
            </a:r>
          </a:p>
          <a:p>
            <a:pPr marL="0" indent="0">
              <a:buNone/>
            </a:pPr>
            <a:r>
              <a:rPr lang="en-GB" sz="1000" dirty="0"/>
              <a:t>1: 'Pedal cycle',                    </a:t>
            </a:r>
          </a:p>
          <a:p>
            <a:pPr marL="0" indent="0">
              <a:buNone/>
            </a:pPr>
            <a:r>
              <a:rPr lang="en-GB" sz="1000" dirty="0"/>
              <a:t>2:'Motorcycle 50cc and under',            </a:t>
            </a:r>
          </a:p>
          <a:p>
            <a:pPr marL="0" indent="0">
              <a:buNone/>
            </a:pPr>
            <a:r>
              <a:rPr lang="en-GB" sz="1000" dirty="0"/>
              <a:t>3:'Motorcycle 125cc and under',                                                                                             </a:t>
            </a:r>
          </a:p>
          <a:p>
            <a:pPr marL="0" indent="0">
              <a:buNone/>
            </a:pPr>
            <a:r>
              <a:rPr lang="en-GB" sz="1000" dirty="0"/>
              <a:t>4:'Motorcycle over 125cc and up to 500cc', </a:t>
            </a:r>
          </a:p>
          <a:p>
            <a:pPr marL="0" indent="0">
              <a:buNone/>
            </a:pPr>
            <a:r>
              <a:rPr lang="en-GB" sz="1000" dirty="0"/>
              <a:t>5:'Motorcycle over 500cc',                </a:t>
            </a:r>
          </a:p>
          <a:p>
            <a:pPr marL="0" indent="0">
              <a:buNone/>
            </a:pPr>
            <a:r>
              <a:rPr lang="en-GB" sz="1000" dirty="0"/>
              <a:t>8:'Taxi/Private hire car',               </a:t>
            </a:r>
          </a:p>
          <a:p>
            <a:pPr marL="0" indent="0">
              <a:buNone/>
            </a:pPr>
            <a:r>
              <a:rPr lang="en-GB" sz="1000" dirty="0"/>
              <a:t>9:'Car',                                  </a:t>
            </a:r>
          </a:p>
          <a:p>
            <a:pPr marL="0" indent="0">
              <a:buNone/>
            </a:pPr>
            <a:r>
              <a:rPr lang="en-GB" sz="1000" dirty="0"/>
              <a:t>10:'Minibus (8 - 16 passenger seats)',     </a:t>
            </a:r>
          </a:p>
          <a:p>
            <a:pPr marL="0" indent="0">
              <a:buNone/>
            </a:pPr>
            <a:r>
              <a:rPr lang="en-GB" sz="1000" dirty="0"/>
              <a:t>11:'Bus or coach (17 or more pass seats)', </a:t>
            </a:r>
          </a:p>
          <a:p>
            <a:pPr marL="0" indent="0">
              <a:buNone/>
            </a:pPr>
            <a:endParaRPr lang="en-GB" sz="1000" dirty="0"/>
          </a:p>
          <a:p>
            <a:pPr marL="0" indent="0">
              <a:buNone/>
            </a:pPr>
            <a:r>
              <a:rPr lang="en-GB" sz="1000" dirty="0"/>
              <a:t>16:'Ridden horse',                       </a:t>
            </a:r>
          </a:p>
          <a:p>
            <a:pPr marL="0" indent="0">
              <a:buNone/>
            </a:pPr>
            <a:r>
              <a:rPr lang="en-GB" sz="1000" dirty="0"/>
              <a:t>17:'Agricultural vehicle',                </a:t>
            </a:r>
          </a:p>
          <a:p>
            <a:pPr marL="0" indent="0">
              <a:buNone/>
            </a:pPr>
            <a:r>
              <a:rPr lang="en-GB" sz="1000" dirty="0"/>
              <a:t>18:'Tram',                                </a:t>
            </a:r>
          </a:p>
          <a:p>
            <a:pPr marL="0" indent="0">
              <a:buNone/>
            </a:pPr>
            <a:r>
              <a:rPr lang="en-GB" sz="1000" dirty="0"/>
              <a:t>19:'Van / Goods 3.5 tonnes </a:t>
            </a:r>
            <a:r>
              <a:rPr lang="en-GB" sz="1000" dirty="0" err="1"/>
              <a:t>mgw</a:t>
            </a:r>
            <a:r>
              <a:rPr lang="en-GB" sz="1000" dirty="0"/>
              <a:t> or under',</a:t>
            </a:r>
          </a:p>
          <a:p>
            <a:pPr marL="0" indent="0">
              <a:buNone/>
            </a:pPr>
            <a:r>
              <a:rPr lang="en-GB" sz="1000" dirty="0"/>
              <a:t>20:'Goods over 3.5t. and under 7.5t',      </a:t>
            </a:r>
          </a:p>
          <a:p>
            <a:pPr marL="0" indent="0">
              <a:buNone/>
            </a:pPr>
            <a:r>
              <a:rPr lang="en-GB" sz="1000" dirty="0"/>
              <a:t>21:'Goods 7.5 tonnes </a:t>
            </a:r>
            <a:r>
              <a:rPr lang="en-GB" sz="1000" dirty="0" err="1"/>
              <a:t>mgw</a:t>
            </a:r>
            <a:r>
              <a:rPr lang="en-GB" sz="1000" dirty="0"/>
              <a:t> and over',       </a:t>
            </a:r>
          </a:p>
          <a:p>
            <a:pPr marL="0" indent="0">
              <a:buNone/>
            </a:pPr>
            <a:r>
              <a:rPr lang="en-GB" sz="1000" dirty="0"/>
              <a:t>22:'Mobility scooter',                   </a:t>
            </a:r>
          </a:p>
          <a:p>
            <a:pPr marL="0" indent="0">
              <a:buNone/>
            </a:pPr>
            <a:r>
              <a:rPr lang="en-GB" sz="1000" dirty="0"/>
              <a:t>23:'ElecElectric motorcycle',              </a:t>
            </a:r>
          </a:p>
          <a:p>
            <a:pPr marL="0" indent="0">
              <a:buNone/>
            </a:pPr>
            <a:r>
              <a:rPr lang="en-GB" sz="1000" dirty="0"/>
              <a:t>90:'Other vehicle',                   </a:t>
            </a:r>
          </a:p>
          <a:p>
            <a:pPr marL="0" indent="0">
              <a:buNone/>
            </a:pPr>
            <a:r>
              <a:rPr lang="en-GB" sz="1000" dirty="0"/>
              <a:t>97:'Motorcycle - unknown cc',</a:t>
            </a:r>
          </a:p>
          <a:p>
            <a:pPr marL="0" indent="0">
              <a:buNone/>
            </a:pPr>
            <a:r>
              <a:rPr lang="en-GB" sz="1000" dirty="0"/>
              <a:t>98:'Goods vehicle - unknown weight',      </a:t>
            </a:r>
          </a:p>
          <a:p>
            <a:pPr marL="0" indent="0">
              <a:buNone/>
            </a:pPr>
            <a:r>
              <a:rPr lang="en-GB" sz="1000" dirty="0"/>
              <a:t>-1:'Data missing or out of range',        </a:t>
            </a:r>
          </a:p>
          <a:p>
            <a:pPr marL="0" indent="0">
              <a:buNone/>
            </a:pPr>
            <a:endParaRPr lang="en-GB" sz="1000" dirty="0"/>
          </a:p>
          <a:p>
            <a:pPr marL="0" indent="0">
              <a:buNone/>
            </a:pPr>
            <a:endParaRPr lang="en-GB" sz="1000" dirty="0"/>
          </a:p>
        </p:txBody>
      </p:sp>
      <p:pic>
        <p:nvPicPr>
          <p:cNvPr id="1026" name="Picture 2">
            <a:extLst>
              <a:ext uri="{FF2B5EF4-FFF2-40B4-BE49-F238E27FC236}">
                <a16:creationId xmlns="" xmlns:a16="http://schemas.microsoft.com/office/drawing/2014/main" id="{2709A83A-E27A-5EB6-5109-4875EB493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908720"/>
            <a:ext cx="5995871"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blue circle with orange and blue text&#10;&#10;Description automatically generated">
            <a:extLst>
              <a:ext uri="{FF2B5EF4-FFF2-40B4-BE49-F238E27FC236}">
                <a16:creationId xmlns="" xmlns:a16="http://schemas.microsoft.com/office/drawing/2014/main" id="{ADDD11F5-5507-9C80-E267-12A3C2174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6" y="1481138"/>
            <a:ext cx="4362450" cy="47926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 xmlns:a16="http://schemas.microsoft.com/office/drawing/2014/main" id="{22D7089A-6C9A-6DE2-77DB-B4FF7E6D3FD7}"/>
              </a:ext>
            </a:extLst>
          </p:cNvPr>
          <p:cNvSpPr>
            <a:spLocks noGrp="1"/>
          </p:cNvSpPr>
          <p:nvPr>
            <p:ph type="title"/>
          </p:nvPr>
        </p:nvSpPr>
        <p:spPr>
          <a:xfrm>
            <a:off x="301752" y="365792"/>
            <a:ext cx="8534400" cy="758952"/>
          </a:xfrm>
        </p:spPr>
        <p:txBody>
          <a:bodyPr>
            <a:noAutofit/>
          </a:bodyPr>
          <a:lstStyle/>
          <a:p>
            <a:pPr marL="0" indent="0"/>
            <a:r>
              <a:rPr lang="en-GB" sz="3000" dirty="0"/>
              <a:t>Pie chart showing the distribution of Accident </a:t>
            </a:r>
            <a:r>
              <a:rPr lang="en-GB" sz="3000" dirty="0" smtClean="0"/>
              <a:t>Severity(High</a:t>
            </a:r>
            <a:r>
              <a:rPr lang="en-GB" sz="3000" dirty="0"/>
              <a:t>, Medium, Low) – </a:t>
            </a:r>
            <a:r>
              <a:rPr lang="en-GB" sz="3000" dirty="0" smtClean="0"/>
              <a:t>Saki</a:t>
            </a:r>
            <a:endParaRPr lang="en-GB" sz="3000" dirty="0"/>
          </a:p>
        </p:txBody>
      </p:sp>
    </p:spTree>
    <p:extLst>
      <p:ext uri="{BB962C8B-B14F-4D97-AF65-F5344CB8AC3E}">
        <p14:creationId xmlns:p14="http://schemas.microsoft.com/office/powerpoint/2010/main" val="190856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97D1DE-6459-A6AB-2DAD-364950CCEACC}"/>
              </a:ext>
            </a:extLst>
          </p:cNvPr>
          <p:cNvSpPr>
            <a:spLocks noGrp="1"/>
          </p:cNvSpPr>
          <p:nvPr>
            <p:ph idx="1"/>
          </p:nvPr>
        </p:nvSpPr>
        <p:spPr>
          <a:xfrm>
            <a:off x="395536" y="1484784"/>
            <a:ext cx="7886700" cy="4908204"/>
          </a:xfrm>
        </p:spPr>
        <p:txBody>
          <a:bodyPr>
            <a:normAutofit fontScale="85000" lnSpcReduction="20000"/>
          </a:bodyPr>
          <a:lstStyle/>
          <a:p>
            <a:pPr marL="0" indent="0">
              <a:buNone/>
            </a:pPr>
            <a:endParaRPr lang="en-GB" dirty="0"/>
          </a:p>
          <a:p>
            <a:pPr marL="0" indent="0">
              <a:buNone/>
            </a:pPr>
            <a:r>
              <a:rPr lang="en-GB" dirty="0"/>
              <a:t>Based on the analysis that has been conducted in this project, we can answer the main research question:</a:t>
            </a:r>
          </a:p>
          <a:p>
            <a:pPr marL="0" indent="0">
              <a:buNone/>
            </a:pPr>
            <a:r>
              <a:rPr lang="en-GB" dirty="0"/>
              <a:t>“Does they type of vehicle involved in an accident impact the severity of the accident?”</a:t>
            </a:r>
          </a:p>
          <a:p>
            <a:pPr marL="0" indent="0">
              <a:buNone/>
            </a:pPr>
            <a:endParaRPr lang="en-GB" dirty="0"/>
          </a:p>
          <a:p>
            <a:pPr marL="0" indent="0">
              <a:buNone/>
            </a:pPr>
            <a:r>
              <a:rPr lang="en-GB" dirty="0"/>
              <a:t>Answer :Yes, </a:t>
            </a:r>
            <a:r>
              <a:rPr lang="en-GB" dirty="0" smtClean="0"/>
              <a:t>the </a:t>
            </a:r>
            <a:r>
              <a:rPr lang="en-GB" dirty="0"/>
              <a:t>type of vehicle involved in an accident does impact the severity of the accident, we could see in both our bar </a:t>
            </a:r>
            <a:r>
              <a:rPr lang="en-GB" dirty="0" smtClean="0"/>
              <a:t>chart </a:t>
            </a:r>
            <a:r>
              <a:rPr lang="en-GB" dirty="0"/>
              <a:t>and pie </a:t>
            </a:r>
            <a:r>
              <a:rPr lang="en-GB" dirty="0" smtClean="0"/>
              <a:t>chart </a:t>
            </a:r>
            <a:r>
              <a:rPr lang="en-GB" dirty="0"/>
              <a:t>that there was a noticeable difference in accident severity based on the type of vehicle </a:t>
            </a:r>
            <a:r>
              <a:rPr lang="en-GB" dirty="0" smtClean="0"/>
              <a:t>involved</a:t>
            </a:r>
            <a:r>
              <a:rPr lang="en-GB" dirty="0" smtClean="0"/>
              <a:t>.</a:t>
            </a:r>
          </a:p>
          <a:p>
            <a:pPr marL="0" indent="0">
              <a:buNone/>
            </a:pPr>
            <a:endParaRPr lang="en-GB" dirty="0"/>
          </a:p>
          <a:p>
            <a:pPr marL="0" indent="0">
              <a:buNone/>
            </a:pPr>
            <a:r>
              <a:rPr lang="en-GB" dirty="0" smtClean="0"/>
              <a:t>It appears that HGVs have lower number of accidents, compared to cars. This shows that cars have a much higher risk of being involved in accidents.</a:t>
            </a:r>
            <a:endParaRPr lang="en-GB" dirty="0"/>
          </a:p>
        </p:txBody>
      </p:sp>
      <p:sp>
        <p:nvSpPr>
          <p:cNvPr id="5" name="Title 1">
            <a:extLst>
              <a:ext uri="{FF2B5EF4-FFF2-40B4-BE49-F238E27FC236}">
                <a16:creationId xmlns="" xmlns:a16="http://schemas.microsoft.com/office/drawing/2014/main" id="{22D7089A-6C9A-6DE2-77DB-B4FF7E6D3FD7}"/>
              </a:ext>
            </a:extLst>
          </p:cNvPr>
          <p:cNvSpPr>
            <a:spLocks noGrp="1"/>
          </p:cNvSpPr>
          <p:nvPr>
            <p:ph type="title"/>
          </p:nvPr>
        </p:nvSpPr>
        <p:spPr>
          <a:xfrm>
            <a:off x="301752" y="228600"/>
            <a:ext cx="8534400" cy="758952"/>
          </a:xfrm>
        </p:spPr>
        <p:txBody>
          <a:bodyPr/>
          <a:lstStyle/>
          <a:p>
            <a:pPr marL="0" indent="0"/>
            <a:r>
              <a:rPr lang="en-GB" sz="3600" dirty="0" smtClean="0"/>
              <a:t>Conclusion- Saki</a:t>
            </a:r>
            <a:endParaRPr lang="en-GB" sz="3600" dirty="0"/>
          </a:p>
        </p:txBody>
      </p:sp>
    </p:spTree>
    <p:extLst>
      <p:ext uri="{BB962C8B-B14F-4D97-AF65-F5344CB8AC3E}">
        <p14:creationId xmlns:p14="http://schemas.microsoft.com/office/powerpoint/2010/main" val="983707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Analysing Distribution of Fatal accidents by </a:t>
            </a:r>
            <a:r>
              <a:rPr lang="en-GB" dirty="0" smtClean="0"/>
              <a:t>age band and gender- Habib</a:t>
            </a:r>
            <a:endParaRPr lang="en-GB" dirty="0"/>
          </a:p>
        </p:txBody>
      </p:sp>
      <p:sp>
        <p:nvSpPr>
          <p:cNvPr id="3" name="Content Placeholder 2"/>
          <p:cNvSpPr>
            <a:spLocks noGrp="1"/>
          </p:cNvSpPr>
          <p:nvPr>
            <p:ph sz="quarter" idx="1"/>
          </p:nvPr>
        </p:nvSpPr>
        <p:spPr/>
        <p:txBody>
          <a:bodyPr/>
          <a:lstStyle/>
          <a:p>
            <a:r>
              <a:rPr lang="en-US" altLang="en-US" sz="2800" dirty="0"/>
              <a:t>Accident severity </a:t>
            </a:r>
            <a:r>
              <a:rPr lang="en-US" altLang="en-US" sz="2800" dirty="0" smtClean="0"/>
              <a:t>breakdown:</a:t>
            </a:r>
          </a:p>
          <a:p>
            <a:endParaRPr lang="en-GB" dirty="0"/>
          </a:p>
        </p:txBody>
      </p:sp>
      <p:sp>
        <p:nvSpPr>
          <p:cNvPr id="4" name="Rectangle 3">
            <a:extLst>
              <a:ext uri="{FF2B5EF4-FFF2-40B4-BE49-F238E27FC236}">
                <a16:creationId xmlns:lc="http://schemas.openxmlformats.org/drawingml/2006/lockedCanvas" xmlns:a16="http://schemas.microsoft.com/office/drawing/2014/main" xmlns="" id="{72FE6531-E070-A08A-0382-07C7B667EDE0}"/>
              </a:ext>
            </a:extLst>
          </p:cNvPr>
          <p:cNvSpPr>
            <a:spLocks noGrp="1" noChangeArrowheads="1"/>
          </p:cNvSpPr>
          <p:nvPr/>
        </p:nvSpPr>
        <p:spPr bwMode="auto">
          <a:xfrm>
            <a:off x="323528" y="2132856"/>
            <a:ext cx="5328592" cy="32685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fontAlgn="base">
              <a:spcBef>
                <a:spcPct val="0"/>
              </a:spcBef>
              <a:spcAft>
                <a:spcPct val="0"/>
              </a:spcAft>
              <a:buClrTx/>
              <a:buSzTx/>
              <a:buNone/>
              <a:tabLst/>
            </a:pPr>
            <a:r>
              <a:rPr lang="en-US" altLang="en-US" sz="2400" dirty="0">
                <a:latin typeface="+mj-lt"/>
                <a:ea typeface="+mj-ea"/>
                <a:cs typeface="+mj-cs"/>
              </a:rPr>
              <a:t>Filtered data shows the accident Severity break down in the west midlands area, the figures are as follows:</a:t>
            </a:r>
          </a:p>
          <a:p>
            <a:pPr marL="0" marR="0" lvl="0" indent="0" fontAlgn="base">
              <a:spcBef>
                <a:spcPct val="0"/>
              </a:spcBef>
              <a:spcAft>
                <a:spcPct val="0"/>
              </a:spcAft>
              <a:buClrTx/>
              <a:buSzTx/>
              <a:buNone/>
              <a:tabLst/>
            </a:pPr>
            <a:endParaRPr lang="en-US" altLang="en-US" sz="2400" dirty="0">
              <a:latin typeface="+mj-lt"/>
              <a:ea typeface="+mj-ea"/>
              <a:cs typeface="+mj-cs"/>
            </a:endParaRPr>
          </a:p>
          <a:p>
            <a:pPr marL="0" indent="0" fontAlgn="base">
              <a:spcBef>
                <a:spcPct val="0"/>
              </a:spcBef>
              <a:spcAft>
                <a:spcPct val="0"/>
              </a:spcAft>
              <a:buNone/>
            </a:pPr>
            <a:r>
              <a:rPr lang="en-US" altLang="en-US" sz="2400" dirty="0">
                <a:latin typeface="+mj-lt"/>
                <a:ea typeface="+mj-ea"/>
                <a:cs typeface="+mj-cs"/>
              </a:rPr>
              <a:t>Key: 1 – Fatal 630</a:t>
            </a:r>
          </a:p>
          <a:p>
            <a:pPr marL="0" indent="0" fontAlgn="base">
              <a:spcBef>
                <a:spcPct val="0"/>
              </a:spcBef>
              <a:spcAft>
                <a:spcPct val="0"/>
              </a:spcAft>
              <a:buNone/>
            </a:pPr>
            <a:r>
              <a:rPr lang="en-US" altLang="en-US" sz="2400" dirty="0">
                <a:latin typeface="+mj-lt"/>
                <a:ea typeface="+mj-ea"/>
                <a:cs typeface="+mj-cs"/>
              </a:rPr>
              <a:t>Key: 2 – Serious 8546 </a:t>
            </a:r>
          </a:p>
          <a:p>
            <a:pPr marL="0" indent="0" fontAlgn="base">
              <a:spcBef>
                <a:spcPct val="0"/>
              </a:spcBef>
              <a:spcAft>
                <a:spcPct val="0"/>
              </a:spcAft>
              <a:buNone/>
            </a:pPr>
            <a:r>
              <a:rPr lang="en-US" altLang="en-US" sz="2400" dirty="0">
                <a:latin typeface="+mj-lt"/>
                <a:ea typeface="+mj-ea"/>
                <a:cs typeface="+mj-cs"/>
              </a:rPr>
              <a:t>Key: 3 – Slight 59135 </a:t>
            </a:r>
          </a:p>
          <a:p>
            <a:pPr marL="0" indent="0" fontAlgn="base">
              <a:spcBef>
                <a:spcPct val="0"/>
              </a:spcBef>
              <a:spcAft>
                <a:spcPct val="0"/>
              </a:spcAft>
              <a:buNone/>
            </a:pPr>
            <a:endParaRPr lang="en-US" altLang="en-US" sz="4400" dirty="0">
              <a:latin typeface="+mj-lt"/>
              <a:ea typeface="+mj-ea"/>
              <a:cs typeface="+mj-cs"/>
            </a:endParaRPr>
          </a:p>
        </p:txBody>
      </p:sp>
      <p:pic>
        <p:nvPicPr>
          <p:cNvPr id="5" name="Picture 4">
            <a:extLst>
              <a:ext uri="{FF2B5EF4-FFF2-40B4-BE49-F238E27FC236}">
                <a16:creationId xmlns:lc="http://schemas.openxmlformats.org/drawingml/2006/lockedCanvas" xmlns:a16="http://schemas.microsoft.com/office/drawing/2014/main" xmlns="" id="{F35E1B0B-9E3B-6F4F-0800-9A5EAFFAAA34}"/>
              </a:ext>
            </a:extLst>
          </p:cNvPr>
          <p:cNvPicPr>
            <a:picLocks noChangeAspect="1"/>
          </p:cNvPicPr>
          <p:nvPr/>
        </p:nvPicPr>
        <p:blipFill>
          <a:blip r:embed="rId2"/>
          <a:stretch>
            <a:fillRect/>
          </a:stretch>
        </p:blipFill>
        <p:spPr>
          <a:xfrm>
            <a:off x="4355976" y="3241550"/>
            <a:ext cx="4536504" cy="3082051"/>
          </a:xfrm>
          <a:prstGeom prst="rect">
            <a:avLst/>
          </a:prstGeom>
        </p:spPr>
      </p:pic>
    </p:spTree>
    <p:extLst>
      <p:ext uri="{BB962C8B-B14F-4D97-AF65-F5344CB8AC3E}">
        <p14:creationId xmlns:p14="http://schemas.microsoft.com/office/powerpoint/2010/main" val="118964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Gender -  Habib</a:t>
            </a:r>
          </a:p>
        </p:txBody>
      </p:sp>
      <p:sp>
        <p:nvSpPr>
          <p:cNvPr id="6" name="TextBox 5">
            <a:extLst>
              <a:ext uri="{FF2B5EF4-FFF2-40B4-BE49-F238E27FC236}">
                <a16:creationId xmlns:lc="http://schemas.openxmlformats.org/drawingml/2006/lockedCanvas" xmlns:a16="http://schemas.microsoft.com/office/drawing/2014/main" xmlns="" id="{33696AF3-0FE8-CD89-D685-2F5D7982BD71}"/>
              </a:ext>
            </a:extLst>
          </p:cNvPr>
          <p:cNvSpPr txBox="1">
            <a:spLocks noChangeArrowheads="1"/>
          </p:cNvSpPr>
          <p:nvPr/>
        </p:nvSpPr>
        <p:spPr bwMode="auto">
          <a:xfrm>
            <a:off x="179512" y="1412776"/>
            <a:ext cx="4061604" cy="48628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Question:  Out of the Fatal </a:t>
            </a:r>
            <a:r>
              <a:rPr lang="en-US" altLang="en-US" sz="1600" dirty="0" smtClean="0">
                <a:latin typeface="+mj-lt"/>
                <a:ea typeface="+mj-ea"/>
                <a:cs typeface="+mj-cs"/>
              </a:rPr>
              <a:t>accidents, </a:t>
            </a:r>
            <a:r>
              <a:rPr lang="en-US" altLang="en-US" sz="1600" dirty="0">
                <a:latin typeface="+mj-lt"/>
                <a:ea typeface="+mj-ea"/>
                <a:cs typeface="+mj-cs"/>
              </a:rPr>
              <a:t>is there a specific gender that is more prominent in </a:t>
            </a:r>
            <a:r>
              <a:rPr lang="en-US" altLang="en-US" sz="1600" dirty="0" smtClean="0">
                <a:latin typeface="+mj-lt"/>
                <a:ea typeface="+mj-ea"/>
                <a:cs typeface="+mj-cs"/>
              </a:rPr>
              <a:t>these accidents?</a:t>
            </a: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After exploring the initial </a:t>
            </a:r>
            <a:r>
              <a:rPr lang="en-US" altLang="en-US" sz="1600" dirty="0" smtClean="0">
                <a:latin typeface="+mj-lt"/>
                <a:ea typeface="+mj-ea"/>
                <a:cs typeface="+mj-cs"/>
              </a:rPr>
              <a:t>dataset </a:t>
            </a:r>
            <a:r>
              <a:rPr lang="en-US" altLang="en-US" sz="1600" dirty="0">
                <a:latin typeface="+mj-lt"/>
                <a:ea typeface="+mj-ea"/>
                <a:cs typeface="+mj-cs"/>
              </a:rPr>
              <a:t>of accidents, we can see in the </a:t>
            </a:r>
            <a:r>
              <a:rPr lang="en-US" altLang="en-US" sz="1600" dirty="0" smtClean="0">
                <a:latin typeface="+mj-lt"/>
                <a:ea typeface="+mj-ea"/>
                <a:cs typeface="+mj-cs"/>
              </a:rPr>
              <a:t>West </a:t>
            </a:r>
            <a:r>
              <a:rPr lang="en-US" altLang="en-US" sz="1600" dirty="0">
                <a:latin typeface="+mj-lt"/>
                <a:ea typeface="+mj-ea"/>
                <a:cs typeface="+mj-cs"/>
              </a:rPr>
              <a:t>M</a:t>
            </a:r>
            <a:r>
              <a:rPr lang="en-US" altLang="en-US" sz="1600" dirty="0" smtClean="0">
                <a:latin typeface="+mj-lt"/>
                <a:ea typeface="+mj-ea"/>
                <a:cs typeface="+mj-cs"/>
              </a:rPr>
              <a:t>idlands </a:t>
            </a:r>
            <a:r>
              <a:rPr lang="en-US" altLang="en-US" sz="1600" dirty="0">
                <a:latin typeface="+mj-lt"/>
                <a:ea typeface="+mj-ea"/>
                <a:cs typeface="+mj-cs"/>
              </a:rPr>
              <a:t>there are a total of 630 fatal accident. We can further investigate this by </a:t>
            </a:r>
            <a:r>
              <a:rPr lang="en-US" altLang="en-US" sz="1600" dirty="0" smtClean="0">
                <a:latin typeface="+mj-lt"/>
                <a:ea typeface="+mj-ea"/>
                <a:cs typeface="+mj-cs"/>
              </a:rPr>
              <a:t>sorting by gender amongst these fatal accidents. </a:t>
            </a: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The data shows that out of the 630 fatal accidents 84.8% (534) are male. </a:t>
            </a:r>
            <a:r>
              <a:rPr lang="en-US" altLang="en-US" sz="1600" dirty="0" smtClean="0">
                <a:latin typeface="+mj-lt"/>
                <a:ea typeface="+mj-ea"/>
                <a:cs typeface="+mj-cs"/>
              </a:rPr>
              <a:t>We can deduce that </a:t>
            </a:r>
            <a:r>
              <a:rPr lang="en-US" altLang="en-US" sz="1600" dirty="0">
                <a:latin typeface="+mj-lt"/>
                <a:ea typeface="+mj-ea"/>
                <a:cs typeface="+mj-cs"/>
              </a:rPr>
              <a:t>a male has a higher likelihood being involved in a fatal accident. </a:t>
            </a: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4400" dirty="0">
              <a:latin typeface="+mj-lt"/>
              <a:ea typeface="+mj-ea"/>
              <a:cs typeface="+mj-cs"/>
            </a:endParaRPr>
          </a:p>
        </p:txBody>
      </p:sp>
      <p:pic>
        <p:nvPicPr>
          <p:cNvPr id="7" name="Content Placeholder 4">
            <a:extLst>
              <a:ext uri="{FF2B5EF4-FFF2-40B4-BE49-F238E27FC236}">
                <a16:creationId xmlns:lc="http://schemas.openxmlformats.org/drawingml/2006/lockedCanvas" xmlns:a16="http://schemas.microsoft.com/office/drawing/2014/main" xmlns="" id="{EF1D6072-4C23-60C7-3EFA-29653179BFD6}"/>
              </a:ext>
            </a:extLst>
          </p:cNvPr>
          <p:cNvPicPr>
            <a:picLocks noGrp="1" noChangeAspect="1"/>
          </p:cNvPicPr>
          <p:nvPr/>
        </p:nvPicPr>
        <p:blipFill>
          <a:blip r:embed="rId2"/>
          <a:stretch>
            <a:fillRect/>
          </a:stretch>
        </p:blipFill>
        <p:spPr>
          <a:xfrm>
            <a:off x="4355976" y="2003301"/>
            <a:ext cx="4489532" cy="3577317"/>
          </a:xfrm>
          <a:prstGeom prst="rect">
            <a:avLst/>
          </a:prstGeom>
        </p:spPr>
      </p:pic>
    </p:spTree>
    <p:extLst>
      <p:ext uri="{BB962C8B-B14F-4D97-AF65-F5344CB8AC3E}">
        <p14:creationId xmlns:p14="http://schemas.microsoft.com/office/powerpoint/2010/main" val="339070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Age band -  Habib</a:t>
            </a:r>
          </a:p>
        </p:txBody>
      </p:sp>
      <p:sp>
        <p:nvSpPr>
          <p:cNvPr id="5" name="TextBox 7">
            <a:extLst>
              <a:ext uri="{FF2B5EF4-FFF2-40B4-BE49-F238E27FC236}">
                <a16:creationId xmlns:lc="http://schemas.openxmlformats.org/drawingml/2006/lockedCanvas" xmlns:a16="http://schemas.microsoft.com/office/drawing/2014/main" xmlns="" id="{5289B5A1-BEBC-3A9D-D72F-0C4DAE8EFB64}"/>
              </a:ext>
            </a:extLst>
          </p:cNvPr>
          <p:cNvSpPr txBox="1"/>
          <p:nvPr/>
        </p:nvSpPr>
        <p:spPr>
          <a:xfrm>
            <a:off x="539552" y="1412776"/>
            <a:ext cx="5734522" cy="20313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Question:  Out of the Fatal </a:t>
            </a:r>
            <a:r>
              <a:rPr lang="en-US" altLang="en-US" sz="1400" dirty="0" smtClean="0">
                <a:latin typeface="+mj-lt"/>
                <a:ea typeface="+mj-ea"/>
                <a:cs typeface="+mj-cs"/>
              </a:rPr>
              <a:t>accidents, </a:t>
            </a:r>
            <a:r>
              <a:rPr lang="en-US" altLang="en-US" sz="1400" dirty="0">
                <a:latin typeface="+mj-lt"/>
                <a:ea typeface="+mj-ea"/>
                <a:cs typeface="+mj-cs"/>
              </a:rPr>
              <a:t>is there a specific age band that is more prominent in being involved in the accidents? </a:t>
            </a:r>
          </a:p>
          <a:p>
            <a:pPr marL="0" indent="0" fontAlgn="base">
              <a:spcBef>
                <a:spcPct val="0"/>
              </a:spcBef>
              <a:spcAft>
                <a:spcPct val="0"/>
              </a:spcAft>
              <a:buFont typeface="Arial" panose="020B0604020202020204" pitchFamily="34" charset="0"/>
              <a:buNone/>
            </a:pPr>
            <a:endParaRPr lang="en-US" altLang="en-US" sz="14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After exploring gender </a:t>
            </a:r>
            <a:r>
              <a:rPr lang="en-US" altLang="en-US" sz="1400" dirty="0" smtClean="0">
                <a:latin typeface="+mj-lt"/>
                <a:ea typeface="+mj-ea"/>
                <a:cs typeface="+mj-cs"/>
              </a:rPr>
              <a:t>factor, we </a:t>
            </a:r>
            <a:r>
              <a:rPr lang="en-US" altLang="en-US" sz="1400" dirty="0">
                <a:latin typeface="+mj-lt"/>
                <a:ea typeface="+mj-ea"/>
                <a:cs typeface="+mj-cs"/>
              </a:rPr>
              <a:t>then moved </a:t>
            </a:r>
            <a:r>
              <a:rPr lang="en-US" altLang="en-US" sz="1400" dirty="0" smtClean="0">
                <a:latin typeface="+mj-lt"/>
                <a:ea typeface="+mj-ea"/>
                <a:cs typeface="+mj-cs"/>
              </a:rPr>
              <a:t>to </a:t>
            </a:r>
            <a:r>
              <a:rPr lang="en-US" altLang="en-US" sz="1400" dirty="0">
                <a:latin typeface="+mj-lt"/>
                <a:ea typeface="+mj-ea"/>
                <a:cs typeface="+mj-cs"/>
              </a:rPr>
              <a:t>looking at the age band to understand the correlation of age and fatal accident. </a:t>
            </a:r>
          </a:p>
          <a:p>
            <a:pPr marL="0" indent="0" fontAlgn="base">
              <a:spcBef>
                <a:spcPct val="0"/>
              </a:spcBef>
              <a:spcAft>
                <a:spcPct val="0"/>
              </a:spcAft>
              <a:buFont typeface="Arial" panose="020B0604020202020204" pitchFamily="34" charset="0"/>
              <a:buNone/>
            </a:pPr>
            <a:endParaRPr lang="en-US" altLang="en-US" sz="14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The data shows that out of the 630 fatal accidents 24.1% are aged between 26 – 35 across both genders. Which can imply that the age band 26 – 35 are more prone to being involved in fatal accident. </a:t>
            </a:r>
          </a:p>
        </p:txBody>
      </p:sp>
      <p:pic>
        <p:nvPicPr>
          <p:cNvPr id="8" name="Content Placeholder 4">
            <a:extLst>
              <a:ext uri="{FF2B5EF4-FFF2-40B4-BE49-F238E27FC236}">
                <a16:creationId xmlns:lc="http://schemas.openxmlformats.org/drawingml/2006/lockedCanvas" xmlns:a16="http://schemas.microsoft.com/office/drawing/2014/main" xmlns="" id="{CBC84466-89F7-46C6-ECED-9A822B7D7AF6}"/>
              </a:ext>
            </a:extLst>
          </p:cNvPr>
          <p:cNvPicPr>
            <a:picLocks noChangeAspect="1"/>
          </p:cNvPicPr>
          <p:nvPr/>
        </p:nvPicPr>
        <p:blipFill>
          <a:blip r:embed="rId2"/>
          <a:stretch>
            <a:fillRect/>
          </a:stretch>
        </p:blipFill>
        <p:spPr>
          <a:xfrm>
            <a:off x="251520" y="3573016"/>
            <a:ext cx="5421640" cy="2674452"/>
          </a:xfrm>
          <a:prstGeom prst="rect">
            <a:avLst/>
          </a:prstGeom>
        </p:spPr>
      </p:pic>
      <p:pic>
        <p:nvPicPr>
          <p:cNvPr id="9" name="Content Placeholder 4">
            <a:extLst>
              <a:ext uri="{FF2B5EF4-FFF2-40B4-BE49-F238E27FC236}">
                <a16:creationId xmlns:lc="http://schemas.openxmlformats.org/drawingml/2006/lockedCanvas" xmlns:a16="http://schemas.microsoft.com/office/drawing/2014/main" xmlns="" id="{288D79A6-177A-A324-24B0-DD019063839D}"/>
              </a:ext>
            </a:extLst>
          </p:cNvPr>
          <p:cNvPicPr>
            <a:picLocks noGrp="1" noChangeAspect="1"/>
          </p:cNvPicPr>
          <p:nvPr/>
        </p:nvPicPr>
        <p:blipFill>
          <a:blip r:embed="rId3"/>
          <a:stretch>
            <a:fillRect/>
          </a:stretch>
        </p:blipFill>
        <p:spPr>
          <a:xfrm>
            <a:off x="5796136" y="3606383"/>
            <a:ext cx="2986529" cy="2607717"/>
          </a:xfrm>
          <a:prstGeom prst="rect">
            <a:avLst/>
          </a:prstGeom>
        </p:spPr>
      </p:pic>
    </p:spTree>
    <p:extLst>
      <p:ext uri="{BB962C8B-B14F-4D97-AF65-F5344CB8AC3E}">
        <p14:creationId xmlns:p14="http://schemas.microsoft.com/office/powerpoint/2010/main" val="344174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Gender and age band -  Habib</a:t>
            </a:r>
          </a:p>
        </p:txBody>
      </p:sp>
      <p:pic>
        <p:nvPicPr>
          <p:cNvPr id="6" name="Picture 5">
            <a:extLst>
              <a:ext uri="{FF2B5EF4-FFF2-40B4-BE49-F238E27FC236}">
                <a16:creationId xmlns:lc="http://schemas.openxmlformats.org/drawingml/2006/lockedCanvas" xmlns:a16="http://schemas.microsoft.com/office/drawing/2014/main" xmlns="" id="{BA74A6ED-756F-4C65-B22A-E561763A9FF8}"/>
              </a:ext>
            </a:extLst>
          </p:cNvPr>
          <p:cNvPicPr>
            <a:picLocks noChangeAspect="1"/>
          </p:cNvPicPr>
          <p:nvPr/>
        </p:nvPicPr>
        <p:blipFill>
          <a:blip r:embed="rId2"/>
          <a:stretch>
            <a:fillRect/>
          </a:stretch>
        </p:blipFill>
        <p:spPr>
          <a:xfrm>
            <a:off x="277571" y="4005064"/>
            <a:ext cx="6526677" cy="2366577"/>
          </a:xfrm>
          <a:prstGeom prst="rect">
            <a:avLst/>
          </a:prstGeom>
        </p:spPr>
      </p:pic>
      <p:pic>
        <p:nvPicPr>
          <p:cNvPr id="7" name="Picture 6">
            <a:extLst>
              <a:ext uri="{FF2B5EF4-FFF2-40B4-BE49-F238E27FC236}">
                <a16:creationId xmlns:lc="http://schemas.openxmlformats.org/drawingml/2006/lockedCanvas" xmlns:a16="http://schemas.microsoft.com/office/drawing/2014/main" xmlns="" id="{302A48AB-6E9D-C4EC-8925-9FBC4A3B3D9B}"/>
              </a:ext>
            </a:extLst>
          </p:cNvPr>
          <p:cNvPicPr>
            <a:picLocks noChangeAspect="1"/>
          </p:cNvPicPr>
          <p:nvPr/>
        </p:nvPicPr>
        <p:blipFill>
          <a:blip r:embed="rId3"/>
          <a:stretch>
            <a:fillRect/>
          </a:stretch>
        </p:blipFill>
        <p:spPr>
          <a:xfrm>
            <a:off x="6800377" y="4005064"/>
            <a:ext cx="2159111" cy="2366577"/>
          </a:xfrm>
          <a:prstGeom prst="rect">
            <a:avLst/>
          </a:prstGeom>
        </p:spPr>
      </p:pic>
      <p:sp>
        <p:nvSpPr>
          <p:cNvPr id="3" name="Rectangle 2"/>
          <p:cNvSpPr/>
          <p:nvPr/>
        </p:nvSpPr>
        <p:spPr>
          <a:xfrm>
            <a:off x="179512" y="1412776"/>
            <a:ext cx="8783846" cy="1815882"/>
          </a:xfrm>
          <a:prstGeom prst="rect">
            <a:avLst/>
          </a:prstGeom>
        </p:spPr>
        <p:txBody>
          <a:bodyPr wrap="square">
            <a:spAutoFit/>
          </a:bodyPr>
          <a:lstStyle/>
          <a:p>
            <a:pPr fontAlgn="base">
              <a:spcBef>
                <a:spcPct val="0"/>
              </a:spcBef>
              <a:spcAft>
                <a:spcPct val="0"/>
              </a:spcAft>
            </a:pPr>
            <a:r>
              <a:rPr lang="en-US" altLang="en-US" sz="1400" dirty="0"/>
              <a:t>Question:  Out of the Fatal </a:t>
            </a:r>
            <a:r>
              <a:rPr lang="en-US" altLang="en-US" sz="1400" dirty="0" smtClean="0"/>
              <a:t>accidents, </a:t>
            </a:r>
            <a:r>
              <a:rPr lang="en-US" altLang="en-US" sz="1400" dirty="0"/>
              <a:t>what is the relationship between age and gender? </a:t>
            </a:r>
          </a:p>
          <a:p>
            <a:pPr fontAlgn="base">
              <a:spcBef>
                <a:spcPct val="0"/>
              </a:spcBef>
              <a:spcAft>
                <a:spcPct val="0"/>
              </a:spcAft>
            </a:pPr>
            <a:endParaRPr lang="en-US" altLang="en-US" sz="1400" dirty="0"/>
          </a:p>
          <a:p>
            <a:pPr fontAlgn="base">
              <a:spcBef>
                <a:spcPct val="0"/>
              </a:spcBef>
              <a:spcAft>
                <a:spcPct val="0"/>
              </a:spcAft>
            </a:pPr>
            <a:r>
              <a:rPr lang="en-US" altLang="en-US" sz="1400" dirty="0"/>
              <a:t>After exploring both gender and age as factors. We then moved onto looking at the relationship of age band and gender to gain a better insight on the data of fatal car accidents. </a:t>
            </a:r>
          </a:p>
          <a:p>
            <a:pPr fontAlgn="base">
              <a:spcBef>
                <a:spcPct val="0"/>
              </a:spcBef>
              <a:spcAft>
                <a:spcPct val="0"/>
              </a:spcAft>
            </a:pPr>
            <a:endParaRPr lang="en-US" altLang="en-US" sz="1400" dirty="0"/>
          </a:p>
          <a:p>
            <a:pPr fontAlgn="base">
              <a:spcBef>
                <a:spcPct val="0"/>
              </a:spcBef>
              <a:spcAft>
                <a:spcPct val="0"/>
              </a:spcAft>
            </a:pPr>
            <a:r>
              <a:rPr lang="en-US" altLang="en-US" sz="1400" dirty="0"/>
              <a:t>The data shows that out of the 630 fatal accidents across both genders is the age band of 26-35. The discovery in the data can be used in Car insurance premiums as marker to show if the individuals are high risk thus generating the insurance </a:t>
            </a:r>
            <a:r>
              <a:rPr lang="en-US" altLang="en-US" sz="1400" dirty="0" smtClean="0"/>
              <a:t>premium for </a:t>
            </a:r>
            <a:r>
              <a:rPr lang="en-US" altLang="en-US" sz="1400" dirty="0"/>
              <a:t>the year. </a:t>
            </a:r>
          </a:p>
        </p:txBody>
      </p:sp>
    </p:spTree>
    <p:extLst>
      <p:ext uri="{BB962C8B-B14F-4D97-AF65-F5344CB8AC3E}">
        <p14:creationId xmlns:p14="http://schemas.microsoft.com/office/powerpoint/2010/main" val="2338479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a:bodyPr>
          <a:lstStyle/>
          <a:p>
            <a:r>
              <a:rPr lang="en-GB" dirty="0" smtClean="0"/>
              <a:t>Summary - Jo</a:t>
            </a:r>
            <a:endParaRPr lang="en-GB" dirty="0"/>
          </a:p>
        </p:txBody>
      </p:sp>
      <p:sp>
        <p:nvSpPr>
          <p:cNvPr id="8" name="Content Placeholder 2">
            <a:extLst>
              <a:ext uri="{FF2B5EF4-FFF2-40B4-BE49-F238E27FC236}">
                <a16:creationId xmlns:lc="http://schemas.openxmlformats.org/drawingml/2006/lockedCanvas" xmlns:a16="http://schemas.microsoft.com/office/drawing/2014/main" xmlns="" id="{DEA12BF2-78D6-6C64-03EC-9BDE4C1AEF00}"/>
              </a:ext>
            </a:extLst>
          </p:cNvPr>
          <p:cNvSpPr>
            <a:spLocks noGrp="1"/>
          </p:cNvSpPr>
          <p:nvPr/>
        </p:nvSpPr>
        <p:spPr>
          <a:xfrm>
            <a:off x="179512" y="1412776"/>
            <a:ext cx="8784976" cy="532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Insurance companies could create insurance premiums looking at the possible factors of the car accidents </a:t>
            </a:r>
            <a:r>
              <a:rPr lang="en-GB" sz="1400" dirty="0" smtClean="0"/>
              <a:t>using our </a:t>
            </a:r>
            <a:r>
              <a:rPr lang="en-GB" sz="1400" dirty="0" smtClean="0"/>
              <a:t>analysis.</a:t>
            </a:r>
          </a:p>
          <a:p>
            <a:r>
              <a:rPr lang="en-GB" sz="1400" dirty="0" smtClean="0"/>
              <a:t>Life insurance companies could also look at this data for ages 26-35 adults, suggesting that their premiums could also be higher due to their higher risk of fatality.</a:t>
            </a:r>
          </a:p>
          <a:p>
            <a:r>
              <a:rPr lang="en-GB" sz="1400" dirty="0" smtClean="0"/>
              <a:t>Similarly, other analysis shows that single carriageways driving have the highest risk of accidents.</a:t>
            </a:r>
          </a:p>
          <a:p>
            <a:r>
              <a:rPr lang="en-GB" sz="1400" dirty="0" smtClean="0"/>
              <a:t>Lastly, car drivers have higher risks of accidents above other types.</a:t>
            </a:r>
          </a:p>
          <a:p>
            <a:r>
              <a:rPr lang="en-GB" sz="1400" dirty="0" smtClean="0"/>
              <a:t>There </a:t>
            </a:r>
            <a:r>
              <a:rPr lang="en-GB" sz="1400" dirty="0" smtClean="0"/>
              <a:t>are some limitations to the data – </a:t>
            </a:r>
          </a:p>
          <a:p>
            <a:pPr marL="514350" indent="-514350">
              <a:buFont typeface="+mj-lt"/>
              <a:buAutoNum type="arabicPeriod"/>
            </a:pPr>
            <a:r>
              <a:rPr lang="en-GB" sz="1400" dirty="0" smtClean="0"/>
              <a:t>We only looked at data from the West Midlands – note that some cities, for example London, are more densely populated therefore will have some sort of an impact on the data. This data analysis would only allow us to infer relationships in car accidents vs its factors in the West Midlands only.</a:t>
            </a:r>
            <a:endParaRPr lang="en-GB" sz="1400" dirty="0"/>
          </a:p>
          <a:p>
            <a:pPr marL="514350" indent="-514350">
              <a:buFont typeface="+mj-lt"/>
              <a:buAutoNum type="arabicPeriod"/>
            </a:pPr>
            <a:r>
              <a:rPr lang="en-GB" sz="1400" dirty="0" smtClean="0"/>
              <a:t>We also note that the dataset only provides us data until 2015. Since then, we have had a pandemic as well a change in people’s working conditions. More people work from home, and follow hybrid working patterns than before.</a:t>
            </a:r>
          </a:p>
          <a:p>
            <a:pPr marL="514350" indent="-514350">
              <a:buFont typeface="+mj-lt"/>
              <a:buAutoNum type="arabicPeriod"/>
            </a:pPr>
            <a:r>
              <a:rPr lang="en-GB" sz="1400" dirty="0" smtClean="0"/>
              <a:t>More up-to-date data would be required to look at current trends, thereby facilitating more accurate pricing of insurance premiums</a:t>
            </a:r>
            <a:r>
              <a:rPr lang="en-GB" sz="1400" dirty="0" smtClean="0"/>
              <a:t>.</a:t>
            </a:r>
          </a:p>
          <a:p>
            <a:pPr marL="514350" indent="-514350">
              <a:buFont typeface="+mj-lt"/>
              <a:buAutoNum type="arabicPeriod"/>
            </a:pPr>
            <a:endParaRPr lang="en-GB" sz="1400" dirty="0" smtClean="0"/>
          </a:p>
        </p:txBody>
      </p:sp>
    </p:spTree>
    <p:extLst>
      <p:ext uri="{BB962C8B-B14F-4D97-AF65-F5344CB8AC3E}">
        <p14:creationId xmlns:p14="http://schemas.microsoft.com/office/powerpoint/2010/main" val="141888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Analysis of Casualty Severities vs Time of Day- Jo</a:t>
            </a:r>
            <a:endParaRPr lang="en-GB" dirty="0"/>
          </a:p>
        </p:txBody>
      </p:sp>
      <p:sp>
        <p:nvSpPr>
          <p:cNvPr id="3" name="Content Placeholder 2"/>
          <p:cNvSpPr>
            <a:spLocks noGrp="1"/>
          </p:cNvSpPr>
          <p:nvPr>
            <p:ph sz="quarter" idx="1"/>
          </p:nvPr>
        </p:nvSpPr>
        <p:spPr/>
        <p:txBody>
          <a:bodyPr>
            <a:normAutofit/>
          </a:bodyPr>
          <a:lstStyle/>
          <a:p>
            <a:r>
              <a:rPr lang="en-US" sz="1900" dirty="0" smtClean="0"/>
              <a:t>Question</a:t>
            </a:r>
            <a:r>
              <a:rPr lang="en-US" sz="1900" dirty="0"/>
              <a:t>: When are accidents most likely to occur, based on time of day</a:t>
            </a:r>
            <a:r>
              <a:rPr lang="en-US" sz="1900" dirty="0" smtClean="0"/>
              <a:t>?</a:t>
            </a:r>
            <a:endParaRPr lang="en-US" sz="1900" dirty="0"/>
          </a:p>
          <a:p>
            <a:r>
              <a:rPr lang="en-US" sz="1900" dirty="0" smtClean="0"/>
              <a:t>Filtered the </a:t>
            </a:r>
            <a:r>
              <a:rPr lang="en-US" sz="1900" dirty="0"/>
              <a:t>data by combining accidents that have occurred during specific times of day into intervals, such that we can better assess when accidents are most likely to occur</a:t>
            </a:r>
            <a:r>
              <a:rPr lang="en-US" sz="1900" dirty="0" smtClean="0"/>
              <a:t>.</a:t>
            </a:r>
          </a:p>
          <a:p>
            <a:pPr marL="0" indent="0">
              <a:buNone/>
            </a:pPr>
            <a:endParaRPr lang="en-US" sz="1200" dirty="0"/>
          </a:p>
          <a:p>
            <a:pPr lvl="1"/>
            <a:r>
              <a:rPr lang="en-US" sz="1200" dirty="0"/>
              <a:t>    Morning - 06:00 - 11:59</a:t>
            </a:r>
          </a:p>
          <a:p>
            <a:pPr lvl="1"/>
            <a:r>
              <a:rPr lang="en-US" sz="1200" dirty="0"/>
              <a:t>    Afternoon - 12:00 - 17:59</a:t>
            </a:r>
          </a:p>
          <a:p>
            <a:pPr lvl="1"/>
            <a:r>
              <a:rPr lang="en-US" sz="1200" dirty="0"/>
              <a:t>    Evening- 18:00-23:59</a:t>
            </a:r>
          </a:p>
          <a:p>
            <a:pPr lvl="1"/>
            <a:r>
              <a:rPr lang="en-US" sz="1200" dirty="0"/>
              <a:t>    Night- 00:00 - </a:t>
            </a:r>
            <a:r>
              <a:rPr lang="en-US" sz="1200" dirty="0" smtClean="0"/>
              <a:t>05:59</a:t>
            </a:r>
            <a:endParaRPr lang="en-GB" sz="1200" dirty="0"/>
          </a:p>
        </p:txBody>
      </p:sp>
      <p:sp>
        <p:nvSpPr>
          <p:cNvPr id="4" name="AutoShape 2" descr="data:image/png;base64,iVBORw0KGgoAAAANSUhEUgAAApYAAAGZCAYAAAAzTHFCAAAAOXRFWHRTb2Z0d2FyZQBNYXRwbG90bGliIHZlcnNpb24zLjcuMSwgaHR0cHM6Ly9tYXRwbG90bGliLm9yZy/bCgiHAAAACXBIWXMAAA9hAAAPYQGoP6dpAACYFklEQVR4nOzdd3gUVdsG8Hu2bza9F1IIgYTeQu8IhF5EAZEmCCK9qUiRJr18KghYkCYIKqKA9FAU6b23QBLSe8/28/2RNwtLCglsMtnN87uuvTQzZ2bv3YTk2XPmnOEYYwyEEEIIIYS8IQHfAQghhBBCiGWgwpIQQgghhJgEFZaEEEIIIcQkqLAkhBBCCCEmQYUlIYQQQggxCSosCSGEEEKISVBhSQghhBBCTIIKS0IIIYQQYhJUWBJCCCGEEJOgwpJYnG+++QYcx6FOnTpl/lwcx2H+/PmvbLdlyxZwHIfw8PAyy5KTk4P58+fj1KlTJWofHh4OjuPAcRx27dpVYP/8+fPBcRySkpJMnLRkOI7DhAkTeHnuimrEiBGG71lxjxEjRuDUqVPgOK7EPw8VzZw5c+Dj4wORSAR7e/si2+X/nOY/rKysUKVKFYSEhGDt2rXIzMwsv9CEEIj4DkCIqf30008AgDt37uDChQto1qxZmT3XuXPnUKVKlTI7f2nk5ORgwYIFAID27duX6tjZs2ejf//+EIvFZZCMmMrcuXMxduxYw9dXr17F+PHjsWTJEnTo0MGw3cXFBS4uLjh37hxq1arFR9Q38tdff2Hx4sWYPXs2unXrBqlU+spjDh8+DDs7O6jVasTExCA0NBSffvopVq5cif3796N+/frlkJwQQoUlsSiXL1/GjRs30KNHD/z999/YtGlTmRaWzZs3L7Nzl5du3brh0KFD2LhxIyZOnMh3nHKl0+mg1WpLVLhUBNWqVUO1atUMXyuVSgBA9erVC/1ZNNefz9u3bwMAJk2aBFdX1xId07hxYzg7Oxu+HjRoECZMmIB27dqhd+/eePjwodl8nwkxZzQUTizKpk2bAADLli1Dy5YtsWvXLuTk5BRoFx0djTFjxsDb2xsSiQSenp545513EB8fb2iTlpaG6dOnw9/fH1KpFK6urujevTvu379vaFPYUPj58+fRqlUryGQyeHp64vPPP4dGoyk07+7du9GiRQsoFApYW1sjJCQE165dM2ozYsQIWFtb4/Hjx+jevTusra3h7e2N6dOnQ6VSAcgb1nZxcQEALFiwwGhI9FU6duyIkJAQLFq06JXDhn5+foWes3379ka9pPnDsDt37sRnn30GDw8PWFtbo1evXoiPj0dmZibGjBkDZ2dnODs744MPPkBWVlahz/ndd9+hRo0akEqlqFWrVqHD9nFxcfjoo49QpUoVSCQSVK1aFQsWLIBWqzW0yR/6X7FiBb788ktUrVoVUqkUJ0+ehF6vx5dffonAwEDI5XLY29ujXr16+Prrr4t8LxITEyGRSDB37twC++7fvw+O4/DNN98AyOtNnjFjBqpWrQqZTAZHR0cEBwfjl19+KfL8b6qwofD8n6X79+8jJCQECoUCHh4eWLZsGYC8n93WrVtDoVCgRo0a2Lp1a4HzluS9Loper8eKFSsQFBRk+Dc1bNgwREVFGdr4+flhzpw5AAA3N7cSX25SmPr162P27NmIjIzE7t27DduPHTuGPn36oEqVKpDJZAgICMBHH31kdNnHv//+C47jCv0ebdu2DRzH4dKlS6+VixCLxgixEDk5OczOzo41adKEMcbYjz/+yACwLVu2GLWLiopiHh4ezNnZma1Zs4YdP36c7d69m40cOZLdu3ePMcZYRkYGq127NlMoFGzhwoXsyJEjbM+ePWzy5MnsxIkThnMBYPPmzTN8fefOHWZlZcVq1arFfvnlF/bXX3+xkJAQ5uPjwwCwp0+fGtouXryYcRzHRo4cyQ4cOMD++OMP1qJFC6ZQKNidO3cM7YYPH84kEgmrWbMmW7VqFTt+/Dj74osvGMdxbMGCBYwxxpRKJTt8+DADwEaNGsXOnTvHzp07xx4/flzk+/X06VMGgK1cuZJdv36dcRzH5s6da9g/b948BoAlJiYatvn6+rLhw4cXOFe7du1Yu3btDF+fPHmSAWC+vr5sxIgR7PDhw2zjxo3M2tqadejQgXXu3JnNmDGDHT16lC1fvpwJhUI2ceJEo3MCYN7e3ob3ct++faxr164MAPvtt98M7WJjY5m3tzfz9fVl3333HTt+/DhbtGgRk0qlbMSIEQVer5eXF+vQoQP7/fff2dGjR9nTp0/Z0qVLmVAoZPPmzWOhoaHs8OHD7KuvvmLz588v8v1jjLF+/foxb29vptPpjLZ/+umnTCKRsKSkJMYYYx999BGzsrJia9asYSdPnmQHDhxgy5YtY2vXri32/K+S/z6/+H68vO/kyZOGbS/+LH399dfs2LFj7IMPPmAA2Oeff85q1KjBNm3axI4cOcJ69uzJALDLly8bji/pe12UMWPGMABswoQJhp8JFxcX5u3tbfg5u3r1Khs1ahQDwA4fPszOnTvHnj17VuQ5C/s5fdH9+/cN/y7ybdiwgS1dupTt27ePnT59mm3dupXVr1+fBQYGMrVabWjXsGFD1qpVqwLnbNKkieH3DCHEGBWWxGJs27aNAWAbN25kjDGWmZnJrK2tWZs2bYzajRw5konFYnb37t0iz7Vw4UIGgB07dqzY53y5sBw4cCCTy+UsLi7OsE2r1bKgoCCjwjIyMpKJRKICxVRmZiZzd3dnAwYMMGwbPnw4A8B+/fVXo7bdu3dngYGBhq8TExML5CnOi4UlY4y9//77TKFQsNjYWMaYaQrLXr16GbWbMmUKA8AmTZpktL1v377M0dHRaBuAIt/LgIAAw7aPPvqIWVtbs4iICKPjV61axQAYivT811utWjWj4oExxnr27MkaNGhQ6PtUnH379jEA7OjRo0YZPT09Wf/+/Q3b6tSpw/r27Vvq87/K6xSWANiePXsM2zQaDXNxcWEA2NWrVw3bk5OTmVAoZNOmTTNsK+l7XZh79+4xAGzcuHFG2y9cuMAAsFmzZhm2vapYfNGr2ubm5jIArFu3boXu1+v1TKPRsIiICAaA/fXXX4Z9mzdvZgDYtWvXDNsuXrzIALCtW7e+MhshlRENhROLsWnTJsjlcgwaNAgAYG1tjXfffRf//vsvHj16ZGh36NAhdOjQATVr1izyXIcOHUKNGjXQqVOnUmU4efIk3nrrLbi5uRm2CYVCDBw40KjdkSNHoNVqMWzYMGi1WsNDJpOhXbt2BWbychyHXr16GW2rV68eIiIiSpWvOF9++SU0Go1hApAp9OzZ0+jr/Pe8R48eBbanpKQUGA4v6r18/PixYfj0wIED6NChAzw9PY3ey27dugEATp8+bXTO3r17F5ik1LRpU9y4cQPjxo3DkSNHkJGRUaLX161bN7i7u2Pz5s2GbUeOHEFMTAxGjhxpdP5Dhw5h5syZOHXqFHJzc0t0/rLAcRy6d+9u+FokEiEgIAAeHh5o2LChYbujoyNcXV2NfsZK+16/6OTJkwBQ4FKKpk2bombNmggNDTXFyyuAMVZgW0JCAsaOHQtvb2+IRCKIxWL4+voCAO7du2do995778HV1RXffvutYdvatWvh4uJS4N80ISQPFZbEIjx+/Bj//PMPevToAcYY0tLSkJaWhnfeeQfA85niQN61ca+ayV2SNoVJTk6Gu7t7ge0vb8u/lrNJkyYQi8VGj927dxdY4sfKygoymcxom1QqNUzeMAU/Pz+MGzcOP/74o1Eh/iYcHR2NvpZIJMVuf/n1FPdeJicnA8h7L/fv31/gfaxduzYAFHgvPTw8Cpzz888/x6pVq3D+/Hl069YNTk5OeOutt3D58uViX59IJMLQoUOxd+9epKWlAchbWsrDwwMhISGGdt988w0+++wz/Pnnn+jQoQMcHR3Rt29fk73PpVHYz5JEIinwPcnf/uL3pLTv9Yvyv1+Fvf+enp6G/aaWXxh7enoCyLvOs0uXLvjjjz/w6aefIjQ0FBcvXsT58+cBwKjol0ql+Oijj7Bz506kpaUhMTERv/76Kz788EOaCERIEWhWOLEIP/30Exhj+P333/H7778X2L9161Z8+eWXEAqFcHFxMZosUJiStCmMk5MT4uLiCmx/eVv+7NXff//d0FNSEcyZMwc//fQTZs2aZSgWXiSTyQwThl6UlJRkNCPXVIp7L52cnADkvZf16tXD4sWLCz1HfkGRj+O4Am1EIhGmTZuGadOmIS0tDcePH8esWbMQEhKCZ8+ewcrKqsiMH3zwAVauXIldu3Zh4MCB2LdvH6ZMmQKhUGhoo1AosGDBAixYsADx8fGG3stevXoZTQar6Er7Xr8o//sVGxtb4ENbTExMmfz8AMC+ffsAPF+C6/bt27hx4wa2bNmC4cOHG9o9fvy40OM//vhjLFu2DD/99BOUSiW0Wq3Rkk+EEGNUWBKzp9PpsHXrVlSrVg0//vhjgf0HDhzA6tWrcejQIfTs2RPdunXD9u3b8eDBAwQGBhZ6zm7duuGLL77AiRMn0LFjxxJn6dChA/bt24f4+HjDEK5OpzOakQoAISEhEIlECAsLQ//+/UvxaouW34PyJsOsTk5O+OyzzzB79mxkZ2cX2O/n54ebN28abXv48CEePHhQJoVBaGhooe9ltWrVDMVJz549cfDgQVSrVg0ODg5v/Jz29vZ45513EB0djSlTpiA8PLzYtSBr1qyJZs2aYfPmzdDpdFCpVPjggw+KbO/m5oYRI0bgxo0b+Oqrr5CTk1Ns4VqRvMl7nf/v6Oeff0aTJk0M2y9duoR79+5h9uzZJs0KADdu3MCSJUvg5+eHAQMGAHj+weLlHsfvvvuu0HN4eHjg3Xffxfr166FWq9GrVy/4+PiYPCshloIKS2L2Dh06hJiYGCxfvrzQhcHr1KmDdevWYdOmTejZsycWLlyIQ4cOoW3btpg1axbq1q2LtLQ0HD58GNOmTUNQUBCmTJmC3bt3o0+fPpg5cyaaNm2K3NxcnD59Gj179jRajPpFc+bMwb59+9CxY0d88cUXsLKywrffflugSPPz88PChQsxe/ZsPHnyBF27doWDgwPi4+Nx8eJFQw9XadjY2MDX1xd//fUX3nrrLTg6OsLZ2Rl+fn6lOs+UKVPw7bff4tChQwX2DR06FEOGDMG4cePQv39/REREYMWKFYaljkzN2dkZHTt2xNy5c6FQKLB+/Xrcv3/faMmhhQsX4tixY2jZsiUmTZqEwMBAKJVKhIeH4+DBg9i4ceMrL2vo1asX6tSpg+DgYLi4uCAiIgJfffUVfH19Ub169VfmHDlyJD766CPExMSgZcuWBT6wNGvWDD179kS9evXg4OCAe/fuYfv27WjRooWhqNy2bRtGjhyJn376CcOGDXuNd6vsvcl7HRgYiDFjxmDt2rUQCATo1q0bwsPDMXfuXHh7e2Pq1KlvlO3KlSuws7ODRqMxLJC+fft2uLq6Yv/+/YbLLYKCglCtWjXMnDkTjDE4Ojpi//79OHbsWJHnnjx5smE93BevpyWEFILfuUOEvLm+ffsyiUTCEhISimwzaNAgJhKJDDOMnz17xkaOHMnc3d2ZWCxmnp6ebMCAASw+Pt5wTGpqKps8eTLz8fFhYrGYubq6sh49erD79+8b2qCQWdj//fcfa968OZNKpczd3Z198skn7Pvvvy+w3BBjjP3555+sQ4cOzNbWlkmlUubr68veeecddvz4cUOb4cOHM4VCUeA15c+GfdHx48dZw4YNmVQqZQAKncGd7+VZ4S/Kz4uXZtvq9Xq2YsUK5u/vz2QyGQsODmYnTpwoclb4y7OV82fZXrp0qdDX8uJzAWDjx49n69evZ9WqVWNisZgFBQWxHTt2FMibmJjIJk2axKpWrcrEYjFzdHRkjRs3ZrNnz2ZZWVmvfL2rV69mLVu2ZM7OzkwikTAfHx82atQoFh4eXuT796L09HQml8sZAPbDDz8U2D9z5kwWHBzMHBwcmFQqZf7+/mzq1KmG5YhefG82b95coudk7PVmhRf2s9SuXTtWu3btAtt9fX1Zjx49jLaV5L0uik6nY8uXL2c1atRgYrGYOTs7syFDhhRYTuh1ZoXnP6RSKfPw8GBdunRhX3/9NcvIyChwzN27d1nnzp2ZjY0Nc3BwYO+++y6LjIwsdlUFPz8/VrNmzVfmIaSy4xgrZMocIYQQQgAAN2/eRP369fHtt99i3LhxfMchpEKjwpIQQggpRFhYGCIiIjBr1ixERkbi8ePHZnM9LCF8oeWGCCGEkEIsWrQInTt3RlZWFn777TcqKgkpAeqxJIQQQgghJkE9loQQQgghxCSosCSEEEIIISZBhSUhhBBCCDEJKiwJIYQQQohJUGFJCCHEpDiOw59//sl3DEIID6iwJIQQCzBixAhwHIexY8cW2Ddu3DhwHIcRI0aUS5bY2Fh069atXJ7rVVJTUzF06FDY2dnBzs4OQ4cORVpaWoF2W7ZsQb169SCTyeDu7o4JEya88tzr169H1apVIZPJ0LhxY/z7779G+xljmD9/Pjw9PSGXy9G+fXvcuXPnjV+TUqnEiBEjULduXYhEIvTt27dAm9jYWAwePBiBgYEQCASYMmVKic7dvn17cBxn9Bg0aJBRm6tXr6Jz586wt7eHk5MTxowZg6ysrDd+XcQyUGFJCCEWwtvbG7t27UJubq5hm1KpxC+//AIfH583OjdjDFqttkRt3d3dIZVK3+j5TGXw4MG4fv06Dh8+jMOHD+P69esYOnSoUZs1a9Zg9uzZmDlzJu7cuYPQ0FCEhIQUe97du3djypQpmD17Nq5du4Y2bdqgW7duiIyMNLRZsWIF1qxZg3Xr1uHSpUtwd3dH586dkZmZ+UavSafTQS6XY9KkSejUqVOhbVQqFVxcXDB79mzUr1+/VOcfPXo0YmNjDY/vvvvOsC8mJgadOnVCQEAALly4gMOHD+POnTvl9qGFmAH+7iZJCCHEVIYPH8769OnD6taty37++WfD9h07drC6deuyPn36GN07XqlUsokTJzIXFxcmlUpZq1at2MWLFw378+81fvjwYda4cWMmFosN94WfOHEi++STT5iDgwNzc3MrcH9tAGzv3r2Msef3aN+zZw9r3749k8vlrF69euzs2bNGx3z//fesSpUqTC6Xs759+7LVq1czOzu7N3pP7t69ywCw8+fPG7adO3eOAWD3799njDGWkpLC5HI5O378eKnO3bRpUzZ27FijbUFBQWzmzJmMMcb0ej1zd3dny5YtM+xXKpXMzs6Obdy48XVfUgH53/fitGvXjk2ePLlE53tV2++++465uroynU5n2Hbt2jUGgD169KhEz0EsG/VYEkKIBfnggw+wefNmw9c//fQTRo4cWaDdp59+ij179mDr1q24evUqAgICEBISgpSUlALtli5dinv37qFevXoAgK1bt0KhUODChQtYsWIFFi5ciGPHjhWba/bs2ZgxYwauX7+OGjVq4L333jP0gP73338YO3YsJk+ejOvXr6Nz585YvHjxK19r+/bti+0pO3fuHOzs7NCsWTPDtubNm8POzg5nz54FABw7dgx6vR7R0dGoWbMmqlSpggEDBuDZs2dG5+I4Dlu2bAEAqNVqXLlyBV26dDFq06VLF8N5nz59iri4OKM2UqkU7dq1M7Th26lTp8BxHMLDw42279ixA87OzqhduzZmzJhh1MOqUqkgkUggEDwvH+RyOQDgzJkz5ZKbVGxUWBJCiAUZOnQozpw5g/DwcEREROC///7DkCFDjNpkZ2djw4YNWLlyJbp164ZatWrhhx9+gFwux6ZNm4zaLly4EJ07d0a1atXg5OQEAKhXrx7mzZuH6tWrY9iwYQgODkZoaGixuWbMmIEePXqgRo0aWLBgASIiIvD48WMAwNq1a9GtWzfMmDEDNWrUwLhx40p0jaaPjw88PDyK3B8XFwdXV9cC211dXREXFwcAePLkCfR6PZYsWYKvvvoKv//+O1JSUtC5c2eo1WrDMYGBgbCzswMAJCUlQafTwc3Nzei8bm5uhvPm/7e4NnyzsrJCYGAgxGKxYdv777+PX375BadOncLcuXOxZ88evP3224b9HTt2RFxcHFauXAm1Wo3U1FTMmjULQN51nYSI+A5ACCHEdJydndGjRw9s3boVjDH06NEDzs7ORm3CwsKg0WjQqlUrwzaxWIymTZvi3r17Rm2Dg4MLPEd+z2U+Dw8PJCQkFJvrxWPyi8GEhAQEBQXhwYMH6Nevn1H7pk2b4sCBA8Wec9u2bcXuB/J6Gl/GGDNs1+v10Gg0+Oabbwy9i7/88gvc3d1x8uRJw7WW9+/ff+W5Xzxvadrk+/fff40K6u+++w7vv//+q17ia2vatGmB1zV69GjD/9epUwfVq1dHcHAwrl69ikaNGqF27drYunUrpk2bhs8//xxCoRCTJk2Cm5sbhEJhmWUl5oMKS0IIsTAjR440zGr+9ttvC+xnjAEoWdGjUCgKHP9iD1f+efR6fbGZXjzmxaKuqOfNz/gm3N3dER8fX2B7YmKioScxv8itVauWYb+LiwucnZ2NJuK8yNnZGUKhsEDPY0JCguG87u7uAPJ6Ll/sVX2xzcuCg4Nx/fp1w9dFtStPjRo1glgsxqNHj9CoUSMAeROiBg8ejPj4eCgUCnAchzVr1qBq1ao8pyUVAQ2FE0KIhenatSvUajXUanWhs5sDAgIgkUiMronTaDS4fPkyatasWZ5RAQBBQUG4ePGi0bbLly+/8XlbtGiB9PR0o3NfuHAB6enpaNmyJQAYem0fPHhgaJOSkoKkpCT4+voWel6JRILGjRsXuK702LFjhvNWrVoV7u7uRm3UajVOnz5taPMyuVyOgIAAw8PGxuY1XrVp3blzBxqNptBLDtzc3GBtbY3du3dDJpOhc+fOPCQkFQ31WBJCiIURCoWGIe3ChicVCgU+/vhjfPLJJ3B0dISPjw9WrFiBnJwcjBo1qrzjYuLEiWjbti3WrFmDXr164cSJEzh06FCRQ8b5hg0bBi8vLyxdurTQ/TVr1kTXrl0xevRow5I5Y8aMQc+ePREYGAgAqFGjBvr06YPJkyfj+++/h62tLT7//HMEBQWhQ4cOhnMFBQVh6dKlhiH7adOmYejQoQgODkaLFi3w/fffIzIy0rCOKMdxmDJlCpYsWYLq1aujevXqWLJkCaysrDB48OA3fs/u3r0LtVqNlJQUZGZmGno6GzRoYGiTvy0rKwuJiYm4fv06JBKJoXf24sWLGDZsGEJDQ+Hl5YWwsDDs2LED3bt3h7OzM+7evYvp06ejYcOGRpdNrFu3Di1btoS1tTWOHTuGTz75BMuWLYO9vf0bvy5i/qiwJIQQC2Rra1vs/mXLlkGv12Po0KHIzMxEcHAwjhw5AgcHh3JK+FyrVq2wceNGLFiwAHPmzEFISAimTp2KdevWFXtcZGSk0ezkwuzYsQOTJk0yXD/Zu3fvAufdtm0bpk6dih49ekAgEKBdu3Y4fPiw0fD9gwcPkJ6ebvh64MCBSE5OxsKFCxEbG4s6derg4MGDRr2cn376KXJzczFu3DikpqaiWbNmOHr0qEl6Irt3746IiAjD1w0bNgRgfAlB/jYAuHLlCnbu3AlfX1/DLPCcnBw8ePAAGo0GQF5PbGhoKL7++mtkZWXB29sbPXr0wLx584w+oFy8eBHz5s1DVlYWgoKC8N133xVYG5RUXhwzxYUshBBCiAmNHj0a9+/fL3A3G0JIxUY9loQQQni3atUqdO7cGQqFAocOHcLWrVuxfv16vmMRQkqJeiwJIYTwbsCAATh16hQyMzPh7++PiRMnFnrfc0JIxUaFJSGEEEIIMQlabogQQgghhJgEXWNJCDFbOr0O6ep0pKnSkK5KR5oy7fn/q9KQoc6ASqeCWqeGRq+BWqeGWq+GRqeBRp/3EHACiAQiiAViwyP/a4lQAoVYAVuJLeyl9rCT2j1/SPL+6yBzgICjz+iEEAJQYUkIqcDUOjVismLyHtl5/43OikZsdiyis6KRlJsEPSv+ji9lTSQQwc3KDR4KD3haexb4r6fCE2Kh+NUnIoQQC0DXWBJCeKfVaxGeHo5HaY/wKPURHqc9xqPUR4jOigaDef+KEnEi+Nj6IMA+IO/hkPdfHxsfCAV0b2VCiGWhwpIQUq40eg3uJd/DjcQbuJ10G4/SHiE8PRwavYbvaOVKIpCgql1VBDkGoZ5LPdR3qY8A+wAqNgkhZo0KS0JImUrMScSNxBuGx93ku1DpVHzHqpCsRFao41zHUGjWd6kPB1n53wmHEEJeFxWWhBCTSlel41zsOZyLOYcLsRcQnRXNdySz5mfrh2YezdDcozmaejSFraT4WzUSQgifqLAkhLwRrV6Lm4k38V/MfzgXcw53ku/wPqHGUgk5IWo71UYrr1Zo5dUKdZ3r0ox0QkiFQoUlIaTUstRZOPnsJE5EnsD52PPI0mTxHalSspPaobVXa3T26YzWVVpDKpTyHYkQUslRYUkIKZF0VTpOPjuJYxHHcC7mXKWbbFPRWYms0KZKG3Ty7YS2Xm1hJbbiOxIhpBKiwpIQUqQ0ZRpCI0NxLOIYLsRdgFav5TsSKQGZUIZWXq3Q2bczOnh3oCKTEFJuqLAkhBjR6XX4L+Y//Pn4T5x6dop6Js2cXCRHF98u6Fe9Hxq7NeY7DiHEwlFhSQgBADzLeIa9j/fir7C/kJCTwHccUgZ8bX3RN6AvelfrDVcrV77jEEIsEBWWhFRiSq0SRyOO4o9Hf+Bq/FWzv8sNKRkhJ0QLzxZ4u/rb6ODdASIB3d2XEGIaVFgSUgkl5CRg1/1d+O3hb0hTpfEdh/DIXeGOQYGD8E6Nd2AnteM7DiHEzFFhSUglcif5Drbf3Y4j4UdoIg4xIhfJ0btabwypOQR+dn58xyGEmCkqLAmxcHqmx4nIE9h+dzuuJlzlOw6p4DhwaFOlDYbWGormHs35jkMIMTNUWBJiobR6LfaH7ccPt37As8xnfMchZqimY018VP8jvOXzFt9RCCFmggpLQiwMFZTE1PILzI7eHcFxHN9xCCEVGBWWhFgIKihJWQtyDMLYemPR0YcKTEJI4aiwJMTM6fQ67H+yH9/f/J4KSlIughyD8HH9j9HRpyPfUQghFQwVloXYsmULpkyZgrS0tBIfM2LECKSlpeHPP/8ss1yEvOyfqH+w5vIahKWH8R2FVEKNXBvh0yaforZzbb6jEEIqCAHfAcrTiBEjwHEcli1bZrT9zz//NBrWGThwIB4+fGjy5/fz88NXX31lknOpVCpMnDgRzs7OUCgU6N27N6KioozapKamYujQobCzs4OdnR2GDh1aomJ5z549qFWrFqRSKWrVqoW9e/cWaLN+/XpUrVoVMpkMjRs3xr///muS1xUZGYlevXpBoVDA2dkZkyZNglqtNuwPDw8Hx3EFHocPHy72vPnf+xcfzZsbz3gNCwtDv3794OLiAltbWwwYMADx8fEmeV2mFhZ/Hx8e+RDjQ8dTUUl4czXhKt77+z18/u/niMuO4zsOIaQCqFSFJQDIZDIsX74cqampRbaRy+Vwda3YtzubMmUK9u7di127duHMmTPIyspCz549odPpDG0GDx6M69ev4/Dhwzh8+DCuX7+OoUOHFnvec+fOYeDAgRg6dChu3LiBoUOHYsCAAbhw4YKhze7duzFlyhTMnj0b165dQ5s2bdCtWzdERka+0WvS6XTo0aMHsrOzcebMGezatQt79uzB9OnTC7Q9fvw4YmNjDY+OHV89JNe1a1ejYw4ePGjYl52djS5duoDjOJw4cQL//fcf1Go1evXqBb1e/0avy5S0KSmInTsX6lFTcTnmIt9xCAEDw4EnB9Brby98c/Ub5Ghy+I5ECOFRpRoKHzFiBJKTk/H48WP06tULK1asAJDXY9mvXz/kvxWFDYV/+eWX+Oabb5Cbm4uBAwfC2dnZUKzlnzstLQ2tW7fG6tWroVarMWjQIHz11VcQi8Vo3749Tp8+bZTndd/69PR0uLi4YPv27Rg4cCAAICYmBt7e3jh48CBCQkJw79491KpVC+fPn0ezZs0AAOfPn0eLFi1w//59BAYGFnrugQMHIiMjA4cOHTJs69q1KxwcHPDLL78AAJo1a4ZGjRphw4YNhjY1a9ZE3759sXTp0td6TQBw6NAh9OzZE8+ePYOnpycAYNeuXRgxYgQSEhJga2uL8PBwVK1aFdeuXUODBg1KfO5XXapw9OhRdOvWDampqbC1tQWQ1+Pr6OiIY8eOoVOnTq/9ukyBabVI+flnJH27HvrMTADAL23tsLdVNq+5CHmZs9wZExtORL+AfjTBh5BKqNL1WAqFQixZsgRr164tMHRclB07dmDx4sVYvnw5rly5Ah8fH6OiKt/JkycRFhaGkydPYuvWrdiyZQu2bNkCAPjjjz9QpUoVLFy40NBjVpQRI0agffv2Re6/cuUKNBoNunTpYtjm6emJOnXq4OzZswDyeh7t7OwMRSUANG/eHHZ2doY2QN7w/Pz58w1fnzt3zui8ABASEmI4Rq1W48qVKwXadOnSxei8r+PcuXOoU6eOoajMf26VSoUrV64Yte3duzdcXV3RqlUr/P7770b78ofLT506ZbT91KlTcHV1RY0aNTB69GgkJCQY9qlUKnAcB6lUatgmk8kgEAhw5syZN3pdbyrrv//wpE9fJCxbbigqAaDPxVxYK4U8JiOkoKTcJMw7Ow/DDw/H49THfMchhJSzSldYAkC/fv3QoEEDzJs3r0Tt165di1GjRuGDDz5AjRo18MUXX6Bu3boF2jk4OGDdunUICgpCz5490aNHD4SGhgIAHB0dIRQKYWNjA3d3d7i7uxf5fB4eHvDx8Slyf1xcHCQSCRwcHIy2u7m5IS4uztCmsOF8V1dXQxsAqFatGpydnY3O7ebmVuR5k5KSoNPpim3zugp7bgcHB0gkEsO5ra2tsWbNGvz+++84ePAg3nrrLQwcOBA///yz4RixWIzAwEBYWVkZtnXr1g07duzAiRMnsHr1aly6dAkdO3aESqUCkFd0KxQKfPbZZ8jJyUF2djY++eQT6PX6Yj8ElCVNbCyejZ+AZ6M+hDqs4HWUVko1Rv3nUMiRhPDvWsI1vHvgXXx99WuodCq+4xBCykmlLCwBYPny5di6dSvu3r37yrYPHjxA06ZNjba9/DUA1K5dG0Lh8x4kDw8Po16xklq6dCm2bdtW6uMYY0ZDT4UNQ73cJjQ0FBMmTDBq8/JxLx9T0jb5IiMjYW1tbXgsWbKkyNfwqszOzs6YOnUqmjZtiuDgYCxcuBDjxo0zXNYAAF5eXrh//77R92jgwIHo0aMH6tSpg169euHQoUN4+PAh/v77bwCAi4sLfvvtN+zfvx/W1taws7NDeno6GjVqZPQ9LS9pe//Ek169kfW/DyZFaX4lAT6p8nJKRUjpaPVa/HjrR/T7qx/OxZzjOw4hpBxU2sKybdu2CAkJwaxZs0rUvrBC6mVisbjAMWUx8cPd3R1qtbrABKSEhARDj5+7u3uhM5oTExML9Aq+fO6Xex5fPK+zszOEQmGxbV7m6emJ69evGx5jx44t8XOnpqZCo9EUm7l58+Z49OhRkfsL4+HhAV9fX6PjunTpgrCwMCQkJCApKQnbt29HdHQ0qlatWqpzvwltSgqeTZiI2M8/hz4r65XthTo9Rp+UlUMyQl7fs8xnGHNsDGb+OxMpyhS+4xBCylClLSwBYNmyZdi/f/8rrw0MDAzExYvGM3AvX75c6ueTSCRGs7ZfV+PGjSEWi3Hs2DHDttjYWNy+fRstW7YEALRo0QLp6elGuS9cuID09HRDm8K0aNHC6LxA3sSW/GMkEgkaN25coM2xY8eKPK9IJEJAQIDh4ejoWORz375922jo+ejRo5BKpWjcuHGRma9duwYPD48i9xcmOTkZz549K/Q4Z2dn2Nvb48SJE0hISEDv3r1Lde7XlXniBB736Ims48dLdVzgg0QEP7Mpo1SEmM7fT/5Gnz/74FjEsVc3JoSYpUpdWNatWxfvv/8+1q5dW2y7iRMnYtOmTdi6dSsePXqEL7/8Ejdv3iz1jEc/Pz/8888/iI6ORlJSUpHtPv/8cwwbNqzI/XZ2dhg1ahSmT5+O0NBQXLt2DUOGDEHdunUNs5dr1qyJrl27YvTo0Th//jzOnz+P0aNHo2fPnkYzwt966y2sW7fO8PXkyZNx9OhRLF++HPfv38fy5ctx/PhxTJkyxdBm2rRp+PHHH/HTTz/h3r17mDp1KiIjI4vsiSypLl26oFatWhg6dCiuXbuG0NBQzJgxA6NHjzbM1N66dSt27tyJe/fu4cGDB1i1ahW++eYbTJw40XCe6OhoBAUFGYrqrKwszJgxA+fOnUN4eDhOnTqFXr16wdnZGf369TMct3nzZpw/fx5hYWH4+eef8e6772Lq1KlFzqA3FV1WNp598imixo0HK2YZrOIMD2WAvtIs8EDMWJoqDdNOTcPsM7ORpX51rzwhxLyI+A7At0WLFuHXX38tts3777+PJ0+eYMaMGVAqlRgwYABGjBhRoBfzVRYuXIiPPvoI1apVg0qlKnK5odjY2FeuCfl///d/EIlEGDBgAHJzc/HWW29hy5YtRtcD7tixA5MmTTLM4O7du7dREQnkLQr+YpHbsmVL7Nq1C3PmzMHcuXNRrVo17N6922h2+cCBA5GcnGyY4V6nTh0cPHgQvr6+pXo/XiYUCvH3339j3LhxaNWqFeRyOQYPHoxVq1YZtfvyyy8REREBoVCIGjVq4KeffsKQIUMM+zUaDR48eICcnBzDeW/duoVt27YhLS0NHh4e6NChA3bv3g0bm+c9fQ8ePMDnn3+OlJQU+Pn5Yfbs2Zg6deobvaZXyb54Ec9mfAL2GtfivsgtNg2977hiX10aZiTmYV/YPlyOu4zFrRcj2D2Y7ziEEBOpVOtYmlLnzp3h7u6O7du38x2FmCG9Wo24lSuR9vMOcCb6J5hla4VxY7RQiivOgu6EvIqAE2B4reGY2HAixELxqw8ghFRolXoovKRycnKwZs0a3LlzB/fv38e8efNw/PhxDB8+nO9oxAzl3rmDR716I337zyYrKgHAOiMHwy7Q8kPEvOiZHpvvbMagvwfRupeEWADqsSyB3Nxc9OrVC1evXoVKpUJgYCDmzJmDt99+m+9oxIwwnQ6JGzYiacMGcCaYxFUYjUSEqR9JkGCtfnVjQioYuUiOuc3nole1XnxHIYS8JiosCSkH2sREPP14HLS3b5f5c92o64rFPelaS2K+BtQYgJlNZ9LQOCFmiIbCCSljWdeu4WGv3uVSVAJA3duJqBWvKJfnIqQs/PrwVww7NAwxWTF8RyGElBIVloSUoZgtWxExZCi4tLRye04BYxgVSvcQJ+btdvJtDDwwEP9F/8d3FEJIKdBQOCFlQK/R4P7UqeCOF39LxrL0XX8XhNZ4vXUxCakoBJwAY+uNxdj6Y0u9djAhpPxRYUmIiWVHR+PhByMhe8VapGUtzdEaH3+ohI46L4kF6OLbBUvaLIFUKOU7CiGkGDQUTogJJVy4gEd9+/JeVAKAfUoW3rvixHcMQkziaMRRjDw8Ekm5Rd+1jBDCPyosCTGRx7/8grgPP4Q0s+Lcpq7L2TTY5lb6G2wRC3Ez6Sbe//t9Wu+SkAqMCktC3pBer8f1RYugWrgIYo2W7zhGZLkqfHjGju8YhJhMTHYMhh4aSpN6CKmgqLAk5A0oc3JwadSHkO7YCUEFvVy5ybVEVE2R8x2DEJPJ0mRhfOh47L6/m+8ohJCXUGFJyGtKi4nBtXfege25c3xHKZZQp8eHJ2jCA7EsOqbDlxe+xNpra/mOQgh5ARWWhLyG2EePcO+9wbB/8pTvKCVS/VESmkfQkDixPN/f/B5LLywFLXBCSMVAhSUhpfT4yhU8+eAD2MfH8x2lVIaGagE9/fEllmfn/Z2Y898c6PQ6vqMQUulRYUlICTHGcP34ccROmADHpGS+45SaS3w63r5Fyw8Ry7QvbB+mn54OjU7DdxRCKjUqLAkpAZ1Wi39++w3ps2bDOTWN7zivrdc/mZCp6Z89sUyhkaEYHzoeOZocvqMQUmnRXxhCXkGr0eDYtm3AypVwzcjgO84bUWTl4oPzjnzHIKTMnIs9hzHHxiBLXXHWkyWkMqHCkpBiaDUaHN++HfL1G+BagRY+fxNtLibBPZNmiRPLdSPxBsaFjqOeS0J4QIUlIUXQajQ4vm1bXlGZZRlFJQCINFqMPqngOwYhZepawjVMOjEJKp2K7yiEVCpUWBJSCENRuWGjRRWV+ercTUSdWGu+YxBSpi7EXcDkk5NpQg8h5YgKS0JeotVocGzrVlhZaFEJABxjGBlK//yJ5fsv+j9MPz0dWn3Fut0qIZaK/rIQ8gKNWo2jmzdDsWEjXCy0qMxX5VkKutx34DsGIWXu5LOTmPnvTFrnkpByQIUlIf+jUatxbOtWWH/3PVyys/mOUy7ePZUDsZbjOwYhZe5I+BHMOzuP7xiEWDwqLAnB/3oqd+yAaNNPlaaoBAC71GwMvkLLD5HK4a+wv+je4oSUMSosSaWnUatxZMcOqDdvgXdaGt9xyl2ns6mwzxXzHYOQcvH9ze+x5+EevmMQYrGosCSVWn5RmbrzFwQlJPAdhxdSpRof/mPLdwxCys2X57/EmegzfMcgxCJRYUkqLY1ajcM//4yoPXvQKCqK7zi8Cr6eiGpJVnzHIKRcaJkW009Nx73ke3xHIcTiUGFJKiW9Xo9Te/cibP9+tHoaDgFjfEfilUCvx+gTEr5jEFJucrQ5GB86HrFZsXxHIcSiUGFJKqXLoaE4fvgElFJPCPV6vuNUCP5hSWj11I7vGISUm8TcRHx8/GO6rzghJkSFJal07l66hKO//4FTzm2x0a87NrR8D1oxTV4BgPdPaCCgOptUImHpYZh1ZhZYJR+1IMRUqLAklUrkgwc4vGMHTsvrIV5oDwDY79IIc9p9jBxrG37DVQDOCRnof4OWHyKVy8lnJ/H9ze/5jkGIRaDCklQaSbGx+HvrVpxXu+CRzMdo3w1rH4xrOwWJLh48pas4evybAYVKyHcMQsrV+hvr8U/UP3zHIMTsUWFJKoX0zCx8tWARzjxNwyXb+oW2iZfYYXSLibhftWY5p6tYrLKVGHHOnu8YhJQrPdNj5r8zEZkRyXcUQswaFZbE4mk0WuzcexDnn6XjvGdHMBR9C0OVQIKp9UchtF47MK7y3uqw1aUkeGZI+Y5BSLnKVGdi8snJyNHk8B2FELPFMbpimVgwxhj2Hj6B3/4+hge2wUjRy0t8bP+Ei/jg4h8QarVlmLDiulvLBfP7pPIdgxeJBxKRcSUDqlgVODEHqwAruA9wh9Sj8GI7eks0Uk+lwv09dziHOBd77qQjSUg5mQJNsgZCGyHsgu3g9o4bBJK8z/lpZ9MQ93scmIrBoY0D3Ae5G45VJ6oRvioc1eZXg1BOlyuUla5+XbGy3Uq+YxBilqjHkli0c1duYP+x00i2CypVUQkAe1ybYkHbMci1UpRRuoqt5t1ENIipnBOasu9nw7GjI/zn+sPvEz9AD4SvCodeVXDKfMaVDOSG5UJkL3rledPOpiH+t3i49nFF9SXV4TXSC+kX0xH/ezwAQJupRfTmaHgM9IDvdF+k/peKzOuZhuNjtsXA7V03KirL2OHww9h1fxffMQgxS1RYEov16GkkfvnrMDKFtnikK74XqSiXbP0xqd1kpDi5mDhdxccBGHGc7xT88JvhB4c2DpB5ySD3kcNrlBc0yRrkhucatdOkahDzcwyqjK0CTvjqSydywnJgVd0K9i3sIXGRwKaODeya2RnOq05UQygXwq6ZHaz8raCoqYAyRgkASDuXBk7EwS6Y1hotD6svr8bj1Md8xyDE7FBhSSxSUkoatv6+DwlpWXggqV7sdZWvEiV1xIctp+CJT3UTJjQPntGp6HbPge8YvNPl6gAAQsXznkKmZ4j6PgrO3Zwh85KV6DxW1a2QG56LnCd51/CpE9TIupkFm3p5PcNSNyn0aj1yI3KhzdIi92kuZN4yaLO0SNibAI8htGpBeVHqlPj030+h1qn5jkKIWXn12A0hZkaj0WLnnwfx6Gkkkl0bI1P55j/muUIpxjf6CLNs/kCbO2dNkNJ89D+Zg+PVOWhElfNybMYY4n6Jg1UNK8iqPC8gkw4mAQLAqbNTic9l39weukwdni5+CgYG6ADHjo5w6ZnXIy5UCFFldBVE/RAFpmawb2kPm7o2iNoUBcdOjtAkaRD5dSSYjsG1ryvsmlDvZVl6lPoIa66swcymM/mOQojZoMKSWJyT5y7hwrVbELsH4nGOtUnPvaT62xhs7YbBl/dBqNOZ9NwVlW16NoZcdMPmlsl8R+FF7PZYKJ8p4T/b37AtNzwXyUeTUW1BNXClWD0g614WEvcnwmOYB6z8raBOUCN2RywS7BLg2scVAGDb2Ba2jW2NjlFFqeA5xBMPP3sI77HeENmJELYwDIpABUS29Gu8LO24twOtPFuhTZU2fEchxCzQUDixKE8iovDnkZOQWNvjkrJsrovc6dEKy9qMhEpWuslA5uyt8ylwzKl8t72M2R6DjOsZqDqzKsSOz19/9oNsaDO1eDD9AW6PvI3bI29Dk6xB3K44PJj+oMjzJexNgH1Lezi2c4TMWwbbxrZwe8cNiX8ngukL9gjrNXrEbo+F53BPqBPUYDoGRZACUg8ppO5S5ITRsjjlYc5/c5CUm8R3DELMAhWWxGLk5Cqxa99hpKZn4KEkACp92c2cPWMfiKntJiLNoeTDoOZMotJg9GnbVze0EIyxvKLySgaqfloVEheJ0X77VvYIWBSAgIXPHyJ7EZy7OcNvhl+R59Wr9AV/6woAFHGVQeK+RFjXtYbcT55XeL4wKZ1pjb8mZSdFmYK5/83lOwYhZoEKS2IRGGP4O/Qf3Lz3CFq3WohWlWwyxZt4KnfF6FZTEFGlapk/V0XQ8GYCaiRWjqWXYrfHIu1sGrzHekMgE0CTpoEmTQO9Oq+SE1mLIKsiM3pwQg4iO5HRWpdR30ch7rc4w9c2DWyQciIFaefToE5UI+t2FhL+SIBNQxtwAuMhdWW0EukX0+H2thsA5J2XA1JOpyDzeiZUsSrI/StPrznfzkSfwZ+P/+Q7BiEVHl2cQyzCzXuPcOT0WcidPfFPTvnNYs4SyTG28cdYYP0bmt6/VG7PyweBnuHDUBE+HcR3krKXciIFAPB02VOj7V6jvODQpuQ/X+pkNV5ckMC1tys4jkPCHwnQpGogshHBpoEN3Pq7GR3HGEPM5hi4v+cOgTTv879AIoDXh16I3R4LpmHwGOoBsUPluzyBTysvrURrr9Zwlr/e8mWEVAZ05x1i9lLTM7D6u20Ij4nHPZtGSNZIXn1QGfgg+hTeuXIQAr1lj0+uG+CEf6ql8x2DEF508e2C1e1X8x2DkAqLhsKJWdPr9fjjYCgePY1AhlMt3opKANjs1R6r2gyHWmrZ99gefEINgWXXzoQU6WjEUZyIPMF3DEIqLCosiVk7d+UGTp2/DAcPH9zO5v/2gycdamNGuwnItLPnO0qZcUzKxIBrlWPSEiGFWXx+MTLVma9uSEglRIUlMVsx8Yn4/eBxSCRi3NZ5Qv8Gd9cxpUdWHhjTeiqiPXz4jlJmup1Jg0JF96smlVNCbgJWX6bhcEIKQ4UlMUsajRa/7j+C2PgkCJyrIqocZoGXRppYgY+ajse16g34jlIm5DkqjPrPnu8YhPDmj0d/4FKcZU/YI+R1UGFJzNLxMxdw8cZt+PlUwcUMe77jFErHCTGr9hDsaxQCfSnuzmIuWlxOQpW0ilXQE1JeGBiWXFgCrV7LdxRCKhQqLInZiYqNx4Hjp2FvY4Mneiek6yr2qlkbfDpjXash0Ej4m1hUFoQ6HcacpHUUSeX1OO0xdj/YzXcMQioUKiyJWclfCD05NR32zm64lsn/hJ2SOORcH7PafYxsG8u6e03g/UQ0jrKs10RIaXx7/VukKFP4jkFIhUGFJTErN+89wvmrt+Dt5Y7LWbbQMPP5Eb6t8MbHbacg3s2T7ygmwwEYHkprD5HKq5aVB3LPfsN3DEIqDPP5q0wqPZVKjf3HT0Gr00EtdcDDHCu+I5VaotgWo5tNxB3/OnxHMRn3mDT0uu3IdwxCypW3lTu+Evngx2vH4fXvN0D8Hb4jEVIh0J13iNkIPXMBm3btRVUfbxzL9EQCj4uhm8Lk8IMIuXES3Bv8E1yXlIj1yclG25yEQvwbUL3Q9rNiY/BnRkaB7dUkEuyv6g8AOJudjUXxcUjW6fCWtTUWuHtA8r/JR5k6HQZEhGOTtw88xc9vJ5hla4WxYzRQi+nXCbFscqEMY6yqYdidE5DoVM93+LcHhv3FWy5CKoqKPeuBkP9JTk3HwRNnoFBYIUpvZ/ZFJQB87dcd4Qo3fHjxd4g0mtc+T4BEgk3ez9fMLG51yc9d3TDVxdXwtY4x9At/ihCbvGtV9Yzh09gYfOjohFYKBabGROP3tDQMdsi7P/bqxEQMtHcwKioBwDojB8MvuOOH1kmv/ToIqdAYEJQuwZrsOHirHxbc/+QU8OAwENi13KMRUpHQUDgxC0dO/4fouHi4ubnjUoblTBb5y6Uxvmj7EXIU1q99DiHHwUUkMjwcRUV/XrQRCo3a3lYqkaHXo9//7hSUqtMhRafDe/b2qC6VooO1NcLUeb0yV3NycEepxND/FZkva3chGc7Z5l/wE/IyT60t1sZr8FvqY3irC/b4G4QuAPR0zTGp3KiwJBVeWMQznD53GW6uzriVY4scvWXd8eWajR/Gt5uMJGe31zo+Uq1Gu8eP0flJGKbHROOZWl3iY/9IT0MLKyt4/a8H0lEohItQhP9ysqHU63ElJxc1pFKoGcPC+HjMc3eDsIg1OSVqDUaffv0CmZCKRqGXYUKqFEee3Ub73NhXH5BwF7jzR9kHI6QCo8KSVGg6nQ77j51GRnYOFLaOuJ2t4DtSmYiTOODDFpPxyDewVMfVk8mx1MMDP3hXwQI3dyRptRgcGYE0ne6VxyZqtfg3Oxv9X7ivOcdxWOPpiY3JyegV/hQ1ZVK8bWePH5OT0VxhBSknwPsREej+5Al2pKYWOGf9m4moGW+Z3yNSeQiZEN2ybXEk8ik+SntUuoNPLQP0r/73R4ilosk7pEK7cO0W1m3ZBS8PV9zTuuFGlnmsW/kmPn38F9rf/ve17nyeo9cj5EkYRjk6YYRj8TO1v09OxpbUFJyqFmCYnFOYcLUaY6OeYY9fVQyLjMAwB0e0VijQJ/wpNlXxRqDM+O47Eb6O+GRwMcOFhFRgtVX2mJ8YgSBN+uufpN93QP1BpgtFiBmhHktSYWXn5GL/8dMQCoWQyBS4Z6G9lS9bEdAHW1q8A52w9HPrrAQC1JBKEfGK4XDGGP5IT0NvW9tii0rGGObFxeJTV1cwxnBPpUIXGxs4iUQIllvhUm5OgWN8I1LQ4ZF9qbMTwicXnTWWJzDsirn5ZkUlkNdrqaNbPZLKiQpLUmGdPHsRYeHP4OvlgXvZCqjNaDH0N/WrW3MsavshlFalW6tTrdfjiVoNl2Im8ADApdwcRGo0RsPghdmTng57oRAdrW2QP7in/d8ghxYM+iLGOwadVEFAo4HEDMiYBB+ky3E08h66Zz8zzUlTnwI3dprmXISYmcrzl5qYlfikZBz95xwc7GzBiUQWe21lcS7YBWBy28lIdXQpss2KhARcyslBlFqNG7m5mBITjSy9Hn3s7AAAaxITMDM2psBxe9LTUU8mQ3WptMhzJ2u12JichFmueZOK7IRC+Esk2Jaaiuu5uTifnYMG8sLvFe6QnIlB15xK83IJKVcCJkD7XDsciozCtJQHEMHEV4WdXgloSz6RjhBLQYUlqZD+u3QdCUmpcHd1xsMcK+Ra2EzwkoqUOeHDVlPw1Dug0P3xWg1mxMSg+9MnmBwTDTHH4RcfX8Ms7yStFrEvrZGZqdPhWGbmK3srlybE4wNHJ7i9sGblEncPHMrMwMdRzzDS0RH1iigsAaDrmTTYKmmpXFLxVFfbYWtsJtbG3YKzXlk2T5IeCVz/uWzOTUgFRpN3SIWTmp6BBf+3EWq1Bu5urvgtwRWZukpeoDA95j76Ay3vnuc7SamcbeKGrzolv7ohIeXAQafAxNRcvJsZXj5P6FgNmHAZEFAfDqk86KedVDjnrtxEXEIy3Fyc8SRXTkUlAHACLKrxDnY27QOd0Hx6b5tdTYRPatG9moSUBwkTY1CmAsciH5RfUQkAKWHAw0Pl93yEVABUWJIKJSs7B6fOXYKtjTUEAgFuZNGC2y/a7tkGK9p8AJXMPIo1oU6PMSdkr25ISBngGIfmSnvsexaL2Un3IAUPd8U5u678n5MQHlFhSSqUC9du4VlMHDzdnPFMJUWqVvzqgyqZf+yDMK3dRKTbF79OZUVR42EimkZazm04iXnw0djiu/hc/BB7E166gstilZvIs0D0Ff6en5ByRoUlqTCUKhVOnr0EK7kcIpEI1zMtfzH01/VE7ooxrafgmZcf31FKZGioDkWuTUSICdno5ZieIsbfUbfRIjeB7zh5qNeSVCJUWJIK4/KNu3j6LBpe7q6IVUmQoJHwHalCyxBZYWzwx7gc2JjvKK/kFpeOPrdp+SFSdkRMhD5Ztjga+Rgj0sP4jmPs7l9AWiTfKQgpF1RYkgpBo9Ei9L8LEItEkEjEdG1lCek5IebWfA97grtDX8Fnnvb5JxMydcXOSMwQAxqo7LEnOhFfJt6GNauAK/MzHXB+I98pCCkX9FueVAjX7z7Ao6eR8PJwQ7pWiCgVTfgojR+rdMT/tR4GdTELnvPNOjMXwy848B2DWBAPrQ2+StRie8xN+Gsy+Y5TvKvbAFUW3ykIKXNUWBLe6XQ6nPjvAjiOg1wmxeOc0t3GkOQ57lgHn7Ydj0xbe76jFKnthWS4ZtElDuTNWOml+DhNhkPP7uCt7IJ3lqqQ1JnAnb18pyCkzFFhSXh352EY7j58Ai8PVzAGPMo1j6V0KqIHCk981GYKYty9+Y5SKLFGi9Gn6DIH8nqETIAu2bY4GhmBcakPYT4ruv7P1W18JyCkzFFhSXjFGMPJs5eg1elgbWWFWLUEWbQg+htJFVtjTLMJuFm9Pt9RClXvdiJqx1FxSUqnptoeO2LSsDrhNuyYmd6DO+oikHCf7xSElCkqLAmvHoc/w817D+Hl7goAeETD4Cah44T4rPZQHGjYGXqO4zuOEY4xjAqlXz2kZJx11liSCPwafRO11Wl8x3lz17bznYCQMkW/3Qmvrt25j+wcJWxtrKHRcwhX0qQdU/rWNwTftnofWnHFWmi+SmQKOj2giTykaDImwfB0KxyJvIdeWRa0VM+NXYDWTHtcCSkBKiwJb3Jylbh47Rbs7fIWQg9XyqBh9CNpagedG2BW+3HItq5YC84POJULYQVcGYbwS8AEaJtrh7+fRWFGyn1IYGEL6+ckAQ8O8p2CkDJDf8UJb+48DENcYjJcnfJuTUjD4GXnlsIbH7edggRXD76jGNinZGHwFVo0nTznr7HD5thMfBt3C646Jd9xyg5N4iEWjApLwpurt+5Cr2eQSMTI0goRo6ZlaMpSosQOHzafhHtVa/EdxaDLf6mwy6XJWpWdvd4Ks5MF+CvqFhqpkvmOU/aenAQyYvlOQUiZoMKS8CIxORU37j2Ci3PedXZ5SwxVrEkmlkgjEGNa/ZE4Vq89WAWY1CNVqvHhv3Z8xyA8ETMxBmRa41jEQwzKCOc7TvlheuDePr5TEFImqLAkvLh1/xFS09LhZJ9XVNCi6OVrjX9P/NBiALQi/nsLg68nomoyrV1amXCMQ1OlPfY9i8PcpLuQQc93pPJ39y++ExBSJqiwJOVOr9fj3JWbkEokEAgEiFeLkU5rV5a7va5NML/dR8hVKHjNIdTpMfpExb0VJTGtKlpbrI9XYlPsTVTRZfMdhz+R54DMeL5TEGJyVFiSchf+LAZPIqPg5pI3cYMm7fDnik1VTGg7GcnObrzmCHichBbhtrxmIGXLWi/HlFQxDj27jda5VFDRcDixVFRYknJ3494DZOfkwlphBT0DntAtHHkVI3XEqBaT8di3Bq85hoTqAL2FLS1DIGRC9MqywbHIxxiVFsZ3nIrlzp98JyDE5KiwJOVKpVLj/NVbsLO1BsdxSFBLoKa1K3mnEkowseEYnK7TmrdVA10S0vH2TVp+yJLUU9nj9+hkLEm8A2tGi5YWEHmWhsOJxaG/6KRc3X38BDFxCXB1zlu7MkpF19ZVJMsC+mJb87ehEwp5ef7e/2ZCrqZfS+bOTWeDNQla7Ii5iQBNBt9xKi4aDicWiH6Dk3J17dY96PQMUknempVUWFY8u9xbYnHbD6GUl/+1r1ZZufjgnGO5Py8xDbleijFpMhyJvIPO2TF8xzEP9/bznYAQk6LCkpSb1PQMXL19H86OeUsMKXUCJGsq1j2sSZ5zdtUxud1EpDo6l/tzt76UBI8M+sBhTgRMgE45djj8LBITUx+Cn/5uMxV5HlDn8J2CEJOhwpKUm4dPIpCSng4nB3sAQLRKCkaLoldYkTIXjG45GeFV/Mv1eUUaLUaf4ncJJFJyQWp77IxJx//F34KjXsV3HPOjUwHhZ/hOQYjJUGFJys3DJxEAA4T/u36PhsErvmyRHB83HotzNZuV6/PWvpuIerHW5fqcpHScdAosSgJ+i76J2upUvuOYt7BQvhMQYjJUWJJyodFocev+I9jaPC8WoqmwNA+cAAsD38Wupr2gF5TPrwyOMXxwnHqzKyIpk2BIhgJHI++jb2Yk33Esw2MqLInloMKSlIvImFgkpaTBwS5vEexkjQg5eroSy5xs9WyHFW0/gFomK5fn84pKRch9h3J5LvJqHOPQOtcOfz+LxmfJ9yDhbWEqC5T8CEh7xncKQkyCCktSLp5ERiNHqYSVPK8ood5K83TaviamtZuIDLvyKfjePZkDsZZ6LvlWVWOHTXHZ2BB3C266XL7jWCYaDicWggpLUi7uPHgMiVgMjssrEqKU5dPrRUwvTO6GMa2nIsrTt8yfyzYtG+9fpkXT+WKnt8LMZBH2Rd1CE2US33EsGw2HEwtBhSUpc+mZWXgc/swwDK7Vc4hXS3hORd5EutgKHzUZh6s1GpX5c711NgUOObQsVXkSMxHeybTBsYhHeD/jCd9xKoenpwG9nu8UhLwxKixJmXsSGYW0jEzY29kAAGLVEuhomSGzp+eEmF1rMPY27lamk3qkKjVG/2NbZucnz3GMQ7DSHn9GJWBe0h3IQbdhLDfKdCDxPt8pCHljVFiSMvckIgo6nR5ikQgALTNkab73fgtftxoCjaTsvq+NbiQiIKn87wRUmXhpbbE2Xo3NsTfho83iO07lFHWR7wSEvDEqLEmZ0uv1uHH3IRQKuWFbLBWWFueoUz181n4csmztyuT8Ar0eH56gyyfKgkIvw6RUCQ4/u412ubF8x6ncnl3iOwEhb4wKS1KmYuITEZeQBMf/XV+pY0CaVsRzKlIW7ll54aPWUxDn5lUm5/cPS0KbJ/Zlcu7KSMiE6J5ti2ORTzA67THfcQhAPZbEIlBhScrUk8goZObkwMY67xZ9qRox9HR9pcVKkdhgdLOJuBVQt0zOP/iEGgKa3/DG6qrs8Wt0MpYn3IYN0/Idh+RLegTk0l2MiHmjwpKUqQdh4RBynGGZoWTqrbR4WoEIn9YZjkMN3gLjTPshwikxA/1vOJr0nJWJq84aKxP02BlzEzU0GXzHIQUwIOoy3yEIeSNUWJIyo1SpcPdhGOzsns/oTdbQsjGVxTd+3bCh5XvQik37Pe/xbwYUKrprU2nI9VKMSpfjSOQ9dM2O4jsOKc6zC3wnIOSNUGFJykxcQjLSM7Nh98L9wVOosKxU9rs0wpx2HyPH2sZk57TKVmLkWXuTnc+SCZgAHXPscPBZJKakPICIbsNY8T2j6yyJeaPCkpSZ+KRk5KpUkMvyZoEzRj2WldENax+MazsFiS4eJjtni8tJ8EqjuzcVp4baDttjM/B1/C0461V8xyElFX+b7wSEvBEqLEmZiUtMBgcYrq/M1AmhYfQjVxnFS+wwusVE3K9a0yTnE2l1GH1K/uqGlZCjToH5SRz2RN9CPVUK33FIaeUkA1kJfKcg5LXRX3lSZiKiYiB+4fo66q2s3FQCCabWH4XQeu1MMqmn5r1ENIw23RC7uZMwMd7PUOBo5AP0z4zgOw55Ewl3+U5AyGujwpKUCa1Wi4ioWFhbPe9VousrCQCs8u+FTS3ehU70ZisEcABGhJomkznjGIeWufY48CwWM5PvQQpaj8nsJdCtHYn5osKSlInElDRkZmVDoXh+Gz7qsST59rg2xYK2Y5BrpXij83hEp6LH3cq7/JCfxg4/xOfgu7ib8NDl8B2HmAr1WBIzRoUlKRPxicnIzs2FQv58ggWtYUledMnWH5PaTUaKk8sbneftU9kQayvXovu2ejk+TRFhf9QtNMtN5DsOMbVE6rEk5osKS1Im4pOSwfQMQmHeeoNKPYdsHRWWxFiU1BEftpyCJz7VX/scNunZGHbRyYSpKi4RE6Fflg2ORTzG0PQnfMchZYWGwokZo8KSlIno2HgIhM9/vOj6SlKUXKEU4xt9hH9rt3ztc3Q4lwynbIkJU1UwDGiktMcf0QlYmHgHVtDxnYiUJVU6kB7NdwpCXgsVlsTkGGMIi4yC4oWJO6k0DE5eYUn1t7G9WT/ohKW/q45ErcHo09avbmiGPLW2+CZBi62xN1FVk8V3HFJekh7wnYCQ10KFJTG5tIxMpKRlGBWW2Tq6BR95tZ0erbCszUioZKVfo7LBrUQEJrzZZKCKRKGXYXyqFEee3UaHnBi+45DylkpLRhHzRIUlMbn4xGRk5+TA2ur5jPBcKixJCZ2xD8SU9pOQ5lC66yYFeoZRJ8y/Z1zIBOiabYsjkeEYm/aI7ziEL2mRfCcg5LVQYUlMLj4pGRqNFhLJ8+sqqceSlEa4zAWjW01BRJWqpTrO72ky2j+2L5tQ5aC2yh67olOxMuE27Jia7ziET2nUY0nMExWWxORiE5IMt3HMl6unHzVSOlkiOcY2/hgXg5qU6rj3TqggMLO5LS46ayxPYNgVcxNBmnS+45CKgHosiZmiv/bE5GLjEyGVGM/QzaEeS/I6OAHmBQ3Er016Qi8o2a8rh+RMDLhuHssPyZgEH6Rb4WjkPXTPfsZ3HFKR0KxwYqaosCQml5KeYTQMrmWAitGPGnl9m73aY1Wb4VBLpSVq3+1MGqyVFffDjIAJ0D7XDociozAt5T5EYHxHIhVNVjygN7Oud0JAhSUxMY1Gi4zMbEjEzwtLmrhDTOGkQ23MaDcBmXb2r2wrz1Fh1H+vbseHAI0dtsZmYm3cLTjrlXzHIRUV0wGZcXynIKTUqLAkJpWVkwO1RkMTd0iZeGTlgTGtpyLaw+eVbZtfSYJPaumXLSorDjoF5iQJsDfqFhqokvmOQ8xBZizfCQgpNSosiUllZedArdYY91jSxB1iQmliBT5qOh7Xqjcotp1Qp8OHJ2XFtikPEibGoEwFjkU+wMDMcL7jEHOSQx9AiPmhv/jEpDKzqceSlD0dJ8Ss2kPwV8Muxd7cMOhBIoKf2ZRbrhdxjEMzpT32PYvF7KR7kELPSw5ixnLT+E5ASKlRYUlMKis7B1qdDqIXbstHPZakrGz07YI1TQcghyu6zfDQ8p8Y46OxxXfxufgx9ia8dDnl/vzEQijT+E5ASKnRX3xiUlnZOeAAo3UsaakhUpZOeDbFJ63GIEFc+F133GLT0PuWY7lksdHLMT1FjL+jbqNFbkK5PCexYNRjScwQFZbEpDKzC/bO5FCPJSljT5xrYFL7GQhzKLyA7PtPFmSasvs5FDEhemfZ4mjkY4xIDyuz5yGVTG4q3wkIKTX6i09MKj0jE3jprjvUY0nKQ7rCGVNaTceVgFoF9lln5GDoBQfTPykDGqjssSc6CYsTb8Oa0bqDxIRoKJyYISosiUklp6ZB+sKMcADQsGIugCPEhLQiKebUGYm/gjuCvfQBp/2FZLhkSYo4svQ8tDb4KlGL7TE34a/JNNl5CTGgoXBihqiwJCb18l13AEBPhSUpZxurdMfatoOgeeFDjlitxZjT1m98biu9FGPTZDj07A7eyo554/MRUiTqsSRmiApLYjIajRaZL911BwB0VFgSHhxyaIzZHT5Cps3zYrLurUTUjFe81vmETIAu2bY4GhmB8akPQRd4kDKnop5wYn6osCQmk5WTA9VLa1gCKHadQULK0i0rP0xoOxmxbm4AAAFjGBVa+pKwptoeO2LSsDrhNuyY2tQxCSmcXst3AkJKjQpLYjLZObnQaLQQi4yXfaEeS8KnBLEDPm46GXcCAgEAPhEpeOuhfYmOddZZY3Ei8Gv0TdRWp5VdSEIKQ4UlMUNUWBKT0el00Ov1EAie/1jpGcBAhSXhl0oowYw6o3GkYRswAANPKiEspitdxiQYnm6FI5H30DsrstxyEmKECktihqiwJCaj0+mhZ3oIBM8LSZq4QyqSr3z74Ps278A6Q4lBV50K7OcYhza5dvj7WRRmpNyHBOV/1x5CDPR0IRExP1RYEpPR6nRgegYB90KPJY95CCnMn07NMa/DaLS+roJt7vPLNvw1dtgcm431cbfgqlPymJCQ/6EeS2KGqLAkJqPT6aBnzKjHkpCK6KqiGj5t+jHeeugNe70VZicL8FfULTRWJfEdjZDnqLAkZqjwm+sS8hq0/7vGkuPo8wqp+GIkTtiFYfjn2XS469P4jkNIQVRYEjNEFQAxGZ1OD/ZSjyX1XZKKTA05vkttzHcMQgpH11gSM0SFJTEZnV4PMIDjqJwk5uNnyRCkwYbvGIQUJKBBRWJ+qLAkJsMYoy5KYnY0nBQ7uZ58xyCkILGc7wSElBoVloSQSu//crshTWDPdwxCjIlkfCcgpNSosCRlSsjROoCk4tNAhG166rUkFQz1WBIzRIUlMSnGjAtJAQeIOVrNklR83yhDkCpw5DsGIc9RjyUxQ1RYEpMpatKOVECFJan4tBBiM/VakoqEeiyJGaLCkpQ5KiyJuVin7IxkgTPfMQjJQz2WxAxRYUlMiitkWriUrrMkZkIPIX7Q9+Y7BiF5xFRYEvNDhSUxGbFICE7AQa837qGUUY8lMSPfKTsiUeDKdwxCAIk13wkIKTUqLInJWMllEIlE0GiNb0NGQ+HEnDAI8J2+D98xCAGsnPhOQEipUWFJTEYmlUIsElJhSczeJmU7xAvc+Y5BKjuFC98JCCk1KiyJychlMohFImi1xve3paFwYm4YBNig78t3DFLZUWFJzBAVlsRkrORSGgonFmOLsi1iBR58xyCVGRWWxAxRYUlMRiqRQCwu2GNJhSUxV+t0b/MdgVRmClr6ipgfKiyJyQgEAlhbWUH7Uo8lDYUTc7VD1QrRAi++Y5DKinosiRmiwpKYlI21gobCiUX5Rtef7wiksqIeS2KGqLAkJmVjbUVD4cSi7FY1xzOBN98xSGUjsaFbOhKzRIUlMSk7a2todS8VlhwDB7r7DjFfa7Tv8h2BVDb29GGGmCcqLIlJWVnJAWZcRHIcYCvUFXEEIRXfXnUwwoV+fMcglYlDVb4TEPJaqLAkJiWXSQvdbi/WlHMSQkxrteYdviOQysSRCktinqiwJCYll0rzuihfYi/SFtKaEPOxX90IYQJ/vmOQysLBj+8EhLwWKiyJSclkUjC9Huyl4XAqLIklWEXXWpLy4kgfYoh5EvEdgFgWays5xOK8u+9IxGLDdjsqLIkFOKSuj0eKAFTXPeY7Cm+W/qvCH/c1uJ+kh1zEoaW3EMs7SRHoLDS0GfFnLrbeML78pZmXEOc/VBR77q/Oq7DhsgaR6Xo4W3F4p6YYSztJIRPljYLsuKnBzFAlstUMoxpKsLKLzHBseJoeXbbn4PIYBWylBUdNzA4NhRMzRYUlMSknR3tYyWTIzVUaFZbUY0ksxXL1APwoXMJ3DN6cjtBifBMJmngKodUDs0+o0OXnHNwdZw2F5HlB1zVAiM19ni+XIxEWX+ztuKnBzOMq/NRHjpbeQjxM1mPEn7kAgP/rKkNSjh4f7s/Flj5y+DsI0GNnDtr7CdGjRt7vmY//zsWyTlLLKCoFIsDOh+8UhLwWKiyJSTna2cLKSo6cXCXsbG0M2yUCBiuBDjl6YTFHE1LxHdfUwX1xDQTpH/IdhReHhxj3Om7uI4PrqixcidWhre/zPylSIQd365JfbXUuSotWPkIMrptXKPrZC/BeHTEuxuStKPEklcFOymFgnbz9HaoKcTdRjx41gJ23NJAIObxdU1zk+c2KXRVASH+eiXmiayyJSYlEIni6uSBHqSywj3otiaVYphlEK7P+T7oq77+OcuOewlPhWriuzESNtVkYvS8XCdnF3yihtY8IV2J0uBidX0jqcfCxFj2q5xVY1R0FyNEwXIvVISWX4VK0DvXchEjJZfjipBLrusmKO715carOdwJCXht9JCImV8XDDVdv3Suw3V6sQYy68OWICDEnpzRBuCupidq6gj/nlQljDNOOKNHaR4g6rs9HI7oFiPBuLRF87QV4mqrH3JMqdNyagytjFJCKCh+qHlRHjMRshtY/ZYMB0OqBj4PFmNk673eGg5zD1r5yDPszF7kahmH1xQgJEGHkX7mY2FSCp2l69N6VA40OmN9eindqmXHvpXtdvhMQ8tqosCQm5+rkWOh26rEklmSJaiB+Fs2HBVzR99omHFTiZrwOZ0YaD4/nD1cDQB1XIYI9hfD9Kgt/P9IWOVx9KlyLxf+qsL6HDM28hHicosfkw0p4WKswt11ecdmvphj9Xjj+VLgWtxJ0WNddhoBvsvBLfzncrTk0/TEbbX2FcFWY6aAcFZbEjJnpvzpSkTk52IPjOOheurUjFZbEkvynrYFbwjp8x+DNxIO52PdQi5PDFahiW/yfEg8bAXztBXiUXPRw+NyTKgytJ8aHjSSo6yZEv5piLHlLiqVnVNCzghceqLQM4/5W4ruecjxO0UOrB9r5iRDoLEQNJwEuRJnx3b486vOdgJDXRoUlMTlnR3tYyWXIyTW+zpIKS2JpFqsGQl/J+iwZY5hwMBd/3NfixDArVHV49Z+R5Bw9nqXr4WFT9HuVo2EQvLRbyHFgKHCXWADAon9U6BYgQiMPIXR6QKt/3kijA3TmehGsxJrWsCRmjYbCick5O+QVlrlKJWysnw+RWQn1kHJ6qBh9niGW4YK2Gm5I66Kh7ibfUcrN+INK7LylwV+DrGAj5RCXldcLaSflIBdzyFIzzD+lQv+aInjYCBCepsesUBWcrTj0C3o+jD1sby68bDgs7ZQ36aZXDRHWnFOjoYfQMBQ+96QSvQNFEL5Ucd5J0GH3HS2uf5T3+yXIWQABx2HTVTXcrTncT9KjiaeZrkDhVrvQu5cRYi6osCQmJ5VK4OLkiKfPogvssxdrEE8TeIgF+VI1EL+JbkFQSeaJb7ict/B5+605Rts395FhRAMJhBxwK0GHbTc0SFMyeNhw6OAnwu535LB5YY3JyHQ9BNzzD5lz2krBgcOcE0pEZzK4WHHoVUOExW8Zz/ZmjGHMASX+L0RqWDdTLuawpa8M4w8qodIC67rL4PWK4fkKy70e3wkIeSMce/nee4SYwLbf9+PI6bOoWd14SOdCui1uZVvzlIqQsvG7YgWCddf5jkEsQa9vgMbD+U5ByGsz0490pKJzc3EC0xf8zOIuVfGQhpCytUg5EHr6dUpMgSbuEDNHvwlJmXBysAc4QK83ngXqIVGDqyRDhqTyuKHzxSVhQ75jEHMnsaalhojZo8KSlAkXR3vIpFLkqox7KCUCBkexhqdUhJSdBcpB0NGvVPImvJsCAjOddETI/9BvQVImnB0doLCSIzsnt8A+D4mah0SElK27Oi+cFwbzHYOYM9+WfCcg5I1RYUnKhMJKDr8qnsjIyCqwz4OusyQWaoFyIHSgHifymnxb8Z2AkDdGhSUpM0EBVaFSFxz2dqfrLImFeqjzwH+CJnzHIOZIJAO8GvOdgpA3RoUlKTO+VTwgEgmh1hgXl1K6zpJYsIXKgdDSEsGktLwaAyJa45eYPyosSZnx8XSHnY010gsbDqfrLImFeqx3w7/CZnzHIObGpwXfCQgxCSosSZmxtbGGbxUPpGdSYUkqlwW5A6jXkpQOTdwhFoIKS1Kmalb3h1pdsIh0l6roOktiscL1LjgloB4oUkIiGRWWxGJQYUnKlK+XBwQCQeHXWYq0PKUipOwtUA6ABmK+YxBz4NcaEMv5TkGISVBhScqUr5cH7G1tCh0Op9s7Ekv2TO+EUAEtH0NKoHoXvhMQYjJUWJIyZbjOspAJPJ5UWBILt0D5LtSQ8B2DVHTVO/OdwGTmz5+PBg0a8B2D8IgKS1Lmalb3h0pVsIj0kqog5vSFHEGIZYjVO+CooA3fMUhF5lwDcPR/49OMGDECHMcVeHTt2tUEIUtuxowZCA0NLdfnLMqdO3fQv39/+Pn5geM4fPXVVwXaaLVazJkzB1WrVoVcLoe/vz8WLlwIvb74v02RkZHo1asXFAoFnJ2dMWnSpALzCW7duoV27dpBLpfDy8sLCxcuBGPFzy344Ycf0KZNGzg4OMDBwQGdOnXCxYsXjdps2LAB9erVg62tLWxtbdGiRQscOnTole9HYT8fGzduNGrz66+/okGDBrCysoKvry9Wrlz5yvO+jKYtkjLn6+UBoVAIjUYLsfj5j5yIA3xkSoTlWvGYjpCytSj3HXSWnYGUUQ89KURgN5OdqmvXrti8ebPRNqm0fNfGtLa2hrW1dbk+Z1FycnLg7++Pd999F1OnTi20zfLly7Fx40Zs3boVtWvXxuXLl/HBBx/Azs4OkydPLvQYnU6HHj16wMXFBWfOnEFycjKGDx8OxhjWrl0LAMjIyEDnzp3RoUMHXLp0CQ8fPsSIESOgUCgwffr0IjOfOnUK7733Hlq2bAmZTIYVK1agS5cuuHPnDry8vAAAVapUwbJlyxAQEAAA2Lp1K/r06YNr166hdu3axb4nmzdvNvqwYWdnZ/j/Q4cO4f3338fatWvRpUsX3Lt3Dx9++CHkcjkmTJhQ7HlfRD2WpMz5eHnAztYa6ZmZBfb5ywveS5wQSxLP7HCYa8t3DFJRBXY32amkUinc3d2NHg4ODgCA9957D4MGDTJqr9Fo4OzsbChGGWNYsWIF/P39IZfLUb9+ffz++++G9qdOnQLHcQgNDUVwcDCsrKzQsmVLPHjwwNDm5aHwESNGoG/fvli1ahU8PDzg5OSE8ePHQ/PChM7Y2Fj06NEDcrkcVatWxc6dO+Hn51doD2NpNGnSBCtXrsSgQYOKLLDPnTuHPn36oEePHvDz88M777yDLl264PLly0We9+jRo7h79y5+/vlnNGzYEJ06dcLq1avxww8/ICMjAwCwY8cOKJVKbNmyBXXq1MHbb7+NWbNmYc2aNcX2Wu7YsQPjxo1DgwYNEBQUhB9++AF6vd6oF7hXr17o3r07atSogRo1amDx4sWwtrbG+fPnX/me2NvbG/18yOXPJ41t374dffv2xdixY+Hv748ePXrgs88+w/Lly1/Z0/oiKixJmbOzsYavl2eh11lWkaogoeFwYuEW5faHipPxHYNUNAoXoErTcnmq999/H/v27UNW1vPfw0eOHEF2djb69+8PAJgzZw42b96MDRs24M6dO5g6dSqGDBmC06dPG51r9uzZWL16NS5fvgyRSISRI0cW+9wnT55EWFgYTp48ia1bt2LLli3YsmWLYf+wYcMQExODU6dOYc+ePfj++++RkJBQ7Dnzi9zw8PDSvREvad26NUJDQ/Hw4UMAwI0bN3DmzBl07/684J8/fz78/PwMX587dw516tSBp6enYVtISAhUKhWuXLliaNOuXTujgjYkJAQxMTGlypyTkwONRgNHR8dC9+t0OuzatQvZ2dlo0eL5EmcvZ843YcIEODs7o0mTJti4caPRkL9KpYJMZvx7Si6XIyoqChERESXOTIUlKRe1avgjV6ks8KlHyAG+MiVPqQgpH0nMFge49nzHIBVNUA9AYLo/wwcOHDAMRec/Fi1aBCCvqFEoFNi7d6+h/c6dO9GrVy/Y2toiOzsba9aswU8//YSQkBD4+/tjxIgRGDJkCL777juj51m8eDHatWuHWrVqYebMmTh79iyUyqJ/jzs4OGDdunUICgpCz5490aNHD0MP3P3793H8+HH88MMPaNasGRo1aoQff/wRubnFj2ZZWVkhMDAQYvGbLen12Wef4b333kNQUBDEYjEaNmyIKVOm4L333jO0cXZ2RrVq1Qxfx8XFwc3NrcBrlEgkiIuLK7JN/tf5bUpi5syZ8PLyQqdOnYy237p1C9bW1pBKpRg7diz27t2LWrVqFZkZABYtWoTffvsNx48fx6BBgzB9+nQsWbLEsD8kJAR//PEHQkNDodfr8fDhQ0OvcWxsbIkz0zWWpFzUDKgKhZUc2Tm5sFYYX1PpL8/FI7rOkli4xblvo4fsNGSMLv8g/1N3gElP16FDB2zYsMFoW35Pl1gsxrvvvosdO3Zg6NChyM7Oxl9//YWdO3cCAO7evQulUonOnY1nqKvVajRs2NBoW7169Qz/7+HhAQBISEiAj49Poblq164NoVBodMytW7cAAA8ePIBIJEKjRo0M+wMCAgxD+EVp2rQp7t+/X2ybkti9ezd+/vln7Ny5E7Vr18b169cxZcoUeHp6Yvjw4QDyevlevsaQ47gC52KMGW1/uU1+xwrHcYiMjDQqBGfNmoVZs2YZtV+xYgV++eUXnDp1qkBPYmBgIK5fv460tDTs2bMHw4cPx+nTpw3nLCzznDlzDP+ff7nCwoULDdtHjx6NsLAw9OzZExqNBra2tpg8eTLmz59v9P17FSosSbnwq+IJb093PIuJK1BYeklVkAl0UOpL/oNLiLlJYdbYx3XEAPY331FIRWBbxeR321EoFIYJHYV5//330a5dOyQkJODYsWOQyWTo1i1v8lD+kOjff/9tmCSS7+XrE1/sJcwvnoqbRf1yryLHcYb2RV27V5pr+t7EJ598gpkzZxquP61bty4iIiKwdOlSQ2H5Mnd3d1y4cMFoW2pqKjQajaFX0t3dvUDPZP7wvpubGzw9PXH9+nXDvpeHuletWoUlS5bg+PHjRoV8PolEYvheBwcH49KlS/j6668L9C4Xp3nz5sjIyEB8fDzc3NzAcRyWL1+OJUuWIC4uDi4uLoae5cKG1YtCQ+GkXAiFQjRtUBfZOQWHwwUc4EfD4aQSWJzbFzkc9c4TAHXeBgrp9SpLLVu2hLe3N3bv3o0dO3bg3XffhUSSt85qrVq1IJVKERkZiYCAAKOHt7d3mWUKCgqCVqvFtWvXDNseP36MtLS0MnvOF+Xk5EDw0uUIQqGw2EK5RYsWuH37ttHw8NGjRyGVStG4cWNDm3/++cdoCaKjR4/C09MTfn5+EIlERu/xi4XlypUrsWjRIhw+fBjBwcEleh2MsUKX9SvOtWvXIJPJYG9vb7RdKBTCy8sLEokEv/zyC1q0aAFXV9cSn5d6LEm5qVXdH9YKK2Rm58DWWmG0z1+ei/s5iiKOJMQypDMF9nKd8D7bx3cUwrd6ph0GB/ImX7zcSyYSieDs7Awgr6dw8ODB2LhxIx4+fIiTJ08a2tnY2GDGjBmYOnUq9Ho9WrdujYyMDJw9exbW1tZF9t69qaCgIHTq1AljxozBhg0bIBaLMX36dMjl8kKHm/NdvHgRw4YNQ2hoaIEe1nxqtRp37941/H90dDSuX78Oa2trQ29fr169sHjxYvj4+KB27dq4du0a1qxZYzQhad26ddi7d6+h965Lly6oVasWhg4dipUrVyIlJQUzZszA6NGjYWtrCwAYPHgwFixYgBEjRmDWrFl49OgRlixZgi+++KLY17VixQrMnTvXMDM+//v54jJOs2bNQrdu3eDt7Y3MzEzs2rULp06dwuHDh4vMvH//fsTFxaFFixaQy+U4efIkZs+ejTFjxhh6pJOSkvD777+jffv2UCqV2Lx5M3777bcCk7dehQpLUm58vNzhW8UDTyKjChSWHhI15AIdcmk4nFi4pbl90VcWCgXL5jsK4YtLTcC9rslPe/jwYcM1j/kCAwONrkV8//33sWTJEvj6+qJVK+Nbji5atAiurq5YunQpnjx5Ant7ezRq1KjAtX+mtm3bNowaNQpt27aFu7s7li5dijt37hS4rvBFOTk5ePDggdGyRS+LiYkxuj501apVWLVqFdq1a4dTp04BANauXYu5c+di3LhxSEhIgKenJz766CN88cUXhuOSkpIQFhZm+FooFOLvv//GuHHj0KpVK8jlcgwePBirVq0ytLGzs8OxY8cwfvx4BAcHw8HBAdOmTcO0adOKfS/Wr18PtVqNd955x2j7vHnzMH/+fABAfHw8hg4ditjYWNjZ2aFevXo4fPiw0fWxL2cWi8VYv349pk2bBr1eb1gIfvz48UbPs3XrVsyYMQOMMbRo0QKnTp1C06alW7mAY+V1IQMhAI6cPovNu/9E7cCAAp/azqbb4m52xVhYtzyln/sVaf9sg03j3nDsNAYAkHZmB7Lv/QtdZiI4gQgS9wDYtx0GqWdgsefSK7OQ+s925D48C50yCyI7Nzh2HAV5tSYAgKw7J5F2eiuYRgnrel3g0OH5p3Jtejzid8+Fx/CvIJDScG1ZWiD/FcPZn3zHIHzpOBdoO4PvFBVWVFQUvL29cfz4cbz11lt8xyGlRD2WpFzVqu4PW2trZGRmwc7Wxmifv0xZ6QpLVexDZN44ArGLn9F2saMXHDuPhcjeHUyjQublvxC/ey68PvoBQiu7Qs/FdBrE754LoZUdnPt+DpGNM7SZiRBI8hbA1eWkI+XwWjh1nwKRvTsSfl8AqU9dWP2v6Ew+sh4O7UZQUVkOluf2Rn95KKxZwZsGkEqg7rt8J6hQTpw4gaysLNStWxexsbH49NNP4efnh7Zt6cYC5ogm75ByVcXDDf6+VZCYnFpgn5tEDYVQy0MqfujVuUjavwpOXSdCIDMuqBW12kPu1wBie3dIXHzh0PFDMHUO1AlPizxf1s1j0Csz4fL2HMiq1ILIzhWyKrUhcc27D7E2LQ6c1AqKmm0h9agBmU89aJIiAQDZd0+BE4pgFWjaWaqkcDmQYTe68B2D8MG3NeDgy3eKCkWj0WDWrFmoXbs2+vXrBxcXF5w6deqN16gk/KDCkpQrjuMQXK8WlCp1gdnhHAdUr0S3eEw5tgHyak0g92tQbDum0yDz+mFwUgUkrlWLbJfz+AKknkFIObYBz9YOQcymcUg/9yuYXgcAEDl6gWlUUMeHQZebCXXsQ0hc/KDLzUTavzvg2HmsKV8eeYWVub2QydnyHYOUtybF36WmMgoJCcHt27eRk5OD+Ph47N27F76+VHybKxoKJ+WuVo1qsLO1RlpGJhzsjP+w1lRk42aWNfQo32U4ylv23dNQx4XBY/j/Fdkm5/FFJO1bAaZRQWjtALeBi4ocBgcAbVo8lOk3oajVHq7vzoc2JRopxzaC6XWwb/UehDJrOPeYiqQDa8C0aijqdITcvzGSDn4Fm8Y9oU2PR8KeRYBeC7tWg6EIal0WL538jxIS7ERXfIRf+Y5Cyou1G1CzN98pCClTVFiScufh6owAP2/cuv+4QGGpEOpRVZ6LMAu+E482IxEpoT/AbeBCcCJJke1kPvXg8cE30OdkIPPGEST+tRweQ1dDqLAv/ACmh9DKHk5dJ4ATCCF1D4AuKwUZF/+Afau825NZ1WgJqxrPh7uVkTehSYyAY+exiPl+DJx7fQKhwgGx26ZB5l2n6OciJrEmtzvekx+BLUvnOwopDw2HAkIa3iWWjYbCSbnLGw6vDY1GU+gitHUVlr0MizruMfQ5aYjdMgURK3ojYkVvqJ7dRuaV/YhY0dswdC2QyCB28ITUKwjO3SeDEwiQdfNokecVWjtC7OgJTvB8ySaxkzd02alguoJLcjCtBilHN8AxZDy0qbFgeh1kPnUhdqoCsaMXVLEPTP/iiREVJNiO7nzHIOWBEwKNR/CdgpAyRz2WhBe1avjD3tYGqekZcHKwN9rnLNHATaJCvFpa+MFmTuZbHx4j1xltSz74NcROVWDbrL9RYWiEodACMZ/Uqyay754GY3pwXN5nRk1qNITWjuAK6SVJO7sLMv/GkLoHQB0fBvyvoAUAptcCxdx5gpjOV7nd8L7VYdjrC05oIxakRghgX3Z3sCGkoqAeS8ILVydH1K1ZA/GJyYXur2PBvZYCqRUkLn5GD04shUBmA4mLH/RqJVJPb4Uq+j606QlQxT1G8qFvoM1MglXg8+sekw6sRurpLYavbRp2h16ZidTj30OTEo2csEtIP/cbbBr2KJBBnRiBnPv/wL71EACAyLEKwAmQeeMocsIuQZMcBYlH9TJ/LwiggQhb9QW/R8TCBI/iOwEh5YJ6LAkvOI5D6yYNcP7qTWTn5kIhlxvt95UpYS3UIktX+X5EOYEAmpQoJP4ZCl1uBoRyW0jcq8P9/eWQuDyfKanNSAS4558NRbYucBuwECmhPyLzpwkQ2TjBNrg3bJv1Nzo/YwwpR9bBoeNoCCR5d7YQiKVw6j4FKcc2gOk0eWto2jiXzwsmWKsMwVCrg3DUp/AdhZQFBz8ggBb6JpUD3XmH8Ean02Hpt5vw6GkkqlctuLTErSwFLmQUPQuaEEsyQXYEM7CV7xikLHRdDjSn5bxI5UBD4YQ3QqEQ7Zs3gUajhUZTcGH0QKsciDm6zo9UDuuVnZAsoF5ii2PlBDQaxncKQsoNFZaEVw3rBKGKhxtiE5IK7JMIGGpY5fCQipDyp4cQP+hpjUOL02wsILHc5dMIeRkVloRXCis52jZrhPTMzEKXHqqtyAYHulqDVA7fKTsiUeDKdwxiKhIboOlovlMQUq6osCS8a9qwLpwd7JGUUnC5FVuRDj4yJQ+pCCl/DAJ8p+/DdwxiKsEjALkD3ykIKVdUWBLeuTo5onmjekhISi1w/3DAspceIuRlm5TtEC9w5zsGeVNCKdBiAt8pCCl3VFiSCqFF43pQWMmRkVWwiPSQquEiVvOQipDyxyDAen1fvmOQN1V/EGBDHxBI5UOFJakQqvl6o05gAGLjEwvd39Q2o5wTEcKfrcq2iBV48h2DvC5OCLSazHcKQnhBhSWpEDiOQ9vmjcEByFWqCuz3kKrhLaVrLUnlsU7Xj+8I5HU1GAw4VeM7BSG8oMKSVBh1AwNQ1bdKsb2WNEOcVBY7VK0QJajCdwxSWiIZ0P5zvlMQwhsqLEmFIZGI0b55MHKVSmi1BRdMdxBraV1LUql8o3ub7wiktJqOAey8+E5BCG+osCQVSpP6teHj5YFnsfGF7m9kkwkR3Y2HVBK/qpojUuDDdwxSUjI7oM00vlMQwisqLEmFYmOtQNf2rZCrVEKlLjgTXCHU0/JDpFL5P+07fEcgJdVqCq1bSSo9KixJhdOicT0E+vshMjqu0P31rLMgE+jKORUh/NirDka40I/vGORVbDyA5h/znYIQ3lFhSSocmVSKbh1aQ6/XIzsnt8B+iYChoXUWD8kI4cdqDfVaVnjtPgPEcr5TEMI7KixJhdS4bk3Ur1kDkdGxhe6vqciGrbDgBB9CLNF+dSOECfz5jkGK4loLaDiU7xSEVAhUWJIKSSgUolvH1pBKJEjLyCywX8ABwbRoOqlEVmgG8B2BFKX7KkAo4jsFIRUCFZakwqpV3R/NGtZBdGx8ofcQ95cr6VaPpNI4oqmHh8LqfMcgL6s7APBrxXcKQioMKixJhcVxHLq2bwU7WxskpaQV2oZu9Ugqk+Vq6rWsSJjUFujyJd8xCKlQqLAkFZpvFU+0bdYI8QlJ0OsLrl/pIVUjQE6LppPKIVRTG/eFgXzHIP/DdZgF2LjxHYOQCoUKS1LhdWrTHK4ujohNSCp0fwu7dFjR8kOkkliiHkg3Nq0AmFvtvLvsEEKMUGFJKjxXJ0d0adsCqWkZhd7qUSpgaGWfVv7BCOHBP5og3BXW5DtGpcbAgeu+GhAI+Y5CSIVDhSUxC22bNYaft2eRt3r0lalQjYbESSWxREW9lnziGrwP+LbgOwYhFRIVlsQs2NpYI6RdSyiVKuQqlYW2aWGXDjkNiZNK4D9tDdwS1uE7RqXEbDyAkMV8xyCkwqLCkpiNVsEN0LB2EJ5ERhe6/JBMwNDKLp2HZISUv8WqgdCD4ztGpcP1WQfI7fmOQUiFRYUlMRsSiRjv9OgMBztbxMYnFtrGT66Ev6zgbSAJsTQXtNVwQ1iX7xiVCms4DAjoxHcMQio0KiyJWfHz9kSvt9oiLSMTuUpVoW1a2qVDRkPipBJYpBpEvZblRGfjBa7rEr5jEFLhUWFJzE7HVk3RoHYQnkZGFT4kLtSjJQ2Jk0rgqtYPVwUN+I5h8Rg4CPutB6Q2fEchpMKjwpKYHalUgnd7dIa9rQ3iiljb0l+uRFUaEieVwELVQOjpV3mZ0jcaAfi35zsGIWaBfhsRs1TVxws93mqDlLR0KFU0JE4qr5s6H1wSNuQ7hsXS2vpA2JVmgRNSUlRYErPVqXVzNKgdiCcRhQ+Jy4V6tKAhcVIJLFAOgo5+nZucXiCGaNB2QKLgOwohZoN+ExGzlTck3gV2NtaIS0wutE01uRLVaeF0YuHu6rxwXhjMdwyLwzp/CXg24DsGIWaFCkti1vx9q+QNiaemQalSF9qmlX0aHEWack5GSPlaoBwIHegWg6ai8g+BsMVYvmMQYnaosCRmr1Ob5qhXs0aRs8RFHNDJMQUSTs9DOkLKx0OdB/4TNOE7hkVQyd0hHfAj3zEIMUtUWBKzJ5NK8W7PzrCxViA+qfAhcVuRDu3s0wC6wzKxYAuUA6GFiO8YZk0HEUSDdwIyW76jEGKWqLAkFiHAzwfdO7RGckpakfcS95UrUc86q5yTEVJ+wvRu+EfYjO8YZk3dbjaE3o35jkGI2aLCkliMLu1aoEn92ggLj4JOV/iwd7BNJjwkhS9PRIglWJA7EBrqtXwtWT4dIe8wje8YhJg1KiyJxZBJpXj/7R7w8/ZEWMSzQq+3FHDAWw6psBZqeUhISNmL0DvjlKAl3zHMTpbCF9ZDd/IdgxCzR4UlsShuzk4Y3LcbZBIJ4otYgkgm1KOzYwpENJmHWKgFynehgZjvGGZDKVBA+sFfgFjOdxRCzB4VlsTi1KtZA327dkBqegaysgtfw9JJrKXJPMRiRemdECpoxXcMs6CDANr+myF2rsp3FEIsAhWWxCJ1adsCbZo2xNPIKGi0hQ97V5Ur0ZAm8xALtUD5LtSQ8B2jwktp9jmsa4fwHYMQi2HywpIxhjFjxsDR0REcx+H69eumfgpCXkkkEmFQn26oWd0fj59GFnq9JQA0ssmEnyy3nNMRUvZi9Q44KmjDd4wKLcq7N1y6fcp3DEIsymsVlmfPnoVQKETXrl0L7Dt8+DC2bNmCAwcOIDY2FnXq1AHHcfjzzz/fNKtFuHPnDvr37w8/Pz9wHIevvvqqQJulS5eiSZMmsLGxgaurK/r27YsHDx688tyRkZHo1asXFAoFnJ2dMWnSJKjVxnejuXXrFtq1awe5XA4vLy8sXLiwyKKrNJnz9738GD9+fLHnLuyYjRs3GrX59ddf0aBBA1hZWcHX1xcrV6585XsBAPa2Nhj+Tm+4ODngaWR0Ec8PtLNPg4u48Lv2EGLOFuW+AxUn5TtGhRRrUw8ew37iOwYhFue1CsuffvoJEydOxJkzZxAZGWm0LywsDB4eHmjZsiXc3d0hEplu2QuNxvxvy5eTkwN/f38sW7YM7u7uhbY5ffo0xo8fj/Pnz+PYsWPQarXo0qULsrOzizyvTqdDjx49kJ2djTNnzmDXrl3Ys2cPpk+fbmiTkZGBzp07w9PTE5cuXcLatWuxatUqrFmz5o0zX7p0CbGxsYbHsWPHAADvvvvuq94SbN682ejY4cOHG/YdOnQI77//PsaOHYvbt29j/fr1WLNmDdatW/fK8wJAVR8vDO7bHRzHFTmZRyxgCHFKhgPd9pFYmHhmh0NcO75jVDgJYm/Yf7gXQjFNcCLE1EpdWGZnZ+PXX3/Fxx9/jJ49e2LLli2GfSNGjMDEiRMRGRkJjuPg5+cHPz8/AEC/fv0M2/Lt378fjRs3hkwmg7+/PxYsWADtC9fD5fde9enTBwqFAl9++SXmz5+PBg0aYPv27fDz84OdnR0GDRqEzMxMw3EqlQqTJk2Cq6srZDIZWrdujUuXLhm9jtOnT6Np06aQSqXw8PDAzJkzjZ67ffv2mDRpEj799FM4OjrC3d0d8+fPL+3bVUCTJk2wcuVKDBo0CFJp4T0Jhw8fxogRI1C7dm3Ur18fmzdvRmRkJK5cuVLkeY8ePYq7d+/i559/RsOGDdGpUyesXr0aP/zwAzIyMgAAO3bsgFKpxJYtW1CnTh28/fbbmDVrFtasWVNsr2VJMru4uMDd3d3wOHDgAKpVq4Z27V79R83e3t7oWLn8+czM7du3o2/fvhg7diz8/f3Ro0cPfPbZZ1i+fPkre1oN+evXRt+QDkhJS0dGVuHFuUzA0M0pGba0DBGxMAtz34GKk/Edo8JI4pwhGvYH5HbOfEchxCKVurDcvXs3AgMDERgYiCFDhmDz5s2GP/Bff/01Fi5ciCpVqiA2NhaXLl0yFHT5vVL5Xx85cgRDhgzBpEmTcPfuXXz33XfYsmULFi9ebPR88+bNQ58+fXDr1i2MHDkSQF6v6J9//okDBw7gwIEDOH36NJYtW2Y45tNPP8WePXuwdetWXL16FQEBAQgJCUFKSgoAIDo6Gt27d0eTJk1w48YNbNiwAZs2bcKXX35p9Nxbt26FQqHAhQsXsGLFCixcuNDQE1eYU6dOgeM4hIeHl/ZtLVZ6ejoAwNHR0bBt/vz5RkX6uXPnUKdOHXh6ehq2hYSEQKVSGQrSc+fOoV27dkbFYUhICGJiYkyaWa1W4+eff8bIkSPBcVyRmfNNmDABzs7OaNKkCTZu3Ai9/vkyQCqVCjKZ8R9FuVyOqKgoRERElCgPx3Ho1qEVOrRogoioGKjUhQ97Wwn16O6UDAUVl8SCpDBrHOA68B2jQkhlNlD23wZH7xp8RyHEYpW6sNy0aROGDBkCAOjatSuysrIQGhoKALCzs4ONjQ2EQiHc3d3h4uICFxcXAM97pfK/Xrx4MWbOnInhw4fD398fnTt3xqJFi/Ddd98ZPd/gwYMxcuRI+Pv7w9fXFwCg1+sNvW5t2rTB0KFDDRmys7OxYcMGrFy5Et26dUOtWrXwww8/QC6XY9OmTQCA9evXw9vbG+vWrUNQUBD69u2LBQsWYPXq1UZFTb169TBv3jxUr14dw4YNQ3BwsOF5CmNlZYXAwECITTi8whjDtGnT0Lp1a9SpU8ew3dnZGdWqVTN8HRcXBzc3N6NjHRwcIJFIEBcXV2Sb/K/z25jCn3/+ibS0NIwYMcJo+8uZAWDRokX47bffcPz4cQwaNAjTp0/HkiVLDPtDQkLwxx9/IDQ0FHq9Hg8fPjRc4xkbG1viTHmTebqiYe1APHoSCZ1OV2g7a5EO3Z2SIRcUvp8Qc7Qo920oucq9RmOmXobEt75BlTq0DBMhZalUheWDBw9w8eJFDBo0CEDeH+uBAwfip59KfwH0lStXsHDhQlhbWxseo0ePRmxsLHJynq89GBwcXOBYPz8/2NjYGL728PBAQkICgLzeTI1Gg1atnv/yEIvFaNq0Ke7duwcAuHfvHlq0aGHUm9aqVStkZWUhKirKsK1evXpGz/vi8xSmadOmuH//Pry8vEr6NrzShAkTcPPmTfzyyy8Ftr9c5L74evIxxoy2v9wmv7eZ4zhERkYafT9eLPBKY9OmTejWrZtR72lRmefMmYMWLVqgQYMGmD59OhYuXGg0OWf06NGYMGECevbsCYlEgubNmxt+/oRCYalyWSusMPzdPgjw88aDsHCjDxEvshPp0NUpGVJaQJ1YiDSmwF9cR75j8CZHL8bjhl+gept+fEchxOKVambNpk2boNVqjQonxhjEYjFSU1Ph4OBQ4nPp9XosWLAAb7/9doF9Lw59KhSKAvtf7hHkOM5QJLxYKL3oxQLr5WKrqOOKe57yMHHiROzbtw///PMPqlSpUmxbd3d3XLhwwWhbamoqNBqNoVfS3d29QM9kfqHs5uYGT09Po+WhXhx6L6mIiAgcP34cf/zxR6mPBYDmzZsjIyMD8fHxcHNzA8dxWL58OZYsWYK4uDi4uLgYitPChtVfxcPVGWPe749vt+zGw7AI1KjmC4Gg4OcrJ7EWIU7JOJTsBA2j5V6J+VuS2xe9ZCdhxQq/aYClUjEhbgVMRHCvjwr98E0IMa0S/8XUarXYtm0bVq9ejevXrxseN27cgK+vL3bs2FHksWKxuMDQY6NGjfDgwQMEBAQUeBT2h76kAgICIJFIcObMGcM2jUaDy5cvo2bNmgCAWrVq4ezZs0aTP86ePQsbGxuT9ja+LsYYJkyYgD/++AMnTpxA1aqvviNEixYtcPv2baPh4aNHj0IqlaJx48aGNv/884/REkRHjx6Fp6cn/Pz8IBKJjL4Pr1NYbt68Ga6urujRo0epjwWAa9euQSaTwd7e3mi7UCiEl5cXJBIJfvnlF7Ro0QKurq6v9Rw+Xh4YM6Q/3Fyc8KiYNS5dJRp0dkyBkO7OQyxAOlNgL9eJ7xjlSs0EuFZlJBoN+hxCE65QQggpWokruAMHDiA1NRWjRo1CnTp1jB7vvPOO4frFwvj5+SE0NBRxcXFITU0FAHzxxRfYtm0b5s+fjzt37uDevXvYvXs35syZ80YvSKFQ4OOPP8Ynn3yCw4cP4+7duxg9ejRycnIwatQoAMC4cePw7NkzTJw4Effv38dff/2FefPmYdq0aW9U1F68eBFBQUGIji58zUQgb2JLflGuVqsRHR2N69ev4/Hjx4Y248ePx88//4ydO3fCxsYGcXFxiIuLQ27u84W8161bh7feesvwdZcuXVCrVi0MHToU165dQ2hoKGbMmIHRo0fD1tYWQN71qlKpFCNGjMDt27exd+9eLFmyBNOmTSv2k3xJMgN5vdCbN2/G8OHDC11m6uXM+/fvxw8//IDbt28jLCwMP/74I2bPno0xY8YYJhglJSVh48aNuH//Pq5fv47Jkyfjt99+K3QtzdKo5uuND9/rB0d7WzwOf1ZkcekpVeMtxxQIqLgkFmBpbl9kcwVHgSyRSi/EebdhaDhkIcQSugMRIeWlxFXUpk2b0KlTJ9jZ2RXY179/f1y/fh1Xr14t9NjVq1fj2LFj8Pb2RsOGDQHkTco4cOAAjh07hiZNmqB58+ZYs2aNYYLOm1i2bBn69++PoUOHolGjRnj8+DGOHDliGKr38vLCwYMHcfHiRdSvXx9jx47FqFGj3riozcnJwYMHD4pdbzMmJgYNGzZEw4YNERsbi1WrVqFhw4b48MMPDW02bNiA9PR0tG/fHh4eHobH7t27DW2SkpIQFhZm+FooFOLvv/+GTCZDq1atMGDAAPTt2xerVq0ytLGzs8OxY8cQFRWF4OBgjBs3DtOmTcO0adOKfV0lyQwAx48fR2RkpGH2/steziwWi7F+/Xq0aNEC9erVM6wqsHr1aqPjtm7diuDgYLRq1Qp37tzBqVOn0LRp02Izl0TN6v4YObAfFFZyPH0WXWRx6SNTob1DKjgqLomZy2Iy/I7OfMcoc0q9CGecBiF42CJI5VZ8xyGkUuFYSRcDJMRCXbpxB5t++QM6xuDr5VFkuwc5cvybZg+ArtMi5ssKSlyUT4Y1y3x1YzOk1Itwyu4dtBy5BLYOTnzHIaTSoVkJpNJrUr82hvbvCaZniIqNL7JdoFUuOjik0jWXxKzlQIbdCOE7RpnI1YtxzKovmg6dT0UlITyhwpIQAK2aNMTgvt2gUqkRl5BUZLtqciVCnJIhoaWIiBlbmdsTmZwt3zFMKkcvxmFZbzQdMheOrkWPPBBCyhYVloT8T4eWTTCgZxdkZGUjITmlyHaeUjV6OifBihZRJ2ZKCQl2ohvfMUwmXSfDEat+aDV8Htyq+PEdh5BKja6xJOQFjDH8dfQk9vx9HM5OjnByKDhZLV+WToAjyU5I1ZruTkuElBcp1LgonwI7lsZ3lDcSr7XGadu30WHop3Dx8OY7DiGVHvVYEvICjuPQu3N79OrcDonJycX2XFoL9ejpnAR3iaocExJiGipI8LOZ91qGqx1xwn4w3ho+k4pKQioI6rEkpBA6nQ77j5/G3sMnIZdJUcXDrei2DDiV6oCnysp9L2ZifsTQ4pLVZNjrU/mOUmq3le647tof3YdMpGsqCalAqMeSkEIIhUL06dIBI97tDb1ejycRUUWucynkgI4OqaityCrnlIS8GQ1E2Kp/vbtk8elsTlVcdxuIHkMnUVFJSAVDPZaEvMKlG3ewfc9+pKRloIZ/4fcWz3czS4GLGbagtS6JuRBBh4tWk+GoL/qyj4pCDw5HMwOR5t8bXQeNhr3T693WlRBSdqjHkpBXaFK/NsYNGwhPNxfce/wUWq22yLb1rLPR/v/bu9PYOO77jOPfPWZ3dpdLLk+RFClKpEyJ0WlZkR3Qlu3YSRzUkeO6aNMEiAP0bfsmKAq0aFHkRYAeKNACLdAibVE0LdrCRu00sWHJiSUrjmTrMGVLsihREkmJEineex+zM9MXpBwrkUVSXnKX0vMBBjO7nJn9ESKJR/9rYrN6BKSsGkV8/KvztXKXsaAcQf47vov8tm+y78U/UKgUqVBqsRRZpKvXx/jn/3qF/kuDdHd2ELzD84ev5wMcnKkl6/hWsEKRu+PF5lj4uzQ4E+Uu5bYmqeWl2W109T7PE/u+SSBolrskEfkUarEUWaT21mZ+/zvfYNfWHi5cGiadyX7qua3BAs83TtCiGeOyCjj4+IGzr9xl3NZ5Zx0/TDzCtme+w1PPf1uhUqTCqcVSZImSqTT//vKP+fmxPtpa1xCrjn7qua4Lfakq+pJRXI27lArmweG98HdpcsbLXQowN57ycH4Lp9zNPLHvm+z4whfxePQ7JFLpFCxF7kI+X+B/fryf/W8foaGulsb62juer65xWQ1+zzzIn/GDcpdBzhPilfg2ZqLdPP3Ci3Rv31PukkRkkRQsRe6Sbdv835tv8+r+tzCDc2td3qlFJWN7OTRTy/VCcAWrFFmad8PfpdkZK9vnj3lbeHmii+j6nXzphe/Quv6BstUiIkunYCnyGbiuy6GjJ3jpJwdIJNN0bWjH8PvvcD6cSlXxvrrGpUK9aB7me/zjin+ug5cTnu28NdnI5l2P8tTz3yYaq1vxOkTks1GwFCmBgcEr/Ocrr9F/cZB1a1uojlbd8fzr+QCHZmrJqGtcKtDR8B/S4lxfsc9Lemt4LbuTkUINe558li98+XmMO6y6ICKVS8FSpETiyRQv/fgAb797gnA4tGDXeNb2cmg2xrW8ZrlKZflW8Bd83/MPK/JZl41NvHqjHbO2mSe+9rv0PNSrSToiq5iCpUgJ2bbN2++e5OXXf0o8kWTj+nUYhrrGZfV5J/xHtDkjy3b/gifAEV8vR0b9tHX18PQLL9LasXHZPk9EVoaCpcgyuDh0hf945XXOXbjMurYWahboGp+0/LwzG2PSUvefVIbfDr7HX3n+blnufd3fwRuZrUykXbZ8/jEef/YbGk8pco9QsBRZJolkipd+8iaHjh5fVNe468JH6QgnklEsV88ukPJ7O/zHdDjDJbtf3mNyLPgo71zzUV3bQO8zL7Dt4Sfw+TTWWOReoWApsowcx5nrGn/tTWYX0TUOkLa9HI3XMJQLrVCVIrf39cBJ/tb7NyW513BgEwetHVwfn6GzZydPPPctmts3lOTeIlI5FCxFVsCl4av8x/++xrmBy7S3NlNzh6f13HQlF+RIvIaUfecgKrKcDkb+hA320F1fn/FW8V7oi5wcA6/Xy669z/CFp58jGAqXrkgRqRgKliIrJJFM8fLrP+XgkeP4/T462lrxL9AFWHQ8nExGOZOOaHKPlMWzgT7+3vvXS77OwcPF4HaOODu4dn2U5rYN7H32d9i49SHN+ha5hylYiqwgx3F4r+80PzpwiKGr12huaqShLrbgdVOWn1/MxhjX5B4pg5+F/5Qu5/Kiz7/hb+O4uZf+0RSu67Jl96P0PvMCNXWNy1iliFQCBUuRMphNJHntZ4c5dPQEmWyODevaMIN3Do2uC/2ZMMcT1RQ0uUdW0FeMD/kn318seF7KW0NfeC9nM/VM3Rihub2L3md+k+7te/B69TMrcj9QsBQpE9d16b84yCtvvMXp8xepiVaxtrlpwW7CjO3leKKai9mQusdlxRyI/Dnd9sBtv2ZhcDb8MGd827l+dRi/EWD7I0/yyJeeo6o6trKFikhZKViKlFkun+fQ0RO8/tbPGZ+coaOthWhVZMHr4kUf7yejXFbAlBXwlHGWf/F9/5b3XGAwuIW+UC83ZjLEp8Zp69rMo1/9LdZv2q6xlCL3IQVLkQpxbWycV/cf5L2+03i9Xta3teD3LzwjfMby834yymDOBAVMWUZvRL7HZvs8ACNGJx+GexnNhRi/PkwkWsOux77C7se/ihle+D9GInJvUrAUqSCO43D8g7P8aP9BLl0ZobmpgYba2KJafqbmA+aw1r+UZbLX6OcvzX/jw1AvY24D49eGAHhg224eeXofze2d5S1QRMpOwVKkAsWTKd44+A4/e+cY6WyWdW0tREKLC4yTBYOTyShX8+YyVyn3k43BBE9GR+kwEkyNjZBJxWnv7OHhp75G19aHNDlHRAAFS5GKdv7SEK/uP8iZ8xfxAO1rmwmZiwuM4/MB85oCpnwGm4Jxnqwepd1IkZiZZHp8lIY1rex+4jfYumcvQVMt5CLySwqWIhWuWCxy6qMLHHj7COcGLuPxemlvbSZkBhd1/Vg+wMlklNHC4s4XwXWpi5/jubUZHoh5SCVmmRobIVxVzbaHH2f33q9SXddQ7ipFpAIpWIqsEpZVpO/MOfYfPsr5i4P4DT9tLc0Lrn9500TB4Fw6wuWcSVHrYMptGB6HB0JZugLTXDv4Q9prg7Q0NhIwQ3Tv2MOux75Ma8fGcpcpIhVMwVJklSkULE6e/ogDh49y4fIwhmHQ3rqGYGBxATPveBjIhOnPhJktGstcrawGjUaBzeEMnaEshtclkUoz8MG71ObH2Lfv6zz0+Fdo69ys5YNEZEEKliKrVD5f4MSHZ9l/+CgXh65gBoK0ta4hYCw+LI7mA5zLhBnKhnC0VNF9xfA4dIWybA5naAhYAMQTSa6NTRAMGuzo6WbvQ1vYuWOHJuaIyKIpWIqscrl8nmOnznDg8FEuD48QMk3aWtZgGAuvgXlT1vZyYb4VM2kv/jpZfer8Fj2RNF2hLAGvi+u6xBMprt0YJ2wGeXBrD1/s3UPPxg1qoRSRJVOwFLlHZHM53n3/NG8ePsrQyHUMw09LUyNVkfCi7+G6cC0f5FwmzJWcqSf63CN8HodOM0dPJE3TfOukbTtMTs8wOT1DJBxi17bP8VTvHro7OxQoReSuKViK3GPSmSwnT3/EL46fYmDwCtlcjvq6GI11dfh8i+/STNteBjJhhnImk5aBnuqzunhwaTQsukJZNoYzBL1zf+rT2Sxj45Nks3ka6mI8/OA2Htm1nY3r2xUoReQzU7AUuUc5jsPA4BWOf3CWY6dOMzE1gxkM0rymYdGLrd+Utr0M50yGcyaj+aDGY1Yon8dhbTBPh5ljXTBPyOcAcz8Lk9OzTE7PYBgGXR1t9O7eyYNbN1MXqylz1SJyL1GwFLkPzMQT9J3p553jfVwaHsGyLBrqammoiy15YkbB8XA1H2Q4Z3I1Z2Jp6aKyMr0268wcHWaOtcE8/k9k/mwux9j4JOlMjvq6GnZv28KeB7eyqbNjUc+hFxFZKgVLkfuIbdv0XxriWN9pTnz4EVMzcSJhk+amxkUvuH7L/VwYnQ+ZwzmTjONbhqrlV9X4rY9bJdcECnyyB9txHKZm40xMTuP3+1nf3spje3bx4JbNNNTFylaziNwfFCxF7lMTUzP0ne3n5++9z9DIdRzHoS5WQ12sZkkzym9yXZi0DIZzJiP5IFOWock/JeLDpTFQoD2YpyOUJea3b/m667qkM1kmpmdIp7PUxarZta2HPTu30rOx867+PUVE7oaCpch9zrKKfDRwmeMfnOF0/wCT07M4jktNdRX1tbG7askEsBwPE5bBWCHAjUKA8UJA3eaLVO0r0hQo0Bgo0GRY1BsW3l/J6I7jEE+mmJqJk8vniYRMWtc00fv5neza1kNTfV15iheR+5qCpYh8LJXOcGFwmP6Lg5w6e54bE1PkLYuqcJj62hqqIuG7njnsuDBd9DNeCDBZCDBhGcwW/fd9q2bQ49AYKNBoWB+HSdN7+z/LxWKR6XiC6Zk4juNQXRVhfftadm7ZxKbO9axb24zPp+EIIlI+CpYicluFgsWl4aucvzTE+2f6uTY2TjqTxTSD1NfWUBOt+sxPZCm6MGUZTBQCTFoG05ZB0vbdsy2bAY9Dtb94S4is8dncKavn8gWmZ2aZTSTxeDzU1lTzuQc62bp5I92d61nTUKdlgkSkYihYisiCbNvm6vUbnL88xKmz5xm8MkI8lcbv81Ebq6YmWrXoZ5UvRs7xkCz6Sdq+j/ep+eOU7cOu0FZOv8ehymcT9dlE/UWiPnvu9fxx8FNaIj/JcRzSmSzTs3GSqQyBgEFTfS07PreJzRs30N3ZQU20agW+GxGRpVOwFJElcV2XG5PTXLg8xJn+i5y7OEg8mcSybPx+H9XRKqqjEcKmuSwtaa4LGcf7y+Bp+0gV/RRcD8X5zbp57Hg/fr3UtTd9uPg9Ln6vg9/jYnjmX88fB7zOXICcD45VPpvw/LqRi/9eXPKFAslUhmQqTTafw4OHSDhEc2MDu7ZtprtzPV0dbZjBuxvrKiKykhQsReQzSabSjIze4OroDS4NXWVg8AqziSTZfH4uJEVCRCNhqiJhAoZRtjodl1tD5/wG/Fpw9HvcX5ssUwpF2yaVypBIpUlnMjiOQyAQoLoqwtrmJro7O2hrbqK1uYmWpgaNlxSRVUfBUkRKqlCwuDY2ztXRMYZHRhkYvMLk9AzJdIaibeP1eIiEw1RFQoRMEzMYuCfHCBaLRXL5Aqn0XJC0LAuv10s0Eqa+Lkb3hg7WrW1hbXMTrWuW9kx3EZFKpWApIsvKdV1mE0lGxycZvTHByOgNBgavMDUbJ5fLky8U5s8Dw/BjBgPzW5BgMEDAMCoyeNq2Q66QJ58vkMvlyRUK5PMFHHdunrvX68UMBolGQmxY10ZXRzutzY2sbW6ioXbpTzwSEVkNFCxFZMW5rstMPMFsPMlMIkk8kWQ2kWR8cprR8QlmE8m5sJYvUCgWPx4dGTAMTDOI4ffj9Xnxeec2r9eLz+eb38+95/F4FhVIXdfFcRxs28F2HGzHxnFcbNu+5f18vkAun8dxHFzXxev1EgwEMM0gYTNIU0M9zY311NfGiFVXUVMdJVYdpam+jkCgfEMARERWkoKliFScfL7AbDJJPJFiNp5gNpliejbO+OQ0Y+OTZLK5+RDozIe/W0Og4zi4jgse5jbXg8czFyLneIC5Y9d1fy2U3gyrc+HVh9/voy5WQ3NjPY31dcSqq4hVV8/ta6qJRsJqgRQRQcFSRFYh27YpWBaWVaRgFbGKRSzLwioWKRTm91aRYrH4ifMsHMfFMPwYfj+B+b0RMOZfz+0NY267+TpgGBiGvyK740VEKo2CpYiIiIiUhPpuRERERKQkFCxFREREpCQULEVERESkJBQsRURERKQkFCxFREREpCQULEVERESkJBQsRURERKQkFCxFREREpCQULEVERESkJBQsRURERKQkFCxFREREpCQULEVERESkJBQsRURERKQkFCxFREREpCQULEVERESkJBQsRURERKQkFCxFREREpCQULEVERESkJBQsRURERKQkFCxFREREpCT+H66uNmSrP0C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5" descr="data:image/png;base64,iVBORw0KGgoAAAANSUhEUgAAAp4AAAGZCAYAAAAgmzG2AAAAOXRFWHRTb2Z0d2FyZQBNYXRwbG90bGliIHZlcnNpb24zLjcuMSwgaHR0cHM6Ly9tYXRwbG90bGliLm9yZy/bCgiHAAAACXBIWXMAAA9hAAAPYQGoP6dpAACA/ElEQVR4nO3dd1hT1/8H8PclISHsPUWGIKi4J+5Rxa2tttq6qP60rXVrl6OOtu5aW62jrbN1tbXWUfdsrXtPcAIOhuwNgdzfH3xJjQxFgZvA+/U8eTQ3JzfvBMQP59xzjiCKoggiIiIiojJmJHUAIiIiIqocWHgSERERUblg4UlERERE5YKFJxERERGVCxaeRERERFQuWHgSERERUblg4UlERERE5YKFJxERERGVCxaeRERERFQuWHgSAfjuu+8gCAICAgLK/LUEQcCMGTOe227t2rUQBAFhYWFlliU9PR0zZszA0aNHX6h9WFgYBEGAIAjYvHlzgcdnzJgBQRAQGxtbyklfjCAIGDVqlCSvra+Cg4O1X7PibsHBwTh69CgEQXjh7wd9M3XqVFStWhVyuRzW1tZFtsv/Ps2/mZqaokqVKggKCsKSJUuQkpJSfqGJKhm51AGI9MHq1asBANevX8fp06fRtGnTMnutkydPokqVKmV2/pJIT0/HzJkzAQBt27Yt0XOnTJmCPn36wNjYuAySUWmZNm0a3n//fe39Cxcu4MMPP8Ts2bPRrl077XEHBwc4ODjg5MmTqFmzphRRX8n27dvx1VdfYcqUKejSpQuUSuVzn7N3715YWVkhOzsbjx8/xqFDh/Dxxx9jwYIF2LlzJ+rWrVsOyYkqFxaeVOmdO3cOly9fRrdu3fDXX39h1apVZVp4NmvWrMzOXV66dOmCPXv2YMWKFRg9erTUccpVbm4ucnJyXqiw0QfVqlVDtWrVtPczMzMBAL6+voV+Lxrq9+e1a9cAAGPGjIGjo+MLPadhw4awt7fX3u/fvz9GjRqFNm3aoGfPnrh165bBfJ2JDAWH2qnSW7VqFQBg7ty5aN68OTZv3oz09PQC7R49eoQRI0bA3d0dCoUCrq6u6Nu3L6Kjo7VtEhMTMXHiRHh7e0OpVMLR0RFdu3ZFSEiItk1hQ+2nTp1CixYtYGJiAldXV3z22WdQq9WF5t2yZQsCAwNhZmYGc3NzBAUF4eLFizptgoODYW5ujjt37qBr164wNzeHu7s7Jk6ciKysLAB5w+YODg4AgJkzZ+oMuT5P+/btERQUhC+++OK5w5Kenp6FnrNt27Y6vaz5w7wbN27EJ598AhcXF5ibm6NHjx6Ijo5GSkoKRowYAXt7e9jb2+Pdd99Fampqoa+5cuVKVK9eHUqlEjVr1iz0soCoqCi89957qFKlChQKBby8vDBz5kzk5ORo2+RfWjB//nx8+eWX8PLyglKpxJEjR6DRaPDll1/Cz88PKpUK1tbWqFOnDr799tsiP4snT55AoVBg2rRpBR4LCQmBIAj47rvvAOT1Rk+aNAleXl4wMTGBra0tGjVqhE2bNhV5/ldV2FB7/vdSSEgIgoKCYGZmBhcXF8ydOxdA3vduy5YtYWZmhurVq2PdunUFzvsin3VRNBoN5s+fD39/f+2/qcGDB+Phw4faNp6enpg6dSoAwMnJ6YUvZylM3bp1MWXKFERERGDLli3a4wcOHECvXr1QpUoVmJiYwMfHB++9957OZSX//PMPBEEo9Gu0fv16CIKAs2fPvlQuogpDJKrE0tPTRSsrK7Fx48aiKIriTz/9JAIQ165dq9Pu4cOHoouLi2hvby8uWrRIPHjwoLhlyxZx6NCh4s2bN0VRFMXk5GSxVq1aopmZmThr1ixx37594tatW8WxY8eKhw8f1p4LgDh9+nTt/evXr4umpqZizZo1xU2bNonbt28Xg4KCxKpVq4oAxPv372vbfvXVV6IgCOLQoUPFXbt2iX/88YcYGBgompmZidevX9e2GzJkiKhQKMQaNWqICxcuFA8ePCh+/vnnoiAI4syZM0VRFMXMzExx7969IgBx2LBh4smTJ8WTJ0+Kd+7cKfLzun//vghAXLBggXjp0iVREARx2rRp2senT58uAhCfPHmiPebh4SEOGTKkwLnatGkjtmnTRnv/yJEjIgDRw8NDDA4OFvfu3SuuWLFCNDc3F9u1ayd27NhRnDRpkrh//35x3rx5okwmE0ePHq1zTgCiu7u79rPcsWOH2LlzZxGA+Ntvv2nbRUZGiu7u7qKHh4e4cuVK8eDBg+IXX3whKpVKMTg4uMD7dXNzE9u1ayf+/vvv4v79+8X79++Lc+bMEWUymTh9+nTx0KFD4t69e8XFixeLM2bMKPLzE0VRfP3110V3d3cxNzdX5/jHH38sKhQKMTY2VhRFUXzvvfdEU1NTcdGiReKRI0fEXbt2iXPnzhWXLFlS7PmfJ/9zfvrzePaxI0eOaI89/b307bffigcOHBDfffddEYD42WefidWrVxdXrVol7tu3T+zevbsIQDx37pz2+S/6WRdlxIgRIgBx1KhR2u8JBwcH0d3dXft9duHCBXHYsGEiAHHv3r3iyZMnxQcPHhR5zsK+T58WEhKi/XeRb/ny5eKcOXPEHTt2iMeOHRPXrVsn1q1bV/Tz8xOzs7O17erXry+2aNGiwDkbN26s/TlDVJmx8KRKbf369SIAccWKFaIoimJKSopobm4utmrVSqfd0KFDRWNjY/HGjRtFnmvWrFkiAPHAgQPFvuazhWe/fv1ElUolRkVFaY/l5OSI/v7+OoVnRESEKJfLCxRbKSkporOzs/jWW29pjw0ZMkQEIP766686bbt27Sr6+flp7z958qRAnuI8XXiKoigOGDBANDMzEyMjI0VRLJ3Cs0ePHjrtxo0bJwIQx4wZo3O8d+/eoq2trc4xAEV+lj4+Ptpj7733nmhubi6Gh4frPH/hwoUiAG0Rn/9+q1WrplNciKIodu/eXaxXr16hn1NxduzYIQIQ9+/fr5PR1dVV7NOnj/ZYQECA2Lt37xKf/3lepvAEIG7dulV7TK1Wiw4ODiIA8cKFC9rjcXFxokwmEydMmKA99qKfdWFu3rwpAhBHjhypc/z06dMiAHHy5MnaY88rJp/2vLYZGRkiALFLly6FPq7RaES1Wi2Gh4eLAMTt27drH1uzZo0IQLx48aL22JkzZ0QA4rp1656bjaii41A7VWqrVq2CSqVC//79AQDm5uZ488038c8//+D27dvadnv27EG7du1Qo0aNIs+1Z88eVK9eHa+99lqJMhw5cgQdOnSAk5OT9phMJkO/fv102u3btw85OTkYPHgwcnJytDcTExO0adOmwExkQRDQo0cPnWN16tRBeHh4ifIV58svv4RardZOUCoN3bt317mf/5l369atwPH4+PgCw+1FfZZ37tzRDs/u2rUL7dq1g6urq85n2aVLFwDAsWPHdM7Zs2fPApOomjRpgsuXL2PkyJHYt28fkpOTX+j9denSBc7OzlizZo322L59+/D48WMMHTpU5/x79uzBp59+iqNHjyIjI+OFzl8WBEFA165dtfflcjl8fHzg4uKC+vXra4/b2trC0dFR53uspJ/1044cOQIABS7VaNKkCWrUqIFDhw6VxtsrQBTFAsdiYmLw/vvvw93dHXK5HMbGxvDw8AAA3Lx5U9vu7bffhqOjI77//nvtsSVLlsDBwaHAv2miyoiFJ1Vad+7cwd9//41u3bpBFEUkJiYiMTERffv2BfDfTHcg79q8581Ef5E2hYmLi4Ozs3OB488ey7+WtHHjxjA2Nta5bdmypcASRqampjAxMdE5plQqtZNLSoOnpydGjhyJn376SadQfxW2trY69xUKRbHHn30/xX2WcXFxAPI+y507dxb4HGvVqgUABT5LFxeXAuf87LPPsHDhQpw6dQpdunSBnZ0dOnTogHPnzhX7/uRyOQYNGoRt27YhMTERQN7SWS4uLggKCtK2++677/DJJ5/gzz//RLt27WBra4vevXuX2udcEoV9LykUigJfk/zjT39NSvpZPy3/61XY5+/q6qp9vLTlF86urq4A8q4z7dSpE/744w98/PHHOHToEM6cOYNTp04BgM4vBUqlEu+99x42btyIxMREPHnyBL/++iv+7//+jxOViMBZ7VSJrV69GqIo4vfff8fvv/9e4PF169bhyy+/hEwmg4ODg85khsK8SJvC2NnZISoqqsDxZ4/lz779/ffftT0t+mDq1KlYvXo1Jk+erC0mnmZiYqKd0PS02NhYnRnFpaW4z9LOzg5A3mdZp04dfPXVV4WeI7/gyCcIQoE2crkcEyZMwIQJE5CYmIiDBw9i8uTJCAoKwoMHD2BqalpkxnfffRcLFizA5s2b0a9fP+zYsQPjxo2DTCbTtjEzM8PMmTMxc+ZMREdHa3s/e/TooTNZTd+V9LN+Wv7XKzIyssAvdY8fPy6T7x8A2LFjB4D/lhi7du0aLl++jLVr12LIkCHadnfu3Cn0+R988AHmzp2L1atXIzMzEzk5OTpLWhFVZiw8qVLKzc3FunXrUK1aNfz0008FHt+1axe+/vpr7NmzB927d0eXLl3w888/IzQ0FH5+foWes0uXLvj8889x+PBhtG/f/oWztGvXDjt27EB0dLR2iDg3N1dnRi0ABAUFQS6X4+7du+jTp08J3m3R8ntgXmUY187ODp988gmmTJmCtLS0Ao97enriypUrOsdu3bqF0NDQMikcDh06VOhnWa1aNW3x0r17d+zevRvVqlWDjY3NK7+mtbU1+vbti0ePHmHcuHEICwsrdi3MGjVqoGnTplizZg1yc3ORlZWFd999t8j2Tk5OCA4OxuXLl7F48WKkp6cXW9jqk1f5rPP/Hf3yyy9o3Lix9vjZs2dx8+ZNTJkypVSzAsDly5cxe/ZseHp64q233gLw3y8ez/ZYrly5stBzuLi44M0338SyZcuQnZ2NHj16oGrVqqWelcgQsfCkSmnPnj14/Pgx5s2bV+jC6QEBAVi6dClWrVqF7t27Y9asWdizZw9at26NyZMno3bt2khMTMTevXsxYcIE+Pv7Y9y4cdiyZQt69eqFTz/9FE2aNEFGRgaOHTuG7t276yzW/bSpU6dix44daN++PT7//HOYmpri+++/L1DEeXp6YtasWZgyZQru3buHzp07w8bGBtHR0Thz5oy2h6wkLCws4OHhge3bt6NDhw6wtbWFvb09PD09S3SecePG4fvvv8eePXsKPDZo0CAMHDgQI0eORJ8+fRAeHo758+drl3Iqbfb29mjfvj2mTZsGMzMzLFu2DCEhITpLKs2aNQsHDhxA8+bNMWbMGPj5+SEzMxNhYWHYvXs3VqxY8dzLJnr06IGAgAA0atQIDg4OCA8Px+LFi+Hh4QFfX9/n5hw6dCjee+89PH78GM2bNy/wC03Tpk3RvXt31KlTBzY2Nrh58yZ+/vlnBAYGaovO9evXY+jQoVi9ejUGDx78Ep9W2XuVz9rPzw8jRozAkiVLYGRkhC5duiAsLAzTpk2Du7s7xo8f/0rZzp8/DysrK6jVau0C8j///DMcHR2xc+dO7eUc/v7+qFatGj799FOIoghbW1vs3LkTBw4cKPLcY8eO1a4H/PT1vESVnrRzm4ik0bt3b1GhUIgxMTFFtunfv78ol8u1M6QfPHggDh06VHR2dhaNjY1FV1dX8a233hKjo6O1z0lISBDHjh0rVq1aVTQ2NhYdHR3Fbt26iSEhIdo2KGQW+b///is2a9ZMVCqVorOzs/jRRx+JP/zwQ4HllERRFP/880+xXbt2oqWlpahUKkUPDw+xb9++4sGDB7VthgwZIpqZmRV4T/mzeZ928OBBsX79+qJSqRQBFDoDPd+zs9qflp8Xz8wW1mg04vz580Vvb2/RxMREbNSokXj48OEiZ7U/O9s6f5bw2bNnC30vT78WAPHDDz8Uly1bJlarVk00NjYW/f39xQ0bNhTI++TJE3HMmDGil5eXaGxsLNra2ooNGzYUp0yZIqampj73/X799ddi8+bNRXt7e1GhUIhVq1YVhw0bJoaFhRX5+T0tKSlJVKlUIgDxxx9/LPD4p59+KjZq1Ei0sbERlUql6O3tLY4fP1673NLTn82aNWte6DVF8eVmtRf2vdSmTRuxVq1aBY57eHiI3bp10zn2Ip91UXJzc8V58+aJ1atXF42NjUV7e3tx4MCBBZZLeplZ7fk3pVIpuri4iJ06dRK//fZbMTk5ucBzbty4IXbs2FG0sLAQbWxsxDfffFOMiIgodlUIT09PsUaNGs/NQ1SZCKJYyPQ9IiIiemlXrlxB3bp18f3332PkyJFSxyHSGyw8iYiISsndu3cRHh6OyZMnIyIiAnfu3DGY63GJygOXUyIiIiolX3zxBTp27IjU1FT89ttvLDqJnsEeTyIiIiIqF+zxJCIiIqJywcKTiKgSEUURI0aMgK2tLQRBwKVLl6SORESVCAtPIqIK5sSJE5DJZOjcuXOBx/bu3Yu1a9di165diIyMREBAAARBwJ9//ln+QfXQ9evX0adPH3h6ekIQBCxevLhAmzlz5qBx48awsLCAo6MjevfujdDQ0OeeOyIiAj169ICZmRns7e0xZswYZGdn67S5evUq2rRpA5VKBTc3N8yaNavQveNLmjn/sWdvH374YbHnLuw5K1as0Gnz66+/ol69ejA1NYWHhwcWLFjw3M+CKi8WnkREFczq1asxevRoHD9+HBERETqP3b17Fy4uLmjevDmcnZ0hl5fePiJqtbrUziWV9PR0eHt7Y+7cuXB2di60zbFjx/Dhhx/i1KlTOHDgAHJyctCpU6dCd+7Kl5ubi27duiEtLQ3Hjx/H5s2bsXXrVkycOFHbJjk5GR07doSrqyvOnj2LJUuWYOHChVi0aNErZz579iwiIyO1t/zF7998883nfSRYs2aNznOf3jZ0z549GDBgAN5//31cu3YNy5Ytw6JFi7B06dLnnpcqKemWECUiotKWmpoqWlhYiCEhIWK/fv3EmTNnah8bMmSIzsLpHh4eooeHR4Fj+Xbs2CE2aNBAVCqVopeXlzhjxgxRrVZrHwcgLl++XOzZs6doamoqfv755+L06dPFunXriuvXrxc9PDxES0tLsV+/fjqLsmdmZoqjR48WHRwcRKVSKbZo0UI8c+aMzvs4evSo2LhxY1GhUIjOzs7iJ598ovPabdq0EUePHi1+9NFHoo2Njejk5FTkQu4vy8PDQ/zmm2+e2y4mJkYEIB47dqzINrt37xaNjIzER48eaY9t2rRJVCqVYlJSkiiKorhs2TLRyspKzMzM1LaZM2eO6OrqKmo0mlLNPHbsWLFatWrPPS8Acdu2bUU+/vbbb4t9+/bVOfbNN9+IVapUeeHMVLmwx5OIqALZsmUL/Pz84Ofnh4EDB2LNmjXaodpvv/0Ws2bNQpUqVRAZGYmzZ8/i7NmzAP7r1cq/v2/fPgwcOBBjxozBjRs3sHLlSqxduxZfffWVzutNnz4dvXr1wtWrVzF06FAAeb2qf/75J3bt2oVdu3bh2LFjmDt3rvY5H3/8MbZu3Yp169bhwoUL8PHxQVBQEOLj4wEAjx49QteuXdG4cWNcvnwZy5cvx6pVq/Dll1/qvPa6detgZmaG06dPY/78+drtOYty9OhRCIKAsLCwV/uQn5GUlAQAsLW11R6bMWOGztazJ0+eREBAAFxdXbXHgoKCkJWVhfPnz2vbtGnTRmdP+KCgIDx+/LhUM2dnZ+OXX37B0KFDtfvQF5Y536hRo2Bvb4/GjRtjxYoV0Gg02seysrJgYmKi016lUuHhw4cIDw8vtcxUcbDwJCKqQFatWoWBAwcCADp37ozU1FQcOnQIAGBlZQULCwvIZDI4OzvDwcEBDg4OAABra2vtMQD46quv8Omnn2LIkCHw9vZGx44d8cUXX2DlypU6r/fOO+9g6NCh8Pb2hoeHBwBAo9Fg7dq1CAgIQKtWrTBo0CBthrS0NCxfvhwLFixAly5dULNmTfz4449QqVRYtWoVAGDZsmVwd3fH0qVL4e/vj969e2PmzJn4+uuvdYqeOnXqYPr06fD19cXgwYPRqFEj7esUxtTUFH5+fjA2Ni6NjxpA3mStCRMmoGXLlggICNAet7e3R7Vq1bT3o6Ki4OTkpPNcGxsbKBQKREVFFdkm/35+m9Lw559/IjExEcHBwTrHn80M5K1L+ttvv+HgwYPo378/Jk6ciNmzZ2sfDwoKwh9//IFDhw5Bo9Hg1q1b2mtMIyMjSy0zVRwsPImIKojQ0FCcOXMG/fv3BwDI5XL069cPq1evLvG5zp8/j1mzZsHc3Fx7Gz58OCIjI5Genq5t16hRowLP9fT0hIWFhfa+i4sLYmJiAOT1hqrVarRo0UL7uLGxMZo0aYKbN28CAG7evInAwECd3rgWLVogNTUVDx8+1B6rU6eOzus+/TqFadKkCUJCQuDm5vaiH8NzjRo1CleuXMGmTZsKHH+2CH76/eQTRVHn+LNt8nurBUFARESEztfj6QKwJFatWoUuXbro9L4WlXnq1KkIDAxEvXr1MHHiRMyaNUtn8tDw4cMxatQodO/eHQqFAs2aNdN+/8lkspfKRxVb6V1VTkREklq1ahVycnJ0CitRFGFsbIyEhATY2Ni88Lk0Gg1mzpyJN954o8BjTw+tmpmZFXj82R5FQRC0PZVPF1JPe7oAe7YYK+p5xb1OeRg9ejR27NiBv//+G1WqVCm2rbOzM06fPq1zLCEhAWq1Wtur6ezsXKBnM7+QdnJygqurq87yV08P7b+o8PBwHDx4EH/88UeJnwsAzZo1Q3JyMqKjo+Hk5ARBEDBv3jzMnj0bUVFRcHBw0BavhQ3bE7HHk4ioAsjJycH69evx9ddf49KlS9rb5cuX4eHhgQ0bNhT5XGNjY+Tm5uoca9CgAUJDQ+Hj41PgZmT08v91+Pj4QKFQ4Pjx49pjarUa586dQ40aNQAANWvWxIkTJ3SWETpx4gQsLCxKtbfyZYmiiFGjRuGPP/7A4cOH4eXl9dznBAYG4tq1azrDz/v374dSqUTDhg21bf7++2+dJZb2798PV1dXeHp6Qi6X63wdXqbwXLNmDRwdHdGtW7cSPxcALl68CBMTE1hbW+scl8lkcHNzg0KhwKZNmxAYGAhHR8eXeg2q2Fh4EhFVALt27UJCQgKGDRuGgIAAnVvfvn21108WxtPTE4cOHUJUVBQSEhIAAJ9//jnWr1+PGTNm4Pr167h58ya2bNmCqVOnvlJOMzMzfPDBB/joo4+wd+9e3LhxA8OHD0d6ejqGDRsGABg5ciQePHiA0aNHIyQkBNu3b8f06dMxYcKEVyp6z5w5A39/fzx69KjINtnZ2dqiPTs7G48ePcKlS5dw584dbZsPP/wQv/zyCzZu3AgLCwtERUUhKioKGRkZ2jZLly5Fhw4dtPc7deqEmjVrYtCgQbh48SIOHTqESZMmYfjw4bC0tASQd72sUqlEcHAwrl27hm3btmH27NmYMGFCocP0JckM5PVir1mzBkOGDCl0Ga1nM+/cuRM//vgjrl27hrt37+Knn37ClClTMGLECO0EqNjYWKxYsQIhISG4dOkSxo4di99++63QtUSJAHA5JSKiiqB79+5i165dC33s/PnzIgDx/Pnz4jfffKOzZJIo5i2b5OPjI8rlcp3H9u7dKzZv3lxUqVSipaWl2KRJE/GHH37QPo5CltrJX07pac++ZkZGhjh69GjR3t7+lZZTGjt2rM5zevXqJQ4ZMqTQz0AURfHIkSMiAPH+/ftFtrl//77O8lL5tzZt2ui878Jua9as0fkcnv2cw8PDxW7duokqlUq0tbUVR40apbN0kiiK4pUrV8RWrVqJSqVSdHZ2FmfMmPHcZYleJLMoiuK+fftEAGJoaGih53k28549e8R69eqJ5ubmoqmpqRgQECAuXrxY5+vw5MkTsVmzZqKZmZloamoqdujQQTx16lSxealyE0TxOVsiEBERERGVAg61ExEREVG5YOFJREREROWChScRERERlQsWnkRERERULlh4EhEREVG5YOFJREREROWChScRERERlQvu1U5ElUpaVg6SM9VIzcxBSlYOUjJzkJqZg9QsNVIy/3c/Kwcpmer//Zl3y8jOhcxIgNLYCAqZEZTGsv/9aQTl//7UOS43gkJuBBNjGWzMFHC1MoGrtQpOliaQGRW9Cw0RUUXGwpOIKpz4tGzcj01DeFwawmLTEBaXjrC4NITHpSMpQy1pNpmRACcLJVytVXCxVsHV2gRu1iq4WOX93dVKBRszhaQZiYjKCncuIiKDFJeahbC4NITF5hWVYXHpCPtfsZmcmSN1vFeiMpbBxdoEnnZmqOliiZqulqjlaomqtqbF7tlNRKTvWHgSkd7LydXgRmQyzoUl4HxEAs6HJSAqOVPqWOXOQimHv4sFarlaoZarJepXtUY1B3MWo0RkMFh4EpHeSc5U40J4As6HJ+BcWAIuP0xEenau1LH0kpXKGHXdrVHf3Rr1q1qjvrsNrEyNpY5FRFQoFp5EJLkH8ek4Fx6f16MZnoBb0SnQ8CfTSxEEwNfRHG39HNHe3xGNPGwgl3EBEyLSDyw8iajcZedocPzOE+y9FoVjt54gOjlL6kgVlqWJHK2rO6BDDUe0re7IiUtEJCkWnkRULtKzc3A0NK/YPBISg5Qsw54AZIiMBKB+VRu098/rDa3hYil1JCKqZFh4ElGZSc5U49DNaOy5GoW/bz9BplojdSR6ipu1Cu38HdDe3xHNq9nDxFgmdSQiquBYeBJRqYpLzcL+G9HYey0KJ+7GQp3LHzGGQGUsQ1s/B7zV2B1tfB1gxEXuiagMsPAkoleWnKnGnxcf4a8rkTgXnoBczgwyaK5WJujbyB39GrvDzVoldRwiqkBYeBLRSwuJSsa6E+HYfukRlzuqgIwEoKWvA/o3dkfHmk4w5ux4InpFLDyJqERycjXYez0K60+E40xYvNRxqJzYmSnwRgM39GtcFT6O5lLHISIDxcKTiF5ITHImNp6JwKYzEVz+qJJr7GmDfo2rolttF6gUnJBERC+OhScRFevM/XisPxmGfdejOFGIdFiYyNG7nhtGtPaGu62p1HGIyACw8CSiAjKyc7Ht4iOsPxmGkKgUqeOQnpMbCXi9vhtGtfeBh52Z1HGISI+x8CQireRMNX765z7W/nsfyZlc4J1KRm4koGc9V4xu7wsvexagRFQQC08iQkqmGquPh2HV8XssOOmVyYwE9KjjglHtfTkRiYh0sPAkqsTSsnKw9kQYfvznHhLT1VLHoQrGSAC61nbBmA6+qO5kIXUcItIDLDyJKqGsnFysPxGO5cfuIj4tW+o4VMEJAtAlwBljOvjC35n7wxNVZiw8iSoRjUbEtouPsOjALTxKzJA6DlUyggB0rOGEca9VR01XFqBElRELT6JK4mhoDObuCeEsdZKckQAMaOqBSUF+sFIZSx2HiMoRC0+iCu7aoyTM2XMT/96JkzoKkQ57cwU+6eyPvg2rQBAEqeMQUTlg4UlUQaVl5WD+3hD8fCocGv4rJz3W2NMGs3oFoIYLh9+JKjoWnkQV0OGQaEzddg2PkzKljkL0QuRGAgYHemJ8R19YmHD4naiiYuFJVIHEpWZhxs4b2Hn5sdRRiF6Ko4USU7rVQK96blJHIaIywMKTqIL4/fxDfPXXDSRwPU6qAAK97fBF71rwceT6n0QVCQtPIgP3ID4dk7ddxT+3Y6WOQlSqjGUChrbwwtjXfGGqkEsdh4hKAQtPIgOVqxGx+vh9LDpwCxnqXKnjEJUZVysTLOpXD8287aSOQkSviIUnkQG68TgZn/5xBVceJkkdhahcGAnAh+18MO616pAZceklIkPFwpPIgGTnaLD44C388Pc95HCNJKqEGnnY4Nu368PNWiV1FCJ6CSw8iQzE48QMjNxwAZceJEodhUhSliZyzO1TB11ru0gdhYhKiIUnkQH4+9YTjNtyCfFp2VJHIdIbbzdxx/QetWBiLJM6ChG9IBaeRHpMoxHx7aHbWHL4NncfIiqEr6M5lrxTH/7O3PWIyBCw8CTSUwlp2Ri75RL+vvVE6ihEek0pN8KUbjUwONBT6ihE9BwsPIn00MWIBHy44QK3vCQqgY41nbCgbx1YmyqkjkJERWDhSaRn1p0Iw1d/3UR2rkbqKEQGx8XKBEvero9GnrZSRyGiQrDwJNITaVk5+PSPq9xnnegVKeRGWNC3Dvd7J9JDLDyJ9MDt6BR8sOEC7sSkSh2FqEIQBGBSJz982M5H6ihE9BQWnkQS23stChN+vYT0bG57SVTa+jd2x5e9AyCXGUkdhYjAwpNIUhtPR2Dqn1e5VBJRGWrla49lAxrAwsRY6ihElR4LTyKJLDl0G18fuCV1DKJKwd/ZAmvebQwXK261SSQlFp5E5UwURczceQNrT4RJHYWoUnGyVGJ1cGPUcrWSOgpRpcXCk6gcqXM1mPTbZWy/xJnrRFIwU8iwdEADtPNzlDoKUaXEwpOonKRn5+D9Xy5wJyIiicmMBMzsWQsDm3lIHYWo0mHhSVQOEtKy8e7as7j0IFHqKET0P++19sanXfwhCILUUYgqDRaeRGXscWIGBq8+wzU6ifRQ/8bumPNGbRafROVELnUAoorsTkwqBq86zT3XifTU5rMPYCwzwhe9A6SOQlQpsPAkKiOXHiTi3TVnkJCuljoKERXj51PhUMiNMK17TamjEFV4LDyJysDFiAQM/Ok00rgbEZFBWHX8PhRyI3zS2V/qKEQVGvcQIyplt6NTMHTtWRadRAZm+dG7WHyQmzoQlSUWnkSl6GFCOgat4vA6kaFafPA2lh29I3UMogqLhSdRKYlLzcLgVWcQlcyJRESGbP7eUPz0zz2pYxBVSCw8iUpBalYOhqw5g3uxaVJHIaJS8OVfN/HzyTCpYxBVOCw8iV5RVk4u/m/dWVx7lCx1FCIqRZ/vuI7NZyKkjkFUobDwJHoFuRoRozdexKl78VJHIaJSJorA5G1X8ceFh1JHIaowWHgSvYJPt17B/hvRUscgojKiEYGPfr+CvdeipI5CVCGw8CR6SbN338Rv59kTQlTR5WpEjN9yCdceJUkdhcjgsfAkegnLj97FD39z1itRZZGhzsX/rTuHaK5aQfRKWHgSldCv5x5g3t4QqWMQUTmLSs7E/607hwxuDkH00lh4EpXA5QeJmLrtmtQxiEgiVx8lYcKvlyCKotRRiAwSC0+iF5SQlo2RGy4gO1cjdRQiktCea1FYuD9U6hhEBomFJ9EL0GhEjNl8EY8SM6SOQkR64Psjd7HrymOpYxAZHBaeRC9g8cFb+Od2rNQxiEiPfPz7FYRGpUgdg8igCCIvVCEq1pGQGAxddxb8l0KFSTr5KxL/Xg+Lhj1h+9oIAEDi8Q1Iu/kPclOeQDCSQ+HsA+vWg6F09Sv2XJrMVCT8/TMybp1AbmYq5FZOsG0/DKpqjQEAqdePIPHYOojqTJjX6QSbdkO1z81Jikb0lmlwGbIYRkrTsnvDpMPTzhTbR7WElcpY6ihEBkEudQAiffYgPh3jtlxi0UmFyoq8hZTL+2Ds4Klz3NjWDbYd34fc2hmiOgsp57Yjess0uL33I2SmVoWeS8xVI3rLNMhMrWDf+zPILeyRk/IERgoVACA3PQnxe5fArus4yK2dEfP7TCir1obp/4rSuH3LYNMmmEVnOQuLS8f4LZewakgjCIIgdRwivcehdqIiZKpz8f4v55GUoZY6CukhTXYGYncuhF3n0TAyMdd5zKxmW6g868HY2hkKBw/YtP8/iNnpyI65X+T5Uq8cgCYzBQ5vTIVJlZqQWznCpEotKBy9AQA5iVEQlKYwq9EaSpfqMKlaB+rYvH3E024chSCTw9Svedm9YSrS4ZAYfHPwttQxiAwCC0+iIny+/RquP06WOgbpqfgDy6Gq1hgqz3rFthNz1Ui5tBeC0gwKR68i26XfOQ2lqz/iDyzHgyUD8XjVSCSd/BWiJm/NSLmtG0R1FrKj7yI3IwXZkbegcPBEbkYKEv/ZANuO75fm26MSWnL4Ng7d5Pa5RM/DoXaiQmw5G4Ffz3E7TCpc2o1jyI66C5ch3xTZJv3OGcTumA9RnQWZuQ2c+n1R5DA7AOQkRiMz6QrMaraF45szkBP/CPEHVkDU5MK6xduQmZjDvtt4xO5aBDEnG2YB7aHybojY3Yth0bA7cpKiEbP1C0CTA6sW78DMv2VZvHUqgigCn2y9gn3jWsPOXCl1HCK9xcKT6BnXHiXh8+3XpY5Beion+QniD/0Ip36zIMgVRbYzqVoHLu9+B016MlIu78OT7fPgMuhryMysC3+CqIHM1Bp2nUdBMJJB6eyD3NR4JJ/5A9Yt3gYAmFZvDtPq/w2nZ0ZcgfpJOGw7vo/HP4yAfY+PIDOzQeT6CTBxDyj6tahMxKZmY8q2a1gxqKHUUYj0FgtPoqckpavxwYbzyMrhIvFUuOyoO9CkJyJy7bj/DooaZD24jpQLu1B10jYIRjIYKUxgpHAFbFyhdPPHox+GI/XKflgFvlXoeWXmthCMZBCMZNpjxnbuyE1LgJirhiDTnTUt5qgRv3857LpPRE5CJERNLkyq1s57nq0bsiJDYerTtNTfPxVv7/UobLv4EK/XryJ1FCK9xMKT6CnTtl/Dg3guEk9FM/GoC5ehS3WOxe3+FsZ2VWDZtI9O4ahDzLvesyhKtxpIu3EMoqiBIORdfq9OeJRXkMoKLtWTeGIzTLwbQunsg+zou4Dmv/3DRU0OoOEvT1KZvv06Ar3t4WxlInUUIr3DyUVE/3M4JBo7LnMnEiqekdIUCgdPnZtgrISRiQUUDp7QZGci4dg6ZD0KQU5SDLKi7iBuz3fISYmFqd9/113G7voaCcfWau9b1O8KTWYKEg7+AHX8I6TfPYukk7/Bon63Ahmyn4QjPeRvWLccCACQ21YBBCOkXN6P9LtnoY57CIWLb5l/FlS45MwcfLz1itQxiPQSezyJAKRm5WDKtmtSx6AKQDAygjr+IZ78eQi5GcmQqSyhcPaF84B5UDh4aNvlJD8BhP9+95dbOsDprVmIP/QTUlaPgtzCDpaNesKyaR+d84uiiPh9S2HTfjiMFHk9akbGSth1HYf4A8sh5qrz1hC1sC+fN0yF+vvWE/xyKhwDm3k8vzFRJcKdi4gATNl2FRtOR0gdg4gqEDOFDHvGtkZVOy7qT5SPQ+1U6Z2+F4eNZ1h0ElHpSsvOxcTfLkGjYf8OUT4WnlSpZapz8dkfV7klJhGVibNhCfjp+D2pYxDpDRaeVKktPngb92LTpI5BRBXYwv23cDs6ReoYRHqBhSdVWtceJeGnf9gTQURlKztHgwm/XkZOLpe4ImLhSZVSTq4GH/9+BTm89oqIysHVR0lYfvSu1DGIJMfCkyqllX/fw43IZKljEFElsuzoXUQlZUodg0hSLDyp0rn7JBXfHbotdQwiqmQy1LmYvy9E6hhEkmLhSZWKKIr4bOtV7sVORJLYdvERrj5MkjoGkWRYeFKlsv3SY5wJi5c6BhFVUqIIfPnXDaljEEmGhSdVGupcDb4+ECp1DCKq5E7fj8fea1FSxyCSBAtPqjQ2no7Ag/gMqWMQEWHunpvI5iU/VAmx8KRKIT07B0sO35E6BhERACAsLh3rT4ZJHYOo3LHwpEph1T/3EZuaJXUMIiKt7w7dRkJattQxiMoVC0+q8BLSsvHD39yhiIj0S3JmDr7l0m5UybDwpArv+yN3kJKVI3UMIqICfjkVjrtPUqWOQVRuWHhShfY4MQM/nwqXOgYRUaFyNCLm7L4pdQyicsPCkyq0xQdvcbF4ItJrB2/G4MSdWKljEJULFp5UYd2JScXWC4+kjkFE9FwL93ONYaocWHhShbVwXyhyNaLUMYiInutCRCLOcVc1qgRYeFKFdPlBIvZe584gRGQ4uPoGVQYsPKlCmr8vROoIREQlcvBmNO5xhjtVcCw8qcK58jAR/96JkzoGEVGJaETgx3/uSx2DqEyx8KQK5yf+4CYiA/XHhYfcZY0qNBaeVKFEJmVg99VIqWMQEb2UrBwN1p8IkzoGUZlh4UkVyroT4cjhTHYiMmA/nwpHRnau1DGIygQLT6ow0rNzsOlMhNQxiIheSUK6Gr+eeyB1DKIywcKTKozfzz9EUoZa6hhERK9s1fH7XIeYKiQWnlQxiCJ8wzfBU5UpdRIiolcWEZ+Ovde4FjFVPCw8qWK4exiBIXNxRDYSh31+Q3cH7ntMRIbth3+4oDxVPIIoiuzLJ8O36W0gdLfOoRTHRvhV1hXzw6sjS8PfsYjI8GwZ0QxNve2kjkFUalh4kuFLfAB8WxcQC58FmmvugpM2PTHzcRPcTlOVczgiopfXrY4Lvn+ngdQxiEoNu4HI8F1YX2TRCQCy1Ei0fLAS+zESf/tsQl/n6HIMR0T08g7djEZqVo7UMYhKDXs8ybCJIrC4DpBUsmWU0hzqYZtxN8wJr4G0XP7+RUT6a+GbddG3YRWpYxCVCv6PS4Yt7HiJi04AMHtyCQMff4WrVuOxxfcwapinl0E4IqJXt/3SI6kjEJUaFp5k2C5vfqWnG6U/QdMHP2G35gP8W+1nDHB5XErBiIhKx4m7cYhJ4VJxVDFwqJ0MlzoDWOALZKeU6mkz7AKwQ9kdX0bUREqOvFTPTUT0MqZ2q4H/a+UtdQyiV8YeTzJcIX+VetEJAKq4a+j3eC4uW4zHH9X3o55laqm/BhFRSWy/xNEYqhhYeJLhurypTE9vlBGHBhFrsU39AU5VW4Ohbtw7mYikcfVREu4+4S/BZPg41E6GKSUaWFSj2GWUykKmrT92q3rgi4jaSFBzGJ6Iys+Y9j6Y0MlP6hhEr4Q9nmSYrm0t96ITAEziQ/DGowU4bzYGO3z3oIl1crlnIKLKaftlDreT4WPhSYYp5C9JX94oMxF1HvyMLVkjcdb7J3zgHi5pHiKq+MLj0nE+PEHqGESvhIUnGZ70eCDipNQpAACCqIHD48P45MlnuOX8OZb6nIODQi11LCKqoLimJxk6Fp5keG7tlWSY/XkUiXfQ/eEinFGNwm7fnWhpmyR1JCKqYP66EomcXI3UMYheGgtPMjwSD7M/j5CVgpoPNuHn9JE477UCY6vegyBwDh8Rvbq4tGwcvxMrdQyil8bCkwyLOgO4e1jqFC9EgAi7yL8xPmYqbjlOxUqf03AxyZY6FhEZuGO3nkgdgeilsfAkw3LvKKA2vH3VjZPuI+jhtzhh/CH2+f6JDnbxUkciIgN14k6c1BGIXhoLTzIsIbukTvBKBHUa/B78ilVpo3DJcykmedyBTOD1WkT04kKjU/AkJUvqGEQvhYUnGQ5RBG7tkzpFqbGOOoFR0Z8j1OEzrPY9gaqqTKkjEZGBOHGX13mSYWLhSYYj5gaQVvGubZInP0D7B0txTPYhDvluRRcH/odCRMX7lxOMyECx8CTDcf9vqROUKSEnA9UebMXylDG44rEYUzxDoTTiMDwRFfQvr/MkA8XCkwzH/X+kTlBuLKPPYHjUTNyw/Rg/+/6NaqYZUkciIj3yKDEDYbFpUscgKjEWnmQYNBog/LjUKcqdLPUxWj1YgYPCSBzz2Yw3nGKkjkREeuJfXudJBoiFJxmGqMtAZuXdCUjIzYLHwx1YlDQO19wXYJbXDahk+rd7ExGVHy6rRIaIhScZhgp+fWdJmD+5iMGRX+Ka9URs9j0Cf3PDW9eUiF7dibuxEEXuikaGhYUnGYZKdH3ni5KlxaDZgx+xR/MBjvtsQH+XSKkjEVE5SkhX4/rjZKljEJUIC0/Sf7k5QMRJqVPoLUGjRpWHf2FuwkTcqDIHc7yvwkzOYXiiyoDreZKhYeFJ+u/JTSA7VeoUBsE09irefjwHVy3G4/fqB1HHkp8bUUV2nNd5koFh4Un67/FFqRMYHKOMWDSKWI3tOSNxsto6DHF9JHUkIioDZ+/HQ6PhdZ5kOFh4kv57fEnqBAZL0OTA5dE+zIz/CCFuX+LrapdgZZwjdSwiKiUZ6lyExXE9TzIcLDxJ/7HHs1SYxN1An0fzcdFsLP703YtGVilSRyKiUnArmv+WyXCw8CT9lqsGoq9LnaJCMcpMQL0H6/Fb9gc4470KI6pESB2JiF5BSBQLTzIcLDxJv8XcAHKzpE5RIQmiBo6PD2Fy7KcIdZmB73zOw06hljoWEZUQezzJkLDwJP3GYfZyoUy4hZ4Pv8Y51Wjs8v0LLWwq7y5RRIaGPZ5kSFh4kn7jxKJyJWQlI+DBBvySMRLnvVZilHsYBIEzZon0WXhcOjLVXLuXDAMLT9JvvL5TEgJE2EUew6QnkxHqNA3Lfc7AWZktdSwiKkSuRsSdGK7ZS4aBhSfpt7jbUieo9BSJ99Dl4WKcVH6Ivb7b0dY2QepIRPQMXudJhoKFJ+mvtDggg0WOvhCy0+D/YAvWpI/CRc/vMdHjLmSCRupYRAQglNd5koFg4Un6K+6O1AmoEAJE2ET9i9HR0xDqMBk/+Z5EFROuPEAkpVD2eJKBYOFJ+ovD7HpPnhyB1x4swT/GH+KA7x/oZB8vdSSiSukWezzJQLDwJP3FHk+DIajT4fvgd/yQOgqXPb7DZx63YGzE2fBE5eVxUiaSM7kOL+k/Fp6kv2LZ42mIrKJP4b3oGbhp9zHW+f4Db9NMqSMRVQrs9SRDwMKT9FfcXakT0CuQpzxCmwfLcchoJI74/IpeTjFSRyKq0G5Fc0kl0n8sPEk/iSIQf0/qFFQKhJxMeD38E98mjcO1ql9jutdNqGRc7JqotEUnc3SB9B8LT9JP6fHco70CMo85j3cjv8A164+w0fcoqptlSB2JqMKIS+PPTNJ/LDxJP6VGSZ2AypAsLQrNH/yAffgA//hsxJvO/HoTvaq4VO4uRvqPhSfppxQWIpWBkJsN94e7sCBxAm5UmYevvK/BTMZF6YleBgtPMgQsPEk/pUZLnYDKmWnsZQx4PBtXrcbhV99DqGWRJnUkIoMSy6F2MgAsPEk/scez0jJKj0WTB6uwK/cDnKi2HoNcH0kdicggsMeTDAELT9JP7PGs9ARNDlwf7cUX8R/hpttXmF/tMizkOVLHItJbSRlqqHN5qQrpNxaepJ/Y40lPUcVdx1uP5uGyxTj84bsfDay4XiFRYdjrSfqOhSfpJ/Z4UiGMMuLR4MFabM3+AKe812CY2wOpIxHpldhUXudJ+o2FJ+mn9HipE5AeE8RcOD8+gGlxnyDUdSYW+1yAjTGH4Yni0tjjSfqNhSfpp2wOpdKLUcaHovfDhbhgOho7q+9GU+tkqSMRSSaOPZ6k51h4kn5i4UklJGQloXbEL9icNRJnvX/EB+5hEARR6lhE5YrXeJK+Y+FJ+ik7XeoEZKAEUQOHx0fwyZPJCHX6HN/7nIWjUi11LKJywbU8Sd+x8CT9k5MFaFgo0KtTJN5Ft4ff4LTyQ+z23YnWtolSRyIqU+zxJH3HwpP0TzZ3rKHSJWSnouaDTViX/iEueC3HuKr3IBO43iFVPOnZnGRH+o2FJ+kfXt9JZUSACNvIfzAuZipCHKfiB59TcDFhDxFVHDm5vK6Z9BsLT9I/7PGkcmCcFIZOD7/DCeMPsd93GzracwkvMnwakYUn6TcWnqR/1JxYROVHUKeh+oPf8GPqKFz2+A4fe9yGsRH/8ybDlKPh9y7pNxaepH80uVInoErKKvoURkZPx027T7DG9194qjKljkRUIrksPEnPsfAk/cOhIpKYPOUh2j34HkdkH+Kwz2/o7hArdSSiF8LCk/QdC0/SQ/zBSfpByMmA98NtWJoyBlerLsI0rxAojTgbnvQXh9pJ38mlDkBUAHs8SQ9ZxJzDMJxD1TpdEBrviGaX0qGKipM6FpEOea4/gECpYxAViYUn6R9BkDoBUZG2qTT4x+wIVrYAuqdWQ49Qc9ieCIGYytUYSHomNlZSRyAqFgtP0j+CTOoERIWKM3fAyaTb2vu7zO9iV0PAor4SQ2IbIPBiBowvhQIaDseTNAQZr6Aj/cbCk/SPEX9wkn7a49UQOak3ChxPMcrCUscrWBoE1GzvhIHh7vA99RDig8cSpKRKTcb/1km/8TuU9A97PElP7RCev8bsDeMnmOzzBPABeqbUQPdQU9icCIGYxqF4KnuCjD8/Sb+x8CT9IzeROgFRAXcdq+NmSliJnrPD4jZ2NAKsGppgSEwDNLuYAfmlEE6go7IjZ+FJ+o1jmqR/lOZSJyAqYKeb70s/N0nIxHdOV/BO59uYOcEF9/o2geDmUorpiPIIHGonPcfvUNI/SgupExDpECHgr6yoUjnXdUUMPvWNgeAD9Ez1R7cQM9icuAkxnVvF0qvjUDvpOxaepH8UFgAEcCF50hdnPRshKiO6VM8pCsB2izvY3jhvKP7dmIZocjEN8suhHIqnlyaz5nJKpN9YeJL+MTICFGZAdqrUSYgAADttHYGE0i08n5ZklInFzpeBLkDtDi4YGFYF3icjID4unV5WqjxkdnZSRyAqFgtP0k9KCxaepBcyjVU4kHK33F7vqiIGn1SPgeAL9E6pga4hKlifuAkxI6PcMpDhktvZSx2BqFgsPEk/KS2AlEipUxDhcLVmSMsqv8IznygA2yxvY1sTwKaRCsHRDdHkYipkV25xKJ6KJLdnjyfpNxaepJ84wYj0xE6VMZAlbYYEowx843IZcAHqvOaKgWFu8DoRDjGy7Ib/yTBxqJ30HQtP0k8mvECepBdr7qizRaY+uKKIxsfVoyH4Am+k1EKXm0pYnbwBMSNT6mgltjT2CZbFxekcs5PJ8I9P4UtXTY58jD+Tkwscr6ZQYKeXNwDgRFoavoiOQlxuLjqYm2OmswsUggAASMnNxVvhYVjlXhWuxsal/G70g9zBQeoIRMVi4Un6ydxJ6gRE2OPVALmFbJGpD0QB2GoZiq1NAbvGpgiODkCj88mQXb0ldbQS8VEosMq9qvZ+cYsBfebohPEOjtr7uaKI18PuI8gib4REI4r4OPIx/s/WDi3MzDD+8SP8npiId2xsAABfP3mCftY2FbboBAA5ezxJz7HwJP1kwcW1SXo7BcPY5jLOKB1fu1wCugP1O7njnfsu8Pw3DGJ0jNTRnksmCHCQv9h/RRYyGZ6+COdgSgqSNRq8bmUNAEjIzUV8bi7etraG0sgI7czNcTc77zqJC+npuJ6ZiWlOFfeXWiNTUxipVFLHICoWC0/ST5auUiegSu6Okx9upoRLHaPELioicdEvEjI/AW8k10Ln6wpYnroJMVM/h+IjsrPR5s4dKIwE1DExwTh7B7grFC/03D+SEhFoagq3//Vg2spkcJDJ8W96GpqbmuF8egZ6WVkiWxQxKzoaX7o4Q/a/YfeKSGbPGe2k/7hlJuknFp4ksZ2uPlJHeCW5EPGbZSiGBV7FB2OVOBvcCJqA6lLH0lHHRIU5Li740b0KZjo5IzYnB+9EhCMxN/e5z32Sk4N/0tLQ53+9nQAgCAIWubpiRVwceoTdRw0TJd6wssZPcXFoZmYKpWCEAeHh6HrvHjYkJJThO5MGh9nJELDHk/QTh9pJQhrBCH9lVZzlvGKN0rDA5RLQA2gY5I6377nA44T0Q/Gtzc21f6+uBOqpVAi6dxd/JiUh2Na22OduS0qChUyGDha6K2A0NDXFrx6e2vth2dnYkZyErZ5eGBwRjsE2tmhpZoZeYffRSKWCn4lJqb4nKXEpJTIELDxJP7HHkyR01rMhokt5i0x9cV4RifP+kZD5C+ibFICg68awOK0fQ/GmRkaorlQiPDu72HaiKOKPpET0tLTUzlgvqt30qEh87OgIURRxMysLnSwsoDIyQiOVKc5mpFeowpNLKZEhYOFJ+snMETCSA5ocqZNQJbTTpmy3yNQHuRCxxSoEW5oDjk3NMSQqAA3PJ8HounTLR2VrNLiXnY2GKtNi253NSEeEWq0zzF6YrUlJsJbJ0N7cAkn/G77P+d/i+zkQoalg6/Bz1yIyBCw8ST8ZGeUtqZT8SOokVMlkKExxsBy3yNQHMbJULHC7BLgBjYOq4u17znA/cQ9iTGyZvu78mBi0MzeHi1yOuNxcrIyLRapGg15Weev4LnoSg5icHMx10R0B2ZqUhDomJvBVKos8d1xODlbExWJDVQ8AgJVMBm+FAusTEtDCzAyn0tIxwrZi9RByqJ0MAQtP0l/WHiw8qdwd9m4qyRaZ+uKs8jHO1ngMWQ0BbyUFoON1Y1icugExq/S3b4rOUWPS48dIyM2BrVyOuiYm2FTVQztLPTYnB5Fqtc5zUnJzcSAlBZ85Fr8s0pyYaLxrawenp9bsnO3sgslRkfglIR5DbW1Rp4ItPcShdjIEgihy01/SUzvGABfWSZ2CKpn363fCv4khUsfQK44aM7wb6Yv65xJhdOOO1HGoCF7bt8PET79WLiB6Fns8SX/Z8wcola9YCyec0rMtMvVBjFEa5v1vKL5pZw/0v+uIKifuQ3xStkPxVAJyOZRenlKnIHouFp6kv1h4Ujnb7Vlfb7fI1BenlY9wuuYjyGsY/W8oXg7zUzcgPmcmOpUthbs7hBdceJ9ISiw8SX/Z+0qdgCoZQ9kiUx/kCBpstA7BxhaAczNzvBtZF/XOxUO4WXmvj5WS0sewNzygyoM7F5H+svYA5BVnjT3Sb7ed/BBigFtk6oMoWSrmVLmIfr3D8c14Tzzu1QRG9sUvAE+lS+FTrVxfb+3atbC2ti7Rc4KDg9G7d+8yyUOGg4Un6S8jI8COv8VT+TD0LTL1xUmThxhX8wL6/18qdr5fG+kt6wJPzSynslFaPZ7BwcEQBAFz587VOf7nn39CeGqx/n79+uHWrVul8ppP8/T0xOLFi0vlXFlZWRg9ejTs7e1hZmaGnj174uHDhzptEhISMGjQIFhZWcHKygqDBg1CYmLic8+9detW1KxZE0qlEjVr1sS2bdsKtFm2bBm8vLxgYmKChg0b4p9//imV9xUREYEePXrAzMwM9vb2GDNmDLKfutQlLCwMgiAUuO3du7fY8+Z/7Z++NWvWTKfN3bt38frrr8PBwQGWlpZ46623EB1dsjWPWXiSfuNwO5UDjWCEvzIrzhaZ+iBH0OBnm5sIbnUdY8eb49LAxhD9vKWOVWGV5lC7iYkJ5s2bh4Ri9rNXqVRwdHQstdcsC+PGjcO2bduwefNmHD9+HKmpqejevTty/7eZAAC88847uHTpEvbu3Yu9e/fi0qVLGDRoULHnPXnyJPr164dBgwbh8uXLGDRoEN566y2cPn1a22bLli0YN24cpkyZgosXL6JVq1bo0qULIiIiXuk95ebmolu3bkhLS8Px48exefNmbN26FRMnTizQ9uDBg4iMjNTe2rdv/9zzd+7cWec5u3fv1j6WlpaGTp06QRAEHD58GP/++y+ys7PRo0cPaDSaF34PXE6J9NvRucDROVKnoArulFcTDEeU1DEqhRaZ7njrjj1cT9yFGBcvdZyKwdgYfufPwagUJhcFBwcjLi4Od+7cQY8ePTB//nwAeT2er7/+OvJLhrVr12LcuHE6vYNffvklvvvuO2RkZKBfv36wt7fXFnP5505MTETLli3x9ddfIzs7G/3798fixYthbGyMtm3b4tixYzp5XrZESUpKgoODA37++Wf069cPAPD48WO4u7tj9+7dCAoKws2bN1GzZk2cOnUKTZs2BQCcOnUKgYGBCAkJgZ+fX6Hn7tevH5KTk7Fnzx7tsc6dO8PGxgabNm0CADRt2hQNGjTA8uXLtW1q1KiB3r17Y86cl/8/bc+ePejevTsePHgAV9e8jRU2b96M4OBgxMTEwNLSEmFhYfDy8sLFixdRr169Fz53/tfnzz//LPTx/fv3o0uXLkhISIClpSWAvB5jW1tbHDhwAK+99toLvQ57PEm/udaXOgFVAjttuNVgefnX5AHGBlzEgOFp2PV+XaS34FD8q1L6+JRK0ZlPJpNh9uzZWLJkSYGh6aJs2LABX331FebNm4fz58+jatWqOkVXviNHjuDu3bs4cuQI1q1bh7Vr12Lt2rUAgD/++ANVqlTBrFmztD1uRQkODkbbtm2LfPz8+fNQq9Xo1KmT9pirqysCAgJw4sQJAHk9l1ZWVtqiEwCaNWsGKysrbRsgb/h/xowZ2vsnT57UOS8ABAUFaZ+TnZ2N8+fPF2jTqVMnnfO+jJMnTyIgIEBbdOa/dlZWFs6fP6/TtmfPnnB0dESLFi3w+++/6zyWPxx/9OhRneNHjx6Fo6MjqlevjuHDhyMmJkb7WFZWFgRBgPKpHcNMTExgZGSE48ePv/B7YOFJ+s21gdQJqILL2yLzntQxKp1sIRfrba4juPV1jB9vgcscin9pJrVqlvo5X3/9ddSrVw/Tp09/ofZLlizBsGHD8O6776J69er4/PPPUbt27QLtbGxssHTpUvj7+6N79+7o1q0bDh06BACwtbWFTCaDhYUFnJ2d4ezsXOTrubi4oGrVqkU+HhUVBYVCARsbG53jTk5OiIqK0rYp7HIBR0dHbRsAqFatGuzt//vlNCoqCk5OujtnPX3e2NhY5ObmFtvmZRX22jY2NlAoFNpzm5ubY9GiRfj999+xe/dudOjQAf369cMvv/yifY6xsTH8/PxgamqqPdalSxds2LABhw8fxtdff42zZ8+iffv2yPrfrmXNmjWDmZkZPvnkE6SnpyMtLQ0fffQRNBpNsb8kPIvLKZF+M3cArKoCSa92XQxRUQ55N0N6FnfjkdIjWTK+cr8IuAOtMr3x5m07uJy4AzG+6GsM6T8mNUu/8ASAefPmoX379oVeP/is0NBQjBw5UudYkyZNcPjwYZ1jtWrVgkwm0953cXHB1atXS5ztZYerRVHUmST19N+LapNfGD/t2ec9+5wXbZMvIiICNZ/6Ok6ePBmTJ08utO3zMtvb22P8+PHaxxo1aoSEhATMnz8fAwcOBAC4ubkhJER3h7b8SxIAICAgAI0aNYKHhwf++usvvPHGG3BwcMBvv/2GDz74AN999x2MjIzw9ttvo0GDBjpf0+dh4Un6z60BC08qM7tUcqD0tyGnl/SPSQT+qR0BRYAM7yTWRbsrIlRnbgA5OVJH01uqWrXK5LytW7dGUFAQJk+ejODg4Oe2L6zQepbxM5dVCIJQookpL8rZ2RnZ2dlISEjQ6fWMiYlB8+bNtW0Km5H95MmTAr2Kz5772Z7LmJgY7XPs7e0hk8mKbfMsV1dX7bWwQF7vb1Gv/fQkJiDvOku1Wl1s5mbNmuGnn34q8vHCuLi4wMPDA7dv/7ebW6dOnXD37l3ExsZCLpfD2toazs7O8PLyeuHzcqid9J9bxRlun/NPFhr/mAqLOclwXJCC3pvTERqbq9Mm+M8MCDOTdW7Nfnr+wuaLT2XBb2kqVF8lw/2bFIzfm4nMnP9+8G+4oob7NymwnZeMj/Zn6jw3LFGD6ktSkZxVueYacotM/ZUt5GKtzXUMaXMDE8Zb4eqAxoDvi//nVmnI5VD6+5fZ6efOnYudO3c+99pEPz8/nDlzRufYuXPnSvx6CoVCZ9b5y2rYsCGMjY1x4MAB7bHIyEhcu3ZNW3gGBgYiKSlJJ/fp06eRlJSkbVOYwMBAnfMCeRNv8p+jUCjQsGHDAm0OHDhQ5Hnlcjl8fHy0t6IKz8DAQFy7dk1naHv//v1QKpVo2LBhkZkvXrwIFxeXIh8vTFxcHB48eFDo8+zt7WFtbY3Dhw8jJiYGPXv2fOHzsseT9J9b0f+YDM2x8Bx82FiBxq4y5GiAKYez0OmXdNwYaQ4zxX+9BZ19ZFjTS6W9r5AVPjyTb8MVNT49mIXVvVRo7i7DrTgNgv/MAAB809kEseka/N/ODKztpYK3jRG6bUxHW08ZulXP63344K8MzH1NCUtl8a9T0fzl1QC5KdeljkHP8VCehC+qXgSqAm0yvNH3th2cT9yGmJAodTTJKb29YfTUZI/SVrt2bQwYMABLliwptt3o0aMxfPhwNGrUCM2bN8eWLVtw5coVeHuX7LpdT09P/P333+jfvz+USqXOtZVP++yzz/Do0SOsX7++0MetrKwwbNgwTJw4EXZ2drC1tcWkSZNQu3Zt7ezrGjVqoHPnzhg+fDhWrlwJABgxYgS6d++uM6O9Q4cOeP311zFq1CgAwNixY9G6dWvMmzcPvXr1wvbt23Hw4EGdCTYTJkzAoEGD0KhRIwQGBuKHH35AREQE3n///RJ9Hs/q1KkTatasiUGDBmHBggWIj4/HpEmTMHz4cO1M83Xr1sHY2Bj169eHkZERdu7cie+++w7z5s3TnufRo0fo0KED1q9fjyZNmiA1NRUzZsxAnz594OLigrCwMEyePBn29vZ4/fXXtc9bs2YNatSoAQcHB5w8eRJjx47F+PHji1wBoDAsPEn/udQDBCNALP3hmPK2d6CZzv01vUzguDAV5yNz0drjv3+OSpkAZ/MXH5A4+TAHLarK8E7tvELS09oIbwcY48zjvJ6DewkirJQC+gXkPd7OS4YbTzToVh3YeFUNhUzAGzUq38zinUiROgKV0DFVBI7ViYCytgzvxNdFu6siTM5W3qF4kzIaZn/aF198gV9//bXYNgMGDMC9e/cwadIkZGZm4q233kJwcHCBXtDnmTVrFt577z1Uq1YNWVlZRS6nFBkZ+dw1Mb/55hvI5XK89dZbyMjIQIcOHbB27Vqd6xE3bNiAMWPGaGeg9+zZE0uXLtU5T/7Qcr7mzZtj8+bNmDp1KqZNm4Zq1aphy5YtOrPj+/Xrh7i4OO0M/YCAAOzevRseHh4l+jyeJZPJ8Ndff2HkyJFo0aIFVCoV3nnnHSxcuFCn3Zdffonw8HDIZDJUr14dq1ev1l7fCQBqtRqhoaFIT0/Xnvfq1atYv349EhMT4eLignbt2mHLli2wsLDQPi80NBSfffYZ4uPj4enpiSlTpuhcT/oiuI4nGYZlgUDMDalTlLo78Rr4LknF1Q/MEOCY98Mw+M8M/BmSVwxamwho4yHDVx2UcDQruhDdfE2N93dlYP8gMzRxk+FeggbdNqZjSF1jfNpSiYQMER6LU3As2Awe1kZo9EMqlndTobGbDE1+TMWRIWZwt6pcV97ccvJHH9N0qWNQKfDIscaQR14IOPMEuBMmdZxy5Tp/HqxKMMxZnjp27AhnZ2f8/PPPUkchPcIeTzIMHs0rXOEpiiIm7MtEy6oybdEJAF185Hizphwe1ka4n6DBtCNZaL8uHedHmEEpL3wovH+AMZ6kiWi5Og0igBwN8EGjvKITAGxUAtb1VmHwnxnIUIsYXNcYQT5yDN2egdFNFLifqEHPzelQ5wIz2irRt2bF7/3c5VoNSCz5bFrSP+HyRMzyuAh4AO0yfNDntg2c/r0FMTFJ6mhlSxBg1qKF1CkAAOnp6VixYgWCgoIgk8mwadMmHDx4sMB1jkTs8STDcHMnsGXg89sZkA//ysBft3NwfKgZqlgW3dsYmaKBx+JUbO6rKnI4/GhYDvr/noEv2yvR1E2GO/EajN2bieENFJjWpvDrv46G5eCjA5k4FmwGn+9SsamPCs7mApr8lIbbo82L7WE1dBrBCB396yEmM/b5jckgmYhyDIz3R5sruVCeu1khh+KVNWrAe9sfUscAAGRkZKBHjx64cOECsrKy4Ofnh6lTp+KNN96QOhrpGfZ4kmHwbFVhrvMEgNG7M7DjVg7+Di6+6AQAFwsjeFgb4XZc0e992pEsDKpjjP9rkLd7SW0nGdLUIkbszMSU1goYPbPMSVaOiJF/ZeKXN1S4E69BjgZo45n346C6nRFOP8xFD7+KW3ie9myEmExukVmRZQo5+MnuGn5qB3i2skbwQy/UPB0D3AuXOlqpMW+pH72dQN7e7QcPHpQ6BhkAFp5kGFTWeZOMHl+QOskrEUURo/dkYltIDo4OMYWXzfOLu7h0DR4kaeBiUfSM83S1CKNnHpYJAkQAogjgmce++DsLXXzkaOAiw8XIXORo/hv4UOcCuRV8HGSnjT2QwMKzsgiTJ2KG50XAE2ifnjcU7/hvKMSkZKmjvRKzFi2ljkBUYiw8yXB4tzH4wvPD3ZnYeFWN7f1NYaEUEJWa14tppRSgMhaQmi1ixtEs9Kkhh4uFEcISNZh8KAv2pgJe9/9vmH3wtgy4WQiY85oJAKBHdTkWncxGfReZdqh92pFM9PSTQ/ZMRXo9Jhdbrufg0nt5M+z97Y1gJAhYdSEbzuYCQmI1aOz64rtQGJp0hRkOptyVOgZJ5LBpGA7XDYNJHTkGx9VDqyu5UJ67AZTC2pHlSTA1hWmD+lLHICoxFp5kOLzaAMe/kTrFK1l+Tg0AaLtOdzb1ml4mCK6ngEwArsbkYv1lNRIzRbhYCGjnKceWvipYPLXGZkSSBkbCf72lU1srIUDA1MOZeJQiwsFUQI/qcnzVwUTndURRxIhdmfgmSKldN1RlLGBtbxN8uDsTWTnA0q4mcHvO8L8hO1StKTIyuUVmZZcp5OAH+2v4oT3g3doWQx56ocbpKOCeYeySZtakCQSFQuoYRCXGyUVkONSZwDwPICfz+W2JivBe/Y44kRgqdQzSUx3TvND7thUc/70FMVl/h+KdpkyB7aCKNeGSKgcWnmRY1vUA7v8tdQoyUE8sndHRXoVc0bCGVan8mWqMMSjeHy0vq6E8f1PvhuK99+yGsgT7YxPpi4o7nkYVk28nqROQAdvtWY9FJ72QdCM1VtpfxaAOIfhsgh1C+jeB4OkudSwAgLGbG4tOMli8xpMMi393YP9UqVOQgdohpkodgQzQXXk8PveKB7yAoLTq6H3LEvb/hkJMkWbLVbOWnM1OhouFJxkWWy/AKQCIviZ1EjIwoc41cCvVMCaOkP7aZ3YP++oD5vUUGBTbAC0uZ0Fx/iagKb81hs30aP1OopLiUDsZnho9pE5ABmiXSzWpI1AFkipkY7nDFQx8LRRTJjogtF8TCB5Vyv6F5XKYNWtW9q9DVEY4uYgMT9Q1YAV/46cXl7dFZl3EZMZJHYUquC5p3ugZagH7E6EQU0r/0g5Vgwbw3Lih1M9LVF441E6GxzkAsPECEu5LnYQMxCnPxojJjJQ6BlUCe8zuYU8DwLy+AoOf5A3FG18ovaF4i/btSuU8RFLhUDsZphrdpU5ABmSnjZ3UEaiSSRWysczxCgZ0DMW0CY64/VYTCFXdXu2kggDL7vzZR4aNQ+1kmCJOA6u5tBI9X7rCDG09qiAjJ0PqKEToluqDnqFmsD0RAjE1rUTPNW3SBB7r15VRMqLywaF2MkzuTQArdyDpgdRJSM9xi0zSJ3+Z38FfDQGL+koMiW2AwEuZML4Y8kJD8ZY92NtJho9D7WSYBAGo00/qFGQAdprIpI5AVECKURaWOl7BgE63MGOCE+682QSCu2uR7QWFApadO5djQqKywaF2Mlxxd4ElDaROQXosxsoFHe2U0Ijlt8Yi0avokeqD7iH/G4pP+28o3qJTJ1T57lsJkxGVDg61k+Gyqwa4NwMenJI6CempvzzqQpNyQ+oYRC9sp/kd7GwEWDU0wZCYBmh2MQPySyGw6sn1i6liYI8nGbbz64CdY6ROQXrqjdotcZu7FZGBayZUww/9f4WgUEgdheiV8RpPMmy1XgeMTaVOQXoo1Lkmi06qEHz8A1l0UoXBwpMMm4klt9CkQu108ZY6AlGp6O3TW+oIRKWGhScZvnrvSJ2A9EyuIMPuzIdSxyB6ZbXsasHP1k/qGESlhoUnGT6vNnlbaBL9z2mvxniSGS91DKJX1rd6X6kjEJUqFp5k+AQBaDxM6hSkR3ZY20odgeiVWSut0d2bi8ZTxcLCkyqG+gM5yYgAAOlKcxxO5k5FZPj6+PaBidxE6hhEpYqFJ1UMKhug9ptSpyA9cNC7KTJyM6WOQfRK5IIc/f37Sx2DqNSx8KSKo9kHUicgPbDThD/WyPB18OgAZzNnqWMQlTqD/Ak9Y8YM1KtXT+oYpG8cawDV2kudgiQUbeWKM0m3pY5B9MoG1hgodQSiMlGiwjM4OBiCIBS4de7cuazyFWrSpEk4dOhQub5mUa5fv44+ffrA09MTgiBg8eLFBdrk5ORg6tSp8PLygkqlgre3N2bNmgWNpvj9oyMiItCjRw+YmZnB3t4eY8aMQXZ2tk6bq1evok2bNlCpVHBzc8OsWbPwvM2ofvzxR7Rq1Qo2NjawsbHBa6+9hjNnzui0Wb58OerUqQNLS0tYWloiMDAQe/bsee7nUdj3x4oVK3Ta/Prrr6hXrx5MTU3h4eGBBQsWPPe8L6zZh6V3LjI4f3nU5b7sZPBq2dVCPcd6UscgKhMl3qu9c+fOWLNmjc4xpVJZaoFehLm5OczNzcv1NYuSnp4Ob29vvPnmmxg/fnyhbebNm4cVK1Zg3bp1qFWrFs6dO4d3330XVlZWGDt2bKHPyc3NRbdu3eDg4IDjx48jLi4OQ4YMgSiKWLJkCQAgOTkZHTt2RLt27XD27FncunULwcHBMDMzw8SJE4vMfPToUbz99tto3rw5TExMMH/+fHTq1AnXr1+Hm5sbAKBKlSqYO3cufHx8AADr1q1Dr169cPHiRdSqVavYz2TNmjU6v4xYWVlp/75nzx4MGDAAS5YsQadOnXDz5k383//9H1QqFUaNGlXseV+I72uAQw3gyc1XPxcZnJ1istQRiF7ZgBoDpI5AVGZKPNSuVCrh7Oysc7OxsQEAvP322+jfX/diaLVaDXt7e22xKooi5s+fD29vb6hUKtStWxe///67tv3Ro0chCAIOHTqERo0awdTUFM2bN0doaKi2zbND7cHBwejduzcWLlwIFxcX2NnZ4cMPP4Rarda2iYyMRLdu3aBSqeDl5YWNGzfC09Oz0B7KkmjcuDEWLFiA/v37F1mAnzx5Er169UK3bt3g6emJvn37olOnTjh37lyR592/fz9u3LiBX375BfXr18drr72Gr7/+Gj/++COSk/P+c92wYQMyMzOxdu1aBAQE4I033sDkyZOxaNGiYns9N2zYgJEjR6JevXrw9/fHjz/+CI1Go9OL3KNHD3Tt2hXVq1dH9erV8dVXX8Hc3BynTp167mdibW2t8/2hUqm0j/3888/o3bs33n//fXh7e6Nbt2745JNPMG/evOf21L6wluNK5zxkUEJcauJO6gOpYxC9EjdzN3Tx6iJ1DKIyU6rXeA4YMAA7duxAamqq9ti+ffuQlpaGPn36AACmTp2KNWvWYPny5bh+/TrGjx+PgQMH4tixYzrnmjJlCr7++mucO3cOcrkcQ4cOLfa1jxw5grt37+LIkSNYt24d1q5di7Vr12ofHzx4MB4/foyjR49i69at+OGHHxATE1PsOfOL4LCwsJJ9EM9o2bIlDh06hFu3bgEALl++jOPHj6Nr167aNjNmzICnp6f2/smTJxEQEABXV1ftsaCgIGRlZeH8+fPaNm3atNEpeIOCgvD48eMSZU5PT4darYatbeFrH+bm5mLz5s1IS0tDYGBgkZnzjRo1Cvb29mjcuDFWrFihc0lBVlYWTEx0lwdRqVR4+PAhwsPDXzhzsWq/CdhWK51zkcHY6cwtMsnwDa89HHKjEg9GEhmMEheeu3bt0g5159+++OILAHlFj5mZGbZt26Ztv3HjRvTo0QOWlpZIS0vDokWLsHr1agQFBcHb2xvBwcEYOHAgVq5cqfM6X331Fdq0aYOaNWvi008/xYkTJ5CZWfQSKTY2Nli6dCn8/f3RvXt3dOvWTduDFxISgoMHD+LHH39E06ZN0aBBA/z000/IyMgo9r2amprCz88PxsbGJf2YdHzyySd4++234e/vD2NjY9SvXx/jxo3D22+/rW1jb2+PatX+K5aioqLg5ORU4D0qFApERUUV2Sb/fn6bF/Hpp5/Czc0Nr732ms7xq1evwtzcHEqlEu+//z62bduGmjVrFpkZAL744gv89ttvOHjwIPr374+JEydi9uzZ2seDgoLwxx9/4NChQ9BoNLh165a21zkyMvKFMxfLSAa0nlQ65yKDkCvIsDuDW2SSYXM1c0VPn55SxyAqUyX+tapdu3ZYvny5zrH8njJjY2O8+eab2LBhAwYNGoS0tDRs374dGzduBADcuHEDmZmZ6Nixo87zs7OzUb9+fZ1jderU0f7dxcUFABATE4OqVasWmqtWrVqQyWQ6z7l69SoAIDQ0FHK5HA0aNNA+7uPjo71EoChNmjRBSEhIsW1exJYtW/DLL79g48aNqFWrFi5duoRx48bB1dUVQ4YMAZDXS/jsNY6CIBQ4lyiKOsefbZM/XC0IAiIiInQKxcmTJ2Py5Mk67efPn49Nmzbh6NGjBXoi/fz8cOnSJSQmJmLr1q0YMmQIjh07pj1nYZmnTp2q/Xv+5RCzZs3SHh8+fDju3r2L7t27Q61Ww9LSEmPHjsWMGTN0vn6vrPZbwLH5QML90jsn6a2TXo0Rm/VY6hhEr2RY7WEwNnq1jg4ifVfiwtPMzEw74aQwAwYMQJs2bRATE4MDBw7AxMQEXbrkXa+SP+T6119/aSex5Hv2+sinexnzi6viZoE/2yspCIK2fVHXDpbaNYXP8dFHH+HTTz/VXv9au3ZthIeHY86cOdrC81nOzs44ffq0zrGEhASo1Wptr6azs3OBns38ywecnJzg6uqKS5cuaR97dih94cKFmD17Ng4ePKhT6OdTKBTar3WjRo1w9uxZfPvttwV6p4vTrFkzJCcnIzo6Gk5OThAEAfPmzcPs2bMRFRUFBwcHbc90YcP2L00mz+v13M5Z7pXBTmtbIIGFJxkuJ1MnvO7zutQxiMpcqa/j2bx5c7i7u2PLli3YsGED3nzzTSgUCgBAzZo1oVQqERERAR8fH52bu7t7aUfR8vf3R05ODi5evKg9dufOHSQmJpbZaz4tPT0dRka6H7VMJiu2kA4MDMS1a9d0hp/3798PpVKJhg0batv8/fffOkss7d+/H66urvD09IRcLtf5jJ8uPBcsWIAvvvgCe/fuRaNGjV7ofYiiiKysrBdqm+/ixYswMTGBtbW1znGZTAY3NzcoFAps2rQJgYGBcHR0LNG5n6tOf8DGs3TPSXonXWmOI9wikwzc0IChMJaxt5MqvhL3eGZlZRXoZZPL5bC3tweQ19P4zjvvYMWKFbh16xaOHDmibWdhYYFJkyZh/Pjx0Gg0aNmyJZKTk3HixAmYm5sX2fv3qvz9/fHaa69hxIgRWL58OYyNjTFx4kSoVKpCh7PznTlzBoMHD8ahQ4cK9NDmy87Oxo0bN7R/f/ToES5dugRzc3Ntb2GPHj3w1VdfoWrVqqhVqxYuXryIRYsW6UyYWrp0KbZt26bt/evUqRNq1qyJQYMGYcGCBYiPj8ekSZMwfPhwWFpaAgDeeecdzJw5E8HBwZg8eTJu376N2bNn4/PPPy/2fc2fPx/Tpk3TzuzP/3o+vUzV5MmT0aVLF7i7uyMlJQWbN2/G0aNHsXfv3iIz79y5E1FRUQgMDIRKpcKRI0cwZcoUjBgxQtujHRsbi99//x1t27ZFZmYm1qxZg99++63A5LJSIZMDrSYCO0aX/rlJbxzwboqMTC4aT4bLUeWIvtX7Sh2DqFyUuPDcu3ev9prLfH5+fjrXQg4YMACzZ8+Gh4cHWrRoodP2iy++gKOjI+bMmYN79+7B2toaDRo0KHDtYWlbv349hg0bhtatW8PZ2Rlz5szB9evXC1zX+LT09HSEhobqLMv0rMePH+tcn7pw4UIsXLgQbdq0wdGjRwEAS5YswbRp0zBy5EjExMTA1dUV7733Hj7//HPt82JjY3H37l3tfZlMhr/++gsjR45EixYtoFKp8M4772DhwoXaNlZWVjhw4AA+/PBDNGrUCDY2NpgwYQImTJhQ7GexbNkyZGdno29f3R9006dPx4wZMwAA0dHRGDRoECIjI2FlZYU6depg7969OtfnPpvZ2NgYy5Ytw4QJE6DRaLQL5X/4oe5w97p16zBp0iSIoojAwEAcPXoUTZo0KTbzS6v7NvD3QiCxlGbMk97ZaSIA3JqdDNiIOiOgkCmkjkFULgSxvC501DMPHz6Eu7s7Dh48iA4dOkgdh8rS1d+BrcOkTkFlINrKFZ3sFNytiAyWt5U3tvbcyiWUqNIwyL3aX8bhw4exY8cO3L9/HydOnED//v3h6emJ1q1bSx2NylrtvkCVxlKnoDKwi1tkkoEb33A8i06qVCpN4alWqzF58mTUqlULr7/+OhwcHHD06NFXXqOTDETQ7Oe3IYOzi1tkkgFr4twEbd3bSh2DqFxV2qF2qoR+Cwaub3tuMzIMN11q4i2T1Oc3JNJDAgRs7r4ZNe1qPr8xUQVSaXo8ifDaDECmfG4zMgzcIpMMWXfv7iw6qVJi4UmVh40n0PQ9qVNQKcgVZNjDLTLJQJnITDCmwRipYxBJgoUnVS6tJwGmdlKnoFd0wrsJYrPipY5B9FKG1BoCZzNnqWMQSYKFJ1UuJlZAh+lSp6BXtNPKRuoIRC+lqkVVDK8zXOoYRJLhGg5U+TQYDFzZAoT/K3USeglpSgscSa54OxU92fUEyeeTkRWZBcFYgKmPKZzfcobSpfDrkh+tfYSEowlwftsZ9kH2xZ47dl8s4o/EQx2nhsxCBqtGVnDq6wQjRV7fQ+KJRET9HgUxS4RNKxs49/+vNy77STbCFoah2oxqkKlkpfeGK6kpzaZAyWvNqRJjjydVPoIAdF8McKcQg3SgWlNk5mZJHaPUpYWkwba9LbynecPzI09AA4QtDIMmq+A6pcnnk5FxNwNy6+f3HSSeSET0b9Fw7OUI39m+cBvqhqQzSYj+PRoAkJOSg0drHsGlnws8Jnog4d8EpFxK0T7/8frHcHrTiUVnKeji1QXNXZtLHYNIUiw8qXJyqA60LH5rUdJPuyro7wuekzxh08oGJm4mUFVVwW2YG9RxamSEZei0Uyeo8fiXx6jyfhUIMuG5502/mw5TX1NYB1pD4aCARYAFrJpaac+b/SQbMpUMVk2tYOptCrMaZsh8nLcHaeLJRAhyAVaNrEr/DVcyFgoLfNz4Y6ljEEmOhSdVXq0mAHa+UqegEoiydsPZ5DtSxygXuRm5AACZ2X89jaJGxMMfHsK+iz1M3Exe6DymvqbICMtA+r10AEB2TDZSr6TCoo4FAEDppIQmW4OM8AzkpOYg434GTNxNkJOag5htMXAZ6FLK76xyGtdgHOxVxV8SQVQZ8BpPqrzkSqDHt8DabgC4j4Ih2FW1DjQp16WOUeZEUUTUpiiYVjeFSZX/CszY3bGAEWDX8cVXZrBuZo3clFzc/+o+RIhALmDb3hYO3R0A5BW2VYZXwcMfH0LMFmHd3BoWtS3wcNVD2L5mC3WsGhHfRkDMFeHY2xFWjdn7WVJ1HOrgzepvSh2DSC+w8KTKzbMFUH8gcPFnqZPQC9glJkkdoVxE/hyJzAeZ8J7y3yL5GWEZiNsfh2ozq0EQnj/Eni/1Ziqe7HwCl8EuMPU2RXZMNiI3RCLGKgaOvRwBAJYNLWHZ0FLnOVkPs+A60BW3PrkF9/fdIbeS4+6suzDzM4Pckv91vCiFkQIzAmeU6GtGVJHxpwdRpy+AOweBlEipk1AxbrjWwt3Uir9o/OOfHyP5UjK8P/OGsa2x9nhaaBpyUnIQOjH0v8YaIGpzFOL2x8Hva79CzxezLQbWza1h28YWAGDibgJNlgaP1j6CQw8HCEa6BZFGrUHkz5GoMqIKsmOyIeaKMPM3AwAonZVIv5sOy/qWBV6HCjeq/ij42vCSHqJ8LDyJVDZA72XAz2+AQ+76a6eTF5B4ReoYZUYURUT+Eonk88nw+tQLCgfdWVTWLaxhXstc51jYwjBYN7eGTaui1zXVZGkKXs1vhCK/1Z/seALz2uZQeaqQEZ4BPDWpXswRde5T8Ro6NcSQWkOkjkGkVzi5iAgAqrUHmr4vdQoqQt4WmQ+kjlGmIn+OROKJRLi/7w4jEyOoE9VQJ6qhyc6r9OTmcphUMdG5CTIBciu5zlqfD394iKjforT3LepZIP5wPBJPJSL7STZSr6Ui5o8YWNS3KNDbmfkoE0lnkuD0hhMA5J1XAOKPxSPlUgqyIrOg8laVw6dh+MyMzfBVy69gJPC/WaKnsceTKN9rM4D7x4CYG1InoWf8690EcVmPpI5RpuIP520Ben/ufZ3jbsPciu3RfFZ2XDbwVD3p2NMRgiAg5o8YqBPUkFvIYVHPAk59nHSeJ4oiHq95DOe3nWGkzCuWjBRGcPs/N0T+HAlRLcJlkAuMbYxBz/dx44/hZu4mdQwivSOIosixRaJ8UdeAH9sDFXCBckP2cYOu2JNwTeoYRC+krXtbLGm/ROoYRHqJYwBET3MOANpPlToFPSXVxLJCbpFJFZOtiS1mBM6QOgaR3mLhSfSs5qMBr9ZSp6D/OeDdpEJukUkVjwABX7X8CnaqF19nlaiyYeFJ9CxBAF5fCZhylxF9UFG3yKSKZ3id4Wjp1lLqGER6jYUnUWEsXYG+qwFB9vy2VGYibdxxNonD7KT/mro0xYf1PpQ6BpHeY+FJVBTvNkCHaVKnqNT+qlo7b5tHIj3mqHLEvFbzuHQS0QvgvxKi4rQcD/h3lzpFpbVTkyh1BKJiyQU5FrRZwOs6iV4QC0+i5+m9HLDzkTpFpXPdNQD3KsEWmWTYxjYYiwZODaSOQWQwWHgSPY+JJdDvF8DYTOoklcouZ0+pIxAV67WqryE4IFjqGEQGhYUn0YtwrAH04oLQ5SXHSI7d6RV7i0wybDXtamJ2q9lSxyAyOCw8iV5UQB+g1SSpU1QKJ7yaID4rQeoYRIVyNHXEkvZLoJJz33qikmLhSVQSHaYBtd+SOkWFt9PKSuoIRIVSyVVY2n4pHE0dpY5CZJBYeBKVVK/vAY8WUqeosPK2yLwjdQyiAgQImNNqDmrY1ZA6CpHBYuFJVFJyRd5kIztfqZNUSAe8myCLW2SSHhrbYCw6VO0gdQwig8bCk+hlmNoCA37jtpplYKeCC8aT/nnd53UMqz1M6hhEBo+FJ9HLsvUC3t4McIJBqYm0cce5JA6zk35p594O0wOnSx2DqEJg4Un0KtwbA31+4p7upWQXt8gkPdPUuSkWtlkImRH/jROVBhaeRK+qRnfg9RUA92l+ZTtzuYQS6Y8AuwB81/47KGQKqaMQVRj8n5KoNNR5C+j+DQBB6iQG67pbbdxPeyR1DCIAQDWralj+2nKYGptKHYWoQmHhSVRaGgYDnedKncJg7XT0kDoCEQDAzdwNKzuuhLWJtdRRiCocFp5EpanZ+8BrM6ROYXByjOTYkxEhdQwiOKgc8EPHH+Bk5iR1FKIKiYUnUWlrOR5o/bHUKQzKv95NEZ+VKHUMquScTJ2wpvMaVLWsKnUUogqLhSdRWWg/BWg+RuoUBmOnpaXUEaiSczVzxdrOa+FhyUs+iMoSC0+istLpC6D1R1Kn0HspJlY4yi0ySULuFu5Y23ktqlhUkToKUYXHwpOoLLWfCnTgwtPFOeDdmFtkkmQ8LT2xJmgNXMxdpI5CVCmw8CQqa60mAF3mg0stFY5bZJJUqllVw5rOaziRiKgcCaIo8qc+UXm4vAXYPhLQ5EidRG88tqmKztYCdyuiclfLrhaWvbYMtia2UkchqlTY40lUXur2A/pt4N7uT9lVNYBFJ5W7Vm6tsDpoNYtOIgmw8CQqT36dgUHbAJWN1En0ArfIpPLWx7cPlrRfwh2JiCTCoXYiKcTdBTa+BcRV3tnc19xq421FktQxqBIZWW8kPqj7gdQxiCo19ngSScGuGjDsAODRUuokktnpxPUSqXzIBTlmNZ/FopNID7DwJJKKqS0w+E+g3gCpk5Q7tZEx9qZzi0wqe2bGZljSYQle931d6ihEBBaeRNKSGQO9l/1vrc/Ks9wSt8ik8uBp6YmNXTeipVvlHVkg0jcsPIn0QasJwFvrKs2M952WFlJHoAquTZU22NhtI7ytvaWOQkRP4eQiIn0SdRX4dTAQf0/qJGUmxcQK7ao4crciKhMCBAyvMxyj6o2CIFSeUQQiQ8EeTyJ94lwbGHEU8O8udZIys78at8iksmEqN8U3bb/B6PqjWXQS6SkWnkT6xsQK6L8B6PQVYCSXOk2p22nMQRYqfR6WHtjYbSM6eHSQOgoRFYND7UT6LOIU8FswkBIpdZJS8ci2KrpYcYtMKl09vHtgarOpXBSeyACwx5NIn1VtBrz3D+DVRuokpWKXO7fIpNJjZmyGOa3mYHar2Sw6iQwEC08ifWfuAAz6E+jwOSBTSJ3mlezKjZc6AlUQte1r47fuv6G7d8W9HpqoIuJQO5EhiboK/PEeEHNd6iQldrVKHbxjnCh1DDJwAgS8G/AuRtUfBWMjY6njEFEJsceTyJA41wZGHAGajwEEw/rnu9OhqtQRyMA5mTphZceVGN9wPItOIgPFHk8iQxV+EvjzfSAhTOokz6U2MkYHX38kZCdJHYUMkAABfar3wcSGE2GuMJc6DhG9AhaeRIYsKxXYNxm4sE7qJMU64tsSY3K4NzuVXBXzKpjZfCaauDSROgoRlQLDGqsjIl1Kc6Dnd8DgHYCdj9RpirTTgltkUskYCUYYVHMQ/uj1B4tOogqEPZ5EFUVOFvDvt8A/XwM5mVKn0UpWWaGdqwOyNdlSRyEDUc2qGma2mIm6DnWljkJEpYyFJ1FFE38P+GsicPew1EkAAL/X6oiZ6aFSxyADoJKrMKLOCAypOQTGMk4eIqqIKt5+fESVna03MGgbcG0rsHcykBolaZydxrmSvj4Zhq5eXTGh4QQ4mTlJHYWIyhB7PIkqssxk4Ohc4OyPQG75D3U/tK2Krtwik4pRw7YGPmv6Geo71pc6ChGVAxaeRJVB/H3g0Czg+jagHIvAFXW74vvka+X2emQ4bJQ2GN1gNPr49oGRga1JS0Qvj4UnUWXy6Dyw/3Mg/Hi5vFz3gGYIT3tcLq9FhkElV6G/f38MCxgGK6WV1HGIqJyx8CSqjEL3AAdnAE9CyuwlrlSpiwHGCWV2fjIsxkbG6Fu9L0bUGQF7lb3UcYhIIpxcRFQZ+XUBfDsBF38B/l4IJJX+4u47Hd2BBBaelZ1MkKFHtR74oO4HcDV3lToOEUmMPZ5ElV2uGriyBfhnERB/t1ROqTYyRntffyRyi8xKS4CAIM8gjKw3El5WXlLHISI9wcKTiPJocvMmH/3zNRBz45VOddi3FcbmhJdSMDIkckGOIK8gDAsYBl8bX6njEJGeYeFJRLpEEQj5C/hnIfD44kudYkKDLjiQcL2Ug5E+M5GZoJdPL7wb8C7czN2kjkNEeoqFJxEV7e5h4PRK4PZ+QNS80FO4RWblYmtii/7+/dHfrz9sTGykjkNEeo6FJxE9X0IYcPYn4MLPQGZisU1/q9URs7hFZoXnb+uP/n790b1adyhlSqnjEJGBYOFJRC9OnQFc+RU48yMQfbXQJoPrtsPF5NKZpET6RSVXoYtXF7xZ/U0E2AdIHYeIDBALTyJ6OeEngXOrgJu7gJwMAMADOw90teSPlIqmuk11vFn9TXT37g5zhbnUcYjIgLHwJKJXk5mUNxv+0kYst7PHsqTCe0LJsFgYW+A1j9fQt3pf1HGoI3UcIqogWHgSUal5kPwAu+7vwu57uxGWHCZ1HCohlVyFtlXaorNXZ7R0awmFTCF1JCKqYFh4ElGZuB57HXvD9uJwxGFEpJT+zkhUOoyNjNHCrQW6enVFmyptYGpsKnUkIqrAWHgSUZm7m3gXRx4cwZGII7gaexUi+GNHShYKCzR3bY7WVVqjrXtbWCospY5ERJUEC08iKldP0p/g6MOjOBJxBGeiziArN0vqSJWCj7UPWlVphdZurVHPsR7kRnKpIxFRJcTCk4gkk52bjUsxl3Am6gzORJ3B1diryNHkSB2rQrBR2qCBUwMEugSidZXWcDF3kTqSXhEEAdu2bUPv3r2ljkJUqRhJHYCIKi+FTIEmLk0wqv4orO+yHv/2/xcrXluBdwPeRYBdAGSCTOqIBsPFzAXdvLvh88DPsb3XdhzrdwyL2y1GP/9+elN0BgcHQxAEvP/++wUeGzlyJARBQHBwcLlkiYyMRJcuXcrltZ4nISEBgwYNgpWVFaysrDBo0CAkJiYWaLd27VrUqVMHJiYmcHZ2xqhRo5577mXLlsHLywsmJiZo2LAh/vnnH53HRVHEjBkz4OrqCpVKhbZt2+L69Vff7jYzMxPBwcGoXbs25HJ5oQV+ZGQk3nnnHfj5+cHIyAjjxo17oXO3bdsWgiDo3Pr376/T5sKFC+jYsSOsra1hZ2eHESNGIDU19ZXfF706jrUQkd4wNTZFC7cWaOHWAgCQkZOBkPgQXI+9jutx13Et9hrCk8Mr/TWiZsZmqG5THX42fqjjUAcNnRrC1dxV6lgvxN3dHZs3b8Y333wDlUoFIK9I2bRpE6pWrfpK5xZFEbm5uZDLn/9fm7Oz8yu9Vml655138PDhQ+zduxcAMGLECAwaNAg7d+7Utlm0aBG+/vprLFiwAE2bNkVmZibu3btX7Hm3bNmCcePGYdmyZWjRogVWrlyJLl264MaNG9rPev78+Vi0aBHWrl2L6tWr48svv0THjh0RGhoKCwuLl35Pubm5UKlUGDNmDLZu3Vpom6ysLDg4OGDKlCn45ptvSnT+4cOHY9asWdr7+d9LAPD48WO89tpr6NevH5YuXYrk5GSMGzcOwcHB+P3331/uDVGp4VA7ERmU1OxU3Iy/ieux1xGaEIr7SfcRlhyGNHWa1NHKhKPKEX62fvC39YefrR9q2NaAu4U7BEGQOlqJBQcHIzExEffu3cMnn3yCAQMGAAA2btyIuXPnwtvbG9bW1li7di2AvMLko48+wubNm5GcnIxGjRrhm2++QePGjQEAR48eRbt27bB3715MmTIFV65cwb59+zBz5kxtz+BPP/0EhUKB999/HzNmzNBmeXqoPSwsDF5eXti6dSuWLFmC06dPw9fXFytWrEBgYKD2OT/++CNmzZqFuLg4BAUFoVWrVpg1a1ahvZMv6ubNm6hZsyZOnTqFpk2bAgBOnTqFwMBAhISEwM/PDwkJCXBzc8POnTvRoUOHFz5306ZN0aBBAyxfvlx7rEaNGujduzfmzJkDURTh6uqKcePG4ZNPPtF+5k5OTpg3bx7ee++9l35fT8v/uv/5559Ftmnbti3q1auHxYsXP/d8z2v7ww8/YNq0aYiMjISRUd7A7qVLl1C/fn3cvn0bPj4+L/EuqLSwx5OIDIq5whyNnRujsXNjneMx6TF5RWhSGO4n5/35IOUBYtJjkJmbKVHaF+OgcoC7hTvcLdxR1bJq3p8WVVHFogqslFZSxyt17777LtasWaMtPFevXo2hQ4fi6NGjOu0+/vhjbN26FevWrYOHhwfmz5+PoKAg3LlzB7a2tjrtFi5cqC1cAWDdunWYMGECTp8+jZMnTyI4OBgtWrRAx44di8w1ZcoULFy4EL6+vpgyZQrefvtt3LlzB3K5HP/++y/ef/99zJs3Dz179sTBgwcxbdq0577Xtm3bwtPTU1tMP+vkyZOwsrLSFp0A0KxZM1hZWeHEiRPw8/PDgQMHoNFo8OjRI9SoUQMpKSlo3rw5vv76a7i7u2ufJwgC1qxZg+DgYGRnZ+P8+fP49NNPdV6vU6dOOHHiBADg/v37iIqKQqdOnbSPK5VKtGnTBidOnCi1wvNV5P9ycf/+fXh6emqPb9iwAb/88gucnJzQpUsXTJ8+XdtDm5WVBYVCoS06gf96RI8fP87CU2IsPImoQnA0dYSjqSOaujQt8FhSVhJi0mMK3GIzYpGqTkWqOhVp6jSkZKcgTZ32SjPtjQQjqOQqmMhMoJKrYGNiAzsTO9ip7GBrYgs7Vd7f84+5mLlAJVc9/8QVyKBBg/DZZ58hLCwMgiDg33//xebNm3UKz7S0NCxfvhxr167VXov5448/4sCBA1i1ahU++ugjbdtZs2YVKCjr1KmD6dOnAwB8fX2xdOlSHDp0qNjCc9KkSejWrRsAYObMmahVqxbu3LkDf39/LFmyBF26dMGkSZMAANWrV8eJEyewa9euYt9r1apV4eJS9DW2UVFRcHR0LHDc0dERUVFRAIB79+5Bo9Fg9uzZ+Pbbb2FlZYWpU6eiY8eOuHLlChSKvIX+/fz8YGWV94tKbGwscnNz4eTkpHNeJycn7Xnz/yysTXh4eLHvq7yYmprCz88PxsbG2mMDBgyAl5cXnJ2dce3aNXz22We4fPkyDhw4AABo3749JkyYgAULFmDs2LFIS0vD5MmTAeRdV0rSYuFJRBWeldIKVkor+Nr4vlB7da4aqepUpOekQ6PRQAMNNKIGoihCI+bdz79KSSFTQCVXaW/c7ef57O3t0a1bN6xbtw6iKKJbt26wt7fXaXP37l2o1Wq0aNFCe8zY2BhNmjTBzZs3ddo2atSowGvUqaO7zaeLiwtiYmKKzfX0c/KLxZiYGPj7+yM0NBSvv/66TvsmTZo8t/Bcv359sY8DKPSyCVEUtcc1Gg3UajW+++47be/kpk2b4OzsjCNHjiAoKAgAEBIS8txzP33ekrTJ988//+hMylq5cqW257osNGnSpMD7Gj58uPbvAQEB8PX1RaNGjXDhwgU0aNAAtWrV0vZ4f/bZZ5DJZBgzZgycnJwgk3HCotRYeBIRPcNYZgwbmQ1sYCN1lApr6NCh2lnZ33//fYHH8wv7FymKzMzMCjz/6R6y/PNoNJpiMz39nKeLvqJetzSmSDg7OyM6OrrA8SdPnmh7IvOL4Jo1a2ofd3BwgL29PSIiCt8VzN7eHjKZTNurmS8mJkZ73vwJVlFRUTq9sk+3eVajRo1w6dIl7f2i2pWnBg0awNjYGLdv30aDBg0A5E3YeueddxAdHQ0zMzMIgoBFixbBy8tL4rTE5ZSIiKjcde7cGdnZ2cjOztb22D3Nx8cHCoUCx48f1x5Tq9U4d+4catSoUZ5RAQD+/v44c+aMzrFz58698nkDAwORlJSkc+7Tp08jKSkJzZs3BwBtr29oaKi2TXx8PGJjY+Hh4VHoeRUKBRo2bKgdfs534MAB7Xnzh6ufbpOdnY1jx45p2zxLpVLBx8dHe3uVme+l5fr161Cr1YVe0uDk5ARzc3Ns2bIFJiYmxV5qQeWDPZ5ERFTuZDKZdsi8sOFPMzMzfPDBB/joo49ga2uLqlWrYv78+UhPT8ewYcPKOy5Gjx6N1q1bY9GiRejRowcOHz6MPXv2PHd1gcGDB8PNzQ1z5swp9PEaNWqgc+fOGD58OFauXAkgbzml7t27w8/PD0De9aS9evXC2LFj8cMPP8DS0hKfffYZ/P390a5dO+25/P39MWfOHO0lARMmTMCgQYPQqFEjBAYG4ocffkBERIR2HVVBEDBu3DjMnj0bvr6+8PX1xezZs2Fqaop33nnnlT+zGzduIDs7G/Hx8UhJSdH2lNarV0/bJv9Yamoqnjx5gkuXLkGhUGh7d8+cOYPBgwfj0KFDcHNzw927d7FhwwZ07doV9vb2uHHjBiZOnIj69evrXJaxdOlSNG/eHObm5jhw4AA++ugjzJ07Vzv5jKTDwpOIiCRhaVn8HvFz586FRqPBoEGDkJKSgkaNGmHfvn2wsSn/SyBatGiBFStWYObMmZg6dSqCgoIwfvx4LF26tNjnRURE6MyuLsyGDRswZswY7fWbPXv2LHDe9evXY/z48ejWrRuMjIzQpk0b7N27V+fygNDQUCQlJWnv9+vXD3FxcZg1axYiIyMREBCA3bt36/SSfvzxx8jIyMDIkSORkJCApk2bYv/+/aXSk9m1a1edSUr169cHoHuJQv4xADh//jw2btwIDw8PhIWFAQDS09MRGhoKtVoNIK8n99ChQ/j222+RmpoKd3d3dOvWDdOnT9f5BebMmTOYPn06UlNT4e/vj5UrV2LQoEGv/J7o1XEdTyIiopcwfPhwhISEFNgNiIiKxh5PIiKiF7Bw4UJ07NgRZmZm2LNnD9atW4dly5ZJHYvIoLDHk4iI6AW89dZbOHr0KFJSUuDt7Y3Ro0cXuu88ERWNhScRERERlQsup0RERERE5YKFJxERERGVCxaeRERERFQuWHgSERERUblg4UlERERE5YKFJxERERGVCxaeRERERFQuWHgSERERUblg4UlERERE5YKFJxERERGVCxaeRERERFQuWHgSERERUblg4UlERERE5YKFJxERERGVCxaeRERERFQuWHgSERERUblg4UlERERE5YKFJxERERGVi/8HW6Bbs8vqD98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924944"/>
            <a:ext cx="5328592" cy="325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03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3" name="Content Placeholder 2"/>
          <p:cNvSpPr>
            <a:spLocks noGrp="1"/>
          </p:cNvSpPr>
          <p:nvPr>
            <p:ph sz="quarter" idx="1"/>
          </p:nvPr>
        </p:nvSpPr>
        <p:spPr/>
        <p:txBody>
          <a:bodyPr>
            <a:normAutofit/>
          </a:bodyPr>
          <a:lstStyle/>
          <a:p>
            <a:r>
              <a:rPr lang="en-US" sz="1600" dirty="0" smtClean="0"/>
              <a:t>Question</a:t>
            </a:r>
            <a:r>
              <a:rPr lang="en-US" sz="1600" dirty="0"/>
              <a:t>: What type of light conditions contribute to the severity of casualties?</a:t>
            </a:r>
          </a:p>
          <a:p>
            <a:r>
              <a:rPr lang="en-US" sz="1600" dirty="0"/>
              <a:t>In the government data file, the road safety key has defined values in column </a:t>
            </a:r>
            <a:r>
              <a:rPr lang="en-US" sz="1600" b="1" dirty="0"/>
              <a:t>'</a:t>
            </a:r>
            <a:r>
              <a:rPr lang="en-US" sz="1600" b="1" dirty="0" err="1"/>
              <a:t>Light_Conditions</a:t>
            </a:r>
            <a:r>
              <a:rPr lang="en-US" sz="1600" b="1" dirty="0"/>
              <a:t>'</a:t>
            </a:r>
            <a:r>
              <a:rPr lang="en-US" sz="1600" dirty="0"/>
              <a:t> with the below </a:t>
            </a:r>
            <a:r>
              <a:rPr lang="en-US" sz="1600" dirty="0" smtClean="0"/>
              <a:t>keys-</a:t>
            </a:r>
          </a:p>
          <a:p>
            <a:endParaRPr lang="en-US" sz="1600" dirty="0"/>
          </a:p>
          <a:p>
            <a:pPr lvl="1"/>
            <a:r>
              <a:rPr lang="en-US" sz="1100" dirty="0"/>
              <a:t>1 : Daylight </a:t>
            </a:r>
            <a:endParaRPr lang="en-US" sz="1100" dirty="0" smtClean="0"/>
          </a:p>
          <a:p>
            <a:pPr lvl="1"/>
            <a:r>
              <a:rPr lang="en-US" sz="1100" dirty="0" smtClean="0"/>
              <a:t>4 </a:t>
            </a:r>
            <a:r>
              <a:rPr lang="en-US" sz="1100" dirty="0"/>
              <a:t>: Darkness - lights lit </a:t>
            </a:r>
            <a:endParaRPr lang="en-US" sz="1100" dirty="0" smtClean="0"/>
          </a:p>
          <a:p>
            <a:pPr lvl="1"/>
            <a:r>
              <a:rPr lang="en-US" sz="1100" dirty="0" smtClean="0"/>
              <a:t>5 </a:t>
            </a:r>
            <a:r>
              <a:rPr lang="en-US" sz="1100" dirty="0"/>
              <a:t>: Darkness - lights unlit </a:t>
            </a:r>
            <a:endParaRPr lang="en-US" sz="1100" dirty="0" smtClean="0"/>
          </a:p>
          <a:p>
            <a:pPr lvl="1"/>
            <a:r>
              <a:rPr lang="en-US" sz="1100" dirty="0" smtClean="0"/>
              <a:t>6 </a:t>
            </a:r>
            <a:r>
              <a:rPr lang="en-US" sz="1100" dirty="0"/>
              <a:t>: Darkness - no lighting </a:t>
            </a:r>
            <a:endParaRPr lang="en-US" sz="1100" dirty="0" smtClean="0"/>
          </a:p>
          <a:p>
            <a:pPr lvl="1"/>
            <a:r>
              <a:rPr lang="en-US" sz="1100" dirty="0" smtClean="0"/>
              <a:t>7 </a:t>
            </a:r>
            <a:r>
              <a:rPr lang="en-US" sz="1100" dirty="0"/>
              <a:t>: Darkness - lighting unknown </a:t>
            </a:r>
            <a:endParaRPr lang="en-US" sz="1100" dirty="0" smtClean="0"/>
          </a:p>
          <a:p>
            <a:pPr lvl="1"/>
            <a:r>
              <a:rPr lang="en-US" sz="1100" dirty="0" smtClean="0"/>
              <a:t>-</a:t>
            </a:r>
            <a:r>
              <a:rPr lang="en-US" sz="1100" dirty="0"/>
              <a:t>1 : Data missing or out of range </a:t>
            </a:r>
            <a:endParaRPr lang="en-US" sz="1100" dirty="0" smtClean="0"/>
          </a:p>
          <a:p>
            <a:endParaRPr lang="en-US" sz="1600" dirty="0"/>
          </a:p>
          <a:p>
            <a:r>
              <a:rPr lang="en-US" sz="1600" dirty="0" smtClean="0"/>
              <a:t>It </a:t>
            </a:r>
            <a:r>
              <a:rPr lang="en-US" sz="1600" dirty="0"/>
              <a:t>has also defined </a:t>
            </a:r>
            <a:r>
              <a:rPr lang="en-US" sz="1600" dirty="0" err="1"/>
              <a:t>defined</a:t>
            </a:r>
            <a:r>
              <a:rPr lang="en-US" sz="1600" dirty="0"/>
              <a:t> values in column </a:t>
            </a:r>
            <a:r>
              <a:rPr lang="en-US" sz="1600" b="1" dirty="0"/>
              <a:t>'</a:t>
            </a:r>
            <a:r>
              <a:rPr lang="en-US" sz="1600" b="1" dirty="0" err="1"/>
              <a:t>Casualty_Severity</a:t>
            </a:r>
            <a:r>
              <a:rPr lang="en-US" sz="1600" b="1" dirty="0"/>
              <a:t>'</a:t>
            </a:r>
            <a:r>
              <a:rPr lang="en-US" sz="1600" dirty="0"/>
              <a:t> with the below keys--</a:t>
            </a:r>
          </a:p>
          <a:p>
            <a:pPr lvl="1"/>
            <a:r>
              <a:rPr lang="en-US" sz="1100" dirty="0"/>
              <a:t>1 : Fatal </a:t>
            </a:r>
            <a:endParaRPr lang="en-US" sz="1100" dirty="0" smtClean="0"/>
          </a:p>
          <a:p>
            <a:pPr lvl="1"/>
            <a:r>
              <a:rPr lang="en-US" sz="1100" dirty="0" smtClean="0"/>
              <a:t>2 </a:t>
            </a:r>
            <a:r>
              <a:rPr lang="en-US" sz="1100" dirty="0"/>
              <a:t>: Serious </a:t>
            </a:r>
            <a:endParaRPr lang="en-US" sz="1100" dirty="0" smtClean="0"/>
          </a:p>
          <a:p>
            <a:pPr lvl="1"/>
            <a:r>
              <a:rPr lang="en-US" sz="1100" dirty="0" smtClean="0"/>
              <a:t>3 </a:t>
            </a:r>
            <a:r>
              <a:rPr lang="en-US" sz="1100" dirty="0"/>
              <a:t>: Slight </a:t>
            </a:r>
            <a:endParaRPr lang="en-US" sz="1100" dirty="0" smtClean="0"/>
          </a:p>
          <a:p>
            <a:r>
              <a:rPr lang="en-US" sz="1600" dirty="0" smtClean="0"/>
              <a:t>We combined the </a:t>
            </a:r>
            <a:r>
              <a:rPr lang="en-US" sz="1600" dirty="0"/>
              <a:t>data under key 5 and 6, as both </a:t>
            </a:r>
            <a:r>
              <a:rPr lang="en-US" sz="1600" dirty="0" smtClean="0"/>
              <a:t>involved </a:t>
            </a:r>
            <a:r>
              <a:rPr lang="en-US" sz="1600" dirty="0"/>
              <a:t>the roads being unlit. We will be dropping the data points from key 7 and -1 as this could potentially skew or create bias in our data because we do not know if the roads were lit or not.</a:t>
            </a:r>
          </a:p>
          <a:p>
            <a:endParaRPr lang="en-GB" dirty="0"/>
          </a:p>
        </p:txBody>
      </p:sp>
    </p:spTree>
    <p:extLst>
      <p:ext uri="{BB962C8B-B14F-4D97-AF65-F5344CB8AC3E}">
        <p14:creationId xmlns:p14="http://schemas.microsoft.com/office/powerpoint/2010/main" val="178078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8" name="Content Placeholder 2"/>
          <p:cNvSpPr>
            <a:spLocks noGrp="1"/>
          </p:cNvSpPr>
          <p:nvPr>
            <p:ph sz="quarter" idx="1"/>
          </p:nvPr>
        </p:nvSpPr>
        <p:spPr>
          <a:xfrm>
            <a:off x="3769216" y="3983856"/>
            <a:ext cx="3528392" cy="2093984"/>
          </a:xfrm>
        </p:spPr>
        <p:txBody>
          <a:bodyPr>
            <a:normAutofit/>
          </a:bodyPr>
          <a:lstStyle/>
          <a:p>
            <a:r>
              <a:rPr lang="en-US" sz="1600" dirty="0" smtClean="0"/>
              <a:t>Majority of accidents, happen during daylight hours – so what could be the reason for this?</a:t>
            </a:r>
          </a:p>
        </p:txBody>
      </p:sp>
      <p:sp>
        <p:nvSpPr>
          <p:cNvPr id="6" name="AutoShape 2" descr="data:image/png;base64,iVBORw0KGgoAAAANSUhEUgAAAkoAAAPdCAYAAAB1N0fWAAAAOXRFWHRTb2Z0d2FyZQBNYXRwbG90bGliIHZlcnNpb24zLjcuMSwgaHR0cHM6Ly9tYXRwbG90bGliLm9yZy/bCgiHAAAACXBIWXMAAA9hAAAPYQGoP6dpAADtdElEQVR4nOzdeVhUZf8/8PcgMOwj+4CiopGoCJqkIuWOG7hkpYkPLpGV5kLimrlmYpqm5pOtgpaJT09ulRLmghqohOKG2vKgqICiwLDv9+8Pf5yvwzA6g9CgvV/XNdfl3Ocz53zOmWHm432fcx+ZEEKAiIiIiDQYGToBIiIiosaKhRIRERGRFiyUiIiIiLRgoURERESkBQslIiIiIi1YKBERERFpwUKJiIiISAsWSkRERERasFAiIiIi0oKFEv0jREVFQSaT1fqYNWuWzutJT0/HkiVLkJycXOdcjhw5AplMhiNHjuj8mr1790Imk8He3h6lpaV13rYuWrVqhQkTJjw0ri77URcrVqzA7t27G3Qb9an6s/bbb79pjbl69SpkMhmioqLqtA2ZTIapU6c+NC4+Ph5LlixBbm6uXus/duwYRo0ahWbNmsHU1BQKhQI9evTApk2bUFhYWKecH0X1Mb169arU1rt3b/Tu3Vt6XlRUhCVLltT6eazt9US6MjZ0AkR/p8jISHh6eqq1ubq66vz69PR0LF26FK1atUKnTp3qOTvtvvrqKwBAdnY2du/ejdGjRzfYtnbt2gUbG5sGW7++VqxYgZdeegkjRowwdCr1xsXFBQkJCWjTpk2Dbic+Ph5Lly7FhAkT0LRpU51es3jxYixbtgw9evTAe++9hzZt2qCoqEgqun7//Xd89NFHDZq3Lj755BO150VFRVi6dCkAqBVQABAYGIiEhAS4uLj8XenRE4SFEv2jeHl5wdfX19Bp6CUzMxP79u1D3759ER8fj6+++qpBC6XOnTs32LrpHrlcju7duxs6DQ3fffcdli1bhtDQUHzxxReQyWTSssGDB2POnDlISEgwYIb/p3379jrHOjo6wtHRsQGzoScZh96IAPz555+YOHEiPDw8YGFhgWbNmmHo0KE4f/68FHPkyBE8++yzAICJEydKQ3dLliwBAPz222945ZVX0KpVK5ibm6NVq1YYM2YMrl279ki5bdmyBRUVFXj77bcxcuRIHDx4sNZ15ubmIjw8HK1bt4ZcLoeTkxOGDBmCy5cvSzGlpaVYtmwZ2rVrBzMzM9jb26NPnz6Ij4+XYmobert8+TIGDRoECwsLODg44M0330R+fn6t+f7yyy/o168fbGxsYGFhAX9/fxw8eFAtZsmSJZDJZLh48SLGjBkDhUIBZ2dnvPrqq1CpVFKcTCZDYWEhtmzZIh3v6t6CoqIizJo1C+7u7jAzM4OdnR18fX2xfft2rcfy7NmzkMlkUg/d/fbv3w+ZTIa9e/cCALKysvD666/Dzc0Ncrkcjo6O8Pf3xy+//KJ1/brSNvS2Z88eeHt7Qy6Xo3Xr1li/fr10rGrz9ddfo127drCwsICPjw9+/PFHadmSJUswe/ZsAIC7u7t0/B40VLps2TLY2tpiw4YNtW7T2toaAwYMkJ6XlJRg/vz5cHd3h6mpKZo1a4a33npLY6ivVatWCAoKQkxMDJ555hmYm5vD09MTmzdv1tjGiRMn4O/vDzMzM7i6umL+/PkoLy/XiLt/6O3q1atSIbR06VJpX6s/x9qG3jZv3gwfHx/p8/PCCy/g0qVLajETJkyAlZUV/vzzTwwZMgRWVlZwc3NDeHi4xjD4pk2b4OPjAysrK1hbW8PT0xPvvPNOrceaHh/sUaJ/lMrKSlRUVKi1GRsbIz09Hfb29li5ciUcHR2RnZ2NLVu2oFu3bjhz5gzatm2LZ555BpGRkZg4cSLeffddBAYGAgCaN28O4N6Xddu2bfHKK6/Azs4OGRkZ2LRpE5599lmkpKTAwcGhTjlv3rwZLi4uGDx4MMzNzfHtt98iKioKixcvlmLy8/Px3HPP4erVq5g7dy66deuGgoICHD16FBkZGfD09ERFRQUGDx6MY8eOISwsDH379kVFRQVOnDiBtLQ09OjRo9bt37p1C7169YKJiQk++eQTODs7Y9u2bbWeI/PNN99g3LhxGD58OLZs2QITExN89tlnGDhwIH7++Wf069dPLf7FF1/E6NGjERoaivPnz2P+/PnSPgNAQkIC+vbtiz59+mDhwoUAIA0Lzpw5E19//TWWL1+Ozp07o7CwEBcuXMDdu3e1HksfHx907twZkZGRCA0NVVsWFRUlFZcAEBISgtOnT+P999/H008/jdzcXJw+ffqB638UMTExGDlyJHr27IkdO3agoqICH374IW7dulVr/E8//YTExEQsW7YMVlZWWLVqFV544QVcuXIFrVu3xmuvvYbs7Gx8/PHH2LlzpzTspK0nJiMjAxcuXMDo0aNhYWHx0HyFEBgxYgQOHjyI+fPn4/nnn8e5c+ewePFiJCQkICEhAXK5XIo/e/YswsPDMW/ePDg7O+PLL79EaGgonnrqKfTs2RMAkJKSgn79+qFVq1aIioqChYUFPvnkE3z77bcPzMXFxQUxMTEYNGgQQkND8dprrwHAA3uRIiIi8M4772DMmDGIiIjA3bt3sWTJEvj5+SExMREeHh5SbHl5OYYNG4bQ0FCEh4fj6NGjeO+996BQKLBo0SIAQHR0NKZMmYJp06bhww8/hJGREf7880+kpKQ89FhSIyeI/gEiIyMFgFof5eXlGvEVFRWirKxMeHh4iLfffltqT0xMFABEZGTkQ7dZUVEhCgoKhKWlpVi/fr3UfvjwYQFAHD58+KHrOHr0qAAg5s2bJ4QQoqqqSri7u4uWLVuKqqoqKW7ZsmUCgDhw4IDWdW3dulUAEF988cUDt9myZUsxfvx46fncuXOFTCYTycnJanEBAQFq+1FYWCjs7OzE0KFD1eIqKyuFj4+P6Nq1q9S2ePFiAUCsWrVKLXbKlCnCzMxMbd8sLS3V8qnm5eUlRowY8cB9qc2GDRsEAHHlyhWpLTs7W8jlchEeHi61WVlZibCwML3XX/1ZS0xM1BqTmpqq8Tl69tlnhZubmygtLZXa8vPzhb29vaj5VQ1AODs7i7y8PKktMzNTGBkZiYiICKlt9erVAoBITU19aN4nTpxQ+6w9TExMTK3v4Y4dOwQA8fnnn0ttLVu2FGZmZuLatWtSW3FxsbCzsxNvvPGG1DZ69Ghhbm4uMjMzpbaKigrh6empsR+9evUSvXr1kp5nZWUJAGLx4sUauVa/J9Wvz8nJEebm5mLIkCFqcWlpaUIul4vg4GCpbfz48QKA+M9//qMWO2TIENG2bVvp+dSpU0XTpk1rOVL0uOPQG/2jbN26FYmJiWoPY2NjVFRUYMWKFWjfvj1MTU1hbGwMU1NT/PHHHxpd8doUFBRg7ty5eOqpp2BsbAxjY2NYWVmhsLBQ53XUVD1E9OqrrwKANJxw7do1teGs/fv34+mnn0b//v21rmv//v0wMzOT1qWrw4cPo0OHDvDx8VFrDw4OVnseHx+P7OxsjB8/HhUVFdKjqqoKgwYNQmJiosYVU8OGDVN77u3tjZKSEty+ffuheXXt2hX79+/HvHnzcOTIERQXF+u0P2PHjoVcLlcb9tq+fTtKS0sxceJEtfVHRUVh+fLlOHHiRK3DP/WlsLAQv/32G0aMGAFTU1Op3crKCkOHDq31NX369IG1tbX03NnZGU5OTo881KurQ4cOAYDGMO3LL78MS0tLjeHWTp06oUWLFtJzMzMzPP3002r5Hj58GP369YOzs7PU1qRJk3o/Jy8hIQHFxcUaubu5uaFv374auctkMo33wdvbWy33rl27Ijc3F2PGjMGePXtw586des2ZDIeFEv2jtGvXDr6+vmoP4N4wzsKFCzFixAj88MMPOHnyJBITE+Hj46PzD3BwcDA2btyI1157DT///DNOnTqFxMREODo66ryO++Xn5+O7775D165d4ejoiNzcXOTm5uKFF17QOM8mKytLGgLUJisrC66urjAy0u/P/u7du1AqlRrtNduqh4heeuklmJiYqD0++OADCCGQnZ2t9hp7e3u159VDNbocrw0bNmDu3LnYvXs3+vTpAzs7O4wYMQJ//PHHA19nZ2eHYcOGYevWraisrARwb9ita9eu6NChgxS3Y8cOjB8/Hl9++SX8/PxgZ2eHcePGITMz86G56SsnJwdCCLUCoVptbYDmsQPuHb+6fNYASEVMamqqTvF3796FsbGxxvCWTCaDUqnUGKLUJV9dP2uPqjq32q6Cc3V11cjdwsICZmZmam1yuRwlJSXS85CQEGzevBnXrl3Diy++CCcnJ3Tr1g0HDhyo19zp78dzlIjwf+fWrFixQq39zp07Ol1WrVKp8OOPP2Lx4sWYN2+e1F5aWqpRHOhq+/btKCoqwqlTp2Bra6uxfNeuXcjJyYGtrS0cHR1x48aNB67P0dERx48fR1VVlV7Fkr29fa3FQc226nOwPv74Y61XdGn70a8LS0tLLF26FEuXLsWtW7ek3qWhQ4eqncBem4kTJ+K7777DgQMH0KJFCyQmJmLTpk1qMQ4ODli3bh3WrVuHtLQ07N27F/PmzcPt27cRExNTb/sBALa2tpDJZLWej9QQhVltXFxc0LFjR8TGxqKoqOih5ynZ29ujoqICWVlZasWSEAKZmZnShQ/60PWz9qiqi7aMjAyNZenp6XU+n3DixImYOHEiCgsLcfToUSxevBhBQUH4/fff0bJly0fKmQyHPUpEuPe/4PtPPAXunSx78+ZNtTZtPR4ymQxCCI11fPnll1Kvhb6++uorWFtb4+DBgzh8+LDaY/Xq1SgtLcW2bdsA3Lt0+/fff5eGQ2ozePBglJSU6D3JYZ8+fXDx4kWcPXtWrb3mCbb+/v5o2rQpUlJSNHrtqh/3DyvpSpdeEmdnZ0yYMAFjxozBlStXUFRU9MD4AQMGoFmzZoiMjERkZCTMzMwwZswYrfEtWrTA1KlTERAQgNOnT+u9Dw9jaWkJX19f7N69G2VlZVJ7QUGB2pVs+tKnhw4AFi5ciJycHEyfPh1CCI3lBQUFiI2NBQDpxPxvvvlGLeb7779HYWGhxon7uujTpw8OHjyoVjBWVlZix44dD32tPvvq5+cHc3Nzjdxv3LiBQ4cO1Sn3+1laWmLw4MFYsGABysrKcPHixUdaHxkWe5SIAAQFBSEqKgqenp7w9vZGUlISVq9erTGc1aZNG5ibm2Pbtm1o164drKys4OrqCldXV/Ts2ROrV6+Gg4MDWrVqhbi4OHz11Vc6T/R3vwsXLuDUqVOYPHky+vbtq7Hc398fa9aswVdffYWpU6ciLCwMO3bswPDhwzFv3jx07doVxcXFiIuLQ1BQEPr06YMxY8YgMjISb775Jq5cuYI+ffqgqqoKJ0+eRLt27fDKK6/UmktYWBg2b96MwMBALF++XLrqrWavjZWVFT7++GOMHz8e2dnZeOmll+Dk5ISsrCycPXsWWVlZGr02uujYsSOOHDmCH374AS4uLrC2tkbbtm3RrVs3BAUFwdvbG7a2trh06RK+/vpr+Pn5PbQ3pEmTJhg3bhzWrl0LGxsbjBw5EgqFQlquUqnQp08fBAcHw9PTE9bW1khMTJSuTNPFoUOHap0JuvqqupqWLVuGwMBADBw4EDNmzEBlZSVWr14NKyurOvdKduzYEQCwfv16jB8/HiYmJmjbtq3auU33e/nll7Fw4UK89957uHz5MkJDQ6UJJ0+ePInPPvsMo0ePxoABAxAQEICBAwdi7ty5yMvLg7+/v3TVW+fOnRESEqJ3vu+++y727t2Lvn37YtGiRbCwsMC///1vnWYDt7a2RsuWLbFnzx7069cPdnZ20t9iTU2bNsXChQvxzjvvYNy4cRgzZgzu3r2LpUuXwszMTO2KUl1NmjQJ5ubm8Pf3h4uLCzIzMxEREQGFQlGn3jVqRAx6KjnR3+RhVyLl5OSI0NBQ4eTkJCwsLMRzzz0njh07pnFljRBCbN++XXh6egoTExO1q2xu3LghXnzxRWFrayusra3FoEGDxIULFzSuItPlqrewsDABQONKs/vNmzdPABBJSUnSPsyYMUO0aNFCmJiYCCcnJxEYGCguX74svaa4uFgsWrRIeHh4CFNTU2Fvby/69u0r4uPjpZia+QohREpKiggICBBmZmbCzs5OhIaGij179tS6H3FxcSIwMFDY2dkJExMT0axZMxEYGCi+++47Kab6qresrCy119a8OkkIIZKTk4W/v7+wsLAQAKT3Y968ecLX11fY2toKuVwuWrduLd5++21x584drcfsfr///rt05WPNqwVLSkrEm2++Kby9vYWNjY0wNzcXbdu2FYsXLxaFhYUPXO+DrrCs3rfarnoTQohdu3aJjh07ClNTU9GiRQuxcuVKMX36dGFra6sWB0C89dZbGtuu7b2bP3++cHV1FUZGRjpfbRkXFydeeukl4eLiIkxMTISNjY3w8/MTq1evVrvSrri4WMydO1e0bNlSmJiYCBcXFzF58mSRk5OjkVdgYKDGdmr7+/r1119F9+7dhVwuF0qlUsyePVt8/vnnD73qTQghfvnlF9G5c2chl8sFAOlY1Pa5EkKIL7/8Unh7ewtTU1OhUCjE8OHDxcWLF9Vixo8fLywtLTVyr/4MV9uyZYvo06ePcHZ2FqampsLV1VWMGjVKnDt3TuO19HiRCVFL/yoRERlceXk5OnXqhGbNmklDXkT09+LQGxFRIxEaGoqAgABp6ObTTz/FpUuXsH79ekOnRvSPxUKJiKiRyM/Px6xZs5CVlQUTExM888wz2Ldv3wPnxyKihsWhNyIiIiItOD0AERERkRYslIiIiIi04DlK9aiqqgrp6emwtraGTCYzdDpERERUCyEE8vPzdbqtEwulepSeng43NzdDp0FEREQ6uH79+kPvk8lCqR5Vz3Z7/fp12NjYGDgbIiIiqk1eXh7c3Ny0zlJ/PxZK9ah6uM3GxoaFEhERUSOny2kyPJmbiIiISAsWSkRERERasFAiIiIi0oKFEhEREZEWLJSIiIiItGChRERERKQFCyUiIiIiLVgoEREREWnBQomIiIhICxZKRERERFqwUCIiIiLSgoUSERERkRYslIiIiIi0YKFEREREpAULJSIiIiItWCgRERERacFCiYiIiEgLFkpEREREWrBQIiIiItKChRIRERGRFiyUiIiIiLRgoURERESkBQslIiIiIi1YKBERERFpwUKJiIiISAsWSkRERERaNJpCKSIiAjKZDGFhYVKbEAJLliyBq6srzM3N0bt3b1y8eFHtdaWlpZg2bRocHBxgaWmJYcOG4caNG2oxOTk5CAkJgUKhgEKhQEhICHJzc9Vi0tLSMHToUFhaWsLBwQHTp09HWVlZQ+0uERERPQYaRaGUmJiIzz//HN7e3mrtq1atwtq1a7Fx40YkJiZCqVQiICAA+fn5UkxYWBh27dqF6OhoHD9+HAUFBQgKCkJlZaUUExwcjOTkZMTExCAmJgbJyckICQmRlldWViIwMBCFhYU4fvw4oqOj8f333yM8PLzhd56IiIgaL2Fg+fn5wsPDQxw4cED06tVLzJgxQwghRFVVlVAqlWLlypVSbElJiVAoFOLTTz8VQgiRm5srTExMRHR0tBRz8+ZNYWRkJGJiYoQQQqSkpAgA4sSJE1JMQkKCACAuX74shBBi3759wsjISNy8eVOK2b59u5DL5UKlUmnNvaSkRKhUKulx/fp1AeCBryEiIiLDUqlUOv9eG7xH6a233kJgYCD69++v1p6amorMzEwMGDBAapPL5ejVqxfi4+MBAElJSSgvL1eLcXV1hZeXlxSTkJAAhUKBbt26STHdu3eHQqFQi/Hy8oKrq6sUM3DgQJSWliIpKUlr7hEREdJwnkKhgJub2yMcCSIiImpsDFooRUdH4/Tp04iIiNBYlpmZCQBwdnZWa3d2dpaWZWZmwtTUFLa2tg+McXJy0li/k5OTWkzN7dja2sLU1FSKqc38+fOhUqmkx/Xr1x+2y0RERPQYMTbUhq9fv44ZM2YgNjYWZmZmWuNkMpnacyGERltNNWNqi69LTE1yuRxyufyBuRAREdHjy2A9SklJSbh9+za6dOkCY2NjGBsbIy4uDhs2bICxsbHUw1OzR+f27dvSMqVSibKyMuTk5Dww5tatWxrbz8rKUoupuZ2cnByUl5dr9DQRERHRP4fBCqV+/frh/PnzSE5Olh6+vr4YO3YskpOT0bp1ayiVShw4cEB6TVlZGeLi4tCjRw8AQJcuXWBiYqIWk5GRgQsXLkgxfn5+UKlUOHXqlBRz8uRJqFQqtZgLFy4gIyNDiomNjYVcLkeXLl0a9DgQERFR42WwoTdra2t4eXmptVlaWsLe3l5qDwsLw4oVK+Dh4QEPDw+sWLECFhYWCA4OBgAoFAqEhoYiPDwc9vb2sLOzw6xZs9CxY0fp5PB27dph0KBBmDRpEj777DMAwOuvv46goCC0bdsWADBgwAC0b98eISEhWL16NbKzszFr1ixMmjQJNjY2f9chISIiokbGYIWSLubMmYPi4mJMmTIFOTk56NatG2JjY2FtbS3FfPTRRzA2NsaoUaNQXFyMfv36ISoqCk2aNJFitm3bhunTp0tXxw0bNgwbN26Uljdp0gQ//fQTpkyZAn9/f5ibmyM4OBgffvjh37ezRERE1OjIhBDC0Ek8KfLy8qBQKKBSqdgTRURE1Ejp83tt8HmUiIiIiBorFkpEREREWrBQIiIiItKChRIRERGRFiyUiIiIiLRgoURERESkBQslIiIiIi1YKBERERFpwUKJiIiISAsWSkRERERasFAiIiIi0oKFEhEREZEWLJSIiIiItGChRERERKQFCyUiIiIiLVgoEREREWnBQomIiIhICxZKRERERFqwUCIiIiLS4pELpby8POzevRuXLl2qj3yIiIiIGg29C6VRo0Zh48aNAIDi4mL4+vpi1KhR8Pb2xvfff1/vCRIREREZit6F0tGjR/H8888DAHbt2gUhBHJzc7FhwwYsX7683hMkIiIiMhS9CyWVSgU7OzsAQExMDF588UVYWFggMDAQf/zxR70nSERERGQoehdKbm5uSEhIQGFhIWJiYjBgwAAAQE5ODszMzOo9QSIiIiJDMdb3BWFhYRg7diysrKzQokUL9O7dG8C9IbmOHTvWd35EREREBqN3oTRlyhR07doV169fR0BAAIyM7nVKtW7dmucoERER0RNFJoQQdXlhWVkZUlNT0aZNGxgb611vPZHy8vKgUCigUqlgY2Nj6HSIiIioFvr8Xut9jlJRURFCQ0NhYWGBDh06IC0tDQAwffp0rFy5sm4ZExERETVCehdK8+fPx9mzZ3HkyBG1k7f79++PHTt21GtyRERERIak95jZ7t27sWPHDnTv3h0ymUxqb9++Pf766696TY6IiIjIkPTuUcrKyoKTk5NGe2FhoVrhRERERPS407tQevbZZ/HTTz9Jz6uLoy+++AJ+fn71lxkRERGRgek99BYREYFBgwYhJSUFFRUVWL9+PS5evIiEhATExcU1RI5EREREBqF3j1KPHj3w66+/oqioCG3atEFsbCycnZ2RkJCALl26NESORERERAZR53mUSBPnUSIiImr89Pm91mnoLS8vT1pRXl7eA2NZIBAREdGTQqdCydbWFhkZGXByckLTpk1rvbpNCAGZTIbKysp6T5KIiIjIEHQqlA4dOgQ7OzsAwOHDhxs0ISIiIqLGQqdCqVevXtK/3d3d4ebmptGrJITA9evX6zc7IiIiIgPS+6o3d3d3ZGVlabRnZ2fD3d29XpIiIiIiagz0LpSqz0WqqaCgQO3eb0RERESPO50nnJw5cyaAezNxL1y4EBYWFtKyyspKnDx5Ep06dar3BImIiIgMRedC6cyZMwDu9SidP38epqam0jJTU1P4+Phg1qxZ9Z8hERERkYHoPPR2+PBhHD58GOPHj8f+/ful54cPH8bPP/+Mzz77DB4eHnptfNOmTfD29oaNjQ1sbGzg5+eH/fv3S8uFEFiyZAlcXV1hbm6O3r174+LFi2rrKC0txbRp0+Dg4ABLS0sMGzYMN27cUIvJyclBSEgIFAoFFAoFQkJCkJubqxaTlpaGoUOHwtLSEg4ODpg+fTrKysr02h8iIiJ6suh9jlJkZGS9TSrZvHlzrFy5Er/99ht+++039O3bF8OHD5eKoVWrVmHt2rXYuHEjEhMToVQqERAQgPz8fGkdYWFh2LVrF6Kjo3H8+HEUFBQgKChIbT6n4OBgJCcnIyYmBjExMUhOTkZISIi0vLKyEoGBgSgsLMTx48cRHR2N77//HuHh4fWyn0RERPR40ukWJiNHjkRUVBRsbGwwcuTIB8bu3LnzkRKys7PD6tWr8eqrr8LV1RVhYWGYO3cugHu9R87Ozvjggw/wxhtvQKVSwdHREV9//TVGjx4NAEhPT4ebmxv27duHgQMH4tKlS2jfvj1OnDiBbt26AQBOnDgBPz8/XL58GW3btsX+/fsRFBSE69evw9XVFQAQHR2NCRMm4Pbt2zoXhryFCRERUeOnz++1Tj1KCoVCutKtevhK26OuKisrER0djcLCQvj5+SE1NRWZmZkYMGCAFCOXy9GrVy/Ex8cDAJKSklBeXq4W4+rqCi8vLykmISEBCoVCKpIAoHv37lAoFGoxXl5eUpEEAAMHDkRpaSmSkpK05lxaWoq8vDy1BxERET05dDqZOzIyEsD/nTPk6OiodtXbozh//jz8/PxQUlICKysr7Nq1C+3bt5eKGGdnZ7V4Z2dnXLt2DQCQmZkJU1NT2NraasRkZmZKMU5OThrbdXJyUoupuR1bW1uYmppKMbWJiIjA0qVL9dxjIiIielzodY6SEAIeHh64efNmvSXQtm1bJCcn48SJE5g8eTLGjx+PlJQUaXltM4DXNo/Tg2IedG86fWJqmj9/PlQqlfTgzORERERPFr0KJSMjI3h4eODu3bv1loCpqSmeeuop+Pr6IiIiAj4+Pli/fj2USiUAaPTo3L59W+r9USqVKCsrQ05OzgNjbt26pbHdrKwstZia28nJyUF5eblGT9P95HK5dMVe9YOIiIieHHpf9bZq1SrMnj0bFy5caIh8IIRAaWkp3N3doVQqceDAAWlZWVkZ4uLi0KNHDwBAly5dYGJiohaTkZGBCxcuSDF+fn5QqVQ4deqUFHPy5EmoVCq1mAsXLiAjI0OKiY2NhVwuR5cuXRpkP4mIiKjx0+mqt/vZ2tqiqKgIFRUVMDU1hbm5udry7Oxsndf1zjvvYPDgwXBzc0N+fj6io6OxcuVKxMTEICAgAB988AEiIiIQGRkJDw8PrFixAkeOHMGVK1dgbW0NAJg8eTJ+/PFHREVFwc7ODrNmzcLdu3eRlJSEJk2aAAAGDx6M9PR0fPbZZwCA119/HS1btsQPP/wA4N6J5J06dYKzszNWr16N7OxsTJgwASNGjMDHH3+s8/7wqjciIqLGT5/fa51n5q62bt26uual4datWwgJCUFGRgYUCgW8vb2lIgkA5syZg+LiYkyZMgU5OTno1q0bYmNjpSIJAD766CMYGxtj1KhRKC4uRr9+/RAVFSUVSQCwbds2TJ8+Xbo6btiwYdi4caO0vEmTJvjpp58wZcoU+Pv7w9zcHMHBwfjwww/rbV+JiIjo8aN3jxJpxx4lIiKixq/e51Gq6a+//sK7776LMWPG4Pbt2wCAmJgYjduLEBERET3O9C6U4uLi0LFjR5w8eRI7d+5EQUEBAODcuXNYvHhxvSdIREREZCh6F0rz5s3D8uXLceDAAZiamkrtffr0QUJCQr0mR0RERGRIehdK58+fxwsvvKDR7ujoWK/zKxEREREZmt6FUtOmTdXmG6p25swZNGvWrF6SIiIiImoM9C6UgoODMXfuXGRmZkImk6Gqqgq//vorZs2ahXHjxjVEjkREREQGoXeh9P7776NFixZo1qwZCgoK0L59e/Ts2RM9evTAu+++2xA5EhERERlEnedR+uuvv3DmzBlUVVWhc+fO8PDwqO/cHjucR4mIiKjxa9CZuePi4tCrVy+0adMGbdq0qXOSRERERI2d3kNvAQEBaNGiBebNm9dgN8YlIiIiagz0LpTS09MxZ84cHDt2DN7e3vD29saqVatw48aNhsiPiIiIyGAe6V5vqamp+Pbbb7F9+3ZcvnwZPXv2xKFDh+ozv8cKz1EiIiJq/PT5vX7km+JWVlZi//79WLhwIc6dO4fKyspHWd1jjYUSERFR49fgN8UFgF9//RVTpkyBi4sLgoOD0aFDB/z44491XR0RERFRo6P3VW/vvPMOtm/fjvT0dPTv3x/r1q3DiBEjYGFh0RD5ERERERmM3oXSkSNHMGvWLIwePRoODg4NkRMRERFRo6B3oRQfH98QeRARERE1OnU6R+nrr7+Gv78/XF1dce3aNQDAunXrsGfPnnpNjoiIiMiQ9C6UNm3ahJkzZ2LIkCHIzc2VrnJr2rQp1q1bV9/5ERERERmM3oXSxx9/jC+++AILFixAkyZNpHZfX1+cP3++XpMjIiIiMiS9C6XU1FR07txZo10ul6OwsLBekiIiIiJqDPQulNzd3ZGcnKzRvn//frRv374+ciIiIiJqFPS+6m327Nl46623UFJSAiEETp06he3btyMiIgJffvllQ+RIREREZBB6F0oTJ05ERUUF5syZg6KiIgQHB6NZs2ZYv349XnnllYbIkYiIiMggHuleb3fu3EFVVRWcnJzqM6fHFu/1RkRE1Pg16L3eiouLUVRUBABwcHBAcXEx1q1bh9jY2LplS0RERNRI6V0oDR8+HFu3bgUA5ObmomvXrlizZg2GDx+OTZs21XuCRERERIaid6F0+vRpPP/88wCA//73v1Aqlbh27Rq2bt2KDRs21HuCRERERIaid6FUVFQEa2trAEBsbCxGjhwJIyMjdO/eXbqdCREREdGTQO9C6amnnsLu3btx/fp1/PzzzxgwYAAA4Pbt2zyBmYiIiJ4oehdKixYtwqxZs9CqVSt069YNfn5+AO71LtU2YzcRERHR46pO0wNkZmYiIyMDPj4+MDK6V2udOnUKNjY28PT0rPckHxecHoCIiKjx0+f3Wu8JJwFAqVRCqVSqtXXt2rUuqyIiIiJqtPQeeiMiIiL6p2ChRERERKQFCyUiIiIiLVgoEREREWmh08nce/fu1XmFw4YNq3MyRERERI2JToXSiBEjdFqZTCZDZWXlo+RDRERE1GjoVChVVVU1dB5EREREjQ7PUSIiIiLSok4TThYWFiIuLg5paWkoKytTWzZ9+vR6SYyIiIjI0PQulM6cOYMhQ4agqKgIhYWFsLOzw507d2BhYQEnJycWSkRERPTE0Hvo7e2338bQoUORnZ0Nc3NznDhxAteuXUOXLl3w4YcfNkSORERERAahd6GUnJyM8PBwNGnSBE2aNEFpaSnc3NywatUqvPPOO3qtKyIiAs8++yysra3h5OSEESNG4MqVK2oxQggsWbIErq6uMDc3R+/evXHx4kW1mNLSUkybNg0ODg6wtLTEsGHDcOPGDbWYnJwchISEQKFQQKFQICQkBLm5uWoxaWlpGDp0KCwtLeHg4IDp06drDC0SERHRP4fehZKJiQlkMhkAwNnZGWlpaQAAhUIh/VtXcXFxeOutt3DixAkcOHAAFRUVGDBgAAoLC6WYVatWYe3atdi4cSMSExOhVCoREBCA/Px8KSYsLAy7du1CdHQ0jh8/joKCAgQFBalNVRAcHIzk5GTExMQgJiYGycnJCAkJkZZXVlYiMDAQhYWFOH78OKKjo/H9998jPDxc30NERERETwqhp4CAALFt2zYhhBBvvPGG6Nq1q/jmm2/EwIEDRdeuXfVdnZrbt28LACIuLk4IIURVVZVQKpVi5cqVUkxJSYlQKBTi008/FUIIkZubK0xMTER0dLQUc/PmTWFkZCRiYmKEEEKkpKQIAOLEiRNSTEJCggAgLl++LIQQYt++fcLIyEjcvHlTitm+fbuQy+VCpVLVmm9JSYlQqVTS4/r16wKA1ngiIiIyPJVKpfPvtd49SitWrICLiwsA4L333oO9vT0mT56M27dv47PPPnukok2lUgEA7OzsAACpqanIzMzEgAEDpBi5XI5evXohPj4eAJCUlITy8nK1GFdXV3h5eUkxCQkJUCgU6NatmxTTvXt3KBQKtRgvLy+4urpKMQMHDkRpaSmSkpJqzTciIkIaylMoFHBzc3uk/SciIqLGRe+r3nx9faV/Ozo6Yt++ffWSiBACM2fOxHPPPQcvLy8AQGZmJoB7Q3z3c3Z2xrVr16QYU1NT2NraasRUvz4zMxNOTk4a23RyclKLqbkdW1tbmJqaSjE1zZ8/HzNnzpSe5+XlsVgiIiJ6gujdo9S3b1+Nk6CBe0VC375965zI1KlTce7cOWzfvl1jWfU5UdWEEBptNdWMqS2+LjH3k8vlsLGxUXsQERHRk0PvQunIkSO1XglWUlKCY8eO1SmJadOmYe/evTh8+DCaN28utSuVSgDQ6NG5ffu21PujVCpRVlaGnJycB8bcunVLY7tZWVlqMTW3k5OTg/Lyco2eJiIiIvpn0LlQOnfuHM6dOwcASElJkZ6fO3cOZ86cwVdffYVmzZrptXEhBKZOnYqdO3fi0KFDcHd3V1vu7u4OpVKJAwcOSG1lZWWIi4tDjx49AABdunSBiYmJWkxGRgYuXLggxfj5+UGlUuHUqVNSzMmTJ6FSqdRiLly4gIyMDCkmNjYWcrkcXbp00Wu/iIiI6Amh6xniMplMGBkZCSMjIyGTyTQeFhYW4quvvtLrrPPJkycLhUIhjhw5IjIyMqRHUVGRFLNy5UqhUCjEzp07xfnz58WYMWOEi4uLyMvLk2LefPNN0bx5c/HLL7+I06dPi759+wofHx9RUVEhxQwaNEh4e3uLhIQEkZCQIDp27CiCgoKk5RUVFcLLy0v069dPnD59Wvzyyy+iefPmYurUqTrvjz5n0RMREZFh6PN7rXOhdPXqVZGamipkMplITEwUV69elR7p6elqRYmuANT6iIyMlGKqqqrE4sWLhVKpFHK5XPTs2VOcP39ebT3FxcVi6tSpws7OTpibm4ugoCCRlpamFnP37l0xduxYYW1tLaytrcXYsWNFTk6OWsy1a9dEYGCgMDc3F3Z2dmLq1KmipKRE5/1hoURERNT46fN7LRNCCEP1Zj1p8vLyoFAooFKpeGI3ERFRI6XP77Xe0wNUS0lJQVpamsaJ3cOGDavrKomIiIgaFb0Lpf/973944YUXcP78echkMlR3SFVfQn//bUOIiIiIHmd6Tw8wY8YMuLu749atW7CwsMDFixdx9OhR+Pr64siRIw2QIhEREZFh6N2jlJCQgEOHDsHR0RFGRkYwMjLCc889h4iICEyfPh1nzpxpiDyJiIiI/nZ69yhVVlbCysoKAODg4ID09HQAQMuWLXHlypX6zY6IiIjIgPTuUfLy8sK5c+fQunVrdOvWDatWrYKpqSk+//xztG7duiFyJCIiIjIIvQuld999F4WFhQCA5cuXIygoCM8//zzs7e2xY8eOek+QiIiIyFB0mkfp3Llz8PLygpFR7SN12dnZsLW1feiNap90nEeJiIio8dPn91qnc5Q6d+6MO3fuAABat26Nu3fvqi23s7P7xxdJRERE9OTRqVBq2rQpUlNTAQBXr15FVVVVgyZFRERE1BjodI7Siy++iF69esHFxQUymQy+vr5o0qRJrbH/+9//6jVBIiIiIkPRqVD6/PPPMXLkSPz555+YPn06Jk2aBGtr64bOjYiIiMigdL7qbdCgQQCApKQkzJgxg4USERERPfH0nh4gMjKyIfIgIiIianT0npmbiIiI6J+ChRIRERGRFiyUiIiIiLTQqVB65plnkJOTAwBYtmwZioqKGjQpIiIiosZAp0Lp0qVL0v3dli5dioKCggZNioiIiKgx0Omqt06dOmHixIl47rnnIITAhx9+CCsrq1pjFy1aVK8JEhERERmKTjfFvXLlChYvXoy//voLp0+fRvv27WFsrFljyWQynD59ukESfRzwprhERESNnz6/1zoVSvczMjJCZmYmnJycHinJJxELJSIiosZPn99rvSec5A1xiYiI6J9C70IJAP766y+sW7cOly5dgkwmQ7t27TBjxgy0adOmvvMjIiIiMhi951H6+eef0b59e5w6dQre3t7w8vLCyZMn0aFDBxw4cKAhciQiIiIyCL3PUercuTMGDhyIlStXqrXPmzcPsbGxPJmb5ygRERE1avr8Xuvdo3Tp0iWEhoZqtL/66qtISUnRd3VEREREjZbehZKjoyOSk5M12pOTk3klHBERET1R9D6Ze9KkSXj99dfxv//9Dz169IBMJsPx48fxwQcfIDw8vCFyJCIiIjIIvc9REkJg3bp1WLNmDdLT0wEArq6umD17NqZPnw6ZTNYgiT4OeI4SERFR49egE07eLz8/HwBgbW1d11U8UVgoERERNX4NOuHk/VggERER0ZNM75O5iYiIiP4pWCgRERERacFCiYiIiEgLFkpEREREWtSpUJo6dSqys7PrOxciIiKiRkXnQunGjRvSv7/99lsUFBQAADp27Ijr16/Xf2ZEREREBqbz9ACenp6wt7eHv78/SkpKcP36dbRo0QJXr15FeXl5Q+ZIREREZBA69yipVCp899136NKlC6qqqjBkyBA8/fTTKC0txc8//4zMzMyGzJOIiIjob6fzzNwlJSUwMzMDANja2iIpKQkZGRno378/vLy8kJKSgubNm+PKlSsNmnBjxpm5iYiIGr8GmZnbxsYGnTt3hr+/P8rKylBUVAR/f38YGxtjx44daN68OU6dOvXIyRMRERE1FjoPvaWnp+Pdd9+FXC5HRUUFfH198fzzz6OsrAynT5+GTCbDc88915C5EhEREf2tdC6UHBwcMHToUERERMDCwgKJiYmYNm0aZDIZZs2aBRsbG/Tq1UuvjR89ehRDhw6Fq6srZDIZdu/erbZcCIElS5bA1dUV5ubm6N27Ny5evKgWU1paimnTpsHBwQGWlpYYNmyY2hV6AJCTk4OQkBAoFAooFAqEhIQgNzdXLSYtLQ1Dhw6FpaUlHBwcMH36dJSVlem1P0RERPRkqfOEkwqFAqNGjYKJiQkOHTqE1NRUTJkyRa91FBYWwsfHBxs3bqx1+apVq7B27Vps3LgRiYmJUCqVCAgIQH5+vhQTFhaGXbt2ITo6GsePH0dBQQGCgoJQWVkpxQQHByM5ORkxMTGIiYlBcnIyQkJCpOWVlZUIDAxEYWEhjh8/jujoaHz//fcIDw/X86gQERHRE0XUQVpamqisrBRCCNGhQweRlpZWl9WoASB27dolPa+qqhJKpVKsXLlSaispKREKhUJ8+umnQgghcnNzhYmJiYiOjpZibt68KYyMjERMTIwQQoiUlBQBQJw4cUKKSUhIEADE5cuXhRBC7Nu3TxgZGYmbN29KMdu3bxdyuVyoVCqd90GlUgkAer2GiIiI/l76/F7XqUfJzc0NRkb3XnrhwgW4ubnVV90mSU1NRWZmJgYMGCC1yeVy9OrVC/Hx8QCApKQklJeXq8W4urrCy8tLiklISIBCoUC3bt2kmO7du0OhUKjFeHl5wdXVVYoZOHAgSktLkZSUpDXH0tJS5OXlqT2IiIjoydFo7/VWPS+Ts7OzWruzs7O0LDMzE6amprC1tX1gjJOTk8b6nZyc1GJqbsfW1hampqYPnB8qIiJCOu9JoVA0SMFIREREhtNoC6VqMplM7bkQQqOtppoxtcXXJaam+fPnQ6VSSQ/eyoWIiOjJ0mgLJaVSCQAaPTq3b9+Wen+USiXKysqQk5PzwJhbt25prD8rK0stpuZ2cnJyUF5ertHTdD+5XA4bGxu1BxERET05Gm2h5O7uDqVSiQMHDkhtZWVliIuLQ48ePQAAXbp0gYmJiVpMRkYGLly4IMX4+flBpVKpTYZ58uRJqFQqtZgLFy4gIyNDiomNjYVcLkeXLl0adD+JiIio8dJ5Zu6GUFBQgD///FN6npqaiuTkZNjZ2aFFixYICwvDihUr4OHhAQ8PD6xYsQIWFhYIDg4GcG+KgtDQUISHh8Pe3h52dnaYNWsWOnbsiP79+wMA2rVrh0GDBmHSpEn47LPPAACvv/46goKC0LZtWwDAgAED0L59e4SEhGD16tXIzs7GrFmzMGnSJPYSERER/ZM18BV4D3T48GEBQOMxfvx4IcS9KQIWL14slEqlkMvlomfPnuL8+fNq6yguLhZTp04VdnZ2wtzcXAQFBWlMV3D37l0xduxYYW1tLaytrcXYsWNFTk6OWsy1a9dEYGCgMDc3F3Z2dmLq1KmipKREr/3h9ABERESNnz6/1zrfFJcejjfFJSIiavz0+b1utOcoERERERkaCyUiIiIiLV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jV88skncHd3h5mZGbp06YJjx44ZOiUiIiIyEBZK99mxYwfCwsKwYMECnDlzBs8//zwGDx6MtLQ0Q6dWv2QyPurjQURETzyZEEIYOonGolu3bnjmmWewadMmqa1du3YYMWIEIiIiNOJLS0tRWloqPVepVGjRogWuX78OGxubvyXnOlEoDJ3Bk0GlMnQGTwRFBD+P9UE1n59HIl3l5eXBzc0Nubm5UDzkN9H4b8qp0SsrK0NSUhLmzZun1j5gwADEx8fX+pqIiAgsXbpUo93Nza1BcqRGhgUnNSKKlfw8EukrPz+fhZKu7ty5g8rKSjg7O6u1Ozs7IzMzs9bXzJ8/HzNnzpSeV1VVITs7G/b29pBxaKbOqiv9Rt8zR/8I/DxSY8LPY/0QQiA/Px+urq4PjWWhVEPNAkcIobXokcvlkMvlam1NmzZtqNT+cWxsbPhFQI0GP4/UmPDz+Oge1pNUjSdz/38ODg5o0qSJRu/R7du3NXqZiIiI6J+BhdL/Z2pqii5duuDAgQNq7QcOHECPHj0MlBUREREZEofe7jNz5kyEhITA19cXfn5++Pzzz5GWloY333zT0Kn9o8jlcixevFhjWJPIEPh5pMaEn8e/H6cHqOGTTz7BqlWrkJGRAS8vL3z00Ufo2bOnodMiIiIiA2ChRERERKQFz1EiIiIi0oKFEhEREZEWLJSIiIiItGChRI3K1atXIZPJkJycDAA4cuQIZDIZcnNzdV7HkiVL0KlTpwbJjxovmUyG3bt36xxfl89WQ+jduzfCwsIMmkNj87i+l/qo+T01YcIEjBgxwmD51EVdcm7VqhXWrVv3t2yrvrBQIp1MmDABMpkMMpkMJiYmcHZ2RkBAADZv3oyqqqoG226PHj2QkZGh8wyquuKP0+PnYV+UGRkZGDx4cL1usz6K7qioqAfO2L9z506899570vO6/pA8Th7X91LbOnJzcyGTyXDkyJE6r3v9+vWIioqSnj/oO+ratWuQy+XIy8vDkiVLIJPJNKaxSU5Ohkwmw9WrV+uc08MK0Jo514ea/1luyG3pioUS6WzQoEHIyMjA1atXsX//fvTp0wczZsxAUFAQKioqGmSbpqamUCqVvHcePZRSqXws55axs7ODtbW1odNoVB7X9/JRKBQKnW+BtWfPHvTu3Vu6hYmZmRm++uor/P777w2YoSZ9cn6ctlUTCyXSmVwuh1KpRLNmzfDMM8/gnXfewZ49e7B//36p0l+7di06duwIS0tLuLm5YcqUKSgoKAAAFBYWwsbGBv/973/V1vvDDz/A0tIS+fn5Gtus7X80X3zxBdzc3GBhYYEXXngBa9eurfUP6Ouvv0arVq2gUCjwyiuvSOufMGEC4uLisH79eqmX7FH+10WNQ83hmvj4eHTq1AlmZmbw9fXF7t27a/2falJSEnx9fWFhYYEePXrgypUrAO71BC1duhRnz56VPifVn/MlS5agRYsWkMvlcHV1xfTp0+uc9/09B71798a1a9fw9ttvS9v8J3pc38tq1d9bBw8erDWf2tzfy/aw76g9e/Zg2LBh0vO2bduiT58+ePfddx+YV1xcHLp27Qq5XA4XFxfMmzfvkf6TW7NnMD8/H2PHjoWlpSVcXFzw0Ucf1dozVlRUhFdffRXW1tZo0aIFPv/8c2mZu7s7AKBz586QyWTo3bt3rdvq3bs3pk+fjjlz5sDOzg5KpRJLlixR287ly5fx3HPPwczMDO3bt8cvv/yi97AuwEKJHlHfvn3h4+ODnTt3AgCMjIywYcMGXLhwAVu2bMGhQ4cwZ84cAIClpSVeeeUVREZGqq0jMjISL730kk7/q/7111/x5ptvYsaMGUhOTkZAQADef/99jbi//voLu3fvxo8//ogff/wRcXFxWLlyJYB7Xbh+fn6YNGkSMjIykJGRATc3t0c9FNSI5OfnY+jQoejYsSNOnz6N9957D3Pnzq01dsGCBVizZg1+++03GBsb49VXXwUAjB49GuHh4ejQoYP0ORk9ejT++9//4qOPPsJnn32GP/74A7t370bHjh3rJe+dO3eiefPmWLZsmbTNf7rH9b18UD4P86DvqNzcXBw7dkytUAKAlStX4vvvv0diYmKt67x58yaGDBmCZ599FmfPnsWmTZvw1VdfYfny5Y+2k/eZOXMmfv31V+zduxcHDhzAsWPHcPr0aY24NWvWwNfXF2fOnMGUKVMwefJkXL58GQBw6tQpAMAvv/yCjIwM6belNlu2bIGlpSVOnjyJVatWYdmyZdJtyKqqqjBixAhYWFjg5MmT+Pzzz7FgwYI67RdvYUKPzNPTE+fOnQMAtf85uLu747333sPkyZPxySefAABee+019OjRA+np6XB1dcWdO3fw448/atxjT5uPP/4YgwcPxqxZswAATz/9NOLj4/Hjjz+qxVVVVSEqKkoqvkJCQnDw4EG8//77UCgUMDU1hYWFBZRK5aPuPjVC27Ztg0wmwxdffCH9b/LmzZuYNGmSRuz777+PXr16AQDmzZuHwMBAlJSUwNzcHFZWVjA2Nlb7nKSlpUGpVKJ///4wMTFBixYt0LVr13rJ287ODk2aNIG1tTU/m//f4/pePigfMzOzB77uQd9R+/btQ8eOHTX+c/fMM89g1KhRmDdvHg4ePKixzk8++QRubm7YuHEjZDIZPD09kZ6ejrlz52LRokUwMnq0fpP8/Hxs2bIF3377Lfr16wfg3n+CXV1dNWKHDBmCKVOmAADmzp2Ljz76CEeOHIGnpyccHR0BAPb29g/9G/D29sbixYsBAB4eHti4cSMOHjyIgIAAxMbG4q+//sKRI0ek9bz//vsICAjQe9/Yo0SPTAghDREcPnwYAQEBaNasGaytrTFu3DjcvXsXhYWFAICuXbuiQ4cO2Lp1K4B7w2MtWrTQ+TYxV65c0fgiq+2LrVWrVmo9VC4uLrh9+3ad9o8eP1euXIG3t7faD5K2H0Bvb2/p3y4uLgDwwM/Kyy+/jOLiYrRu3RqTJk3Crl27GuwcPXq830t989FFzWG3+y1fvhzHjh1DbGysxrJLly7Bz89PbTjX398fBQUFuHHjxiPlBAD/+9//UF5ervbeKBQKtG3bViP2/uMik8mgVCrrdFzuXw+g/j1/5coVuLm5qRVbdS2CWSjRI7t06RLc3d1x7do1DBkyBF5eXvj++++RlJSEf//73wCA8vJyKf61116Tht8iIyMxceJEnc/FuL8ou7+tJhMTE7XnMpmsQa/Oo8ZF188JoP5ZqX7Ngz4rbm5uuHLlCv7973/D3NwcU6ZMQc+ePdU+41R/GtN7aWNjA5VKpdFefQ5lzatz9c3nYcrLyxETE4Phw4fXurxNmzaYNGkS5s2bp3GMHnQc6+NcOG3rasjv5wetp7b9rSsWSvRIDh06hPPnz+PFF1/Eb7/9hoqKCqxZswbdu3fH008/jfT0dI3X/Otf/0JaWho2bNiAixcvYvz48Tpvz9PTUxrDrvbbb7/pnbepqSkqKyv1fh09HqqHg0tLS6W2+vycmJubY9iwYdiwYQOOHDmChIQEnD9//pFyftg2/6ka03vp6emJGzduIDMzU609MTERRkZGeOqpp/TOS598Dx8+jKZNmz5wmoNFixbh999/R3R0tFp7+/btER8fr1a4xMfHw9raGs2aNXvkfNu0aQMTExO17+e8vDz88ccfeq3H1NQUAB75b8DT0xNpaWm4deuW1Kbt/K2H4TlKpLPS0lJkZmaisrISt27dQkxMDCIiIhAUFIRx48bh/PnzqKiowMcff4yhQ4fi119/xaeffqqxHltbW4wcORKzZ8/GgAED0Lx5c51zmDZtGnr27Im1a9di6NChOHToEPbv36/3/xxatWqFkydP4urVq7CysoKdnd0jj9FTw1OpVBpXOtnZ2aFFixZqbcHBwViwYAFef/11zJs3D2lpafjwww8B6Pe/51atWiE1NRXJyclo3rw5rK2tsX37dlRWVqJbt26wsLDA119/DXNzc7Rs2VLreiorKzXyNjU1Rfv27Wvd5tGjR/HKK69ALpfDwcFB53wfJ4/jezlgwAC0a9cOr7zyCt5//324urri3LlzmDVrFt588816neahtu+ovXv3ah12q+bs7IyZM2di9erVau1TpkzBunXrMG3aNEydOhVXrlzB4sWLMXPmzId+950/f15j32oWa9bW1hg/fjxmz54NOzs7ODk5YfHixTAyMtLrfXJycoK5uTliYmLQvHlzmJmZ1WkevYCAALRp0wbjx4/HqlWrkJ+fL53Mre/vBX8ZSGcxMTFwcXFBq1atMGjQIBw+fBgbNmzAnj170KRJE3Tq1Alr167FBx98AC8vL2zbtg0RERG1ris0NBRlZWU6XwVSzd/fH59++inWrl0LHx8fxMTE4O23337oyZE1zZo1C02aNEH79u3h6OiItLQ0vV5PhnHkyBF07txZ7bFo0SKNOBsbG/zwww9ITk5Gp06dsGDBAilOn8/Kiy++iEGDBqFPnz5wdHTE9u3b0bRpU3zxxRfw9/eHt7c3Dh48iB9++AH29vZa11NQUKCR95AhQ2qNXbZsGa5evYo2bdpIJ7Y+iR7H99LY2BixsbFo3bo1xo4diw4dOmDevHl47bXXsHbt2rodCC1q+47au3ev1mG3+82ePRtWVlZqbc2aNcO+fftw6tQp+Pj44M0330RoaOhDpxQAgJ49e2q8V7VZu3Yt/Pz8EBQUhP79+8Pf3x/t2rXT630yNjbGhg0b8Nlnn8HV1VWn/a1NkyZNsHv3bhQUFODZZ5/Fa6+9Ju2rvr8XMqFtsJeoAW3btg0zZsxAenq61NVaV5MmTcLly5dx7NixesqOnkTbtm3DxIkToVKpYG5ubuh06BH8E9/L06dPo2/fvsjKytI4N6exKiwsRLNmzbBmzRqEhoYaOh38+uuveO655/Dnn3+iTZs2Or+OQ2/0tyoqKkJqaioiIiLwxhtv1KlI+vDDDxEQEABLS0vs378fW7ZskaYfIKq2detWtG7dGs2aNcPZs2cxd+5cjBo16h/zw/ok4XsJ6bSGxlwknTlzBpcvX0bXrl2hUqmwbNkyAKhzr9Cj2rVrF6ysrODh4YE///wTM2bMgL+/v15FEgBAEP2NFi9eLIyNjUXfvn1Ffn5+ndbx8ssvC0dHR2FmZibat28vNm3aVM9Z0pPggw8+EC1bthRyuVy0atVKhIWFicLCQkOnRXXA9/LxcPr0afHMM88IS0tLYWtrK/r37y/OnTtnsHy2bNkinnrqKSGXy0WzZs3E+PHjxZ07d/ReD4feiIiIiLTgydxEREREWrBQIiIiItKChRIRERGRFiyUiIiIiLRgoUREfwuZTIbdu3frHH/kyBHIZDLpPlqPswkTJmDEiBHS8969eyMsLOyBr4mKikLTpk0bNC8iejgWSkRUL2oWAzVlZGRg8ODB9brNJUuWPPC+V/fLy8vDggUL4OnpCTMzMyiVSvTv3x87d+7UepPVhrJz506899570vNWrVph3bp1ajGjR4/G77///rfmRUSaOOEkEf0tlEqlwbadm5uL5557DiqVCsuXL8ezzz4LY2NjxMXFYc6cOejbt+/f2ntjZ2f30Bhzc/N/1ISKRI0Ve5SI6G9Rc+gtPj4enTp1gpmZGXx9fbF7927IZDKNG6UmJSXB19cXFhYW6NGjB65cuQLg3tDU0qVLcfbsWchkMshkMkRFRdW67XfeeQdXr17FyZMnMX78eLRv3x5PP/00Jk2ahOTkZOm+WDk5ORg3bhxsbW1hYWGBwYMHq939vHo47Oeff0a7du1gZWWFQYMGISMjQ4qprKzEzJkz0bRpU9jb22POnDkaPVb3D7317t0b165dw9tvvy3tx/3but+mTZvQpk0bmJqaom3btvj66681jvGXX36JF154ARYWFvDw8MDevXul5Tk5ORg7diwcHR1hbm4ODw8PREZG1v6GEREAFkpEZAD5+fkYOnQoOnbsiNOnT+O9997D3Llza41dsGAB1qxZg99++w3GxsbSjZRHjx6N8PBwdOjQARkZGcjIyMDo0aM1Xl9VVYXo6GiMHTsWrq6uGsutrKxgbHyvc33ChAn47bffsHfvXiQkJEAIgSFDhqC8vFyKLyoqwocffoivv/4aR48eRVpaGmbNmiUtX7NmDTZv3oyvvvoKx48fR3Z2Nnbt2qX1WOzcuRPNmzfHsmXLpP2oza5duzBjxgyEh4fjwoULeOONNzBx4kQcPnxYLW7p0qUYNWoUzp07hyFDhmDs2LHIzs4GACxcuBApKSnYv38/Ll26hE2bNsHBwUFrbkQE3sKEiOrH+PHjxfDhw7UuByB27dolhBBi06ZNwt7eXhQXF0vLv/jiCwFAnDlzRgghxOHDhwUA8csvv0gxP/30kwAgvW7x4sXCx8fngXndunVLABBr1659YNzvv/8uAIhff/1Vartz544wNzcX//nPf4QQQkRGRgoA4s8//5Ri/v3vfwtnZ2fpuYuLi1i5cqX0vLy8XDRv3lzt2PTq1UvMmDFDet6yZUvx0UcfqeUTGRkpFAqF9LxHjx5i0qRJajEvv/yyGDJkiPQcgHj33Xel5wUFBUImk4n9+/cLIYQYOnSomDhx4gOPAxGpY48SEf3trly5Am9vb5iZmUltXbt2rTXW29tb+reLiwsA4Pbt2zpvS/z/Ya/qIS1tLl26BGNjY3Tr1k1qs7e3R9u2bXHp0iWpzcLCQu2mmi4uLlI+KpUKGRkZ8PPzk5YbGxvD19dX53wflJ+/v79am7+/v1pugPrxsrS0hLW1tZTf5MmTER0djU6dOmHOnDmIj49/5LyInnQslIjobyeE0ChchJYrz+6/W3r1a6qqqnTelqOjI2xtbTUKitpy0iXXmndvl8lkf9tVc7Uds5ptteVXfbwGDx6Ma9euISwsDOnp6ejXr5/asCERaWKhRER/O09PT5w7dw6lpaVS22+//ab3ekxNTVFZWfnAGCMjI4wePRrbtm1Denq6xvLCwkJUVFSgffv2qKiowMmTJ6Vld+/exe+//4527drplI9CoYCLiwtOnDghtVVUVCApKemR96Ndu3Y4fvy4Wlt8fLzOuVVzdHTEhAkT8M0332DdunX4/PPP9Xo90T8NCyUiqjcqlQrJyclqj7S0NI244OBgVFVV4fXXX8elS5fw888/48MPPwTw8CGy+7Vq1QqpqalITk7GnTt31Aqv+61YsQJubm7o1q0btm7dipSUFPzxxx/YvHkzOnXqhIKCAnh4eGD48OGYNGkSjh8/jrNnz+Jf//oXmjVrhuHDh+uc04wZM7By5Urs2rULly9fxpQpUx46aWarVq1w9OhR3Lx5E3fu3Kk1Zvbs2YiKisKnn36KP/74A2vXrsXOnTv16hFatGgR9uzZgz///BMXL17Ejz/+qHehRfRPw0KJiOrNkSNH0LlzZ7XHokWLNOJsbGzwww8/IDk5GZ06dcKCBQukuPvPW3qYF198EYMGDUKfPn3g6OiI7du31xpna2uLEydO4F//+heWL1+Ozp074/nnn8f27duxevVqKBQKAEBkZCS6dOmCoKAg+Pn5QQiBffv2aQxnPUh4eDjGjRuHCRMmwM/PD9bW1njhhRce+Jply5bh6tWraNOmDRwdHWuNGTFiBNavX4/Vq1ejQ4cO+OyzzxAZGYnevXvrnJupqSnmz58Pb29v9OzZE02aNEF0dLTOryf6J5KJv2twnYjoAbZt24aJEydCpVJxokUiajQ4MzcRGcTWrVvRunVrNGvWDGfPnsXcuXMxatQoFklE1KiwUCIig8jMzMSiRYuQmZkJFxcXvPzyy3j//fcNnRYRkRoOvRERERFpwZO5iYiIiLRgoURERESkBQslIiIiIi1YKBERERFpwUKJiIiISAsWSkRERERasFAiIiIi0oKFEhEREZEWLJSIiIiItGChRERERKQFCyUiIiIiLVgoEREREWnBQomIiIhICxZKRERERFqwUKLH2smTJ/HCCy+gRYsWkMvlcHZ2hp+fH8LDw+t9WxMmTECrVq3qfb31be/evZDJZLC3t0dpaWmDbqtVq1aYMGHCQ+OOHDkCmUyGI0eONGg+K1aswO7duxt0G/UpKioKMpkMv/32m9aYq1evQiaTISoqqk7bkMlkmDp16kPj4uPjsWTJEuTm5uq1/mPHjmHUqFFo1qwZTE1NoVAo0KNHD2zatAmFhYV1yvlRVB/Tq1evSm29e/dG7969pedFRUVYsmRJrZ/H2l5P/2wslOix9dNPP6FHjx7Iy8vDqlWrEBsbi/Xr18Pf3x87duyo9+0tXLgQu3btqvf11revvvoKAJCdnd3gRcOuXbuwcOHCBt2GPh63QkkXLi4uSEhIQGBgYINuJz4+HkuXLtWrUFq8eDF69uyJmzdv4r333sOBAwcQHR2Nfv36YcmSJXj33XcbLmE9fPLJJ/jkk0+k50VFRVi6dGmthVJgYCASEhLg4uLyN2ZIjZmxoRMgqqtVq1bB3d0dP//8M4yN/++j/Morr2DVqlX1tp2ioiJYWFigTZs29bbOhpKZmYl9+/ahb9++iI+Px1dffYXRo0c32PY6d+7cYOume+RyObp3727oNDR89913WLZsGUJDQ/HFF19AJpNJywYPHow5c+YgISHBgBn+n/bt2+sc6+joCEdHxwbMhh437FGix9bdu3fh4OCgViRVMzLS/Gjv2LEDfn5+sLS0hJWVFQYOHIgzZ86oxUyYMAFWVlY4f/48BgwYAGtra/Tr109aVnPoraSkBPPnz4e7uztMTU3RrFkzvPXWWxr/K5fJZFiyZIlGTjWHroqKijBr1iy4u7vDzMwMdnZ28PX1xfbt23U6Jlu2bEFFRQXefvttjBw5EgcPHsS1a9c04nJzcxEeHo7WrVtDLpfDyckJQ4YMweXLl6WY0tJSLFu2DO3atYOZmRns7e3Rp08fxMfHa80fAC5fvoxBgwbBwsICDg4OePPNN5Gfn19rvr/88gv69esHGxsbWFhYwN/fHwcPHlSLWbJkCWQyGS5evIgxY8ZAoVDA2dkZr776KlQqlRQnk8lQWFiILVu2QCaTQSaTScMtdTmuZ8+ehUwmk3ro7rd//37IZDLs3bsXAJCVlYXXX38dbm5ukMvlcHR0hL+/P3755Ret69eVtqG3PXv2wNvbG3K5HK1bt8b69eulY1Wbr7/+Gu3atYOFhQV8fHzw448/SsuWLFmC2bNnAwDc3d2l4/egodJly5bB1tYWGzZsqHWb1tbWGDBggPRc17+VVq1aISgoCDExMXjmmWdgbm4OT09PbN68WWMbJ06cgL+/P8zMzODq6or58+ejvLxcI+7+oberV69KhdDSpUulfa3+HGsbetu8eTN8fHykz88LL7yAS5cuqcVUf3/8+eefGDJkCKysrODm5obw8HCNYfBNmzbBx8cHVlZWsLa2hqenJ955551ajzUZFnuU6LHl5+eHL7/8EtOnT8fYsWPxzDPPwMTEpNbYFStW4N1338XEiRPx7rvvoqysDKtXr8bzzz+PU6dOqf2Ps6ysDMOGDcMbb7yBefPmoaKiotZ1CiEwYsQIHDx4EPPnz8fzzz+Pc+fOYfHixUhISEBCQgLkcrle+zRz5kx8/fXXWL58OTp37ozCwkJcuHABd+/e1en1mzdvhouLCwYPHgxzc3N8++23iIqKwuLFi6WY/Px8PPfcc7h69Srmzp2Lbt26oaCgAEePHkVGRgY8PT1RUVGBwYMH49ixYwgLC0Pfvn1RUVGBEydOIC0tDT169Kh1+7du3UKvXr1gYmKCTz75BM7Ozti2bVut58h88803GDduHIYPH44tW7bAxMQEn332GQYOHIiff/5ZKlCrvfjiixg9ejRCQ0Nx/vx5zJ8/X9pnAEhISEDfvn3Rp08faTjQxsamzsfVx8cHnTt3RmRkJEJDQ9WWRUVFScUlAISEhOD06dN4//338fTTTyM3NxenT5/W+X3TV0xMDEaOHImePXtix44dqKiowIcffohbt27VGv/TTz8hMTERy5Ytg5WVFVatWoUXXngBV65cQevWrfHaa68hOzsbH3/8MXbu3CkNO2nricnIyMCFCxcwevRoWFhYPDRfff9Wzp49i/DwcMybNw/Ozs748ssvERoaiqeeego9e/YEAKSkpKBfv35o1aoVoqKiYGFhgU8++QTffvvtA3NxcXFBTEwMBg0ahNDQULz22msA8MBepIiICLzzzjsYM2YMIiIicPfuXSxZsgR+fn5ITEyEh4eHFFteXo5hw4YhNDQU4eHhOHr0KN577z0oFAosWrQIABAdHY0pU6Zg2rRp+PDDD2FkZIQ///wTKSkpDz2WZACC6DF1584d8dxzzwkAAoAwMTERPXr0EBERESI/P1+KS0tLE8bGxmLatGlqr8/PzxdKpVKMGjVKahs/frwAIDZv3qyxvfHjx4uWLVtKz2NiYgQAsWrVKrW4HTt2CADi888/l9oAiMWLF2uss2XLlmL8+PHScy8vLzFixAhdD4Gao0ePCgBi3rx5QgghqqqqhLu7u2jZsqWoqqqS4pYtWyYAiAMHDmhd19atWwUA8cUXXzxwmzXznzt3rpDJZCI5OVktLiAgQAAQhw8fFkIIUVhYKOzs7MTQoUPV4iorK4WPj4/o2rWr1LZ48eJaj/OUKVOEmZmZ2r5ZWlqq5VOtrsd1w4YNAoC4cuWK1JadnS3kcrkIDw+X2qysrERYWJje64+MjBQARGJiotaY1NRUAUBERkZKbc8++6xwc3MTpaWlUlt+fr6wt7cXNb/WAQhnZ2eRl5cntWVmZgojIyMREREhta1evVoAEKmpqQ/N+8SJE2qftYfR52+lZcuWwszMTFy7dk1qKy4uFnZ2duKNN96Q2kaPHi3Mzc1FZmam1FZRUSE8PT019qNXr16iV69e0vOsrCytf5PV70n163NycoS5ubkYMmSIWlxaWpqQy+UiODhYaqv+/vjPf/6jFjtkyBDRtm1b6fnUqVNF06ZNazlS1Bhx6I0eW/b29jh27BgSExOxcuVKDB8+HL///jvmz5+Pjh074s6dOwCAn3/+GRUVFRg3bhwqKiqkh5mZGXr16lXr8MKLL7740O0fOnQIADSGnl5++WVYWlpqDCHpomvXrti/fz/mzZuHI0eOoLi4WOfXVg8RvfrqqwAgDSdcu3ZNLZf9+/fj6aefRv/+/bWua//+/TAzM5PWpavDhw+jQ4cO8PHxUWsPDg5Wex4fH4/s7GyMHz9e7T2pqqrCoEGDkJiYqHHF1LBhw9See3t7o6SkBLdv335oXnU9rmPHjoVcLlcb9tq+fTtKS0sxceJEtfVHRUVh+fLlOHHiRK3DP/WlsLAQv/32G0aMGAFTU1Op3crKCkOHDq31NX369IG1tbX03NnZGU5OTrUOyzYEff9WOnXqhBYtWkjPzczM8PTTT6vle/jwYfTr1w/Ozs5SW5MmTer9nLyEhAQUFxdr5O7m5oa+fftq5C6TyTTeB29vb7Xcu3btitzcXIwZMwZ79uyRvquocWKhRI89X19fzJ07F9999x3S09Px9ttv4+rVq9IJ3dXDEc8++yxMTEzUHjt27ND4krKwsJCGbB7k7t27MDY21uiyl8lkUCqVdRp22bBhA+bOnYvdu3ejT58+sLOzw4gRI/DHH3888HX5+fn47rvv0LVrVzg6OiI3Nxe5ubl44YUXNM6zycrKQvPmzR+4vqysLLi6utZ6rteD3L17F0qlUqO9Zlv1e/LSSy9pvCcffPABhBDIzs5We429vb3a8+qhGl2KnroeVzs7OwwbNgxbt25FZWUlgHvDbl27dkWHDh2kuB07dmD8+PH48ssv4efnBzs7O4wbNw6ZmZkPzU1fOTk5EEKoFQjVamsDNI8dcO/46VOI36+6iElNTdUpXt+/FV3y1fWz9qiqc6vtKjhXV1eN3C0sLGBmZqbWJpfLUVJSIj0PCQnB5s2bce3aNbz44otwcnJCt27dcODAgXrNneoHCyV6opiYmEjn41y4cAEA4ODgAAD473//i8TERI3HyZMn1dah7WTYmuzt7VFRUYGsrCy1diEEMjMzpe0C974oa5vTqOaXrKWlJZYuXYrLly8jMzMTmzZtwokTJ7T2FFTbvn07ioqKcOrUKdja2koPb29vCCGwa9cu5OTkALh3LsaNGzceuD5HR0ekp6ejqqrqgXE12dvb11oc1GyrPjYff/xxre9JYmKi1h/9uqjrcQWAiRMn4ubNmzhw4ABSUlKQmJio1ptUvT/r1q3D1atXce3aNURERGDnzp06zTGlL1tbW8hkslrPR2qIwqw2Li4u6NixI2JjY1FUVPTQeH3+VnSl62ftUVUXbRkZGRrL0tPT65Q7cO9zFR8fD5VKhZ9++glCCAQFBf1tvXykOxZK9Niq7YsLgHQliqurKwBg4MCBMDY2xl9//QVfX99aH3VRfbLxN998o9b+/fffo7CwUO1k5FatWuHcuXNqcYcOHUJBQYHW9Ts7O2PChAkYM2YMrly58sAfpK+++grW1tY4ePAgDh8+rPZYvXo1SktLsW3bNgD3Lt3+/fffpeGQ2gwePBglJSV6T3LYp08fXLx4EWfPnlVrr3mCrb+/P5o2bYqUlBSt78n9w0q60qWXRJ/jCgADBgxAs2bNEBkZicjISJiZmWHMmDFa41u0aIGpU6ciICAAp0+f1nsfHsbS0hK+vr7YvXs3ysrKpPaCggK1K9n0pU8PHXBvXrGcnBxMnz4dQgiN5QUFBYiNjQWg39+Krvr06YODBw+qFYyVlZU6zaGmz776+fnB3NxcI/cbN27g0KFDdcr9fpaWlhg8eDAWLFiAsrIyXLx48ZHWR/WPV73RY2vgwIFo3rw5hg4dCk9PT1RVVSE5ORlr1qyBlZUVZsyYAeBekbJs2TIsWLAA//vf/zBo0CDY2tri1q1bOHXqlNTboK+AgAAMHDgQc+fORV5eHvz9/aUreTp37oyQkBApNiQkBAsXLsSiRYvQq1cvpKSkYOPGjVAoFGrr7NatG4KCguDt7Q1bW1tcunQJX3/9Nfz8/LReXXThwgWcOnUKkydPRt++fTWW+/v7Y82aNfjqq68wdepUhIWFYceOHRg+fDjmzZuHrl27ori4GHFxcQgKCkKfPn0wZswYREZG4s0338SVK1fQp08fVFVV4eTJk2jXrh1eeeWVWnMJCwvD5s2bERgYiOXLl0tXvd0/7QBw73yajz/+GOPHj0d2djZeeuklODk5ISsrC2fPnkVWVhY2bdqk71uCjh074siRI/jhhx/g4uICa2trtG3btk7HtVqTJk0wbtw4rF27FjY2Nhg5cqTa+6ZSqdCnTx8EBwfD09MT1tbWSExMlK5M08WhQ4dqnQm6+qq6mpYtW4bAwEAMHDgQM2bMQGVlJVavXg0rKyuNIUtddezYEQCwfv16jB8/HiYmJmjbtq3auU33e/nll7Fw4UK89957uHz5MkJDQ9GmTRsUFRXh5MmT+OyzzzB69GgMGDBAr78VXb377rvYu3cv+vbti0WLFsHCwgL//ve/dZoN3NraGi1btsSePXvQr18/2NnZwcHBodaZ95s2bYqFCxfinXfewbhx4zBmzBjcvXsXS5cuhZmZmdoVpbqaNGkSzM3N4e/vDxcXF2RmZiIiIgIKhQLPPvus3uujBmbAE8mJHsmOHTtEcHCw8PDwEFZWVsLExES0aNFChISEiJSUFI343bt3iz59+ggbGxshl8tFy5YtxUsvvSR++eUXKWb8+PHC0tKy1u3VvOpNiHtX48ydO1e0bNlSmJiYCBcXFzF58mSRk5OjFldaWirmzJkj3NzchLm5uejVq5dITk7WuGps3rx5wtfXV9ja2gq5XC5at24t3n77bXHnzh2txyEsLEwA0LjS7H7z5s0TAERSUpIQ4t6VPDNmzBAtWrQQJiYmwsnJSQQGBorLly+r7duiRYuEh4eHMDU1Ffb29qJv374iPj5eiqmZvxBCpKSkiICAAGFmZibs7OxEaGio2LNnj9pVb9Xi4uJEYGCgsLOzEyYmJqJZs2YiMDBQfPfdd1JM9VVvWVlZaq+teXWSEEIkJycLf39/YWFhIQBIVzrV5bje7/fff5eurqx5tWBJSYl48803hbe3t7CxsRHm5uaibdu2YvHixaKwsPCB663eB22P1NTUWq96E0KIXbt2iY4dOwpTU1PRokULsXLlSjF9+nRha2urFgdAvPXWWxrbru29mz9/vnB1dRVGRka1vl+1iYuLEy+99JJwcXERJiYmwsbGRvj5+YnVq1erXWmn699Ky5YtRWBgoMZ2al65JoQQv/76q+jevbuQy+VCqVSK2bNni88///yhV70JIcQvv/wiOnfuLORyuQAgHYvaPldCCPHll18Kb29vYWpqKhQKhRg+fLi4ePGiWoy274/qz3C1LVu2iD59+ghnZ2dhamoqXF1dxahRo8S5c+c0XkuGJxOilj5TIiJ6rJSXl6NTp05o1qyZNORFRI+OQ29ERI+h0NBQBAQESEM3n376KS5duoT169cbOjWiJwoLJSKix1B+fj5mzZqFrKwsmJiY4JlnnsG+ffseOD8WEemPQ29EREREWnB6ACIiIiItWCgRERERacFCiYiIiEgLnsxdj6qqqpCeng5ra2udb4NBREREfy8hBPLz83W6pyULpXqUnp4ONzc3Q6dBREREOrh+/fpDbxLOQqkeVU/1f/36dZ3uPk9ERER/v7y8PLi5uWm9Rc/9WCjVo+rhNhsbGxZKREREjZwup8nwZG4iIiIiLVgoEREREWnBQomIiIhICxZKRERERFqwUCIiIiLSgoUSERERkRYslIiIiIi0YKFEREREpAULJSIiIiItWCgRERERacFCiYiIiEgLFkpEREREWrBQIiIiItKChRIRERGRFiyUiIiIiLRgoURERESkBQslIiIiIi1YKBERERFpwUKJiIiISAsWSkRERERasFAiIiIi0oKFEhEREZEWLJSIiIiItGChRERERKQFCyUiIiIiLRpNoRQREQGZTIawsDCpTQiBJUuWwNXVFebm5ujduzcuXryo9rrS0lJMmzYNDg4OsLS0xLBhw3Djxg21mJycHISEhEChUEChUCAkJAS5ublqMWlpaRg6dCgsLS3h4OCA6dOno6ysrKF2l4iIiB4DjaJQSkxMxOeffw5vb2+19lWrVmHt2rXYuHEjEhMToVQqERAQgPz8fCkmLCwMu3btQnR0NI4fP46CggIEBQWhsrJSigkODkZycjJiYmIQExOD5ORkhISESMsrKysRGBiIwsJCHD9+HNHR0fj+++8RHh7e8DtPREREjZcwsPz8fOHh4SEOHDggevXqJWbMmCGEEKKqqkoolUqxcuVKKbakpEQoFArx6aefCiGEyM3NFSYmJiI6OlqKuXnzpjAyMhIxMTFCCCFSUlIEAHHixAkpJiEhQQAQly9fFkIIsW/fPmFkZCRu3rwpxWzfvl3I5XKhUqm05l5SUiJUKpX0uH79ugDwwNcQERGRYalUKp1/rw3eo/TWW28hMDAQ/fv3V2tPTU1FZmYmBgwYILXJ5XL06tUL8fHxAICkpCSUl5erxbi6usLLy0uKSUhIgEKhQLdu3aSY7t27Q6FQqMV4eXnB1dVVihk4cCBKS0uRlJSkNfeIiAhpOE+hUMDNze0RjgQRERE1NgYtlKKjo3H69GlERERoLMvMzAQAODs7q7U7OztLyzIzM2FqagpbW9sHxjg5OWms38nJSS2m5nZsbW1hamoqxdRm/vz5UKlU0uP69esP22UiIiJ6jBgbasPXr1/HjBkzEBsbCzMzM61xMplM7bkQQqOtppoxtcXXJaYmuVwOuVz+wFyIiIjo8WWwHqWkpCTcvn0bXbp0gbGxMYyNjREXF4cNGzbA2NhY6uGp2aNz+/ZtaZlSqURZWRlycnIeGHPr1i2N7WdlZanF1NxOTk4OysvLNXqaiIiI6J/DYIVSv379cP78eSQnJ0sPX19fjB07FsnJyWjdujWUSiUOHDggvaasrAxxcXHo0aMHAKBLly4wMTFRi8nIyMCFCxekGD8/P6hUKpw6dUqKOXnyJFQqlVrMhQsXkJGRIcXExsZCLpejS5cuDXociIiIqPEy2NCbtbU1vLy81NosLS1hb28vtYeFhWHFihXw8PCAh4cHVqxYAQsLCwQHBwMAFAoFQkNDER4eDnt7e9jZ2WHWrFno2LGjdHJ4u3btMGjQIEyaNAmfffYZAOD1119HUFAQ2rZtCwAYMGAA2rdvj5CQEKxevRrZ2dmYNWsWJk2aBBsbm7/rkBAREVEjY7BCSRdz5sxBcXExpkyZgpycHHTr1g2xsbGwtraWYj766CMYGxtj1KhRKC4uRr9+/RAVFYUmTZpIMdu2bcP06dOlq+OGDRuGjRs3SsubNGmCn376CVOmTIG/vz/Mzc0RHByMDz/88O/bWSIiImp0ZEIIYegknhR5eXlQKBRQqVTsiSIiImqk9Pm9Nvg8SkRERESNFQslIiIiIi1YKBERERFpwUKJiIiISAsWSkRERERasFAiIiIi0oKFEhEREZEWLJSIiIiItGChRERERKQFCyUiIiIiLR65UMrLy8Pu3btx6dKl+siHiIiIqNHQu1AaNWqUdEPZ4uJi+Pr6YtSoUfD29sb3339f7wkSERERGYrehdLRo0fx/PPPAwB27doFIQRyc3OxYcMGLF++vN4TJCIiIjIUvQsllUoFOzs7AEBMTAxefPFFWFhYIDAwEH/88Ue9J0hERERkKHoXSm5ubkhISEBhYSFiYmIwYMAAAEBOTg7MzMzqPUEiIiIiQzHW9wVhYWEYO3YsrKys0KJFC/Tu3RvAvSG5jh071nd+RERERAajd6E0ZcoUdO3aFdevX0dAQACMjO51SrVu3ZrnKBEREdETRSaEEHV5YVlZGVJTU9GmTRsYG+tdbz2R8vLyoFAooFKpYGNjY+h0iIiIqBb6/F7rfY5SUVERQkNDYWFhgQ4dOiAtLQ0AMH36dKxcubJuGRMRERE1QnoXSvPnz8fZs2dx5MgRtZO3+/fvjx07dtRrckRERESGpPeY2e7du7Fjxw50794dMplMam/fvj3++uuvek2OiIiIyJD07lHKysqCk5OTRnthYaFa4URERET0uNO7UHr22Wfx008/Sc+ri6MvvvgCfn5+9ZcZERERkYHpPfQWERGBQYMGISUlBRUVFVi/fj0uXryIhIQExMXFNUSORERERAahd49Sjx498Ouvv6KoqAht2rRBbGwsnJ2dkZCQgC5dujREjkREREQGUed5lEgT51EiIiJq/PT5vdZp6C0vL09aUV5e3gNjWSAQERHRk0KnQsnW1hYZGRlwcnJC06ZNa726TQgBmUyGysrKek+SiIiIyBB0KpQOHToEOzs7AMDhw4cbNCEiIiKixkKnQqlXr17Sv93d3eHm5qbRqySEwPXr1+s3OyIiIiID0vuqN3d3d2RlZWm0Z2dnw93dvV6SIiIiImoM9C6Uqs9FqqmgoEDt3m9EREREjzudJ5ycOXMmgHszcS9cuBAWFhbSssrKSpw8eRKdOnWq9wSJiIiIDEXnQunMmTMA7vUonT9/HqamptIyU1NT+Pj4YNasWfWfIREREZGB6FwoVV/tNnHiRKxfv57zJREREdETT+97vUVGRjZEHkRERESNjk6F0siRIxEVFQUbGxuMHDnygbE7d+6sl8SIiIiIDE2nQkmhUEhXuikUigZNiIiIiKix0OumuEIIpKWlwdHRUe2qN7qHN8UlIiJq/PT5vdZrHiUhBDw8PHDz5s1HSpCIiIjocaBXoWRkZAQPDw/cvXu3ofIhIiIiajT0npl71apVmD17Ni5cuNAQ+RARERE1GnqdowQAtra2KCoqQkVFBUxNTWFubq62PDs7u14TfJzwHCUiIqLGr8HOUQKAdevW4fPPP8fmzZvx6aef4qOPPlJ76GPTpk3w9vaGjY0NbGxs4Ofnh/3790vLhRBYsmQJXF1dYW5ujt69e+PixYtq6ygtLcW0adPg4OAAS0tLDBs2DDdu3FCLycnJQUhICBQKBRQKBUJCQpCbm6sWk5aWhqFDh8LS0hIODg6YPn06ysrK9Ds4RERE9ETRu0epPv3www9o0qQJnnrqKQDAli1bsHr1apw5cwYdOnTABx98gPfffx9RUVF4+umnsXz5chw9ehRXrlyBtbU1AGDy5Mn44YcfEBUVBXt7e4SHhyM7OxtJSUlo0qQJAGDw4MG4ceMGPv/8cwDA66+/jlatWuGHH34AcO9edZ06dYKjoyPWrFmDu3fvYvz48Rg5ciQ+/vhjnfeHPUpERESNn16/16IO/vzzT7FgwQLxyiuviFu3bgkhhNi/f7+4cOFCXVanxtbWVnz55ZeiqqpKKJVKsXLlSmlZSUmJUCgU4tNPPxVCCJGbmytMTExEdHS0FHPz5k1hZGQkYmJihBBCpKSkCADixIkTUkxCQoIAIC5fviyEEGLfvn3CyMhI3Lx5U4rZvn27kMvlQqVS6Zy7SqUSAPR6DREREf299Pm91nvoLS4uDh07dsTJkyexc+dOFBQUAADOnTuHxYsX613VVausrER0dDQKCwvh5+eH1NRUZGZmYsCAAVKMXC5Hr169EB8fDwBISkpCeXm5Woyrqyu8vLykmISEBCgUCnTr1k2K6d69OxQKhVqMl5cXXF1dpZiBAweitLQUSUlJWnMuLS1FXl6e2oOIiIieHHoXSvPmzcPy5ctx4MABmJqaSu19+vRBQkKC3gmcP38eVlZWkMvlePPNN7Fr1y60b98emZmZAABnZ2e1eGdnZ2lZZmYmTE1NYWtr+8AYJycnje06OTmpxdTcjq2tLUxNTaWY2kREREjnPSkUCri5uem590RERNSY6V0onT9/Hi+88IJGu6OjY53mV2rbti2Sk5Nx4sQJTJ48GePHj0dKSoq0vPrWKdWEEBptNdWMqS2+LjE1zZ8/HyqVSnpcv379gXkRERHR40XvQqlp06bIyMjQaD9z5gyaNWumdwKmpqZ46qmn4Ovri4iICPj4+GD9+vVQKpUAoNGjc/v2ban3R6lUoqysDDk5OQ+MuXXrlsZ2s7Ky1GJqbicnJwfl5eUaPU33k8vl0hV71Q8iIiJ6cuhdKAUHB2Pu3LnIzMyETCZDVVUVfv31V8yaNQvjxo175ISEECgtLYW7uzuUSiUOHDggLSsrK0NcXBx69OgBAOjSpQtMTEzUYjIyMnDhwgUpxs/PDyqVCqdOnZJiTp48CZVKpRZz4cIFtQIwNjYWcrkcXbp0eeR9IiIioseUvmeKl5WVieDgYGFkZCRkMpkwMTERRkZG4l//+peoqKjQa13z588XR48eFampqeLcuXPinXfeEUZGRiI2NlYIIcTKlSuFQqEQO3fuFOfPnxdjxowRLi4uIi8vT1rHm2++KZo3by5++eUXcfr0adG3b1/h4+OjlsugQYOEt7e3SEhIEAkJCaJjx44iKChIWl5RUSG8vLxEv379xOnTp8Uvv/wimjdvLqZOnarX/vCqNyIiosZPn9/rOk0PIMS9KQK+++47sWPHDvH777/XaR2vvvqqaNmypTA1NRWOjo6iX79+UpEkhBBVVVVi8eLFQqlUCrlcLnr27CnOnz+vto7i4mIxdepUYWdnJ8zNzUVQUJBIS0tTi7l7964YO3assLa2FtbW1mLs2LEiJydHLebatWsiMDBQmJubCzs7OzF16lRRUlKi1/6wUCIiImr89Pm91nvCybi4OPTq1ashOrcee5xwkoiIqPFr0FuYBAQEoEWLFpg3bx5vjEtERERPNL0LpfT0dMyZMwfHjh2Dt7c3vL29sWrVKo37qxERERE97h7pXm+pqan49ttvsX37dly+fBk9e/bEoUOH6jO/xwqH3oiIiBo/fX6vH/mmuJWVldi/fz8WLlyIc+fOobKy8lFW91hjoURERNT4Neg5StV+/fVXTJkyBS4uLggODkaHDh3w448/1nV1RERERI2Osb4veOedd7B9+3akp6ejf//+WLduHUaMGAELC4uGyI+IiIjIYPQulI4cOYJZs2Zh9OjRcHBwaIiciIiIiBoFvQul+Pj4hsiDiIiIqNGp0zlKX3/9Nfz9/eHq6opr164BANatW4c9e/bUa3JEREREhqR3obRp0ybMnDkTQ4YMQW5urnSVW9OmTbFu3br6zo+IiIjIYPQulD7++GN88cUXWLBgAZo0aSK1+/r64vz58/WaHBEREZEh6V0opaamonPnzhrtcrkchYWF9ZIUERERUWOgd6Hk7u6O5ORkjfb9+/ejffv29ZETERERUaOg91Vvs2fPxltvvYWSkhIIIXDq1Cls374dERER+PLLLxsiRyIiIiKD0LtQmjhxIioqKjBnzhwUFRUhODgYzZo1w/r16/HKK680RI5EREREBvFI93q7c+cOqqqq4OTkVJ85PbZ4rzciIqLGr0Hv9VZ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nBQomIiIhIC70LpS1btuCnn36Sns+ZMwdNmzZFjx49OOEkERERPVH0LpRWrFgBc3NzAEBCQgI2btyIVatWwcHBAW+//Xa9J0hERERkKHpPD3D9+nU89dRTAIDdu3fjpZdewuuvvw5/f3/07t27vvMjIiIiMhi9e5SsrKxw9+5dAPdm4+7fvz8AwMzMDMXFxfWbHREREZEB6d2jFBAQgNdeew2dO3fG77//jsDAQADAxYsX0apVq/rOj4iIiMhg9O5R+ve//w0/Pz9kZWXh+++/h729PQAgKSkJY8aMqfcEiYiIiAylTvd6o9rxXm9ERESNX4Pe6+3o0aMPXN6zZ099V0lERETUKOldKNV2ZZtMJpP+XVlZ+UgJERERETUWep+jlJOTo/a4ffs2YmJi8OyzzyI2NrYhciQiIiIyCL17lBQKhUZbQEAA5HI53n77bSQlJdVLYkRERESGVm/3enN0dMSVK1fqa3VEREREBqd3j9K5c+fUngshkJGRgZUrV8LHx6feEiMiIiIyNL0LpU6dOkEmk6HmrALdu3fH5s2b6y0xIiIiIkPTu1BKTU1Ve25kZARHR0eYmZnVW1JEREREjYHehVLLli0bIg8iIiKiRqdOJ3PHxcVh6NCheOqpp+Dh4YFhw4bh2LFjeq8nIiICzz77LKytreHk5IQRI0ZonBAuhMCSJUvg6uoKc3Nz9O7dGxcvXlSLKS0txbRp0+Dg4ABLS0sMGzYMN27cUIvJyclBSEgIFAoFFAoFQkJCkJubqxaTlpaGoUOHwtLSEg4ODpg+fTrKysr03i8iIiJ6MuhdKH3zzTfo378/LCwsMH36dEydOhXm5ubo168fvv32W73WFRcXh7feegsnTpzAgQMHUFFRgQEDBqCwsFCKWbVqFdauXYuNGzciMTERSqUSAQEByM/Pl2LCwsKwa9cuREdH4/jx4ygoKEBQUJDa5JfBwcFITk5GTEwMYmJikJycjJCQEGl5ZWUlAgMDUVhYiOPHjyM6Ohrff/89wsPD9T1ERERE9KQQevL09BRr167VaF+zZo3w9PTUd3Vqbt++LQCIuLg4IYQQVVVVQqlUipUrV0oxJSUlQqFQiE8//VQIIURubq4wMTER0dHRUszNmzeFkZGRiImJEUIIkZKSIgCIEydOSDEJCQkCgLh8+bIQQoh9+/YJIyMjcfPmTSlm+/btQi6XC5VKVWu+JSUlQqVSSY/r168LAFrjiYiIyPBUKpXOv9d69yj973//w9ChQzXahw0bpnGit75UKhUAwM7ODsC9E8czMzMxYMAAKUYul6NXr16Ij48HACQlJaG8vFwtxtXVFV5eXlJMQkICFAoFunXrJsV0794dCoVCLcbLywuurq5SzMCBA1FaWqp1Es2IiAhpKE+hUMDNze2R9p+IiIgaF70LJTc3Nxw8eFCj/eDBg49UKAghMHPmTDz33HPw8vICAGRmZgIAnJ2d1WKdnZ2lZZmZmTA1NYWtre0DY5ycnDS26eTkpBZTczu2trYwNTWVYmqaP38+VCqV9Lh+/bq+u01ERESNmN5XvYWHh2P69OlITk5Gjx49IJPJcPz4cURFRWH9+vV1TmTq1Kk4d+4cjh8/rrHs/pvuAveKqpptNdWMqS2+LjH3k8vlkMvlD8yDiIiIHl96F0qTJ0+GUqnEmjVr8J///AcA0K5dO+zYsQPDhw+vUxLTpk3D3r17cfToUTRv3lxqVyqVAO719ri4uEjtt2/flnp/lEolysrKkJOTo9ardPv2bfTo0UOKuXXrlsZ2s7Ky1NZz8uRJteU5OTkoLy/X6GkiIiKif4Y6TQ/wwgsv4Pjx47h79y7u3r2L48eP16lIEkJg6tSp2LlzJw4dOgR3d3e15e7u7lAqlThw4IDUVlZWhri4OKkI6tKlC0xMTNRiMjIycOHCBSnGz88PKpUKp06dkmJOnjwJlUqlFnPhwgVkZGRIMbGxsZDL5ejSpYve+0ZERESPP5kQNe5F8jeaMmUKvv32W+zZswdt27aV2hUKBczNzQEAH3zwASIiIhAZGQkPDw+sWLECR44cwZUrV2BtbQ3gXi/Xjz/+iKioKNjZ2WHWrFm4e/cukpKS0KRJEwDA4MGDkZ6ejs8++wwA8Prrr6Nly5b44YcfANybHqBTp05wdnbG6tWrkZ2djQkTJmDEiBH4+OOPddqfvLw8KBQKqFQq2NjY1NtxIiIiovqj1++1LpfR2draiqysLCGEEE2bNhW2trZaH/oAUOsjMjJSiqmqqhKLFy8WSqVSyOVy0bNnT3H+/Hm19RQXF4upU6cKOzs7YW5uLoKCgkRaWppazN27d8XYsWOFtbW1sLa2FmPHjhU5OTlqMdeuXROBgYHC3Nxc2NnZialTp4qSkhKd90efyw2JiIjIMPT5vdapR2nLli145ZVXIJfLsWXLlgfGjh8/Xqdq7knEHiUiIqLGT5/fa51O5q4ufioqKgDcm1+o+kRrIiIioieVXidzGxsbY/LkySgtLW2ofIiIiIgaDb2veuvWrRvOnDnTELkQERERNSp6z6M0ZcoUhIeH48aNG+jSpQssLS3Vlnt7e9dbckRERESGpPf0AEZGmp1QMplMmsG6srKy3pJ73PBkbiIiosav3k/mvt+j3viWiIiI6HGhd6HUsmXLhsiDiIiIqNGp0y1Mvv76a/j7+8PV1RXXrl0DAKxbtw579uyp1+SIiIiIDEnvQmnTpk2YOXMmhgwZgtzcXOmcpKZNm2LdunX1nR8RERGRwehdKH388cf44osvsGDBAuk+agDg6+uL8+fP12tyRERERIakd6GUmpqKzp07a7TL5XIUFhbWS1JEREREjYHehZK7uzuSk5M12vfv34/27dvXR05EREREjYLeV73Nnj0bb731FkpKSiCEwKlTp7B9+3ZERETgyy+/bIgciYiIiAxC70Jp4sSJqKiowJw5c1BUVITg4GA0a9YM69evxyuvvNIQORIREREZhN4zc9/vzp07qKqqgpOTU33m9NjizNxERESNnz6/13qfo1R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mhU6H0zDPPICcnBwCwbNky6RYmRERERE8ynQqlS5cuobCwEACwdOlSFBQUNGhSRERERI2BTle9derUCRMnTsRzzz0HIQQ+/PBDWFlZ1Rq7aNGiek2QiIiIyFB0mkfpypUrWLx4Mf766y+cPn0a7du3h7GxZo0lk8lw+vTpBkn0ccB5lIiIiBo/fX6v9Z5w0sjICJmZmXBycnqkJJ9ELJSIiIgavwadcLKqqqrOiRERERE9Tuo0M/dff/2FdevW4dKlS5DJZGjXrh1mzJiBNm3a1Hd+RERERAaj9zxKP//8M9q3b49Tp07B29sbXl5eOHnyJDp06IADBw40RI5EREREBqH3OUqdO3fGwIEDsXLlSrX2efPmITY2lidz8xwlIiKiRk2f32u9e5QuXbqE0NBQjfZXX30VKSkp+q6OiIiIqNHSu1BydHREcnKyRntycjKvhCMiIqInit4nc0+aNAmvv/46/ve//6FHjx6QyWQ4fvw4PvjgA4SHhzdEjkREREQGofc5SkIIrFu3DmvWrEF6ejoAwNXVFbNnz8b06dMhk8kaJNHHAc9RIiIiavwadMLJ++Xn5wMArK2t67qKJwoLJSIiosavQSecvB8LJCIiInqS6X0yNxEREdE/BQslIiIiIi0MWigdPXoUQ4cOhaurK2QyGXbv3q22XAiBJUuWwNXVFebm5ujduzcuXryoFlNaWopp06bBwcEBlpaWGDZsGG7cuKEWk5OTg5CQECgUCigUCoSEhCA3N1ctJi0tDUOHDoWlpSUcHBwwffp0lJWVNcRuExER0WPCoIVSYWEhfHx8sHHjxlqXr1q1CmvXrsXGjRuRmJgIpVKJgIAA6SRyAAgLC8OuXbsQHR2N48ePo6CgAEFBQaisrJRigoODkZycjJiYGMTExCA5ORkhISHS8srKSgQGBqKwsBDHjx9HdHQ0vv/+e053QERE9E8n6uCtt94Sd+/erctLtQIgdu3aJT2vqqoSSqVSrFy5UmorKSkRCoVCfPrpp0IIIXJzc4WJiYmIjo6WYm7evCmMjIxETEyMEEKIlJQUAUCcOHFCiklISBAAxOXLl4UQQuzbt08YGRmJmzdvSjHbt28XcrlcqFQqnfdBpVIJAHq9hoiIiP5e+vxe69yjdP9w1rfffouCggIAQMeOHXH9+vV6Ld4AIDU1FZmZmRgwYIDUJpfL0atXL8THxwMAkpKSUF5erhbj6uoKLy8vKSYhIQEKhQLdunWTYrp37w6FQqEW4+XlBVdXVylm4MCBKC0tRVJSktYcS0tLkZeXp/YgIiKiJ4fOhZKnpydatmyJ4OBglJSUSMXR1atXUV5eXu+JZWZmAgCcnZ3V2p2dnaVlmZmZMDU1ha2t7QNjaru1ipOTk1pMze3Y2trC1NRUiqlNRESEdN6TQqGAm5ubnntJREREjZnOhZJKpcJ3332HLl26oOr/tXffYVGc69/Av0tb+gqILE2xIyo21ABGsStiSbH8NIoNYzxWsMZE7F00plgSFfV4xJPYjWLvvWEXNRGwgBUWVKQ+7x8e5nVZFncRAuj3c117Xewz98zcMzvs3vvM7DPZ2fD390e1atWQlpaG3bt351tQvI/cI30LId45+nfumLziCxKT24QJE6BSqaRHUfSsERERUfHRuVDKyMhAo0aNEBISAjMzM1y8eBGrVq2CoaEhVq5cicqVK6N69eqFlphSqQQAjQLs8ePHUu+PUqlEeno6EhMT84159OiRxvKfPHmiFpN7PYmJicjIyNDoaXqbXC6HtbW12oOIiIg+HDoXStbW1mjcuDGCg4ORnp6OV69ewdfXF0ZGRtiwYQMSExOxYsWKQkusYsWKUCqV2Lt3r9SWnp6Ow4cPw8fHBwDQoEEDGBsbq8XEx8fj6tWrUoy3tzdUKhXOnDkjxZw+fRoqlUot5urVq4iPj5di9uzZA7lcjgYNGhTaNhEREVHpovMtTB4+fIiTJ0/ixIkTyMzMhJeXFxo2bIj09HRcuHABrq6uaNKkiV4rf/HiBe7cuSM9v3v3LqKiomBra4vy5ctj5MiRmDlzJqpWrYqqVati5syZMDc3R8+ePQEACoUCAwYMQEhICOzs7GBra4vRo0ejdu3aaNWqFQCgRo0aaNeuHYKCgrBs2TIAwKBBgxAQECD1gLVp0wYeHh7o3bs35s2bh+fPn2P06NEICgpiLxEREdHHrCA/qytTpoy4fPmy2LBhg5DL5aJChQrC1NRUNG3aVK/lHDx4UADQeAQGBgoh3gwREBoaKpRKpZDL5aJp06biypUrastITU0VQ4cOFba2tsLMzEwEBASIuLg4tZhnz56JXr16CSsrK2FlZSV69eolEhMT1WJiY2NFhw4dhJmZmbC1tRVDhw4Vr1+/1mt7ODwAERFRyafP57VMCCH0La5sbGxw6dIllC9fHlZWVrh06RLMzc1x+PBhdO/evVALudJEn7sRExERUfHQ5/Na51Nvb7t8+TKcnZ0BABUqVICxsTGUSuVHXSQRERHRh6dAhdLb4wVdvXq10JIhIiIiKkmK9V5vRERERCUZCyUiIiIiLVgoEREREWnBQomIiIhICxZKRERERFqwUCIiIiLSgoUSERERkRYslIiIiIi0YKFEREREpAULJSIiIiItWCgRERERacFCiYiIiEgLFkpEREREWrBQIiIiItKChRIRERGRFiyUiIiIiLRgoURERESkhVFxJ0DFQCYr7gw+DEIUdwZERFTE2KNEREREpAULJSIiIiItWCgRERERacFCiYiIiEgLFkpEREREWrBQIiIiItKChRIRERGRFiyUiIiIiLRgoURERESkBQslIiIiIi1YKBERERFpwUKJiIiISAsWSkRERERasFAiIiIi0sKouBMgoo+bbIqsuFP4IIhQUdwpEH2Q2KNEREREpAULJSIiIiItWCgRERERacFCiYiIiEgLFkpEREREWrBQIiIiItKChRIRERGRFiyUiIiIiLRgoURERESkBQulXH755RdUrFgRpqamaNCgAY4ePVrcKREREVExYaH0lg0bNmDkyJGYOHEiLl68iE8//RTt27dHXFxccadGRERExUAmhOANgv6ncePGqF+/PpYsWSK11ahRA126dMGsWbM04tPS0pCWliY9V6lUKF++PO7duwdra+t/JOcCUSiKO4MPg0pV3Bl8EBSzeDwWBtUEHo9EukpOToarqyuSkpKgeMdnIm+K+z/p6ek4f/48xo8fr9bepk0bnDhxIs95Zs2ahSlTpmi0u7q6FkmOVMKw4KQSRDGbxyORvlJSUlgo6erp06fIysqCg4ODWruDgwMSEhLynGfChAkIDg6WnmdnZ+P58+ews7ODTMY7ohdUTqVf4nvm6KPA45FKEh6PhUMIgZSUFDg5Ob0zloVSLrkLHCGE1qJHLpdDLpertZUpU6aoUvvoWFtb842ASgwej1SS8Hh8f+/qScrBi7n/p2zZsjA0NNToPXr8+LFGLxMRERF9HFgo/Y+JiQkaNGiAvXv3qrXv3bsXPj4+xZQVERERFSeeentLcHAwevfuDS8vL3h7e2P58uWIi4vD4MGDizu1j4pcLkdoaKjGaU2i4sDjkUoSHo//PA4PkMsvv/yCuXPnIj4+HrVq1cLChQvRtGnT4k6LiIiIigELJSIiIiIteI0SERERkRYslIiIiIi0YKFEREREpAULJSpRYmJiIJPJEBUVBQA4dOgQZDIZkpKSdF7G5MmTUbdu3SLJj0oumUyGLVu26BxfkGOrKPj5+WHkyJHFmkNJU1pfS33kfp/q27cvunTpUmz5FERBcnZzc8OiRYv+kXUVFhZKpJO+fftCJpNBJpPB2NgYDg4OaN26NVauXIns7OwiW6+Pjw/i4+N1HkFVV/xwKn3e9UYZHx+P9u3bF+o6C6PoDg8Pz3fE/k2bNmHatGnS84J+kJQmpfW11LaMpKQkyGQyHDp0qMDL/uGHHxAeHi49z+89KjY2FnK5HMnJyZg8eTJkMpnGMDZRUVGQyWSIiYkpcE7vKkBz51wYcn9ZLsp16YqFEumsXbt2iI+PR0xMDHbt2oXmzZtjxIgRCAgIQGZmZpGs08TEBEqlkvfOo3dSKpWlcmwZW1tbWFlZFXcaJUppfS3fh0Kh0PkWWFu3boWfn590CxNTU1OsWLECt27dKsIMNemTc2laV24slEhncrkcSqUSzs7OqF+/Pr799lts3boVu3btkir9sLAw1K5dGxYWFnB1dcWQIUPw4sULAMDLly9hbW2NP/74Q22527dvh4WFBVJSUjTWmdc3ml9//RWurq4wNzfHZ599hrCwsDz/gdauXQs3NzcoFAr06NFDWn7fvn1x+PBh/PDDD1Iv2ft866KSIffpmhMnTqBu3bowNTWFl5cXtmzZkuc31fPnz8PLywvm5ubw8fFBdHQ0gDc9QVOmTMGlS5ek4yTnOJ88eTLKly8PuVwOJycnDB8+vMB5v91z4Ofnh9jYWIwaNUpa58eotL6WOXLet/bv359nPnl5u5ftXe9RW7duRadOnaTn1atXR/PmzfHdd9/lm9fhw4fRqFEjyOVyODo6Yvz48e/1JTd3z2BKSgp69eoFCwsLODo6YuHChXn2jL169Qr9+/eHlZUVypcvj+XLl0vTKlasCACoV68eZDIZ/Pz88lyXn58fhg8fjrFjx8LW1hZKpRKTJ09WW8/NmzfRpEkTmJqawsPDA/v27dP7tC7AQoneU4sWLVCnTh1s2rQJAGBgYIDFixfj6tWrWL16NQ4cOICxY8cCACwsLNCjRw+sWrVKbRmrVq3Cl19+qdO36uPHj2Pw4MEYMWIEoqKi0Lp1a8yYMUMj7q+//sKWLVuwY8cO7NixA4cPH8bs2bMBvOnC9fb2RlBQEOLj4xEfHw9XV9f33RVUgqSkpKBjx46oXbs2Lly4gGnTpmHcuHF5xk6cOBELFizAuXPnYGRkhP79+wMAunfvjpCQENSsWVM6Trp3744//vgDCxcuxLJly3D79m1s2bIFtWvXLpS8N23aBBcXF0ydOlVa58eutL6W+eXzLvm9RyUlJeHo0aNqhRIAzJ49Gxs3bsTZs2fzXOaDBw/g7++Phg0b4tKlS1iyZAlWrFiB6dOnv99GviU4OBjHjx/Htm3bsHfvXhw9ehQXLlzQiFuwYAG8vLxw8eJFDBkyBN988w1u3rwJADhz5gwAYN++fYiPj5c+W/KyevVqWFhY4PTp05g7dy6mTp0q3YYsOzsbXbp0gbm5OU6fPo3ly5dj4sSJBdou3sKE3pu7uzsuX74MAGrfHCpWrIhp06bhm2++wS+//AIAGDhwIHx8fPDw4UM4OTnh6dOn2LFjh8Y99rT58ccf0b59e4wePRoAUK1aNZw4cQI7duxQi8vOzkZ4eLhUfPXu3Rv79+/HjBkzoFAoYGJiAnNzcyiVyvfdfCqB1q1bB5lMhl9//VX6NvngwQMEBQVpxM6YMQPNmjUDAIwfPx4dOnTA69evYWZmBktLSxgZGakdJ3FxcVAqlWjVqhWMjY1Rvnx5NGrUqFDytrW1haGhIaysrHhs/k9pfS3zy8fU1DTf+fJ7j9q5cydq166t8eWufv366NatG8aPH4/9+/drLPOXX36Bq6srfvrpJ8hkMri7u+Phw4cYN24cJk2aBAOD9+s3SUlJwerVq/Gf//wHLVu2BPDmS7CTk5NGrL+/P4YMGQIAGDduHBYuXIhDhw7B3d0d9vb2AAA7O7t3/g94enoiNDQUAFC1alX89NNP2L9/P1q3bo09e/bgr7/+wqFDh6TlzJgxA61bt9Z729ijRO9NCCGdIjh48CBat24NZ2dnWFlZoU+fPnj27BlevnwJAGjUqBFq1qyJNWvWAHhzeqx8+fI63yYmOjpa440srzc2Nzc3tR4qR0dHPH78uEDbR6VPdHQ0PD091T6QtH0Aenp6Sn87OjoCQL7HSteuXZGamopKlSohKCgImzdvLrJr9Kh0v5b65qOL3Kfd3jZ9+nQcPXoUe/bs0Zh248YNeHt7q53O9fX1xYsXL3D//v33ygkA/v77b2RkZKi9NgqFAtWrV9eIfXu/yGQyKJXKAu2Xt5cDqL/PR0dHw9XVVa3YKmgRzEKJ3tuNGzdQsWJFxMbGwt/fH7Vq1cLGjRtx/vx5/PzzzwCAjIwMKX7gwIHS6bdVq1ahX79+Ol+L8XZR9nZbbsbGxmrPZTJZkf46j0oWXY8TQP1YyZknv2PF1dUV0dHR+Pnnn2FmZoYhQ4agadOmasc4FZ6S9FpaW1tDpVJptOdcQ5n717n65vMuGRkZiIyMROfOnfOcXrlyZQQFBWH8+PEa+yi//VgY18JpW1ZRvj/nt5y8tregWCjRezlw4ACuXLmCL774AufOnUNmZiYWLFiATz75BNWqVcPDhw815vnqq68QFxeHxYsX49q1awgMDNR5fe7u7tI57Bznzp3TO28TExNkZWXpPR+VDjmng9PS0qS2wjxOzMzM0KlTJyxevBiHDh3CyZMnceXKlffK+V3r/FiVpNfS3d0d9+/fR0JCglr72bNnYWBggCpVquidlz75Hjx4EGXKlMl3mINJkybh1q1biIiIUGv38PDAiRMn1AqXEydOwMrKCs7Ozu+db+XKlWFsbKz2/pycnIzbt2/rtRwTExMAeO//AXd3d8TFxeHRo0dSm7brt96F1yiRztLS0pCQkICsrCw8evQIkZGRmDVrFgICAtCnTx9cuXIFmZmZ+PHHH9GxY0ccP34cS5cu1ViOjY0NPv/8c4wZMwZt2rSBi4uLzjkMGzYMTZs2RVhYGDp27IgDBw5g165den9zcHNzw+nTpxETEwNLS0vY2tq+9zl6KnoqlUrjl062trYoX768WlvPnj0xceJEDBo0COPHj0dcXBzmz58PQL9vz25ubrh79y6ioqLg4uICKysrrF+/HllZWWjcuDHMzc2xdu1amJmZoUKFClqXk5WVpZG3iYkJPDw88lznkSNH0KNHD8jlcpQtW1bnfEuT0vhatmnTBjVq1ECPHj0wY8YMODk54fLlyxg9ejQGDx5cqMM85PUetW3bNq2n3XI4ODggODgY8+bNU2sfMmQIFi1ahGHDhmHo0KGIjo5GaGgogoOD3/ned+XKFY1ty12sWVlZITAwEGPGjIGtrS3KlSuH0NBQGBgY6PU6lStXDmZmZoiMjISLiwtMTU0LNI5e69atUblyZQQGBmLu3LlISUmRLubW9/OCnwyks8jISDg6OsLNzQ3t2rXDwYMHsXjxYmzduhWGhoaoW7cuwsLCMGfOHNSqVQvr1q3DrFmz8lzWgAEDkJ6ervOvQHL4+vpi6dKlCAsLQ506dRAZGYlRo0a98+LI3EaPHg1DQ0N4eHjA3t4ecXFxes1PxePQoUOoV6+e2mPSpEkacdbW1ti+fTuioqJQt25dTJw4UYrT51j54osv0K5dOzRv3hz29vZYv349ypQpg19//RW+vr7w9PTE/v37sX37dtjZ2WldzosXLzTy9vf3zzN26tSpiImJQeXKlaULWz9EpfG1NDIywp49e1CpUiX06tULNWvWxPjx4zFw4ECEhYUVbEdokdd71LZt27SednvbmDFjYGlpqdbm7OyMnTt34syZM6hTpw4GDx6MAQMGvHNIAQBo2rSpxmuVl7CwMHh7eyMgIACtWrWCr68vatSoodfrZGRkhMWLF2PZsmVwcnLSaXvzYmhoiC1btuDFixdo2LAhBg4cKG2rvp8XMqHtZC9REVq3bh1GjBiBhw8fSl2tBRUUFISbN2/i6NGjhZQdfYjWrVuHfv36QaVSwczMrLjToffwMb6WFy5cQIsWLfDkyRONa3NKqpcvX8LZ2RkLFizAgAEDijsdHD9+HE2aNMGdO3dQuXJlnefjqTf6R7169Qp3797FrFmz8PXXXxeoSJo/fz5at24NCwsL7Nq1C6tXr5aGHyDKsWbNGlSqVAnOzs64dOkSxo0bh27dun00H6wfEr6WkC5rKMlF0sWLF3Hz5k00atQIKpUKU6dOBYAC9wq9r82bN8PS0hJVq1bFnTt3MGLECPj6+upVJAEABNE/KDQ0VBgZGYkWLVqIlJSUAi2ja9euwt7eXpiamgoPDw+xZMmSQs6SPgRz5swRFSpUEHK5XLi5uYmRI0eKly9fFndaVAB8LUuHCxcuiPr16wsLCwthY2MjWrVqJS5fvlxs+axevVpUqVJFyOVy4ezsLAIDA8XTp0/1Xg5PvRERERFpwYu5iYiIiLRgoURERESkBQslIiIiIi1YKBERERFpwUKJiIiISAsWSkT0j5DJZNiyZYvO8YcOHYJMJpNuOFqa9e3bF126dJGe+/n5YeTIkfnOEx4ejjJlyhRpXkT0biyUiKhQ5C4GcouPj0f79u0LdZ2TJ0/O9wahb0tOTsbEiRPh7u4OU1NTKJVKtGrVCps2bdJ6N/qismnTJkybNk167ubmhkWLFqnFdO/eHbdu3fpH8yIiTRyZm4j+EUqlstjWnZSUhCZNmkClUmH69Olo2LAhjIyMcPjwYYwdOxYtWrT4R3tvbG1t3xljZmb2UY08TVRSsUeJiP4RuU+9nThxAnXr1oWpqSm8vLywZcsWyGQyjTvKnz9/Hl5eXjA3N4ePjw+io6MBvDk1NWXKFFy6dAkymQwymQzh4eF5rvvbb79FTEwMTp8+jcDAQHh4eKBatWoICgpCVFSUdAPRxMRE9OnTBzY2NjA3N0f79u1x+/ZtaTk5p8N2796NGjVqwNLSEu3atUN8fLwUk5WVheDgYJQpUwZ2dnYYO3asRo/V26fe/Pz8EBsbi1GjRknb8fa63rZkyRJUrlwZJiYmqF69OtauXauxj3/77Td89tlnMDc3R9WqVbFt2zZpemJiInr16gV7e3uYmZmhatWqWLVqVd4vGBEBYKFERMUgJSUFHTt2RO3atXHhwgVMmzYN48aNyzN24sSJWLBgAc6dOwcjIyP0798fwJtTUyEhIahZsybi4+MRHx+P7t27a8yfnZ2NiIgI9OrVC05OThrTLS0tYWT0pnO9b9++OHfuHLZt24aTJ09CCAF/f39kZGRI8a9evcL8+fOxdu1aHDlyBHFxcRg9erQ0fcGCBVi5ciVWrFiBY8eO4fnz59i8ebPWfbFp0ya4uLhg6tSp0nbkZfPmzRgxYgRCQkJw9epVfP311+jXrx8OHjyoFjdlyhR069YNly9fhr+/P3r16oXnz58DAL7//ntcv34du3btwo0bN7BkyRKULVtWa25EBN7rjYgKR2BgoOjcubPW6QDE5s2bhRBCLFmyRNjZ2YnU1FRp+q+//ioAiIsXLwohhDh48KAAIPbt2yfF/PnnnwKANF9oaKioU6dOvnk9evRIABBhYWH5xt26dUsAEMePH5fanj59KszMzMR///tfIYQQq1atEgDEnTt3pJiff/5ZODg4SM8dHR3F7NmzpecZGRnCxcVFbd80a9ZMjBgxQnpeoUIFsXDhQrV8Vq1aJRQKhfTcx8dHBAUFqcV07dpV+Pv7S88BiO+++056/uLFCyGTycSuXbuEEEJ07NhR9OvXL9/9QETq2KNERP+46OhoeHp6wtTUVGpr1KhRnrGenp7S346OjgCAx48f67wu8b/TXjmntLS5ceMGjIyM0LhxY6nNzs4O1atXx40bN6Q2c3NztbuPOzo6SvmoVCrEx8fD29tbmm5kZAQvLy+d880vP19fX7U2X19ftdwA9f1lYWEBKysrKb9vvvkGERERqFu3LsaOHYsTJ068d15EHzoWSkT0jxNCaBQuQssvz4yNjaW/c+bJzs7WeV329vawsbHRKCjyykmXXN/OJycnbfMWtrz2We62vPLL2V/t27dHbGwsRo4ciYcPH6Jly5Zqpw2JSBMLJSL6x7m7u+Py5ctIS0uT2s6dO6f3ckxMTJCVlZVvjIGBAbp3745169bh4cOHGtNfvnyJzMxMeHh4IDMzE6dPn5amPXv2DLdu3UKNGjV0ykehUMDR0RGnTp2S2jIzM3H+/Pn33o4aNWrg2LFjam0nTpzQObcc9vb26Nu3L/79739j0aJFWL58uV7zE31sWCgRUaFRqVSIiopSe8TFxWnE9ezZE9nZ2Rg0aBBu3LiB3bt3Y/78+QDefYrsbW5ubrh79y6ioqLw9OlTtcLrbTNnzoSrqysaN26MNWvW4Pr167h9+zZWrlyJunXr4sWLF6hatSo6d+6MoKAgHDt2DJcuXcJXX30FZ2dndO7cWeecRowYgdmzZ2Pz5s24efMmhgwZ8s5BM93c3HDkyBE8ePAAT58+zTNmzJgxCA8Px9KlS3H79m2EhYVh06ZNevUITZo0CVu3bsWdO3dw7do17NixQ+9Ci+hjw0KJiArNoUOHUK9ePbXHpEmTNOKsra2xfft2REVFoW7dupg4caIU9/Z1S+/yxRdfoF27dmjevDns7e2xfv36PONsbGxw6tQpfPXVV5g+fTrq1auHTz/9FOvXr8e8efOgUCgAAKtWrUKDBg0QEBAAb29vCCGwc+dOjdNZ+QkJCUGfPn3Qt29feHt7w8rKCp999lm+80ydOhUxMTGoXLky7O3t84zp0qULfvjhB8ybNw81a9bEsmXLsGrVKvj5+emcm4mJCSZMmABPT080bdoUhoaGiIiI0Hl+oo+RTPxTJ9eJiPKxbt069OvXDyqVigMtElGJwZG5iahYrFmzBpUqVYKzszMuXbqEcePGoVu3biySiKhEYaFERMUiISEBkyZNQkJCAhwdHdG1a1fMmDGjuNMiIlLDU29EREREWvBibiIiIiItWCgRERERacFCiYiIiEgLFkpEREREWrBQIiIiItKChRIRERGRFiyUiIiIiLRgoURERESkBQslIiIiIi1YKBERERFpwUKJiIiISAsWSkRERERasFAiIiIi0oKFEhEREZEWLJTog3X69Gl89tlnKF++PORyORwcHODt7Y2QkBC1OD8/P/j5+am1yWQyTJ48uUDrdXNzQ0BAwDvjrl+/jsmTJyMmJkbvdSxevBgymQy1atUqQIb60XVfhIeHQyaTFWh7dPXq1StMnjwZhw4dKrJ1FLbJkydDJpPh6dOnWmMOHToEmUxWoO2KiYmBTCbD/Pnz3xm7c+fOAh3X27dvR8eOHeHg4AATExPY2tqiZcuWWLduHTIyMvRe3vvK2advc3NzQ9++faXnDx8+xOTJkxEVFaXT/ETasFCiD9Kff/4JHx8fJCcnY+7cudizZw9++OEH+Pr6YsOGDe+c/+TJkxg4cGCR5nj9+nVMmTKlQIXFypUrAQDXrl3D6dOnCzkzdf/EvtDVq1evMGXKlFJVKOmifv36OHnyJOrXr1+k69m5cyemTJmic7wQAv369UOnTp2QnZ2NsLAw7Nu3D6tXr0adOnUwZMgQ/PLLL0WYse42b96M77//Xnr+8OFDTJkyJc9CaeDAgTh58uQ/mB2VZkbFnQBRUZg7dy4qVqyI3bt3w8jo/x/mPXr0wNy5c985/yeffFKU6b2Xc+fO4dKlS+jQoQP+/PNPrFixAo0bNy6y9ZXkffGhsLa2LpH7ed68eQgPD8eUKVMwadIktWkdO3bE2LFjcefOnWLKTl29evV0jnVxcYGLi0sRZkMfEvYo0Qfp2bNnKFu2rFqRlMPA4N2HfV6nm44dOwZvb2+YmprC2dkZ33//PX777Tetp5siIyNRv359mJmZwd3dXeoFAt6cpuratSsAoHnz5pDJZJDJZAgPD39nbitWrAAAzJ49Gz4+PoiIiMCrV6804h48eIBBgwbB1dUVJiYmcHJywpdffolHjx5JMUlJSQgJCUGlSpUgl8tRrlw5+Pv74+bNm/nui1OnTsHX1xempqZwcnLChAkTtJ6C2bBhA7y9vWFhYQFLS0u0bdsWFy9eVIvp27cvLC0tcefOHfj7+8PS0hKurq4ICQlBWloagDenmOzt7QEAU6ZMkfZZzumWJ0+eSNsrl8thb28PX19f7Nu3T+u+3LJlC2QyGfbv368xbcmSJZDJZLh8+TIA4O+//0aPHj3g5OQkncpt2bJlnj0W+tJ26u3XX39FtWrVIJfL4eHhgf/85z/o27cv3Nzc8lxOWFgYKlasCEtLS3h7e+PUqVPStL59++Lnn38GAGnf5XeqNCMjA3PmzIG7u7taT83blEolmjRpIj1//vw5hgwZAmdnZ5iYmKBSpUqYOHGi9BrmkMlkGDp0KNauXYsaNWrA3NwcderUwY4dOzTW8eeff6Ju3bqQy+WoWLGi1lOMb596O3ToEBo2bAgA6Nevn7StOcdxXqfesrOzMXfuXLi7u0v/C3369MH9+/fV4vz8/FCrVi2cPXsWn376KczNzVGpUiXMnj0b2dnZasubPn06qlevDjMzM5QpUwaenp744Ycf8syfSjBB9AEaOHCgACCGDRsmTp06JdLT07XGNmvWTDRr1kytDYAIDQ2Vnl+6dEmYmpoKT09PERERIbZt2yb8/f2Fm5ubACDu3r0rxVaoUEG4uLgIDw8PsWbNGrF7927RtWtXAUAcPnxYCCHE48ePxcyZMwUA8fPPP4uTJ0+KkydPisePH+e7Xa9evRIKhUI0bNhQCCHEb7/9JgCI8PBwtbj79+8LR0dHUbZsWREWFib27dsnNmzYIPr37y9u3LghhBAiOTlZ1KxZU1hYWIipU6eK3bt3i40bN4oRI0aIAwcOaN0X165dE+bm5sLDw0OsX79ebN26VbRt21aUL19eY1/MmDFDyGQy0b9/f7Fjxw6xadMm4e3tLSwsLMS1a9ekuMDAQGFiYiJq1Kgh5s+fL/bt2ycmTZokZDKZmDJlihBCiNevX4vIyEgBQAwYMEDaZ3fu3BFCCNG2bVthb28vli9fLg4dOiS2bNkiJk2aJCIiIrTuz4yMDFGuXDnRq1cvjWmNGjUS9evXl55Xr15dVKlSRaxdu1YcPnxYbNy4UYSEhIiDBw/m+5qFhoYKAOLJkydaYw4ePCgAqC1r2bJlAoD44osvxI4dO8S6detEtWrVRIUKFUSFChWkuLt37woAws3NTbRr105s2bJFbNmyRdSuXVvY2NiIpKQkIYQQd+7cEV9++aUAIO27kydPitevX+eZ04kTJwQAMW7cuHy3L0dqaqrw9PQUFhYWYv78+WLPnj3i+++/F0ZGRsLf318tNiffRo0aif/+979i586dws/PTxgZGYm//vpLitu3b58wNDQUTZo0EZs2bRK///67aNiwoXSsva1ChQoiMDBQCCGESqUSq1atEgDEd999J23rvXv3hBD//zV526BBgwQAMXToUBEZGSmWLl0q7O3thaurq9pr16xZM2FnZyeqVq0qli5dKvbu3SuGDBkiAIjVq1dLcbNmzRKGhoYiNDRU7N+/X0RGRopFixaJyZMn67Q/qeRgoUQfpKdPn4omTZoIAAKAMDY2Fj4+PmLWrFkiJSVFLVaXQqlr167CwsJC7Q0zKytLeHh45FkomZqaitjYWKktNTVV2Nraiq+//lpq+/333zU+HN9lzZo1AoBYunSpEEKIlJQUYWlpKT799FO1uP79+wtjY2Nx/fp1rcuaOnWqACD27t2b7zpz74vu3bsLMzMzkZCQILVlZmYKd3d3tX0RFxcnjIyMxLBhw9SWl5KSIpRKpejWrZvUFhgYKACI//73v2qx/v7+onr16tLzJ0+eaOSTw9LSUowcOTLfbclLcHCwMDMzkwoKIYS4fv26ACB+/PFHIcSb4wmAWLRokd7LL0ihlJWVJZRKpWjcuLFaXGxsrDA2Ns6zUKpdu7bIzMyU2s+cOSMAiPXr10tt//rXvzQKBG0iIiLUjrV3Wbp0aZ6v4Zw5cwQAsWfPHqkNgHBwcBDJyclSW0JCgjAwMBCzZs2S2ho3biycnJxEamqq1JacnCxsbW3zLZSEEOLs2bMCgFi1apVGrrkLpRs3bggAYsiQIWpxp0+fFgDEt99+K7U1a9ZMABCnT59Wi/Xw8BBt27aVngcEBIi6detqrJtKH556ow+SnZ0djh49irNnz2L27Nno3Lkzbt26hQkTJqB27dr5/gIpL4cPH0aLFi1QtmxZqc3AwADdunXLM75u3booX7689NzU1BTVqlVDbGxswTbof1asWAEzMzP06NEDAGBpaYmuXbvi6NGjuH37thS3a9cuNG/eHDVq1NC6rF27dqFatWpo1aqVXjkcPHgQLVu2hIODg9RmaGiI7t27q8Xt3r0bmZmZ6NOnDzIzM6WHqakpmjVrpnGaSSaToWPHjmptnp6eOu+zRo0aITw8HNOnT8epU6d0/jVW//79kZqaqnaR/6pVqyCXy9GzZ08AgK2tLSpXrox58+YhLCwMFy9eVDvNUtiio6ORkJCgcXyVL18evr6+ec7ToUMHGBoaSs89PT0B4L2POV0dOHAAFhYW+PLLL9Xac06H5T692bx5c1hZWUnPHRwcUK5cOSnfly9f4uzZs/j8889hamoqxVlZWWkcJ+/r4MGDarnmaNSoEWrUqKGRu1KpRKNGjdTach+rjRo1wqVLlzBkyBDs3r0bycnJhZoz/XNYKNEHzcvLC+PGjcPvv/+Ohw8fYtSoUYiJidHpgu63PXv2TK0wyJFXG/CmUMtNLpcjNTVVr/W+7c6dOzhy5Ag6dOgAIQSSkpKQlJQkfTC9fQ3UkydP3nmxqi4xeXn27BmUSqVGe+62nGuhGjZsCGNjY7XHhg0bNIpVc3NztQ9E4M0+e/36tU55bdiwAYGBgfjtt9/g7e0NW1tb9OnTBwkJCfnOV7NmTTRs2BCrVq0CAGRlZeHf//43OnfuDFtbWwCQrmNq27Yt5s6di/r168Pe3h7Dhw9HSkqKTvnp49mzZwDyPr50PebkcjkAFPiYyyn07969q1N8znGR+9qfcuXKwcjISNombfkC6v8jiYmJyM7O1ulYe185uTk6OmpMc3Jy0jt3AJgwYQLmz5+PU6dOoX379rCzs0PLli1x7ty5Qs2dih4LJfpoGBsbIzQ0FABw9epVvea1s7NTuwg6x7s+hAvTypUrIYTAH3/8ARsbG+nRoUMHAMDq1auRlZUFALC3t9e4CDU3XWLyYmdnl+d2527L6X37448/cPbsWY1HYQ9rULZsWSxatAgxMTGIjY3FrFmzsGnTJo1egrz069cPp06dwo0bNxAZGYn4+Hj069dPLaZChQpYsWIFEhISEB0djVGjRuGXX37BmDFjCnU7gP//QVycx5yXlxdsbW2xdetWCCHeGZ/zP5I79vHjx8jMzFTrjdWFjY0NZDKZTsfa+8rZ3/Hx8RrTHj58qHfuAGBkZITg4GBcuHABz58/x/r163Hv3j20bds2zx9fUMnFQok+SHm94QHAjRs3ALz5lqiPZs2a4cCBA2q9INnZ2fj9998LnKM+3/izsrKwevVqVK5cGQcPHtR4hISEID4+Hrt27QIAtG/fHgcPHkR0dLTWZbZv3x63bt3CgQMH9Mq7efPm2L9/v9qHeFZWlsb4VG3btoWRkRH++usveHl55fnQl677rHz58hg6dChat26NCxcuvHO5//d//wdTU1OEh4cjPDwczs7OaNOmjdb4atWq4bvvvkPt2rV1Wr6+qlevDqVSif/+979q7XFxcThx4kSBl6vPMWdsbIxx48bh5s2bmDZtWp4xjx8/xvHjxwEALVu2xIsXL7Blyxa1mDVr1kjT9WFhYYFGjRph06ZNar2KKSkp2L59+zvn12dbW7RoAQD497//rdZ+9uxZ3LhxQ+/ccytTpgy+/PJL/Otf/8Lz58+LdFBWKnwcR4k+SG3btoWLiws6duwId3d3ZGdnIyoqCgsWLIClpSVGjBih1/ImTpyI7du3o2XLlpg4cSLMzMywdOlSvHz5EoBuQw7kljOq9vLly2FlZQVTU1NUrFgxz279Xbt24eHDh5gzZ47GKOI5y/rpp5+wYsUKBAQEYOrUqdi1axeaNm2Kb7/9FrVr10ZSUhIiIyMRHBwMd3d3jBw5Ehs2bEDnzp0xfvx4NGrUCKmpqTh8+DACAgLQvHnzPPP+7rvvsG3bNrRo0QKTJk2Cubk5fv75Z2lf5HBzc8PUqVMxceJE/P3332jXrh1sbGzw6NEjnDlzBhYWFnoNfgi8uT6lQoUK2Lp1K1q2bAlbW1uULVsWNjY2aN68OXr27Al3d3dYWVnh7NmziIyMxOeff/7O5ZYpUwafffYZwsPDkZSUhNGjR6u9ppcvX8bQoUPRtWtXVK1aFSYmJjhw4AAuX76M8ePH65T79u3b1a7JyZH7mh7gzfE0ZcoUfP311/jyyy/Rv39/JCUlYcqUKXB0dCzQ8QYAtWvXBgDMmTMH7du3h6GhITw9PWFiYpJn/JgxY3Djxg2EhobizJkz6NmzJ1xdXaFSqXDkyBEsX74cU6ZMga+vL/r06YOff/4ZgYGBiImJQe3atXHs2DHMnDkT/v7+el8LBwDTpk1Du3bt0Lp1a4SEhCArKwtz5syBhYUFnj9/nu+8lStXhpmZGdatW4caNWrA0tISTk5OeX5Jql69OgYNGoQff/wRBgYGaN++PWJiYvD999/D1dUVo0aN0jv3jh07olatWvDy8oK9vT1iY2OxaNEiVKhQAVWrVtV7eVSMivdacqKisWHDBtGzZ09RtWpVYWlpKYyNjUX58uVF7969NX4Jpsuv3oQQ4ujRo6Jx48ZCLpcLpVIpxowZI/2i5+1fTFWoUEF06NBBI6e81rNo0SJRsWJFYWhoqPUXOkII0aVLF2FiYpLv8AE9evQQRkZG0q/R7t27J/r37y+USqUwNjYWTk5Oolu3buLRo0fSPImJiWLEiBGifPnywtjYWJQrV0506NBB3Lx5M999cfz4cfHJJ5+o7Yvly5dr/AJQCCG2bNkimjdvLqytrYVcLhcVKlQQX375pdi3b58UExgYKCwsLDS2Ka+fce/bt0/Uq1dPyOVyAUAEBgaK169fi8GDBwtPT09hbW0tzMzMRPXq1UVoaKh4+fKl1n32tj179ki/krx165batEePHom+ffsKd3d3YWFhISwtLYWnp6dYuHCh2i/N8pKzDdoeQuQ9PIAQQixfvlxUqVJFmJiYiGrVqomVK1eKzp07i3r16kkxOb96mzdvnsa6c792aWlpYuDAgcLe3l7IZLI8X6+8bN26VXTo0EHY29sLIyMjYWNjI5o3by6WLl0q0tLSpLhnz56JwYMHC0dHR2FkZCQqVKggJkyYoDEEAQDxr3/9S2M9uX+5JoQQ27ZtE56ensLExESUL19ezJ49O8/jIq95169fL9zd3YWxsbHavshr/qysLDFnzhxRrVo1YWxsLMqWLSu++uoraUiBHM2aNRM1a9bUyD0wMFDt14gLFiwQPj4+omzZslLuAwYMEDExMRrzUskmE0KHk89ElKc2bdogJiYGt27dKu5U6COQlJSEatWqoUuXLli+fHlxp0P0UeCpNyIdBQcHo169enB1dcXz58+xbt067N27Vxopm6gwJSQkYMaMGWjevDns7OwQGxuLhQsXIiUlRe9Tx0RUcCyUiHSUlZWFSZMmISEhATKZDB4eHli7di2++uqr4k6NPkByuRwxMTEYMmQInj9/DnNzc3zyySdYunQpatasWdzpEX00eOqNiIiISAsOD0BERESkBQslIiIiIi14jVIhys7OxsOHD2FlZaUxjD8RERGVDEIIpKSkwMnJ6Z3jkrFQKkQPHz6Eq6trcadBREREOrh3794773nJQqkQ5Yy6e+/ePVhbWxdzNkRERJSX5ORkuLq65jlafm4slApRzuk2a2trFkpEREQlnC6XyfBibiIiIiItWCgRERERacFCiYiIiEgLFkpEREREWrBQIiIiItKChRIRERGRFiyUiIiIiLRgoURERESkBQslIiIiIi04MvfHiDfsLRxCFHcGRERUxNijRERERKQFCyUiIiIiLVgoEREREWnBQomIiIhICxZKRERERFqwUCIiIiLSgoUSERERkRYslIiIiIi0YKFEREREpAULJSIiIiItWCgRERERacFCiYiIiEgLFkpEREREWrBQIiIiItKChRIRERGRFiWmUJo1axZkMhlGjhwptQkhMHnyZDg5OcHMzAx+fn64du2a2nxpaWkYNmwYypYtCwsLC3Tq1An3799Xi0lMTETv3r2hUCigUCjQu3dvJCUlqcXExcWhY8eOsLCwQNmyZTF8+HCkp6cX1eYSERFRKVAiCqWzZ89i+fLl8PT0VGufO3cuwsLC8NNPP+Hs2bNQKpVo3bo1UlJSpJiRI0di8+bNiIiIwLFjx/DixQsEBAQgKytLiunZsyeioqIQGRmJyMhIREVFoXfv3tL0rKwsdOjQAS9fvsSxY8cQERGBjRs3IiQkpOg3noiIiEouUcxSUlJE1apVxd69e0WzZs3EiBEjhBBCZGdnC6VSKWbPni3Fvn79WigUCrF06VIhhBBJSUnC2NhYRERESDEPHjwQBgYGIjIyUgghxPXr1wUAcerUKSnm5MmTAoC4efOmEEKInTt3CgMDA/HgwQMpZv369UIulwuVSqXztqhUKgFAr3mKBcBHYTyIiKhU0ufzuth7lP71r3+hQ4cOaNWqlVr73bt3kZCQgDZt2khtcrkczZo1w4kTJwAA58+fR0ZGhlqMk5MTatWqJcWcPHkSCoUCjRs3lmI++eQTKBQKtZhatWrByclJimnbti3S0tJw/vx5rbmnpaUhOTlZ7UFEREQfDqPiXHlERAQuXLiAs2fPakxLSEgAADg4OKi1Ozg4IDY2VooxMTGBjY2NRkzO/AkJCShXrpzG8suVK6cWk3s9NjY2MDExkWLyMmvWLEyZMuVdm0lERESlVLH1KN27dw8jRozAv//9b5iammqNk8lkas+FEBptueWOySu+IDG5TZgwASqVSnrcu3cv37yIiIiodCm2Qun8+fN4/PgxGjRoACMjIxgZGeHw4cNYvHgxjIyMpB6e3D06jx8/lqYplUqkp6cjMTEx35hHjx5prP/JkydqMbnXk5iYiIyMDI2eprfJ5XJYW1urPYiIiOjDUWyFUsuWLXHlyhVERUVJDy8vL/Tq1QtRUVGoVKkSlEol9u7dK82Tnp6Ow4cPw8fHBwDQoEEDGBsbq8XEx8fj6tWrUoy3tzdUKhXOnDkjxZw+fRoqlUot5urVq4iPj5di9uzZA7lcjgYNGhTpfiAiIqKSq9iuUbKyskKtWrXU2iwsLGBnZye1jxw5EjNnzkTVqlVRtWpVzJw5E+bm5ujZsycAQKFQYMCAAQgJCYGdnR1sbW0xevRo1K5dW7o4vEaNGmjXrh2CgoKwbNkyAMCgQYMQEBCA6tWrAwDatGkDDw8P9O7dG/PmzcPz588xevRoBAUFsZeIiIjoI1asF3O/y9ixY5GamoohQ4YgMTERjRs3xp49e2BlZSXFLFy4EEZGRujWrRtSU1PRsmVLhIeHw9DQUIpZt24dhg8fLv06rlOnTvjpp5+k6YaGhvjzzz8xZMgQ+Pr6wszMDD179sT8+fP/uY0lIiKiEkcmhBDFncSHIjk5GQqFAiqVqmT3RL3jYnjSEf91iIhKJX0+r4t9HCUiIiKikoqFEhEREZEWLJSIiIiItGChRERERKQFCyUiIiIiLVgoEREREWnBQomIiIhICxZKRERERFqwUCIiIiLSgoUSERERkRYslIiIiIi0YKFEREREpAULJSIiIiItWCgRERERacFCiYiIiEgLFkpEREREWrBQIiIiItJC70LpwoULuHLlivR869at6NKlC7799lukp6cXanJERERExUnvQunrr7/GrVu3AAB///03evToAXNzc/z+++8YO3ZsoSdIREREVFz0LpRu3bqFunXrAgB+//13NG3aFP/5z38QHh6OjRs3FnZ+RERERMVG70JJCIHs7GwAwL59++Dv7w8AcHV1xdOnTws3OyIiIqJipHeh5OXlhenTp2Pt2rU4fPgwOnToAAC4e/cuHBwcCj1BIiIiouKid6G0aNEiXLhwAUOHDsXEiRNRpUoVAMAff/wBHx+fQk+QiIiIqLjIhBCiMBb0+vVrGBoawtjYuDAWVyolJydDoVBApVLB2tq6uNPRTiYr7gw+DIXzr0NERP8wfT6vCzSOUlJSEn777TdMmDABz58/BwBcv34djx8/LsjiiIiIiEokI31nuHz5Mlq2bIkyZcogJiYGQUFBsLW1xebNmxEbG4s1a9YURZ5ERERE/zi9e5SCg4PRr18/3L59G6amplJ7+/btceTIkUJNjoiIiKg46V0onT17Fl9//bVGu7OzMxISEgolKSIiIqKSQO9CydTUFMnJyRrt0dHRsLe3L5SkiIiIiEoCvQulzp07Y+rUqcjIyAAAyGQyxMXFYfz48fjiiy8KPUEiIiKi4qJ3oTR//nw8efIE5cqVQ2pqKpo1a4YqVarAysoKM2bMKIociYiIiIqF3r96s7a2xrFjx3DgwAFcuHAB2dnZqF+/Plq1alUU+REREREVm0IbcJI44ORHh/86RESlkj6f1zr1KC1evBiDBg2CqakpFi9enG/s8OHDdc+UiIiIqATTqUepYsWKOHfuHOzs7FCxYkXtC5PJ8PfffxdqgqUJe5Q+MuxRIiIqlQq9R+nu3bt5/k1ERET0IdP7V29Tp07Fq1evNNpTU1MxderUQkmKiIiIqCTQ+2JuQ0NDxMfHo1y5cmrtz549Q7ly5ZCVlVWoCZYmPPX2keGpNyKiUkmfz2u9e5SEEJDl8UF76dIl2Nra6rs4IiIiohJL53GUbGxsIJPJIJPJUK1aNbViKSsrCy9evMDgwYOLJEkiIiKi4qBzobRo0SIIIdC/f39MmTIFCoVCmmZiYgI3Nzd4e3sXSZJERERExUHnQikwMBDAm6ECfHx8YGxsXGRJEREREZUEOhVKycnJ0sVO9erVQ2pqKlJTU/OMLdEXMRMRERHpQadCycbGRvqlW5kyZfK8mDvnIu+P+VdvRERE9GHR6VdvBw4ckH7RdvDgQRw4cEDjkdOujyVLlsDT0xPW1tawtraGt7c3du3aJU0XQmDy5MlwcnKCmZkZ/Pz8cO3aNbVlpKWlYdiwYShbtiwsLCzQqVMn3L9/Xy0mMTERvXv3hkKhgEKhQO/evZGUlKQWExcXh44dO8LCwgJly5bF8OHDkZ6ertf2EBER0YdFpx6lZs2aAQAyMzNx6NAh9O/fH66uru+9chcXF8yePRtVqlQBAKxevRqdO3fGxYsXUbNmTcydOxdhYWEIDw9HtWrVMH36dLRu3RrR0dGwsrICAIwcORLbt29HREQE7OzsEBISgoCAAJw/fx6GhoYAgJ49e+L+/fuIjIwEAAwaNAi9e/fG9u3bAbz51V6HDh1gb2+PY8eO4dmzZwgMDIQQAj/++ON7bycRERGVUkJPlpaW4u7du/rOpjMbGxvx22+/iezsbKFUKsXs2bOlaa9fvxYKhUIsXbpUCCFEUlKSMDY2FhEREVLMgwcPhIGBgYiMjBRCCHH9+nUBQJw6dUqKOXnypAAgbt68KYQQYufOncLAwEA8ePBAilm/fr2Qy+VCpVJpzfX169dCpVJJj3v37gkA+c5TIrwZKpGP930QEVGppFKpdP681nvAyZYtW+LQoUOFXK696dWJiIjAy5cv4e3tjbt37yIhIQFt2rSRYuRyOZo1a4YTJ04AAM6fP4+MjAy1GCcnJ9SqVUuKOXnyJBQKBRo3bizFfPLJJ1AoFGoxtWrVgpOTkxTTtm1bpKWl4fz581pznjVrlnQ6T6FQFEovGxEREZUcOg8PkKN9+/aYMGECrl69igYNGsDCwkJteqdOnfRa3pUrV+Dt7Y3Xr1/D0tISmzdvhoeHh1TEODg4qMU7ODggNjYWAJCQkAATExPY2NhoxCQkJEgxuW+3AgDlypVTi8m9HhsbG5iYmEgxeZkwYQKCg4Ol58nJySyWiIiIPiB6F0rffPMNACAsLExjWkF+9Va9enVERUUhKSkJGzduRGBgIA4fPqy2zLcJLbdQyS8mv1/p6ROTm1wuh1wuzzcXIiIiKr30PvWWnZ2t9VGQoQFMTExQpUoVeHl5YdasWahTpw5++OEHKJVKANDo0Xn8+LHU+6NUKpGeno7ExMR8Yx49eqSx3idPnqjF5F5PYmIiMjIyNHqaiIiI6OOhd6H0ttevXxdWHhIhBNLS0lCxYkUolUrs3btXmpaeno7Dhw/Dx8cHANCgQQMYGxurxcTHx+Pq1atSjLe3N1QqFc6cOSPFnD59GiqVSi3m6tWriI+Pl2L27NkDuVyOBg0aFPo2EhERUSmh75XimZmZYurUqcLJyUkYGhqKv/76SwghxHfffSd+++03vZY1YcIEceTIEXH37l1x+fJl8e233woDAwOxZ88eIYQQs2fPFgqFQmzatElcuXJF/N///Z9wdHQUycnJ0jIGDx4sXFxcxL59+8SFCxdEixYtRJ06dURmZqYU065dO+Hp6SlOnjwpTp48KWrXri0CAgLUtqlWrVqiZcuW4sKFC2Lfvn3CxcVFDB06VK/t0ecq+mJV3L8W+1AeRERUKunzea33u/2UKVNEpUqVxL///W9hZmYmFUobNmwQn3zyiV7L6t+/v6hQoYIwMTER9vb2omXLllKRJIQQ2dnZIjQ0VCiVSiGXy0XTpk3FlStX1JaRmpoqhg4dKmxtbYWZmZkICAgQcXFxajHPnj0TvXr1ElZWVsLKykr06tVLJCYmqsXExsaKDh06CDMzM2FrayuGDh0qXr9+rdf2sFD6yB5ERFQq6fN5LRNCCH16oKpUqYJly5ahZcuWsLKywqVLl1CpUiXcvHkT3t7eGtcLfUySk5OhUCigUqlK9j3v3nExPOlIv38dIiIqIfT5vNb7GqUHDx5II2m/LTs7GxkZGfoujoiIiKjE0rtQqlmzJo4eParR/vvvv6NevXqFkhQRERFRSaD3OEqhoaHo3bs3Hjx4gOzsbGzatAnR0dFYs2YNduzYURQ5EhERERULvXuUOnbsiA0bNmDnzp2QyWSYNGkSbty4ge3bt6N169ZFkSMRERFRsdD7Ym7Sjhdzf2T4r0NEVCoV6cXc/fr1w/79+8H6ioiIiD50ehdKz549Q4cOHeDi4oKQkBBcvHixKPIiIiIiKnZ6F0rbtm1DQkICQkNDcf78eXh5ecHDwwMzZ85ETExMEaRIREREVDze+xql+/fvY/369Vi5ciVu376NzMzMwsqt1OE1Sh8Znn4mIiqVivQapbdlZGTg3LlzOH36NGJiYuDg4PA+iyMiIiIqUQpUKB08eBBBQUFwcHBAYGAgrKyssH37dty7d6+w8yMiIiIqNnoPOOni4oJnz56hbdu2WLZsGTp27AhTU9OiyI2IiIioWOldKE2aNAldu3aFjY1NUeRDREREVGLofept0KBBsLGxwZ07d7B7926kpqYCAMdVIiIiog9OgcZRatmyJapVqwZ/f3/Ex8cDAAYOHIiQkJBCT5CIiIiouOhdKI0aNQrGxsaIi4uDubm51N69e3dERkYWanJERERExUnva5T27NmD3bt3w8XFRa29atWqiI2NLbTEiIiIiIqb3j1KL1++VOtJyvH06VPI5fJCSYqIiIioJNC7UGratCnWrFkjPZfJZMjOzsa8efPQvHnzQk2OiIiIqDjpfept3rx58PPzw7lz55Ceno6xY8fi2rVreP78OY4fP14UORIREREVC717lDw8PHD58mU0atQIrVu3xsuXL/H555/j4sWLqFy5clHkSERERFQs3vumuPT/8aa4Hxn+6xARlUpFelPcyMhIHDt2THr+888/o27duujZsycSExP1z5aIiIiohNK7UBozZgySk5MBAFeuXEFwcDD8/f3x999/Izg4uNATJCIiIiouel/MfffuXXh4eAAANm7ciI4dO2LmzJm4cOEC/P39Cz1BIiIiouKid4+SiYkJXr16BQDYt28f2rRpAwCwtbWVepqIiIiIPgR69yg1adIEwcHB8PX1xZkzZ7BhwwYAwK1btzRG6yYiIiIqzfTuUfrpp59gZGSEP/74A0uWLIGzszMAYNeuXWjXrl2hJ0hERERUXDg8QCHi8AAfGf7rEBGVSkU6PAARERHRx4KFEhEREZEWLJSIiIiItGChRERERKSF3oVS//79kZKSotH+8uVL9O/fv1CSIiIiIioJ9C6UVq9ejdTUVI321NRUrFmzplCSIiIiIioJdB5wMjk5GUIICCGQkpICU1NTaVpWVhZ27tyJcuXKFUmSRERERMVB50KpTJkykMlkkMlkqFatmsZ0mUyGKVOmFGpyRERERMVJ50Lp4MGDEEKgRYsW2LhxI2xtbaVpJiYmqFChApycnIokSSIiIqLioHOh1KxZMwDA3bt34erqCgMD/mCOiIiIPmx63xS3QoUKSEpKwpkzZ/D48WNkZ2erTe/Tp0+hJUdERERUnPQulLZv345evXrh5cuXsLKyguyt+4bJZDIWSkRERPTB0Pv8WUhIiDSWUlJSEhITE6XH8+fPiyJHIiIiomKhd6H04MEDDB8+HObm5kWRDxEREVGJoXeh1LZtW5w7d65QVj5r1iw0bNgQVlZWKFeuHLp06YLo6Gi1GCEEJk+eDCcnJ5iZmcHPzw/Xrl1Ti0lLS8OwYcNQtmxZWFhYoFOnTrh//75aTGJiInr37g2FQgGFQoHevXsjKSlJLSYuLg4dO3aEhYUFypYti+HDhyM9Pb1QtpWIiIhKH52uUdq2bZv0d4cOHTBmzBhcv34dtWvXhrGxsVpsp06ddF754cOH8a9//QsNGzZEZmYmJk6ciDZt2uD69euwsLAAAMydOxdhYWEIDw9HtWrVMH36dLRu3RrR0dGwsrICAIwcORLbt29HREQE7OzsEBISgoCAAJw/fx6GhoYAgJ49e+L+/fuIjIwEAAwaNAi9e/fG9u3bAbwZNLNDhw6wt7fHsWPH8OzZMwQGBkIIgR9//FHnbSIiIqIPiNCBTCbT6WFgYKDL4rR6/PixACAOHz4shBAiOztbKJVKMXv2bCnm9evXQqFQiKVLlwohhEhKShLGxsYiIiJCinnw4IEwMDAQkZGRQgghrl+/LgCIU6dOSTEnT54UAMTNmzeFEELs3LlTGBgYiAcPHkgx69evF3K5XKhUKp3yV6lUAoDO8cUG4KMwHkREVCrp83mt06m37OxsnR5ZWVnvVbSpVCoAkAazvHv3LhISEtCmTRspRi6Xo1mzZjhx4gQA4Pz588jIyFCLcXJyQq1ataSYkydPQqFQoHHjxlLMJ598AoVCoRZTq1YttUEz27Zti7S0NJw/fz7PfNPS0pCcnKz2ICIiog9HiRk1UgiB4OBgNGnSBLVq1QIAJCQkAAAcHBzUYh0cHKRpCQkJMDExgY2NTb4xed2Hrly5cmoxuddjY2MDExMTKSa3WbNmSdc8KRQKuLq66rvZREREVILpPY7S4sWL82yXyWQwNTVFlSpV0LRpU+naIF0NHToUly9fxrFjx/Jc9tuEEBptueWOySu+IDFvmzBhAoKDg6XnycnJLJaIiIg+IHoXSgsXLsSTJ0/w6tUr2NjYQAiBpKQkmJubw9LSEo8fP0alSpVw8OBBnYuGYcOGYdu2bThy5AhcXFykdqVSCeBNb4+jo6PU/vjxY6n3R6lUIj09HYmJiWq9So8fP4aPj48U8+jRI431PnnyRG05p0+fVpuemJiIjIwMjZ6mHHK5HHK5XKdtJCIiotJH71NvM2fORMOGDXH79m08e/YMz58/x61bt9C4cWP88MMPiIuLg1KpxKhRo965LCEEhg4dik2bNuHAgQOoWLGi2vSKFStCqVRi7969Ult6ejoOHz4sFUENGjSAsbGxWkx8fDyuXr0qxXh7e0OlUuHMmTNSzOnTp6FSqdRirl69ivj4eClmz549kMvlaNCggb67iYiIiD4E+l4pXqlSJXHx4kWN9gsXLoiKFSsKIYQ4fvy4UCqV71zWN998IxQKhTh06JCIj4+XHq9evZJiZs+eLRQKhdi0aZO4cuWK+L//+z/h6OgokpOTpZjBgwcLFxcXsW/fPnHhwgXRokULUadOHZGZmSnFtGvXTnh6eoqTJ0+KkydPitq1a4uAgABpemZmpqhVq5Zo2bKluHDhgti3b59wcXERQ4cO1Xnf8FdvH9mDiIhKJX0+r/V+tzczMxNnz57VaD9z5owwMzMTQghx9+5dYWFh8e6VA3k+Vq1aJcVkZ2eL0NBQoVQqhVwuF02bNhVXrlxRW05qaqoYOnSosLW1FWZmZiIgIEDExcWpxTx79kz06tVLWFlZCSsrK9GrVy+RmJioFhMbGys6dOggzMzMhK2trRg6dKh4/fq1jnuGhdJH9yAiolJJn89rmRBC6NMD1aFDByQkJOC3335DvXr1AAAXL15EUFAQlEolduzYge3bt+Pbb7/FlStXCrHvq+RLTk6GQqGASqWCtbV1caej3TsuhCcd6fevQ0REJYQ+n9d6X6O0YsUK2NraokGDBtLFzF5eXrC1tcWKFSsAAJaWlliwYEHBsiciIiIqIfTuUcpx8+ZN3Lp1C0IIuLu7o3r16oWdW6nDHqWPDHuUiIhKJX0+r/UeHiCHu7s73N3dCzo7ERERUYmnU6EUHByMadOmwcLCQm2AxbyEhYUVSmJERERExU2nQunixYvIyMiQ/tbmXaNlExEREZUmBb5GiTTxGqWPDP91iIhKpSL91RsRERHRx0KnU2+ff/65zgvctGlTgZMhIiIiKkl0KpQUCkVR50FERERU4uhUKK1ataqo8yAiIiIqcfS+Rik1NRWvXr2SnsfGxmLRokXYs2dPoSZGREREVNz0LpQ6d+6MNWvWAACSkpLQqFEjLFiwAJ07d8aSJUsKPUEiIiKi4qJ3oXThwgV8+umnAIA//vgDSqUSsbGxWLNmDRYvXlzoCRIREREVF70LpVevXsHKygoAsGfPHnz++ecwMDDAJ598gtjY2EJPkIiIiKi46F0oValSBVu2bMG9e/ewe/dutGnTBgDw+PHjkj3IIhEREZGe9C6UJk2ahNGjR8PNzQ2NGzeGt7c3gDe9S/Xq1Sv0BImIiIiKS4FuYZKQkID4+HjUqVMHBgZvaq0zZ87A2toa7u7uhZ5kacFbmHxkeAsTIqJSSZ/Pa53GUcpNqVRCqVSqtTVq1KggiyKij5xsCgv3wiBCWbgTFQXe642IiIhICxZKRERERFqwUCIiIiLSQqdCqX79+khMTAQATJ06Ve0WJkREREQfKp0KpRs3buDly5cAgClTpuDFixdFmhQRERFRSaDTr97q1q2Lfv36oUmTJhBCYP78+bC0tMwzdtKkSYWaIBEREVFx0alQCg8PR2hoKHbs2AGZTIZdu3bByEhzVplMxkKJiIiIPhg6FUrVq1dHREQEAMDAwAD79+9HuXLlijQxIiIiouKm94CT2dnZRZEHERERUYlToJG5//rrLyxatAg3btyATCZDjRo1MGLECFSuXLmw8yMiIiIqNnqPo7R79254eHjgzJkz8PT0RK1atXD69GnUrFkTe/fuLYociYiIiIqF3j1K48ePx6hRozB79myN9nHjxqF169aFlhwRERFRcdK7R+nGjRsYMGCARnv//v1x/fr1QkmKiIiIqCTQu1Cyt7dHVFSURntUVBR/CUdEREQfFL1PvQUFBWHQoEH4+++/4ePjA5lMhmPHjmHOnDkICQkpihyJiIiIioXehdL3338PKysrLFiwABMmTAAAODk5YfLkyRg+fHihJ0hERERUXGRCCFHQmVNSUgAAVlZWhZZQaZacnAyFQgGVSgVra+viTkc7may4M/gwFPxfh94im8LjsTCIUB6PRLrS5/O6QOMo5WCBRERERB8yvS/mJiIiIvpYsFAiIiIi0oKFEhEREZEWLJSIiIiItChQoTR06FA8f/68sHMhIiIiKlF0LpTu378v/f2f//wHL168AADUrl0b9+7dK/zMiIiIiIqZzsMDuLu7w87ODr6+vnj9+jXu3buH8uXLIyYmBhkZGUWZIxEREVGx0LlHSaVS4ffff0eDBg2QnZ0Nf39/VKtWDWlpadi9ezcSEhKKMk8iIiKif5zOhVJGRgYaNWqEkJAQmJmZ4eLFi1i1ahUMDQ2xcuVKVK5cGdWrV9dr5UeOHEHHjh3h5OQEmUyGLVu2qE0XQmDy5MlwcnKCmZkZ/Pz8cO3aNbWYtLQ0DBs2DGXLloWFhQU6deqkdpoQABITE9G7d28oFAooFAr07t0bSUlJajFxcXHo2LEjLCwsULZsWQwfPhzp6el6bQ8RERF9WHQulKytrdG4cWMEBwcjPT0dr169gq+vL4yMjLBhwwYkJiZixYoVeq385cuXqFOnDn766ac8p8+dOxdhYWH46aefcPbsWSiVSrRu3Vq6dQoAjBw5Eps3b0ZERASOHTuGFy9eICAgAFlZWVJMz549ERUVhcjISERGRiIqKgq9e/eWpmdlZaFDhw54+fIljh07hoiICGzcuJE3+SUiIvrI6Xyvt6dPn+LkyZM4ceIEwsLCIJPJ0LBhQ5w5cwbr1q1D586dYWxsXPBEZDJs3rwZXbp0AfCmN8nJyQkjR47EuHHjALzpPXJwcMCcOXPw9ddfQ6VSwd7eHmvXrkX37t0BAA8fPoSrqyt27tyJtm3b4saNG/Dw8MCpU6fQuHFjAMCpU6fg7e2Nmzdvonr16ti1axcCAgJw7949ODk5AQAiIiLQt29fPH78WOt9YNLS0pCWliY9T05OhqurK+/19rHgvd4KBe/1Vjh4rzci3elzrzede5TKli2Ljh07YtasWTA3N8fZs2cxbNgwyGQyjB49GtbW1mjWrNl7J5/j7t27SEhIQJs2baQ2uVyOZs2a4cSJEwCA8+fPIyMjQy3GyckJtWrVkmJOnjwJhUIhFUkA8Mknn0ChUKjF1KpVSyqSAKBt27ZIS0vD+fPnteY4a9Ys6XSeQqGAq6tr4Ww8ERERlQgFHnBSoVCgW7duMDY2xoEDB3D37l0MGTKk0BLLuTjcwcFBrd3BwUGalpCQABMTE9jY2OQbU65cOY3llytXTi0m93psbGxgYmKS70XqEyZMgEqlkh4cJoGIiOjDovPwAG+7fPkynJ2dAQAVKlSAsbExlEqldPqrMMlynSYSQmi05ZY7Jq/4gsTkJpfLIZfL882FiIiISq8C9Si5urrCwODNrFevXi2SU05KpRIANHp0Hj9+LPX+KJVKpKenIzExMd+YR48eaSz/yZMnajG515OYmIiMjAyNniYiIiL6eJTYe71VrFgRSqUSe/fuldrS09Nx+PBh+Pj4AAAaNGgAY2NjtZj4+HhcvXpVivH29oZKpcKZM2ekmNOnT0OlUqnFXL16FfHx8VLMnj17IJfL0aBBgyLdTiIiIiq5CnTqrbC8ePECd+7ckZ7fvXsXUVFRsLW1Rfny5TFy5EjMnDkTVatWRdWqVTFz5kyYm5ujZ8+eAN5cJzVgwACEhITAzs4Otra2GD16NGrXro1WrVoBAGrUqIF27dohKCgIy5YtAwAMGjQIAQEB0rhPbdq0gYeHB3r37o158+bh+fPnGD16NIKCgkr2r9eIiIioSBVroXTu3Dk0b95ceh4cHAwACAwMRHh4OMaOHYvU1FQMGTIEiYmJaNy4Mfbs2QMrKytpnoULF8LIyAjdunVDamoqWrZsifDwcBgaGkox69atw/Dhw6Vfx3Xq1Elt7CZDQ0P8+eefGDJkCHx9fWFmZoaePXti/vz5Rb0LiIiIqATTeRwlejd9xmUoVhxHqXDwX6dQcBylwsFxlIh0VyTjKBERERF9bF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rn88ssvqFixIkxNTdGgQQMcPXq0uFMiIiKiYsJC6S0bNmzAyJEjMXHiRFy8eBGffvop2rdvj7i4uOJOjYiI/gEyGR+F8fiQsFB6S1hYGAYMGICBAweiRo0aWLRoEVxdXbFkyZLiTo2IiIiKgVFxJ1BSpKen4/z58xg/frxae5s2bXDixIk850lLS0NaWpr0XKVSAQCSk5OLLlEqOfg6F47XxZ3Ah4HvO1SSlPTDMef/RQjxzlgWSv/z9OlTZGVlwcHBQa3dwcEBCQkJec4za9YsTJkyRaPd1dW1SHKkEkahKO4MiCSK2TweqeQoLW+PKSkpULwjWRZKuchynVwVQmi05ZgwYQKCg4Ol59nZ2Xj+/Dns7Oy0zkPvlpycDFdXV9y7dw/W1tbFnQ595Hg8UknC47FwCCGQkpICJyend8ayUPqfsmXLwtDQUKP36PHjxxq9TDnkcjnkcrlaW5kyZYoqxY+OtbU13wioxODxSCUJj8f3966epBy8mPt/TExM0KBBA+zdu1etfe/evfDx8SmmrIiIiKg4sUfpLcHBwejduze8vLzg7e2N5cuXIy4uDoMHDy7u1IiIiKgYsFB6S/fu3fHs2TNMnToV8fHxqFWrFnbu3IkKFSoUd2ofFblcjtDQUI3TmkTFgccjlSQ8Hv95MqHLb+OIiIiIPkK8RomIiIhICxZKRERERFqwUCIiIiLSgoUSlSgxMTGQyWSIiooCABw6dAgymQxJSUk6L2Py5MmoW7dukeRHJZdMJsOWLVt0ji/IsVUU/Pz8MHLkyGLNoaQpra+lPnK/T/Xt2xddunQptnwKoiA5u7m5YdGiRf/IugoLCyXSSd++fSGTySCTyWBsbAwHBwe0bt0aK1euRHZ2dpGt18fHB/Hx8ToPDKYrfjiVPu96o4yPj0f79u0LdZ2FUXSHh4fnOxDtpk2bMG3aNOl5QT9ISpPS+lpqW0ZSUhJkMhkOHTpU4GX/8MMPCA8Pl57n9x4VGxsLuVyO5ORkTJ48GTKZTGMYm6ioKMhkMsTExBQ4p3cVoLlzLgy5vywX5bp0xUKJdNauXTvEx8cjJiYGu3btQvPmzTFixAgEBAQgMzOzSNZpYmICpVLJW8LQOymVylL5k2lbW1tYWVkVdxolSml9Ld+HQqHQ+c4OW7duhZ+fnzQyt6mpKVasWIFbt24VYYaa9Mm5NK0rNxZKpDO5XA6lUglnZ2fUr18f3377LbZu3Ypdu3ZJlX5YWBhq164NCwsLuLq6YsiQIXjx4gUA4OXLl7C2tsYff/yhttzt27fDwsICKSkpGuvM6xvNr7/+CldXV5ibm+Ozzz5DWFhYnv9Aa9euhZubGxQKBXr06CEtv2/fvjh8+DB++OEHqZfsfb51UcmQ+3TNiRMnULduXZiamsLLywtbtmzJ85vq+fPn4eXlBXNzc/j4+CA6OhrAm56gKVOm4NKlS9JxknOcT548GeXLl4dcLoeTkxOGDx9e4Lzf7jnw8/NDbGwsRo0aJa3zY1RaX8scOe9b+/fvzzOfvLzdy/au96itW7eiU6dO0vPq1aujefPm+O677/LN6/Dhw2jUqBHkcjkcHR0xfvz49/qSm7tnMCUlBb169YKFhQUcHR2xcOHCPHvGXr16hf79+8PKygrly5fH8uXLpWkVK1YEANSrVw8ymQx+fn55rsvPzw/Dhw/H2LFjYWtrC6VSicmTJ6ut5+bNm2jSpAlMTU3h4eGBffv26X1aF2ChRO+pRYsWqFOnDjZt2gQAMDAwwOLFi3H16lWsXr0aBw4cwNixYwEAFhYW6NGjB1atWqW2jFWrVuHLL7/U6Vv18ePHMXjwYIwYMQJRUVFo3bo1ZsyYoRH3119/YcuWLdixYwd27NiBw4cPY/bs2QDedOF6e3sjKCgI8fHxiI+Ph6ur6/vuCipBUlJS0LFjR9SuXRsXLlzAtGnTMG7cuDxjJ06ciAULFuDcuXMwMjJC//79AbwZgDYkJAQ1a9aUjpPu3bvjjz/+wMKFC7Fs2TLcvn0bW7ZsQe3atQsl702bNsHFxUUa9DY+Pr5QllualdbXMr983iW/96ikpCQcPXpUrVACgNmzZ2Pjxo04e/Zsnst88OAB/P390bBhQ1y6dAlLlizBihUrMH369PfbyLcEBwfj+PHj2LZtG/bu3YujR4/iwoULGnELFiyAl5cXLl68iCFDhuCbb77BzZs3AQBnzpwBAOzbtw/x8fHSZ0teVq9eDQsLC5w+fRpz587F1KlTpduQZWdno0uXLjA3N8fp06exfPlyTJw4sUDbxZG56b25u7vj8uXLAKD2zaFixYqYNm0avvnmG/zyyy8AgIEDB8LHxwcPHz6Ek5MTnj59ih07dmjcY0+bH3/8Ee3bt8fo0aMBANWqVcOJEyewY8cOtbjs7GyEh4dLxVfv3r2xf/9+zJgxAwqFAiYmJjA3N4dSqXzfzacSaN26dZDJZPj111+lb5MPHjxAUFCQRuyMGTPQrFkzAMD48ePRoUMHvH79GmZmZrC0tISRkZHacRIXFwelUolWrVrB2NgY5cuXR6NGjQolb1tbWxgaGsLKyorH5v+U1tcyv3xMTU3znS+/96idO3eidu3aGl/u6tevj27dumH8+PHYv3+/xjJ/+eUXuLq64qeffoJMJoO7uzsePnyIcePGYdKkSTAweL9+k5SUFKxevRr/+c9/0LJlSwBvvgQ7OTlpxPr7+2PIkCEAgHHjxmHhwoU4dOgQ3N3dYW9vDwCws7N75/+Ap6cnQkNDAQBVq1bFTz/9hP3796N169bYs2cP/vrrLxw6dEhazowZM9C6dWu9t409SvTehBDSKYKDBw+idevWcHZ2hpWVFfr06YNnz57h5cuXAIBGjRqhZs2aWLNmDYA3p8fKly+Ppk2b6rSu6OhojTeyvN7Y3Nzc1HqoHB0d8fjx4wJtH5U+0dHR8PT0VPtA0vYB6OnpKf3t6OgIAPkeK127dkVqaioqVaqEoKAgbN68uciu0aPS/Vrqm48ucp92e9v06dNx9OhR7NmzR2PajRs34O3trXY619fXFy9evMD9+/ffKycA+Pvvv5GRkaH22igUClSvXl0j9u39IpPJoFQqC7Rf3l4OoP4+Hx0dDVdXV7Viq6BFMAslem83btxAxYoVERsbC39/f9SqVQsbN27E+fPn8fPPPwMAMjIypPiBAwdKp99WrVqFfv366XwtxttF2dttuRkbG6s9l8lkRfrrPCpZdD1OAPVjJWee/I4VV1dXREdH4+eff4aZmRmGDBmCpk2bqh3jVHhK0mtpbW0NlUql0Z5zDWXuX+fqm8+7ZGRkIDIyEp07d85zeuXKlREUFITx48dr7KP89mNhXAunbVlF+f6c33Ly2t6CYqFE7+XAgQO4cuUKvvjiC5w7dw6ZmZlYsGABPvnkE1SrVg0PHz7UmOerr75CXFwcFi9ejGvXriEwMFDn9bm7u0vnsHOcO3dO77xNTEyQlZWl93xUOuScDk5LS5PaCvM4MTMzQ6dOnbB48WIcOnQIJ0+exJUrV94r53et82NVkl5Ld3d33L9/HwkJCWrtZ8+ehYGBAapUqaJ3Xvrke/DgQZQpUybfYQ4mTZqEW7duISIiQq3dw8MDJ06cUCtcTpw4ASsrKzg7O793vpUrV4axsbHa+3NycjJu376t13JMTEwA4L3/B9zd3REXF4dHjx5Jbdqu33oXXqNEOktLS0NCQgKysrLw6NEjREZGYtasWQgICECfPn1w5coVZGZm4scff0THjh1x/PhxLF26VGM5NjY2+PzzzzFmzBi0adMGLi4uOucwbNgwNG3aFGFhYejYsSMOHDiAXbt26f3Nwc3NDadPn0ZMTAwsLS1ha2v73ufoqeipVCqNXzrZ2tqifPnyam09e/bExIkTMWjQIIwfPx5xcXGYP38+AP2+Pbu5ueHu3buIioqCi4sLrKyssH79emRlZaFx48YwNzfH2rVrYWZmhgoVKmhdTlZWlkbeJiYm8PDwyHOdR44cQY8ePSCXy1G2bFmd8y1NSuNr2aZNG9SoUQM9evTAjBkz4OTkhMuXL2P06NEYPHhwoQ7zkNd71LZt27Sedsvh4OCA4OBgzJs3T619yJAhWLRoEYYNG4ahQ4ciOjoaoaGhCA4Ofud735UrVzS2LXexZmVlhcDAQIwZMwa2trYoV64cQkNDYWBgoNfrVK5cOZiZmSEyMhIuLi4wNTUt0Dh6rVu3RuXKlREYGIi5c+ciJSVFuphb388LfjKQziIjI+Ho6Ag3Nze0a9cOBw8exOLFi7F161YYGhqibt26CAsLw5w5c1CrVi2sW7cOs2bNynNZAwYMQHp6us6/Asnh6+uLpUuXIiwsDHXq1EFkZCRGjRr1zosjcxs9ejQMDQ3h4eEBe3t7xMXF6TU/FY9Dhw6hXr16ao9JkyZpxFlbW2P79u2IiopC3bp1MXHiRClOn2Pliy++QLt27dC8eXPY29tj/fr1KFOmDH799Vf4+vrC09MT+/fvx/bt22FnZ6d1OS9evNDI29/fP8/YqVOnIiYmBpUrV5YubP0QlcbX0sjICHv27EGlSpXQq1cv1KxZE+PHj8fAgQMRFhZWsB2hRV7vUdu2bdN62u1tY8aMgaWlpVqbs7Mzdu7ciTNnzqBOnToYPHgwBgwY8M4hBQCgadOmGq9VXsLCwuDt7Y2AgAC0atUKvr6+qFGjhl6vk5GRERYvXoxly5bByclJp+3Ni6GhIbZs2YIXL16gYcOGGDhwoLSt+n5eyIS2k71ERWjdunUYMWIEHj58KHW1FlRQUBBu3ryJo0ePFlJ29CFat24d+vXrB5VKBTMzs+JOh97Dx/haXrhwAS1atMCTJ080rs0pqV6+fAlnZ2csWLAAAwYMKO50cPz4cTRp0gR37txB5cqVdZ6Pp97oH/Xq1SvcvXsXs2bNwtdff12gImn+/Plo3bo1LCwssGvXLqxevVoafoAox5o1a1CpUiU4Ozvj0qVLGDduHLp16/bRfLB+SPhaQrqsoSQXSRcvXsTNmzfRqFEjqFQqTJ06FQAK3Cv0vjZv3gxLS0tUrVoVd+7cwYgRI+Dr66tXkQQAEET/oNDQUGFkZCRatGghUlJSCrSMrl27Cnt7e2Fqaio8PDzEkiVLCjlL+hDMmTNHVKhQQcjlcuHm5iZGjhwpXr58WdxpUQHwtSwdLly4IOrXry8sLCyEjY2NaNWqlbh8+XKx5bN69WpRpUoVIZfLhbOzswgMDBRPnz7Vezk89UZERESkBS/mJiIiItKChRIRERGRFiyUiIiIiLRgoURERESkBQslIiIiIi1YKBHRP0Imk2HLli06xx86dAgymUy64Whp1rdvX3Tp0kV67ufnh5EjR+Y7T3h4OMqUKVOkeRHRu7FQIqJCkbsYyC0+Ph7t27cv1HVOnjw53xuEvi05ORkTJ06Eu7s7TE1NoVQq0apVK2zatEnr3eiLyqZNmzBt2jTpuZubGxYtWqQW0717d9y6desfzYuINHFkbiL6RyiVymJbd1JSEpo0aQKVSoXp06ejYcOGMDIywuHDhzF27Fi0aNHiH+29sbW1fWeMmZnZRzXyNFFJxR4lIvpH5D71duLECdStWxempqbw8vLCli1bIJPJNO4of/78eXh5ecHc3Bw+Pj6Ijo4G8ObU1JQpU3Dp0iXIZDLIZDKEh4fnue5vv/0WMTExOH36NAIDA+Hh4YFq1aohKCgIUVFR0g1EExMT0adPH9jY2MDc3Bzt27fH7du3peXknA7bvXs3atSoAUtLS7Rr1w7x8fFSTFZWFoKDg1GmTBnY2dlh7NixGj1Wb5968/PzQ2xsLEaNGiVtx9vretuSJUtQuXJlmJiYoHr16li7dq3GPv7tt9/w2WefwdzcHFWrVsW2bduk6YmJiejVqxfs7e1hZmaGqlWrYtWqVXm/YEQEgIUSERWDlJQUdOzYEbVr18aFCxcwbdo0jBs3Ls/YiRMnYsGCBTh37hyMjIzQv39/AG9OTYWEhKBmzZqIj49HfHw8unfvrjF/dnY2IiIi0KtXLzg5OWlMt7S0hJHRm871vn374ty5c9i2bRtOnjwJIQT8/f2RkZEhxb969Qrz58/H2rVrceTIEcTFxWH06NHS9AULFmDlypVYsWIFjh07hufPn2Pz5s1a98WmTZvg4uKCqVOnStuRl82bN2PEiBEICQnB1atX8fXXX6Nfv344ePCgWtyUKVPQrVs3XL58Gf7+/ujVqxeeP38OAPj+++9x/fp17Nq1Czdu3MCSJUtQtmxZrbkREXivNyIqHIGBgaJz585apwMQmzdvFkIIsWTJEmFnZydSU1Ol6b/++qsAIC5evCiEEOLgwYMCgNi3b58U8+effwoA0nyhoaGiTp06+eb16NEjAUCEhYXlG3fr1i0BQBw/flxqe/r0qTAzMxP//e9/hRBCrFq1SgAQd+7ckWJ+/vln4eDgID13dHQUs2fPlp5nZGQIFxcXtX3TrFkzMWLECOl5hQoVxMKFC9XyWbVqlVAoFNJzHx8fERQUpBbTtWtX4e/vLz0HIL777jvp+YsXL4RMJhO7du0SQgjRsWNH0a9fv3z3AxGpY48SEf3joqOj4enpCVNTU6mtUaNGecZ6enpKfzs6OgIAHj9+rPO6xP9Oe+Wc0tLmxo0bMDIyQuPGjaU2Ozs7VK9eHTdu3JDazM3N1e4+7ujoKOWjUqkQHx8Pb29vabqRkRG8vLx0zje//Hx9fdXafH191XID1PeXhYUFrKyspPy++eYbREREoG7duhg7dixOnDjx3nkRfehYKBHRP04IoVG4CC2/PDM2Npb+zpknOztb53XZ29vDxsZGo6DIKyddcn07n5yctM1b2PLaZ7nb8sovZ3+1b98esbGxGDlyJB4+fIiWLVuqnTYkIk0slIjoH+fu7o7Lly8jLS1Najt37pzeyzExMUFWVla+MQYGBujevTvWrVuHhw8fakx/+fIlMjMz4eHhgczMTJw+fVqa9uzZM9y6dQs1atTQKR+FQgFHR0ecOnVKasvMzMT58+ffeztq1KiBY8eOqbWdOHFC59xy2Nvbo2/fvvj3v/+NRYsWYfny5XrNT/SxYaFERIVGpVIhKipK7REXF6cR17NnT2RnZ2PQoEG4ceMGdu/ejfnz5wN49ymyt7m5ueHu3buIiorC06dP1Qqvt82cOROurq5o3Lgx1qxZg+vXr+P27dtYuXIl6tatixcvXqBq1aro3LkzgoKCcOzYMVy6dAlfffUVnJ2d0blzZ51zGjFiBGbPno3Nmzfj5s2bGDJkyDsHzXRzc8ORI0fw4MEDPH36NM+YMWPGIDw8HEuXLsXt27cRFhaGTZs26dUjNGnSJGzduhV37tzBtWvXsGPHDr0LLaKPDQslIio0hw4dQr169dQekyZN0oiztrbG9u3bERUVhbp162LixIlS3NvXLb3LF198gXbt2qF58+awt7fH+vXr84yzsbHBqVOn8NVXX2H69OmoV68ePv30U6xfvx7z5s2DQqEAAKxatQoNGjRAQEAAvL29IYTAzp07NU5n5SckJAR9+vRB37594e3tDSsrK3z22Wf5zjN16lTExMSgcuXKsLe3zzOmS5cu+OGHHzBv3jzUrFkTy5Ytw6pVq+Dn56dzbiYmJpgwYQI8PT3RtGlTGBoaIiIiQuf5iT5GMvFPnVwnIsrHunXr0K9fP6hUKg60SEQlBkfmJqJisWbNGlSqVAnOzs64dOkSxo0bh27durFIIqIShYUSERWLhIQETJo0CQkJCXB0dETXrl0xY8aM4k6LiEgNT70RERERacGLuYmIiIi0YKFEREREpAULJSIiIiItWCgRERERacFCiYiIiEgLFkpEREREWrBQIiIiItKChRIRERGRFv8PqC3xveU9Aj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63" y="1628800"/>
            <a:ext cx="2790825"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descr="data:image/png;base64,iVBORw0KGgoAAAANSUhEUgAAAjsAAAHFCAYAAAAUpjivAAAAOXRFWHRTb2Z0d2FyZQBNYXRwbG90bGliIHZlcnNpb24zLjcuMSwgaHR0cHM6Ly9tYXRwbG90bGliLm9yZy/bCgiHAAAACXBIWXMAAA9hAAAPYQGoP6dpAABQN0lEQVR4nO3deVhU5f8//udRYNgRkF0ENBQVUBM1wVRU3HdL1Eo0ssVcSElRU3BJTHPNd7zLDNRM/fTOLVPTVHBBDRfc18ItITdkFwXu3x9+OT/HAZ2BIeD4fFzXXJdzn3vOeZ2Z48yT+2ySEEKAiIiISKFqVHYBRERERBWJYYeIiIgUjWGHiIiIFI1hh4iIiBSNYYeIiIgUjWGHiIiIFI1hh4iIiBSNYYeIiIgUjWGHiIiIFI1hh6qFuLg4SJJU4iM8PFzr+dy6dQtRUVFITk4ucy3x8fGQJAnx8fFav2bLli2QJAm2trbIz88v87K14e7ujuHDh7+wX1nWoyzmzJmDTZs2Vegy9Kl4Wzt69Gipfa5evQpJkhAXF1emZUiShNGjR7+wX2JiIqKiovDgwQOd5r9//34MGjQILi4uMDIygpWVFfz9/RETE4OcnJwy1Vwexe/p1atX5bYOHTqgQ4cO8vPc3FxERUWVuD2W9HoiXRhUdgFEuoiNjYWXl5dam7Ozs9avv3XrFmbMmAF3d3c0a9ZMz9WVbsWKFQCA+/fvY9OmTQgODq6wZW3cuBGWlpYVNn9dzZkzB2+88Qb69etX2aXojZOTEw4dOoT69etX6HISExMxY8YMDB8+HLVq1dLqNZGRkZg5cyb8/f0xa9Ys1K9fH7m5uXJwunTpEhYtWlShdWvj66+/Vnuem5uLGTNmAIBaCAKAnj174tChQ3Bycvq3yiOFYdihasXb2xt+fn6VXYZO0tLSsG3bNnTs2BGJiYlYsWJFhYad5s2bV9i86QmVSoXXXnutssvQ8NNPP2HmzJkIDQ3F8uXLIUmSPK179+6YOHEiDh06VIkV/v8aN26sdV87OzvY2dlVYDWkdNyNRYpw5coVjBgxAp6enjA1NYWLiwt69+6N06dPy33i4+PRsmVLAMCIESPk3WBRUVEAgKNHj2Lw4MFwd3eHiYkJ3N3dMWTIEFy7dq1cta1cuRIFBQX45JNPMGDAAOzevbvEeT548AATJkxAvXr1oFKpYG9vjx49euDChQtyn/z8fMycORONGjWCsbExbG1tERgYiMTERLlPSbuxLly4gG7dusHU1BS1a9fGhx9+iKysrBLr/f3339GpUydYWlrC1NQUAQEB2L17t1qfqKgoSJKEs2fPYsiQIbCysoKDgwPeffddZGRkyP0kSUJOTg5Wrlwpv9/Ff7Xn5uYiPDwcHh4eMDY2ho2NDfz8/LB27dpS38uTJ09CkiR5pOxp27dvhyRJ2LJlCwDgzp07eP/99+Hq6gqVSgU7OzsEBATg999/L3X+2iptN9bmzZvh6+sLlUqFevXqYcmSJfJ7VZLVq1ejUaNGMDU1RdOmTbF161Z5WlRUFD799FMAgIeHh/z+PW+348yZM2FtbY2lS5eWuEwLCwt06dJFfv7w4UNMnjwZHh4eMDIygouLCz7++GON3Wbu7u7o1asXduzYgVdffRUmJibw8vLC999/r7GMw4cPIyAgAMbGxnB2dsbkyZPx+PFjjX5P78a6evWqHGZmzJghr2vxdlzabqzvv/8eTZs2lbef/v374/z582p9hg8fDnNzc1y5cgU9evSAubk5XF1dMWHCBI1dyjExMWjatCnMzc1hYWEBLy8vTJkypcT3mqoXjuxQtVJYWIiCggK1NgMDA9y6dQu2traYO3cu7OzscP/+faxcuRKtW7fGiRMn0LBhQ7z66quIjY3FiBEj8Nlnn6Fnz54AgDp16gB48oXbsGFDDB48GDY2NkhNTUVMTAxatmyJc+fOoXbt2mWq+fvvv4eTkxO6d+8OExMT/Pjjj4iLi0NkZKTcJysrC23btsXVq1cxadIktG7dGtnZ2di3bx9SU1Ph5eWFgoICdO/eHfv370dYWBg6duyIgoICHD58GNevX4e/v3+Jy//nn3/Qvn17GBoa4uuvv4aDgwPWrFlT4jEjP/zwA4YNG4a+ffti5cqVMDQ0xDfffIOuXbvit99+Q6dOndT6Dxw4EMHBwQgNDcXp06cxefJkeZ0B4NChQ+jYsSMCAwMxbdo0AJB3sY0fPx6rV6/G7Nmz0bx5c+Tk5ODMmTO4d+9eqe9l06ZN0bx5c8TGxiI0NFRtWlxcnBwQAeCdd97B8ePH8fnnn6NBgwZ48OABjh8//tz5l8eOHTswYMAAtGvXDuvXr0dBQQG+/PJL/PPPPyX2//XXX5GUlISZM2fC3Nwc8+bNQ//+/XHx4kXUq1cP7733Hu7fv4+vvvoKGzZskHfhlDYikpqaijNnziA4OBimpqYvrFcIgX79+mH37t2YPHkyXn/9dZw6dQqRkZE4dOgQDh06BJVKJfc/efIkJkyYgIiICDg4OOC7775DaGgoXnnlFbRr1w4AcO7cOXTq1Anu7u6Ii4uDqakpvv76a/z444/PrcXJyQk7duxAt27dEBoaivfeew8AnjuaEx0djSlTpmDIkCGIjo7GvXv3EBUVhTZt2iApKQmenp5y38ePH6NPnz4IDQ3FhAkTsG/fPsyaNQtWVlaYPn06AGDdunUYNWoUxowZgy+//BI1atTAlStXcO7cuRe+l1QNCKJqIDY2VgAo8fH48WON/gUFBeLRo0fC09NTfPLJJ3J7UlKSACBiY2NfuMyCggKRnZ0tzMzMxJIlS+T2vXv3CgBi7969L5zHvn37BAAREREhhBCiqKhIeHh4CDc3N1FUVCT3mzlzpgAgdu3aVeq8Vq1aJQCI5cuXP3eZbm5uIiQkRH4+adIkIUmSSE5OVusXFBSkth45OTnCxsZG9O7dW61fYWGhaNq0qWjVqpXcFhkZKQCIefPmqfUdNWqUMDY2Vls3MzMztXqKeXt7i379+j13XUqydOlSAUBcvHhRbrt//75QqVRiwoQJcpu5ubkICwvTef7F21pSUlKpfVJSUjS2o5YtWwpXV1eRn58vt2VlZQlbW1vx7FctAOHg4CAyMzPltrS0NFGjRg0RHR0tt82fP18AECkpKS+s+/Dhw2rb2ovs2LGjxM9w/fr1AoD49ttv5TY3NzdhbGwsrl27Jrfl5eUJGxsb8cEHH8htwcHBwsTERKSlpcltBQUFwsvLS2M92rdvL9q3by8/v3PnjgAgIiMjNWot/kyKX5+eni5MTExEjx491Ppdv35dqFQqMXToULktJCREABD/93//p9a3R48eomHDhvLz0aNHi1q1apXwTpEScDcWVSurVq1CUlKS2sPAwAAFBQWYM2cOGjduDCMjIxgYGMDIyAiXL1/WGNYuTXZ2NiZNmoRXXnkFBgYGMDAwgLm5OXJycrSex7OKd7e8++67ACAPzV+7dk1t19D27dvRoEEDdO7cudR5bd++HcbGxvK8tLV37140adIETZs2VWsfOnSo2vPExETcv38fISEhKCgokB9FRUXo1q0bkpKSNM7k6dOnj9pzX19fPHz4ELdv335hXa1atcL27dsRERGB+Ph45OXlabU+b731FlQqldoupLVr1yI/Px8jRoxQm39cXBxmz56Nw4cPl7grRV9ycnJw9OhR9OvXD0ZGRnK7ubk5evfuXeJrAgMDYWFhIT93cHCAvb19uXebamvPnj0AoLHL880334SZmZnGrstmzZqhbt268nNjY2M0aNBArd69e/eiU6dOcHBwkNtq1qyp92PUDh06hLy8PI3aXV1d0bFjR43aJUnS+Bx8fX3Vam/VqhUePHiAIUOGYPPmzbh7965ea6bKxbBD1UqjRo3g5+en9gCe7BKZNm0a+vXrh19++QVHjhxBUlISmjZtqvWP6NChQ7Fs2TK89957+O233/DHH38gKSkJdnZ2Ws/jaVlZWfjpp5/QqlUr2NnZ4cGDB3jw4AH69++vcdzJnTt35N1ppblz5w6cnZ1Ro4Zu/23v3bsHR0dHjfZn24p3t7zxxhswNDRUe3zxxRcQQuD+/ftqr7G1tVV7XrzbQ5v3a+nSpZg0aRI2bdqEwMBA2NjYoF+/frh8+fJzX2djY4M+ffpg1apVKCwsBPBkF1arVq3QpEkTud/69esREhKC7777Dm3atIGNjQ2GDRuGtLS0F9amq/T0dAgh1H7ki5XUBmi+d8CT968s2xoAOYikpKRo1f/evXswMDDQ2FUkSRIcHR01dvdpU6+221p5FddW0tlZzs7OGrWbmprC2NhYrU2lUuHhw4fy83feeQfff/89rl27hoEDB8Le3h6tW7fGrl279Fo7VQ4es0OKUHysyZw5c9Ta7969q9UpuxkZGdi6dSsiIyMREREht+fn52v8wGtr7dq1yM3NxR9//AFra2uN6Rs3bkR6ejqsra1hZ2eHmzdvPnd+dnZ2OHDgAIqKinQKPLa2tiX+wD/bVnxM0ldffVXqmUal/XCXhZmZGWbMmIEZM2bgn3/+kUd5evfurXZQdklGjBiBn376Cbt27ULdunWRlJSEmJgYtT61a9fG4sWLsXjxYly/fh1btmxBREQEbt++jR07duhtPQDA2toakiSVeHxORYSrkjg5OcHHxwc7d+5Ebm7uC4/bsbW1RUFBAe7cuaMWeIQQSEtLkw/m14W221p5FQev1NRUjWm3bt0q8/F1I0aMwIgRI5CTk4N9+/YhMjISvXr1wqVLl+Dm5laumqlycWSHFEGSJLWDKYEnB4D+/fffam2ljTxIkgQhhMY8vvvuO3n0QFcrVqyAhYUFdu/ejb1796o95s+fj/z8fKxZswbAk9OCL126JO9aKEn37t3x8OFDnS9kFxgYiLNnz+LkyZNq7c8eNBoQEIBatWrh3LlzGqNnxY+nd9FoS5vRCgcHBwwfPhxDhgzBxYsXkZub+9z+Xbp0gYuLC2JjYxEbGwtjY2MMGTKk1P5169bF6NGjERQUhOPHj+u8Di9iZmYGPz8/bNq0CY8ePZLbs7Oz1c6w0pUuI2UAMG3aNKSnp2Ps2LEQQmhMz87Oxs6dOwFAPtj8hx9+UOvz888/IycnR+NgdG0EBgZi9+7daqGvsLAQ69evf+FrdVnXNm3awMTERKP2mzdvYs+ePWWq/WlmZmbo3r07pk6dikePHuHs2bPlmh9VPo7skCL06tULcXFx8PLygq+vL44dO4b58+dr7BqqX78+TExMsGbNGjRq1Ajm5uZwdnaGs7Mz2rVrh/nz56N27dpwd3dHQkICVqxYofXF3J525swZ/PHHH/joo4/QsWNHjekBAQFYsGABVqxYgdGjRyMsLAzr169H3759ERERgVatWiEvLw8JCQno1asXAgMDMWTIEMTGxuLDDz/ExYsXERgYiKKiIhw5cgSNGjXC4MGDS6wlLCwM33//PXr27InZs2fLZ2M9O3pibm6Or776CiEhIbh//z7eeOMN2Nvb486dOzh58iTu3LmjMXqiDR8fH8THx+OXX36Bk5MTLCws0LBhQ7Ru3Rq9evWCr68vrK2tcf78eaxevRpt2rR54ahEzZo1MWzYMCxcuBCWlpYYMGAArKys5OkZGRkIDAzE0KFD4eXlBQsLCyQlJclnTGljz549JV6xt/hsr2fNnDkTPXv2RNeuXTFu3DgUFhZi/vz5MDc3L/PooI+PDwBgyZIlCAkJgaGhIRo2bKh2rM/T3nzzTUybNg2zZs3ChQsXEBoaKl9U8MiRI/jmm28QHByMLl26ICgoCF27dsWkSZOQmZmJgIAA+Wys5s2b45133tG53s8++wxbtmxBx44dMX36dJiamuI///mPVldttrCwgJubGzZv3oxOnTrBxsZG/r/4rFq1amHatGmYMmUKhg0bhiFDhuDevXuYMWMGjI2N1c501NbIkSNhYmKCgIAAODk5IS0tDdHR0bCysirTKBdVMZV6eDSRll50hkx6eroIDQ0V9vb2wtTUVLRt21bs379f44wPIYRYu3at8PLyEoaGhmpnf9y8eVMMHDhQWFtbCwsLC9GtWzdx5swZjbObtDkbKywsTADQOAPqaREREQKAOHbsmLwO48aNE3Xr1hWGhobC3t5e9OzZU1y4cEF+TV5enpg+fbrw9PQURkZGwtbWVnTs2FEkJibKfZ6tVwghzp07J4KCgoSxsbGwsbERoaGhYvPmzSWuR0JCgujZs6ewsbERhoaGwsXFRfTs2VP89NNPcp/is7Hu3Lmj9tpnz5oRQojk5GQREBAgTE1NBQD584iIiBB+fn7C2tpaqFQqUa9ePfHJJ5+Iu3fvlvqePe3SpUvyGXnPnsX28OFD8eGHHwpfX19haWkpTExMRMOGDUVkZKTIycl57nyfd+Zf8bqVdDaWEEJs3LhR+Pj4CCMjI1G3bl0xd+5cMXbsWGFtba3WD4D4+OOPNZZd0mc3efJk4ezsLGrUqKH1WYAJCQnijTfeEE5OTsLQ0FBYWlqKNm3aiPnz56udAZaXlycmTZok3NzchKGhoXBychIfffSRSE9P16irZ8+eGssp6f/XwYMHxWuvvSZUKpVwdHQUn376qfj2229feDaWEEL8/vvvonnz5kKlUgkA8ntR0nYlhBDfffed8PX1FUZGRsLKykr07dtXnD17Vq1PSEiIMDMz06i9eBsutnLlShEYGCgcHByEkZGRcHZ2FoMGDRKnTp3SeC1VP5IQJYx1EhFRuT1+/BjNmjWDi4uLvPuIiP593I1FRKQnoaGhCAoKkneD/Pe//8X58+exZMmSyi6N6KXGsENEpCdZWVkIDw/HnTt3YGhoiFdffRXbtm177vWTiKjicTcWERERKRpPPSciIiJFY9ghIiIiRWPYISIiIkXjAcoAioqKcOvWLVhYWECSpMouh4iIiLQghEBWVtYL7xvIsIMn91JxdXWt7DKIiIioDG7cuPHcmykz7ADypddv3LgBS0vLSq6GiIiItJGZmQlXV9dSb6FSjGEHkHddWVpaMuwQERFVMy86BIUHKBMREZGiMewQERGRojHsEBERkaJVatiJiYmBr6+vfKxMmzZtsH37dnm6EAJRUVFwdnaGiYkJOnTogLNnz6rNIz8/H2PGjEHt2rVhZmaGPn364ObNm//2qhAREVEVValhp06dOpg7dy6OHj2Ko0ePomPHjujbt68caObNm4eFCxdi2bJlSEpKgqOjI4KCgpCVlSXPIywsDBs3bsS6detw4MABZGdno1evXigsLKys1SIiIqIqpMrdCNTGxgbz58/Hu+++C2dnZ4SFhWHSpEkAnoziODg44IsvvsAHH3yAjIwM2NnZYfXq1QgODgbw/18zZ9u2bejatatWy8zMzISVlRUyMjJ4NhYREVE1oe3vd5U5ZqewsBDr1q1DTk4O2rRpg5SUFKSlpaFLly5yH5VKhfbt2yMxMREAcOzYMTx+/Fitj7OzM7y9veU+RERE9HKr9OvsnD59Gm3atMHDhw9hbm6OjRs3onHjxnJYcXBwUOvv4OCAa9euAQDS0tJgZGQEa2trjT5paWmlLjM/Px/5+fny88zMTH2tDhEREVUxlT6y07BhQyQnJ+Pw4cP46KOPEBISgnPnzsnTn71QkBDihRcPelGf6OhoWFlZyQ/eKoKIiEi5Kj3sGBkZ4ZVXXoGfnx+io6PRtGlTLFmyBI6OjgCgMUJz+/ZtebTH0dERjx49Qnp6eql9SjJ58mRkZGTIjxs3buh5rYiIiKiqqPSw8ywhBPLz8+Hh4QFHR0fs2rVLnvbo0SMkJCTA398fANCiRQsYGhqq9UlNTcWZM2fkPiVRqVTy6e68RQQREZGyVeoxO1OmTEH37t3h6uqKrKwsrFu3DvHx8dixYwckSUJYWBjmzJkDT09PeHp6Ys6cOTA1NcXQoUMBAFZWVggNDcWECRNga2sLGxsbhIeHw8fHB507d67MVSMiIqIqolLDzj///IN33nkHqampsLKygq+vL3bs2IGgoCAAwMSJE5GXl4dRo0YhPT0drVu3xs6dO9Xubrpo0SIYGBhg0KBByMvLQ6dOnRAXF4eaNWtW1moRERFRFVLlrrNTGXidHSIiouqn2l1nh4iIiKgiVPp1dkgHLzjlnnTAAU0iopcGR3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qNexER0ejZcuWsLCwgL29Pfr164eLFy+q9Rk+fDgkSVJ7vPbaa2p98vPzMWbMGNSuXRtmZmbo06cPbt68+W+uChEREVVRlRp2EhIS8PHHH+Pw4cPYtWsXCgoK0KVLF+Tk5Kj169atG1JTU+XHtm3b1KaHhYVh48aNWLduHQ4cOIDs7Gz06tULhYWF/+bqEBERURVkUJkL37Fjh9rz2NhY2Nvb49ixY2jXrp3crlKp4OjoWOI8MjIysGLFCqxevRqdO3cGAPzwww9wdXXF77//jq5du1bcChAREVGVV6WO2cnIyAAA2NjYqLXHx8fD3t4eDRo0wMiRI3H79m152rFjx/D48WN06dJFbnN2doa3tzcSExNLXE5+fj4yMzPVHkRERKRMVSbsCCEwfvx4tG3bFt7e3nJ79+7dsWbNGuzZswcLFixAUlISOnbsiPz8fABAWloajIyMYG1trTY/BwcHpKWllbis6OhoWFlZyQ9XV9eKWzEiIiKqVJW6G+tpo0ePxqlTp3DgwAG19uDgYPnf3t7e8PPzg5ubG3799VcMGDCg1PkJISBJUonTJk+ejPHjx8vPMzMzGXiIiIgUqkqM7IwZMwZbtmzB3r17UadOnef2dXJygpubGy5fvgwAcHR0xKNHj5Cenq7W7/bt23BwcChxHiqVCpaWlmoPIiIiUqZKDTtCCIwePRobNmzAnj174OHh8cLX3Lt3Dzdu3ICTkxMAoEWLFjA0NMSuXbvkPqmpqThz5gz8/f0rrHYiIiKqHip1N9bHH3+MH3/8EZs3b4aFhYV8jI2VlRVMTEyQnZ2NqKgoDBw4EE5OTrh69SqmTJmC2rVro3///nLf0NBQTJgwAba2trCxsUF4eDh8fHzks7OIiIjo5VWpYScmJgYA0KFDB7X22NhYDB8+HDVr1sTp06exatUqPHjwAE5OTggMDMT69ethYWEh91+0aBEMDAwwaNAg5OXloVOnToiLi0PNmjX/zdUhIiKiKkgSQojKLqKyZWZmwsrKChkZGVX7+J1SDrimMuBmT0RU7Wn7+10lDlAmIiIiqigMO0RERKRoDDtERESkaAw7REREpGgMO0RERKRoDDtERESkaAw7REREpGgMO0RERKRoDDtERESkaAw7REREpGgMO0RERKRoDDtERESkaAw7REREpGgMO0RERKRoDDtERESkaAw7REREpGgMO0RERKRoDDtERESkaAw7REREpGgMO0RERKRoDDtERESkaAaVXQARVW/SDKmyS1AEESkquwQixeLIDhERESkaww4REREpGsMOERERKRrDDhERESkaww4REREpGsMOERERKRrDDhERESkaww4REREpGsMOERERKRrDDhERESkaww4REREpGsMOERERKRrDDhERESkaww4REREpGsMOERERKRrDDhERESkaww4REREpGsMOERERKRrDDhERESlaucNOZmYmNm3ahPPnz+ujHiIiIiK90jnsDBo0CMuWLQMA5OXlwc/PD4MGDYKvry9+/vlnvRdIREREVB46h519+/bh9ddfBwBs3LgRQgg8ePAAS5cuxezZs/VeIBEREVF56Bx2MjIyYGNjAwDYsWMHBg4cCFNTU/Ts2ROXL1/We4FERERE5aFz2HF1dcWhQ4eQk5ODHTt2oEuXLgCA9PR0GBsb671AIiIiovIw0PUFYWFheOutt2Bubo66deuiQ4cOAJ7s3vLx8dF3fURERETlonPYGTVqFFq1aoUbN24gKCgINWo8GRyqV68ej9khIiKiKkfnsAMAfn5+8PX1RUpKCurXrw8DAwP07NlT37URERERlZvOx+zk5uYiNDQUpqamaNKkCa5fvw4AGDt2LObOnavTvKKjo9GyZUtYWFjA3t4e/fr1w8WLF9X6CCEQFRUFZ2dnmJiYoEOHDjh79qxan/z8fIwZMwa1a9eGmZkZ+vTpg5s3b+q6akRERKRAOoedyZMn4+TJk4iPj1c7ILlz585Yv369TvNKSEjAxx9/jMOHD2PXrl0oKChAly5dkJOTI/eZN28eFi5ciGXLliEpKQmOjo4ICgpCVlaW3CcsLAwbN27EunXrcODAAWRnZ6NXr14oLCzUdfWIiIhIYSQhhNDlBW5ubli/fj1ee+01WFhY4OTJk6hXrx6uXLmCV199FZmZmWUu5s6dO7C3t0dCQgLatWsHIQScnZ0RFhaGSZMmAXgyiuPg4IAvvvgCH3zwATIyMmBnZ4fVq1cjODgYAHDr1i24urpi27Zt6Nq16wuXm5mZCSsrK2RkZMDS0rLM9Vc4SarsCpRDt82enkOawe1SH0Qkt0kiXWn7+63zyE5xIHlWTk4OpHL+GGdkZACAfB2flJQUpKWlyae3A4BKpUL79u2RmJgIADh27BgeP36s1sfZ2Rne3t5yn2fl5+cjMzNT7UFERETKpHPYadmyJX799Vf5eXHAWb58Odq0aVPmQoQQGD9+PNq2bQtvb28AQFpaGgDAwcFBra+Dg4M8LS0tDUZGRrC2ti61z7Oio6NhZWUlP1xdXctcNxEREVVtOp+NFR0djW7duuHcuXMoKCjAkiVLcPbsWRw6dAgJCQllLmT06NE4deoUDhw4oDHt2REjIcQLR5Ge12fy5MkYP368/DwzM5OBh4iISKF0Htnx9/fHwYMHkZubi/r162Pnzp1wcHDAoUOH0KJFizIVMWbMGGzZsgV79+5FnTp15HZHR0cA0BihuX37tjza4+joiEePHiE9Pb3UPs9SqVSwtLRUexAREZEy6Rx2AMDHxwcrV67EmTNncO7cOfzwww9lunqyEAKjR4/Ghg0bsGfPHnh4eKhN9/DwgKOjI3bt2iW3PXr0CAkJCfD39wcAtGjRAoaGhmp9UlNTcebMGbkPERERvby02o2VmZkpj3686GBeXUZJPv74Y/z444/YvHkzLCws5BEcKysrmJiYQJIkhIWFYc6cOfD09ISnpyfmzJkDU1NTDB06VO4bGhqKCRMmwNbWFjY2NggPD4ePjw86d+6sdS1ERESkTFqFHWtra6SmpsLe3h61atUq8ViY4mNkdLm2TUxMDADI99cqFhsbi+HDhwMAJk6ciLy8PIwaNQrp6elo3bo1du7cCQsLC7n/okWLYGBggEGDBiEvLw+dOnVCXFwcatasqXUtREREpExaXWcnISEBAQEBMDAweOFByO3bt9dbcf8WXmfnJcTr7OgNr7OjH7zODpHutP391mpk5+kA4+HhAVdX1xLPkLpx40YZyyUiIiKqGDofoOzh4YE7d+5otN+/f1/jAGMiIiKiyqZz2Cnt+jXZ2dlq98oiIiIiqgq0vqhg8UX4JEnCtGnTYGpqKk8rLCzEkSNH0KxZM70XSERERFQeWoedEydOAHgysnP69GkYGRnJ04yMjNC0aVOEh4frv0IiIiKictA67OzduxcAMGLECCxZsqRqn7VERERE9P/ofG+s2NjYiqiDiIiIqEJoFXYGDBiAuLg4WFpaYsCAAc/tu2HDBr0URkRERKQPWoUdKysr+QwsKyurCi2IiIiISJ+0CjvFu66EEIiKioKdnZ3a2VhEREREVZVO19kRQsDT0xN///13RdVDREREpFc6hZ0aNWrA09MT9+7dq6h6iIiIiPRK5ysoz5s3D59++inOnDlTEfUQERER6ZXOp56//fbbyM3NRdOmTWFkZAQTExO16ffv39dbcURERETlpXPYWbx4cQWUQURERFQxdA47ISEhFVEHERERUYXQ+ZgdAPjzzz/x2WefYciQIbh9+zYAYMeOHTh79qxeiyMiIiIqL53DTkJCAnx8fHDkyBFs2LAB2dnZAIBTp04hMjJS7wUSERERlYfOYSciIgKzZ8/Grl271O58HhgYiEOHDum1OCIiIqLy0jnsnD59Gv3799dot7Oz4/V3iIiIqMrROezUqlULqampGu0nTpyAi4uLXooiIiIi0hedw87QoUMxadIkpKWlQZIkFBUV4eDBgwgPD8ewYcMqokYiIiKiMtM57Hz++eeoW7cuXFxckJ2djcaNG6Ndu3bw9/fHZ599VhE1EhEREZWZztfZMTQ0xJo1azBz5kycOHECRUVFaN68OTw9PSuiPiIiIqJy0TnsJCQkoH379qhfvz7q169fETURERER6Y3Ou7GCgoJQt25dRERE8GagREREVOXpHHZu3bqFiRMnYv/+/fD19YWvry/mzZuHmzdvVkR9REREROWic9ipXbs2Ro8ejYMHD+LPP/9EcHAwVq1aBXd3d3Ts2LEiaiQiIiIqszLdG6uYh4cHIiIiMHfuXPj4+CAhIUFfdRERERHpRZnDzsGDBzFq1Cg4OTlh6NChaNKkCbZu3arP2oiIiIjKTeezsaZMmYK1a9fi1q1b6Ny5MxYvXox+/frB1NS0IuojIiIiKhedw058fDzCw8MRHByM2rVrV0RNRERERHqjc9hJTEysiDqIiIiIKkSZjtlZvXo1AgIC4OzsjGvXrgEAFi9ejM2bN+u1OCIiIqLy0jnsxMTEYPz48ejRowcePHiAwsJCAE/uhr548WJ910dERERULjqHna+++grLly/H1KlTUbNmTbndz88Pp0+f1mtxREREROWlc9hJSUlB8+bNNdpVKhVycnL0UhQRERGRvugcdjw8PJCcnKzRvn37djRu3FgfNRERERHpjc5nY3366af4+OOP8fDhQwgh8Mcff2Dt2rWIjo7Gd999VxE1EhEREZWZzmFnxIgRKCgowMSJE5Gbm4uhQ4fCxcUFS5YsweDBgyuiRiIiIqIy0znsAMDIkSMxcuRI3L17F0VFRbC3t9d3XURERER6ofMxO3l5ecjNzQXw5A7oeXl5WLx4MXbu3Kn34oiIiIjKS+ew07dvX6xatQoA8ODBA7Rq1QoLFixA3759ERMTo/cCiYiIiMpD57Bz/PhxvP766wCA//3vf3B0dMS1a9ewatUqLF26VO8FEhEREZWHzmEnNzcXFhYWAICdO3diwIABqFGjBl577TX51hFEREREVYXOYeeVV17Bpk2bcOPGDfz222/o0qULAOD27duwtLTUe4FERERE5aFz2Jk+fTrCw8Ph7u6O1q1bo02bNgCejPKUdGVlIiIiosqk86nnb7zxBtq2bYvU1FQ0bdpUbu/UqRP69++v1+KIiIiIyqtM19lxdHSEo6OjWlurVq30UhARERGRPum8G0uf9u3bh969e8PZ2RmSJGHTpk1q04cPHw5JktQer732mlqf/Px8jBkzBrVr14aZmRn69OmDmzdv/otrQURERFVZpYadnJwcNG3aFMuWLSu1T7du3ZCamio/tm3bpjY9LCwMGzduxLp163DgwAFkZ2ejV69eKCwsrOjyiYiIqBoo024sfenevTu6d+/+3D4qlUpjl1mxjIwMrFixAqtXr0bnzp0BAD/88ANcXV3x+++/o2vXrnqvmYiIiKqXSh3Z0UZ8fDzs7e3RoEEDjBw5Erdv35anHTt2DI8fP5ZPfwcAZ2dneHt7IzExsdR55ufnIzMzU+1BREREyqTVyM6WLVu0nmGfPn3KXMyzunfvjjfffBNubm5ISUnBtGnT0LFjRxw7dgwqlQppaWkwMjKCtbW12uscHByQlpZW6nyjo6MxY8YMvdVJREREVZdWYadfv35azUySJL0eKxMcHCz/29vbG35+fnBzc8Ovv/6KAQMGlPo6IQQkSSp1+uTJkzF+/Hj5eWZmJlxdXfVTNBEREVUpWoWdoqKiiq5DK05OTnBzc8Ply5cBPDkF/tGjR0hPT1cb3bl9+zb8/f1LnY9KpYJKparweomIiKjyVfljdp5279493LhxA05OTgCAFi1awNDQELt27ZL7pKam4syZM88NO0RERPTyKNPZWDk5OUhISMD169fx6NEjtWljx47Vej7Z2dm4cuWK/DwlJQXJycmwsbGBjY0NoqKiMHDgQDg5OeHq1auYMmUKateuLV+p2crKCqGhoZgwYQJsbW1hY2OD8PBw+Pj4yGdnERER0ctN57Bz4sQJ9OjRA7m5ucjJyYGNjQ3u3r0LU1NT2Nvb6xR2jh49isDAQPl58XE0ISEhiImJwenTp7Fq1So8ePAATk5OCAwMxPr16+W7rgPAokWLYGBggEGDBiEvLw+dOnVCXFwcatasqeuqERERkQJJQgihyws6dOiABg0aICYmBrVq1cLJkydhaGiIt99+G+PGjXvugcNVVWZmJqysrJCRkVG179z+nIOuSUe6bfb0HNIMbpf6ICK5TRLpStvfb52P2UlOTsaECRNQs2ZN1KxZE/n5+XB1dcW8efMwZcqUchVNREREpG86hx1DQ0P5tG4HBwdcv34dwJPjZ4r/TURERFRV6HzMTvPmzXH06FE0aNAAgYGBmD59Ou7evYvVq1fDx8enImokIiIiKjOdR3bmzJkjn/o9a9Ys2Nra4qOPPsLt27fxzTff6L1AIiIiovLQeWTHz89P/rednZ3GXciJiIiIqhKdR3Y6duyIBw8eaLRnZmaiY8eO+qiJiIiISG90Djvx8fEaFxIEgIcPH2L//v16KYqIiIhIX7TejXXq1Cn53+fOnVO7q3hhYSF27NgBFxcX/VZHREREVE5ah51mzZpBkiRIklTi7ioTExN89dVXei2OiIiIqLy0DjspKSkQQqBevXr4448/YGdnJ08zMjKCvb09b9FAREREVY7WYcfNzQ0AUFRUVGHFEBEREelbme56Djw5bqeku5736dOn3EURERER6YvOYeevv/5C//79cfr0aUiShOL7iBbfQqKwsFC/FRIRERGVg86nno8bNw4eHh74559/YGpqirNnz2Lfvn3w8/NDfHx8BZRIREREVHY6j+wcOnQIe/bsgZ2dHWrUqIEaNWqgbdu2iI6OxtixY3HixImKqJOIiIioTHQe2SksLIS5uTkAoHbt2rh16xaAJwcwX7x4Ub/VEREREZWTziM73t7eOHXqFOrVq4fWrVtj3rx5MDIywrfffot69epVRI1EREREZaZz2Pnss8+Qk5MDAJg9ezZ69eqF119/Hba2tli/fr3eCyQiIiIqD63CzqlTp+Dt7Y0aNWqga9eucnu9evVw7tw53L9/H9bW1vIZWURERERVhVbH7DRv3hx3794F8CTg3Lt3T226jY0Ngw4RERFVSVqFnVq1aiElJQUAcPXqVV5FmYiIiKoNrXZjDRw4EO3bt4eTkxMkSYKfn1+p98H666+/9FogERERUXloFXa+/fZbDBgwAFeuXMHYsWMxcuRIWFhYVHRtREREROWm9dlY3bp1AwAcO3YM48aNY9ghIiKiakHnU89jY2Mrog4iIiKiCqHzFZSJiIiIqhOGHSIiIlI0hh0iIiJSNK3Czquvvor09HQAwMyZM5Gbm1uhRRERERHpi1Zh5/z58/L9sGbMmIHs7OwKLYqIiIhIX7Q6G6tZs2YYMWIE2rZtCyEEvvzyS5ibm5fYd/r06XotkIiIiKg8tAo7cXFxiIyMxNatWyFJErZv3w4DA82XSpLEsENERERVilZhp2HDhli3bh0AoEaNGti9ezfs7e0rtDAiIiIifdD5ooK8CSgRERFVJzqHHQD4888/sXjxYpw/fx6SJKFRo0YYN24c6tevr+/6iIiIiMpF5+vs/Pbbb2jcuDH++OMP+Pr6wtvbG0eOHEGTJk2wa9euiqiRiIiIqMx0HtmJiIjAJ598grlz52q0T5o0CUFBQXorjoiIiKi8dB7ZOX/+PEJDQzXa3333XZw7d04vRRERERHpi85hx87ODsnJyRrtycnJPEOLiIiIqhydd2ONHDkS77//Pv766y/4+/tDkiQcOHAAX3zxBSZMmFARNRIRERGVmc5hZ9q0abCwsMCCBQswefJkAICzszOioqIwduxYvRdIREREVB6SEEKU9cVZWVkAAAsLC70VVBkyMzNhZWWFjIwMWFpaVnY5pZOkyq5AOcq+2dMzpBncLvVBRHKbJNKVtr/fZbrOTrHqHnKIiIhI+XQ+QJmIiIioOmHYISIiIkVj2CEiIiJFY9ghIiIiRStT2Bk9ejTu37+v71qIiIiI9E7rsHPz5k353z/++COys7MBAD4+Prhx44b+KyMiIiLSA63DjpeXF9zc3DB06FA8fPhQDjhXr17F48ePy7Twffv2oXfv3nB2doYkSdi0aZPadCEEoqKi4OzsDBMTE3To0AFnz55V65Ofn48xY8agdu3aMDMzQ58+fdSCGREREb3ctA47GRkZ+Omnn9CiRQsUFRWhR48eaNCgAfLz8/Hbb78hLS1N54Xn5OSgadOmWLZsWYnT582bh4ULF2LZsmVISkqCo6MjgoKC5IsZAkBYWBg2btyIdevW4cCBA8jOzkavXr1QWFiocz1ERESkPFpfQfnhw4cwNjYGAFhbW+PYsWNITU1F586d4e3tjXPnzqFOnTq4ePFi2QqRJGzcuBH9+vUD8GRUx9nZGWFhYZg0aRKAJ6M4Dg4O+OKLL/DBBx8gIyMDdnZ2WL16NYKDgwEAt27dgqurK7Zt24auXbtqtWxeQfklxCso6w2voKwfvIIyke60/f3WemTH0tISrVu3xvjx4/Ho0SPk5uYiICAABgYGWL9+PdLT07FixQq9FA8AKSkpSEtLQ5cuXeQ2lUqF9u3bIzExEQBw7NgxPH78WK2Ps7MzvL295T4lyc/PR2ZmptqDiIiIlEnrsHPr1i189tlnUKlUKCgogJ+fH15//XU8evQIx48fhyRJaNu2rd4KK94t5uDgoNbu4OAgT0tLS4ORkRGsra1L7VOS6OhoWFlZyQ9XV1e91U1ERERVi9Zhp3bt2ujduzeio6NhamqKpKQkjBkzBpIkITw8HJaWlmjfvr3eC5Se2XUjhNBoe9aL+kyePBkZGRnyg2eTERERKVeZLypoZWWFQYMGwdDQEHv27EFKSgpGjRqlt8IcHR0BQGOE5vbt2/Joj6OjIx49eoT09PRS+5REpVLB0tJS7UFERETKVKawc+rUKdSpUwcA4ObmBkNDQzg6OsoHCeuDh4cHHB0dsWvXLrnt0aNHSEhIgL+/PwCgRYsWMDQ0VOuTmpqKM2fOyH2IiIjo5WZQlhc9fYzLmTNnyrzw7OxsXLlyRX6ekpKC5ORk2NjYoG7duggLC8OcOXPg6ekJT09PzJkzB6amphg6dCiAJ6NLoaGhmDBhAmxtbWFjY4Pw8HD4+Pigc+fOZa6LiIiIlKNMYUdfjh49isDAQPn5+PHjAQAhISGIi4vDxIkTkZeXh1GjRiE9PR2tW7fGzp07YWFhIb9m0aJFMDAwwKBBg5CXl4dOnTohLi4ONWvW/NfXh4iIiKoera+zo2S8zs5LiJu93vA6O/rB6+wQ6U7v19khIiIiqo4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GqdNiJioqCJElqD0dHR3m6EAJRUVFwdnaGiYkJOnTogLNnz1ZixURERFTVVOmwAwBNmjRBamqq/Dh9+rQ8bd68eVi4cCGWLVuGpKQkODo6IigoCFlZWZVYMREREVUlVT7sGBgYwNHRUX7Y2dkBeDKqs3jxYkydOhUDBgyAt7c3Vq5cidzcXPz444+VXDURERFVFVU+7Fy+fBnOzs7w8PDA4MGD8ddffwEAUlJSkJaWhi5dush9VSoV2rdvj8TExOfOMz8/H5mZmWoPIiIiUqYqHXZat26NVatW4bfffsPy5cuRlpYGf39/3Lt3D2lpaQAABwcHtdc4ODjI00oTHR0NKysr+eHq6lph60BERESVq0qHne7du2PgwIHw8fFB586d8euvvwIAVq5cKfeRJEntNUIIjbZnTZ48GRkZGfLjxo0b+i+eiIiIqoQqHXaeZWZmBh8fH1y+fFk+K+vZUZzbt29rjPY8S6VSwdLSUu1BREREylStwk5+fj7Onz8PJycneHh4wNHREbt27ZKnP3r0CAkJCfD396/EKomIiKgqMajsAp4nPDwcvXv3Rt26dXH79m3Mnj0bmZmZCAkJgSRJCAsLw5w5c+Dp6QlPT0/MmTMHpqamGDp0aGWXTkRERFVElQ47N2/exJAhQ3D37l3Y2dnhtddew+HDh+Hm5gYAmDhxIvLy8jBq1Cikp6ejdevW2LlzJywsLCq5ciIiIqoqJCGEqOwiKltmZiasrKyQkZFRtY/fecGB16QDbvZ6I83gdqkPIpLbJJGutP39rlbH7BARERHpimGHiIiIFI1hh4iIiBSNYYeIiIgUjWGHiIiIFI1hh4iIiBSNYYeIiIgUjWGHiIiIFI1hh4iIiBSNYYeIiIgUjWGHiIiIFI1hh4iIiBSNYYeIiIgUjWGHiIiIFI1hh4iIiBSNYYeIiIgUjWGHiIiIFI1hh4iIiBSNYYeIiIgUjWGHiIiIFI1hh4iIiBSNYYeIiIgUjWGHiIiIFI1hh4iIiBSNYYeIiIgUjWGHiIiIFI1hh4iIiBSNYYeIiIgUzaCyCyAiItInSarsCpRDiMquQD84skNERESKxrBDREREisawQ0RERIrGsENERESKxrBDREREisawQ0RERIrGsENERESKxrBDREREisawQ0RERIrGsENERESKxrBDREREisawQ0RERIrGsENERESKxrBDREREisawQ0RERIrGsENERESKxrBDREREisawQ0RERIrGsENERESKppiw8/XXX8PDwwPGxsZo0aIF9u/fX9klERERURWgiLCzfv16hIWFYerUqThx4gRef/11dO/eHdevX6/s0oiIiKiSKSLsLFy4EKGhoXjvvffQqFEjLF68GK6uroiJians0oiIiKiSVfuw8+jRIxw7dgxdunRRa+/SpQsSExMrqSoiIiKqKgwqu4Dyunv3LgoLC+Hg4KDW7uDggLS0tBJfk5+fj/z8fPl5RkYGACAzM7PiCqWqhZ+1/jys7AKUgd8/VBVV9c2y+P+NEOK5/ap92CkmSZLacyGERlux6OhozJgxQ6Pd1dW1QmqjKsjKqrIrIFJjNZfbJFU91eWrMisrC1bPKbbah53atWujZs2aGqM4t2/f1hjtKTZ58mSMHz9efl5UVIT79+/D1ta21IBE2snMzISrqytu3LgBS0vLyi6HiNskVTncJvVHCIGsrCw4Ozs/t1+1DztGRkZo0aIFdu3ahf79+8vtu3btQt++fUt8jUqlgkqlUmurVatWRZb50rG0tOR/YqpSuE1SVcNtUj+eN6JTrNqHHQAYP3483nnnHfj5+aFNmzb49ttvcf36dXz44YeVXRoRERFVMkWEneDgYNy7dw8zZ85EamoqvL29sW3bNri5uVV2aURERFTJFBF2AGDUqFEYNWpUZZfx0lOpVIiMjNTYTUhUWbhNUlXDbfLfJ4kXna9FREREVI1V+4sKEhERET0Pww4REREpGsMOERERKRrDDunN1atXIUkSkpOTAQDx8fGQJAkPHjzQeh5RUVFo1qxZhdRHVZskSdi0aZPW/cuyfVWEDh06ICwsrFJrqIqq6+epi2e/r4YPH45+/fpVWj1lUZaa3d3dsXjx4n9lWfrCsPMSGD58OCRJgiRJMDQ0hIODA4KCgvD999+jqKiowpbr7++P1NRUrS74pAv+uFRPL/qiS01NRffu3fW6TH2E57i4uOdedHTDhg2YNWuW/LysPwTVTXX9PEubx4MHDyBJEuLj48s87yVLliAuLk5+/rzvqmvXrkGlUiEzMxNRUVGQJEnj2nDJycmQJAlXr14tc00vCpHP1qwPz/7hW5HL0hbDzkuiW7duSE1NxdWrV7F9+3YEBgZi3Lhx6NWrFwoKCipkmUZGRnB0dOQtOEgrjo6O1fJUXBsbG1hYWFR2GVVOdf08y8PKykrrq/Fv3rwZHTp0kK+gbGxsjBUrVuDSpUsVWKEmXWquTst6FsPOS0KlUsHR0REuLi549dVXMWXKFGzevBnbt2+Xk/bChQvh4+MDMzMzuLq6YtSoUcjOzgYA5OTkwNLSEv/73//U5vvLL7/AzMwMWVlZGsss6S+K5cuXw9XVFaampujfvz8WLlxY4sa/evVquLu7w8rKCoMHD5bnP3z4cCQkJGDJkiXyaFV5/uqhquPZ3R6JiYlo1qwZjI2N4efnh02bNpX41+KxY8fg5+cHU1NT+Pv74+LFiwCejMjMmDEDJ0+elLeV4m09KioKdevWhUqlgrOzM8aOHVvmup/+671Dhw64du0aPvnkE3mZL6vq+nkWK/7+2r17d4n1lOTp0a4XfVdt3rwZffr0kZ83bNgQgYGB+Oyzz55bV0JCAlq1agWVSgUnJydERESU6w/WZ0fosrKy8NZbb8HMzAxOTk5YtGhRiSNUubm5ePfdd2FhYYG6devi22+/lad5eHgAAJo3bw5JktChQ4cSl9WhQweMHTsWEydOhI2NDRwdHREVFaW2nAsXLqBt27YwNjZG48aN8fvvv+u8ixRg2HmpdezYEU2bNsWGDRsAADVq1MDSpUtx5swZrFy5Env27MHEiRMBAGZmZhg8eDBiY2PV5hEbG4s33nhDq79sDx48iA8//BDjxo1DcnIygoKC8Pnnn2v0+/PPP7Fp0yZs3boVW7duRUJCAubOnQvgyTBomzZtMHLkSKSmpiI1NZV3q1egrKws9O7dGz4+Pjh+/DhmzZqFSZMmldh36tSpWLBgAY4ePQoDAwO8++67AJ5cWX3ChAlo0qSJvK0EBwfjf//7HxYtWoRvvvkGly9fxqZNm+Dj46OXujds2IA6derIV3NPTU3Vy3yru+r6eT6vnhd53nfVgwcPsH//frWwAwBz587Fzz//jKSkpBLn+ffff6NHjx5o2bIlTp48iZiYGKxYsQKzZ88u30o+Zfz48Th48CC2bNmCXbt2Yf/+/Th+/LhGvwULFsDPzw8nTpzAqFGj8NFHH+HChQsAgD/++AMA8PvvvyM1NVX+jSnJypUrYWZmhiNHjmDevHmYOXMmdu3aBeDJTbr79esHU1NTHDlyBN9++y2mTp1apvVSzBWUqWy8vLxw6tQpAFBL7h4eHpg1axY++ugjfP311wCA9957D/7+/rh16xacnZ1x9+5dbN26Vd4wX+Srr75C9+7dER4eDgBo0KABEhMTsXXrVrV+RUVFiIuLkwPUO++8g927d+Pzzz+HlZUVjIyMYGpqCkdHx/KuPlVRa9asgSRJWL58ufwX3d9//42RI0dq9P3888/Rvn17AEBERAR69uyJhw8fwsTEBObm5jAwMFDbVq5fvw5HR0d07twZhoaGqFu3Llq1aqWXum1sbFCzZk1YWFhw+3xKdf08n1ePsbHxc1/3vO+qbdu2wcfHR+MPtVdffRWDBg1CREQEdu/erTHPr7/+Gq6urli2bBkkSYKXlxdu3bqFSZMmYfr06ahRo3zjF1lZWVi5ciV+/PFHdOrUCcCTP2hLuqN4jx495LsWTJo0CYsWLUJ8fDy8vLxgZ2cHALC1tX3h/wNfX19ERkYCADw9PbFs2TLs3r0bQUFB2LlzJ/7880/Ex8fL8/n8888RFBSk87pxZOclJ4SQh9r37t2LoKAguLi4wMLCAsOGDcO9e/eQk5MDAGjVqhWaNGmCVatWAXiyq6lu3bpo166dVsu6ePGixpdQSV9K7u7uaiNFTk5OuH37dpnWj6qnixcvwtfXV+0HpbQfMF9fX/nfTk5OAPDc7eXNN99EXl4e6tWrh5EjR2Ljxo0VdtwaPVGdP09d69HGs7uwnjZ79mzs378fO3fu1Jh2/vx5tGnTRm33aEBAALKzs3Hz5s1y1QQAf/31Fx4/fqz22VhZWaFhw4YafZ9+XyRJgqOjY5nel6fnA6h/31+8eBGurq5qgamsQZZh5yV3/vx5eHh44Nq1a+jRowe8vb3x888/49ixY/jPf/4DAHj8+LHc/7333pN3ZcXGxmLEiBFaH5fwdLB6uu1ZhoaGas8lSarQs8ao6tF2WwHUt5fi1zxve3F1dcXFixfxn//8ByYmJhg1ahTatWuntp2TflWlz9PS0hIZGRka7cXHFj579qiu9bzI48ePsWPHDvTt27fE6fXr18fIkSMRERGh8R49733Ux/Fhpc2rIr+nnzefkta3rBh2XmJ79uzB6dOnMXDgQBw9ehQFBQVYsGABXnvtNTRo0AC3bt3SeM3bb7+N69evY+nSpTh79ixCQkK0Xp6Xl5e8L7fY0aNHda7byMgIhYWFOr+Oqo/i3av5+flymz63FRMTE/Tp0wdLly5FfHw8Dh06hNOnT5er5hct82VWlT5PLy8v3Lx5E2lpaWrtSUlJqFGjBl555RWd69Kl3r1796JWrVrPPYV++vTpuHTpEtatW6fW3rhxYyQmJqqFj8TERFhYWMDFxaXc9davXx+GhoZq39OZmZm4fPmyTvMxMjICgHL/P/Dy8sL169fxzz//yG2lHc/0Ijxm5yWRn5+PtLQ0FBYW4p9//sGOHTsQHR2NXr16YdiwYTh9+jQKCgrw1VdfoXfv3jh48CD++9//aszH2toaAwYMwKeffoouXbqgTp06WtcwZswYtGvXDgsXLkTv3r2xZ88ebN++Xefk7u7ujiNHjuDq1aswNzeHjY1NufdV078jIyND4+wbGxsb1K1bV61t6NChmDp1Kt5//31ERETg+vXr+PLLLwHo9hesu7s7UlJSkJycjDp16sDCwgJr165FYWEhWrduDVNTU6xevRomJiZwc3MrdT6FhYUadRsZGaFx48YlLnPfvn0YPHgwVCoVateurXW91U11/Dy7dOmCRo0aYfDgwfj888/h7OyMU6dOITw8HB9++KFeLyNQ0nfVli1bSt2FVczBwQHjx4/H/Pnz1dpHjRqFxYsXY8yYMRg9ejQuXryIyMhIjB8//oXfgadPn9ZYt2cDl4WFBUJCQvDpp5/CxsYG9vb2iIyMRI0aNXT6nOzt7WFiYoIdO3agTp06MDY2LtP11oKCglC/fn2EhIRg3rx5yMrKkg9Q1vV3g78QL4kdO3bAyckJ7u7u6NatG/bu3YulS5di8+bNqFmzJpo1a4aFCxfiiy++gLe3N9asWYPo6OgS5xUaGopHjx5pfVZCsYCAAPz3v//FwoUL0bRpU+zYsQOffPLJCw/0e1Z4eDhq1qyJxo0bw87ODtevX9fp9VR54uPj0bx5c7XH9OnTNfpZWlril19+QXJyMpo1a4apU6fK/XTZXgYOHIhu3bohMDAQdnZ2WLt2LWrVqoXly5cjICAAvr6+2L17N3755RfY2tqWOp/s7GyNunv06FFi35kzZ+Lq1auoX7++fKCmUlXHz9PAwAA7d+5EvXr18NZbb6FJkyaIiIjAe++9h4ULF5btjShFSd9VW7ZsKXUX1tM+/fRTmJubq7W5uLhg27Zt+OOPP9C0aVN8+OGHCA0NfeHp6gDQrl07jc+qJAsXLkSbNm3Qq1cvdO7cGQEBAWjUqJFOn5OBgQGWLl2Kb775Bs7Ozlqtb0lq1qyJTZs2ITs7Gy1btsR7770nr6uuvxuSKG3HKVEp1qxZg3HjxuHWrVvycGVZjRw5EhcuXMD+/fv1VB0p1Zo1azBixAhkZGTAxMSkssuhcnoZP8/jx4+jY8eOuHPnjsaxKlVVTk4OXFxcsGDBAoSGhlZ2OTh48CDatm2LK1euoH79+lq/jruxSGu5ublISUlBdHQ0PvjggzIFnS+//BJBQUEwMzPD9u3bsXLlSvnUdqKnrVq1CvXq1YOLiwtOnjyJSZMmYdCgQS/ND6PS8POEfKhAVQ46J06cwIULF9CqVStkZGRg5syZAFDm0Zny2rhxI8zNzeHp6YkrV65g3LhxCAgI0CnoAAAEkZYiIyOFgYGB6Nixo8jKyirTPN58801hZ2cnjI2NRePGjUVMTIyeqySl+OKLL4Sbm5tQqVTC3d1dhIWFiZycnMoui8qIn2f1cPz4cfHqq68KMzMzYW1tLTp37ixOnTpVafWsXLlSvPLKK0KlUgkXFxcREhIi7t69q/N8uBuLiIiIFI0HKBMREZGiMewQERGRojHsEBERkaIx7BAREZGiMewQkVYkScKmTZu07h8fHw9JkuR7DlVnw4cPR79+/eTnHTp0QFhY2HNfExcXh1q1alVoXUSkHYYdIgKg+YP+rNTUVHTv3l2vy4yKinruPYKelpmZialTp8LLywvGxsZwdHRE586dsWHDhlJvKllRNmzYgFmzZsnP3d3dsXjxYrU+wcHBuHTp0r9aFxGVjBcVJCKtODo6VtqyHzx4gLZt2yIjIwOzZ89Gy5YtYWBggISEBEycOBEdO3b8V0dRbGxsXtjHxMTkpbpgHlFVxpEdItLKs7uxEhMT0axZMxgbG8PPzw+bNm2CJEkaN4Y8duwY/Pz8YGpqCn9/f1y8eBHAk908M2bMwMmTJyFJEiRJQlxcXInLnjJlCq5evYojR44gJCQEjRs3RoMGDTBy5EgkJyfL9xBKT0/HsGHDYG1tDVNTU3Tv3l3tjs3Fu5Z+++03NGrUCObm5ujWrRtSU1PlPoWFhRg/fjxq1aoFW1tbTJw4UWPk6OndWB06dMC1a9fwySefyOvx9LKeFhMTg/r168PIyAgNGzbE6tWrNd7j7777Dv3794epqSk8PT2xZcsWeXp6ejreeust2NnZwcTEBJ6enoiNjS35AyMiGcMOEeksKysLvXv3ho+PD44fP45Zs2Zh0qRJJfadOnUqFixYgKNHj8LAwEC+gWxwcDAmTJiAJk2aIDU1FampqQgODtZ4fVFREdatW4e33noLzs7OGtPNzc1hYPBkkHr48OE4evQotmzZgkOHDkEIgR49euDx48dy/9zcXHz55ZdYvXo19u3bh+vXryM8PFyevmDBAnz//fdYsWIFDhw4gPv372Pjxo2lvhcbNmxAnTp1MHPmTHk9SrJx40aMGzcOEyZMwJkzZ/DBBx9gxIgR2Lt3r1q/GTNmYNCgQTh16hR69OiBt956C/fv3wcATJs2DefOncP27dtx/vx5xMTEKPqu6kR6o98LOxNRdRUSEiL69u1b6nQAYuPGjUIIIWJiYoStra3Iy8uTpy9fvlwAECdOnBBCCLF3714BQPz+++9yn19//VUAkF8XGRkpmjZt+ty6/vnnHwFALFy48Ln9Ll26JACIgwcPym13794VJiYm4v/+7/+EEELExsYKAOLKlStyn//85z/CwcFBfu7k5CTmzp0rP3/8+LGoU6eO2nvTvn17MW7cOPm5m5ubWLRokVo9sbGxwsrKSn7u7+8vRo4cqdbnzTffFD169JCfAxCfffaZ/Dw7O1tIkiS2b98uhBCid+/eYsSIEc99H4hIE0d2iEhnFy9ehK+vL4yNjeW2Vq1aldjX19dX/reTkxMA4Pbt21ovS/y/XUjFu4dKc/78eRgYGKB169Zym62tLRo2bIjz58/Lbaampmo3EXRycpLrycjIQGpqKtq0aSNPNzAwgJ+fn9b1Pq++gIAAtbaAgAC12gD198vMzAwWFhZyfR999BHWrVuHZs2aYeLEiUhMTCx3XUQvA4YdItKZEEIjfIhSzoh6+g7Pxa8pKirSell2dnawtrbWCAUl1aRNrc/ecVqSpH/tbK6S3rNn20qqr/j96t69O65du4awsDDcunULnTp1UtsFR0QlY9ghIp15eXnh1KlTyM/Pl9uOHj2q83yMjIxQWFj43D41atRAcHAw1qxZg1u3bmlMz8nJQUFBARo3boyCggIcOXJEnnbv3j1cunQJjRo10qoeKysrODk54fDhw3JbQUEBjh07Vu71aNSoEQ4cOKDWlpiYqHVtxezs7DB8+HD88MMPWLx4Mb799ludXk/0MmLYISJZRkYGkpOT1R7Xr1/X6Dd06FAUFRXh/fffx/nz5/Hbb7/hyy+/BPDi3U1Pc3d3R0pKCpKTk3H37l218PS0OXPmwNXVFa1bt8aqVatw7tw5XL58Gd9//z2aNWuG7OxseHp6om/fvhg5ciQOHDiAkydP4u2334aLiwv69u2rdU3jxo3D3LlzsXHjRly4cAGjRo164YUR3d3dsW/fPvz999+4e/duiX0+/fRTxMXF4b///S8uX76MhQsXYsOGDTqNzEyfPh2bN2/GlStXcPbsWWzdulXnsET0MmLYISJZfHw8mjdvrvaYPn26Rj9LS0v88ssvSE5ORrNmzTB16lS539PH8bzIwIED0a1bNwQGBsLOzg5r164tsZ+1tTUOHz6Mt99+G7Nnz0bz5s3x+uuvY+3atZg/fz6srKwAALGxsWjRogV69eqFNm3aQAiBbdu2aewaep4JEyZg2LBhGD58ONq0aQMLCwv079//ua+ZOXMmrl69ivr168POzq7EPv369cOSJUswf/58NGnSBN988w1iY2PRoUMHrWszMjLC5MmT4evri3bt2qFmzZpYt26d1q8nellJ4t/aWU1EirZmzRqMGDECGRkZvJgeEVUpvIIyEZXJqlWrUK9ePbi4uODkyZOYNGkSBg0axKBDRFUOww4RlUlaWhqmT5+OtLQ0ODk54c0338Tnn39e2WUREWngbiwiIiJSNB6gTERERIrGsENERESKxrBDREREisawQ0RERIrGsENERESKxrBDREREisawQ0RERIrGsENERESKxrBDREREivb/AY+KM13tcy4C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1628801"/>
            <a:ext cx="2178361"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5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smtClean="0"/>
              <a:t>Journey Purposes- Jo</a:t>
            </a:r>
            <a:endParaRPr lang="en-GB" sz="3000" dirty="0"/>
          </a:p>
        </p:txBody>
      </p:sp>
      <p:sp>
        <p:nvSpPr>
          <p:cNvPr id="3" name="Content Placeholder 2"/>
          <p:cNvSpPr>
            <a:spLocks noGrp="1"/>
          </p:cNvSpPr>
          <p:nvPr>
            <p:ph sz="quarter" idx="1"/>
          </p:nvPr>
        </p:nvSpPr>
        <p:spPr>
          <a:xfrm>
            <a:off x="301752" y="1527048"/>
            <a:ext cx="6934544" cy="4494240"/>
          </a:xfrm>
        </p:spPr>
        <p:txBody>
          <a:bodyPr>
            <a:normAutofit fontScale="55000" lnSpcReduction="20000"/>
          </a:bodyPr>
          <a:lstStyle/>
          <a:p>
            <a:r>
              <a:rPr lang="en-US" dirty="0" smtClean="0"/>
              <a:t>Question</a:t>
            </a:r>
            <a:r>
              <a:rPr lang="en-US" dirty="0"/>
              <a:t>: why are most accidents happening in the daylight, then?</a:t>
            </a:r>
          </a:p>
          <a:p>
            <a:endParaRPr lang="en-US" dirty="0"/>
          </a:p>
          <a:p>
            <a:r>
              <a:rPr lang="en-US" dirty="0" smtClean="0"/>
              <a:t>From </a:t>
            </a:r>
            <a:r>
              <a:rPr lang="en-US" dirty="0"/>
              <a:t>the above bar plots, one can clearly see that accidents are happening when the roads are lit with daylight. This seems strange so we thought we would investigate this further. We wanted to see what the journey purpose was, as if most people are having accidents in the daylight hours, we would expect them to be doing school runs, work commutes etc.</a:t>
            </a:r>
          </a:p>
          <a:p>
            <a:endParaRPr lang="en-US" dirty="0"/>
          </a:p>
          <a:p>
            <a:r>
              <a:rPr lang="en-US" dirty="0"/>
              <a:t>The government data key shows the following, for values in column **'</a:t>
            </a:r>
            <a:r>
              <a:rPr lang="en-US" dirty="0" err="1"/>
              <a:t>Journey_Purpose_of_Driver</a:t>
            </a:r>
            <a:r>
              <a:rPr lang="en-US" dirty="0"/>
              <a:t>'**:</a:t>
            </a:r>
          </a:p>
          <a:p>
            <a:endParaRPr lang="en-US" dirty="0"/>
          </a:p>
          <a:p>
            <a:pPr lvl="1"/>
            <a:r>
              <a:rPr lang="en-US" dirty="0"/>
              <a:t>	1 : Journey as part of work vehicles</a:t>
            </a:r>
          </a:p>
          <a:p>
            <a:pPr lvl="1"/>
            <a:r>
              <a:rPr lang="en-US" dirty="0"/>
              <a:t>	2 : Commuting to/from work vehicles</a:t>
            </a:r>
          </a:p>
          <a:p>
            <a:pPr lvl="1"/>
            <a:r>
              <a:rPr lang="en-US" dirty="0"/>
              <a:t>	3 : Taking pupil to/from school vehicles</a:t>
            </a:r>
          </a:p>
          <a:p>
            <a:pPr lvl="1"/>
            <a:r>
              <a:rPr lang="en-US" dirty="0"/>
              <a:t>	4 : Pupil riding to/from school vehicles</a:t>
            </a:r>
          </a:p>
          <a:p>
            <a:pPr lvl="1"/>
            <a:r>
              <a:rPr lang="en-US" dirty="0"/>
              <a:t>	5 : Other vehicles</a:t>
            </a:r>
          </a:p>
          <a:p>
            <a:pPr lvl="1"/>
            <a:r>
              <a:rPr lang="en-US" dirty="0"/>
              <a:t>	6 : Not known vehicles</a:t>
            </a:r>
          </a:p>
          <a:p>
            <a:pPr lvl="1"/>
            <a:r>
              <a:rPr lang="en-US" dirty="0"/>
              <a:t>	15 : Other/Not known (2005-10) vehicles</a:t>
            </a:r>
          </a:p>
          <a:p>
            <a:pPr lvl="1"/>
            <a:r>
              <a:rPr lang="en-US" dirty="0"/>
              <a:t>   </a:t>
            </a:r>
            <a:r>
              <a:rPr lang="en-US" dirty="0" smtClean="0"/>
              <a:t>	 </a:t>
            </a:r>
            <a:r>
              <a:rPr lang="en-US" dirty="0"/>
              <a:t>-1 : Data missing or out of range vehicles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00" y="3427776"/>
            <a:ext cx="3725416" cy="28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77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E282E1-7FDF-A4D4-F1AE-9F36D11626BC}"/>
              </a:ext>
            </a:extLst>
          </p:cNvPr>
          <p:cNvSpPr>
            <a:spLocks noGrp="1"/>
          </p:cNvSpPr>
          <p:nvPr>
            <p:ph type="title"/>
          </p:nvPr>
        </p:nvSpPr>
        <p:spPr>
          <a:xfrm>
            <a:off x="323528" y="332656"/>
            <a:ext cx="8534400" cy="758952"/>
          </a:xfrm>
        </p:spPr>
        <p:txBody>
          <a:bodyPr>
            <a:normAutofit fontScale="90000"/>
          </a:bodyPr>
          <a:lstStyle/>
          <a:p>
            <a:r>
              <a:rPr lang="en-GB" dirty="0"/>
              <a:t>Analysing Distribution of Accidents by their 				‘Severity Levels’ </a:t>
            </a:r>
            <a:r>
              <a:rPr lang="en-GB" dirty="0" smtClean="0"/>
              <a:t>- </a:t>
            </a:r>
            <a:r>
              <a:rPr lang="en-GB" dirty="0" err="1" smtClean="0"/>
              <a:t>Maliha</a:t>
            </a:r>
            <a:endParaRPr lang="en-GB" dirty="0"/>
          </a:p>
        </p:txBody>
      </p:sp>
      <p:sp>
        <p:nvSpPr>
          <p:cNvPr id="7" name="Content Placeholder 6">
            <a:extLst>
              <a:ext uri="{FF2B5EF4-FFF2-40B4-BE49-F238E27FC236}">
                <a16:creationId xmlns="" xmlns:a16="http://schemas.microsoft.com/office/drawing/2014/main" id="{3AF095E8-C57B-D7EA-3F5E-832E8F457471}"/>
              </a:ext>
            </a:extLst>
          </p:cNvPr>
          <p:cNvSpPr>
            <a:spLocks noGrp="1"/>
          </p:cNvSpPr>
          <p:nvPr>
            <p:ph sz="quarter" idx="1"/>
          </p:nvPr>
        </p:nvSpPr>
        <p:spPr/>
        <p:txBody>
          <a:bodyPr>
            <a:normAutofit fontScale="85000" lnSpcReduction="10000"/>
          </a:bodyPr>
          <a:lstStyle/>
          <a:p>
            <a:pPr marL="0" indent="0">
              <a:buNone/>
            </a:pPr>
            <a:r>
              <a:rPr lang="en-GB" sz="2000" b="1" i="0" dirty="0">
                <a:effectLst/>
                <a:latin typeface="+mj-lt"/>
              </a:rPr>
              <a:t>Data Preparation:</a:t>
            </a:r>
          </a:p>
          <a:p>
            <a:pPr marL="0" indent="0">
              <a:buNone/>
            </a:pPr>
            <a:r>
              <a:rPr lang="en-GB" sz="1900" b="0" i="0" dirty="0">
                <a:effectLst/>
                <a:latin typeface="+mj-lt"/>
              </a:rPr>
              <a:t>Utilized Pandas DataFrames to merge 'Accident Severity' and 'Years' columns for decade-wise analysis</a:t>
            </a:r>
            <a:r>
              <a:rPr lang="en-GB" sz="1900" b="0" i="0" dirty="0" smtClean="0">
                <a:effectLst/>
                <a:latin typeface="+mj-lt"/>
              </a:rPr>
              <a:t>.</a:t>
            </a:r>
          </a:p>
          <a:p>
            <a:pPr marL="0" indent="0">
              <a:buNone/>
            </a:pPr>
            <a:endParaRPr lang="en-GB" sz="1900" b="0" i="0" dirty="0">
              <a:effectLst/>
              <a:latin typeface="+mj-lt"/>
            </a:endParaRPr>
          </a:p>
          <a:p>
            <a:pPr marL="0" indent="0" algn="l">
              <a:buNone/>
            </a:pPr>
            <a:r>
              <a:rPr lang="en-GB" sz="1900" b="1" i="0" dirty="0">
                <a:effectLst/>
                <a:latin typeface="+mj-lt"/>
              </a:rPr>
              <a:t>Filtering:</a:t>
            </a:r>
            <a:r>
              <a:rPr lang="en-GB" sz="1900" b="0" i="0" dirty="0">
                <a:effectLst/>
                <a:latin typeface="+mj-lt"/>
              </a:rPr>
              <a:t> </a:t>
            </a:r>
          </a:p>
          <a:p>
            <a:pPr marL="0" indent="0" algn="l">
              <a:buNone/>
            </a:pPr>
            <a:r>
              <a:rPr lang="en-GB" sz="1900" b="0" i="0" dirty="0">
                <a:effectLst/>
                <a:latin typeface="+mj-lt"/>
              </a:rPr>
              <a:t>Applied conditional logic to filter data for specific accident severities (Fatal, Serious, Slight) within a five-year timeframe</a:t>
            </a:r>
            <a:r>
              <a:rPr lang="en-GB" sz="1900" b="0" i="0" dirty="0" smtClean="0">
                <a:effectLst/>
                <a:latin typeface="+mj-lt"/>
              </a:rPr>
              <a:t>.</a:t>
            </a:r>
          </a:p>
          <a:p>
            <a:pPr marL="0" indent="0" algn="l">
              <a:buNone/>
            </a:pPr>
            <a:endParaRPr lang="en-GB" sz="1900" b="0" i="0" dirty="0">
              <a:effectLst/>
              <a:latin typeface="+mj-lt"/>
            </a:endParaRPr>
          </a:p>
          <a:p>
            <a:pPr marL="0" indent="0" algn="l">
              <a:buNone/>
            </a:pPr>
            <a:r>
              <a:rPr lang="en-GB" sz="1900" b="1" i="0" dirty="0">
                <a:effectLst/>
                <a:latin typeface="+mj-lt"/>
              </a:rPr>
              <a:t>Data Exploration:</a:t>
            </a:r>
            <a:r>
              <a:rPr lang="en-GB" sz="1900" b="0" i="0" dirty="0">
                <a:effectLst/>
                <a:latin typeface="+mj-lt"/>
              </a:rPr>
              <a:t> </a:t>
            </a:r>
          </a:p>
          <a:p>
            <a:pPr marL="0" indent="0" algn="l">
              <a:buNone/>
            </a:pPr>
            <a:r>
              <a:rPr lang="en-GB" sz="1900" b="0" i="0" dirty="0">
                <a:effectLst/>
                <a:latin typeface="+mj-lt"/>
              </a:rPr>
              <a:t>Employed sorting and grouping techniques to gain deeper insights into the dataset.</a:t>
            </a:r>
          </a:p>
          <a:p>
            <a:pPr marL="0" indent="0" algn="l">
              <a:buNone/>
            </a:pPr>
            <a:r>
              <a:rPr lang="en-GB" sz="1900" b="1" i="0" dirty="0">
                <a:effectLst/>
                <a:latin typeface="+mj-lt"/>
              </a:rPr>
              <a:t>Visualization:</a:t>
            </a:r>
          </a:p>
          <a:p>
            <a:pPr marL="0" indent="0" algn="l">
              <a:buNone/>
            </a:pPr>
            <a:r>
              <a:rPr lang="en-GB" sz="1900" b="0" i="0" dirty="0">
                <a:effectLst/>
                <a:latin typeface="+mj-lt"/>
              </a:rPr>
              <a:t>Matplotlib has been used to create various graphical representations:</a:t>
            </a:r>
          </a:p>
          <a:p>
            <a:pPr marL="742950" lvl="1" indent="-285750" algn="l">
              <a:buFont typeface="+mj-lt"/>
              <a:buAutoNum type="arabicPeriod"/>
            </a:pPr>
            <a:r>
              <a:rPr lang="en-GB" sz="1900" b="1" i="0" dirty="0">
                <a:effectLst/>
                <a:latin typeface="+mj-lt"/>
              </a:rPr>
              <a:t>Pie Charts</a:t>
            </a:r>
            <a:r>
              <a:rPr lang="en-GB" sz="1900" b="0" i="0" dirty="0">
                <a:effectLst/>
                <a:latin typeface="+mj-lt"/>
              </a:rPr>
              <a:t>: Used to depict the distribution of accident severities.</a:t>
            </a:r>
          </a:p>
          <a:p>
            <a:pPr marL="742950" lvl="1" indent="-285750" algn="l">
              <a:buFont typeface="+mj-lt"/>
              <a:buAutoNum type="arabicPeriod"/>
            </a:pPr>
            <a:r>
              <a:rPr lang="en-GB" sz="1900" b="1" i="0" dirty="0">
                <a:effectLst/>
                <a:latin typeface="+mj-lt"/>
              </a:rPr>
              <a:t>Bar Graphs</a:t>
            </a:r>
            <a:r>
              <a:rPr lang="en-GB" sz="1900" b="0" i="0" dirty="0">
                <a:effectLst/>
                <a:latin typeface="+mj-lt"/>
              </a:rPr>
              <a:t>: Visualized the frequency of accidents based on different parameters.</a:t>
            </a:r>
          </a:p>
          <a:p>
            <a:pPr marL="742950" lvl="1" indent="-285750" algn="l">
              <a:buFont typeface="+mj-lt"/>
              <a:buAutoNum type="arabicPeriod"/>
            </a:pPr>
            <a:r>
              <a:rPr lang="en-GB" sz="1900" b="1" i="0" dirty="0">
                <a:effectLst/>
                <a:latin typeface="+mj-lt"/>
              </a:rPr>
              <a:t>Line Charts</a:t>
            </a:r>
            <a:r>
              <a:rPr lang="en-GB" sz="1900" b="0" i="0" dirty="0">
                <a:effectLst/>
                <a:latin typeface="+mj-lt"/>
              </a:rPr>
              <a:t>: Utilized for trend analysis and visualizing changes over time.</a:t>
            </a:r>
          </a:p>
          <a:p>
            <a:endParaRPr lang="en-GB" dirty="0">
              <a:latin typeface="+mj-lt"/>
            </a:endParaRPr>
          </a:p>
        </p:txBody>
      </p:sp>
    </p:spTree>
    <p:extLst>
      <p:ext uri="{BB962C8B-B14F-4D97-AF65-F5344CB8AC3E}">
        <p14:creationId xmlns:p14="http://schemas.microsoft.com/office/powerpoint/2010/main" val="274899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19A7F-AC9C-F39F-1471-FF321D97CBB0}"/>
              </a:ext>
            </a:extLst>
          </p:cNvPr>
          <p:cNvSpPr>
            <a:spLocks noGrp="1"/>
          </p:cNvSpPr>
          <p:nvPr>
            <p:ph type="title"/>
          </p:nvPr>
        </p:nvSpPr>
        <p:spPr>
          <a:xfrm>
            <a:off x="-180528" y="404664"/>
            <a:ext cx="7236296" cy="648072"/>
          </a:xfrm>
        </p:spPr>
        <p:txBody>
          <a:bodyPr>
            <a:normAutofit fontScale="90000"/>
          </a:bodyPr>
          <a:lstStyle/>
          <a:p>
            <a:r>
              <a:rPr lang="en-GB" sz="3000" b="0" i="0" dirty="0">
                <a:effectLst/>
              </a:rPr>
              <a:t>		Accident Severity </a:t>
            </a:r>
            <a:r>
              <a:rPr lang="en-GB" sz="3000" b="0" i="0" dirty="0" smtClean="0">
                <a:effectLst/>
              </a:rPr>
              <a:t>Levels</a:t>
            </a:r>
            <a:r>
              <a:rPr lang="en-GB" sz="3000" dirty="0" smtClean="0"/>
              <a:t>- </a:t>
            </a:r>
            <a:r>
              <a:rPr lang="en-GB" sz="3000" dirty="0" err="1" smtClean="0"/>
              <a:t>Maliha</a:t>
            </a:r>
            <a:endParaRPr lang="en-GB" sz="3000" dirty="0"/>
          </a:p>
        </p:txBody>
      </p:sp>
      <p:sp>
        <p:nvSpPr>
          <p:cNvPr id="3" name="Content Placeholder 2">
            <a:extLst>
              <a:ext uri="{FF2B5EF4-FFF2-40B4-BE49-F238E27FC236}">
                <a16:creationId xmlns="" xmlns:a16="http://schemas.microsoft.com/office/drawing/2014/main" id="{4E3A9EF6-A5FF-F187-4C21-01DEB1267D6B}"/>
              </a:ext>
            </a:extLst>
          </p:cNvPr>
          <p:cNvSpPr>
            <a:spLocks noGrp="1"/>
          </p:cNvSpPr>
          <p:nvPr>
            <p:ph sz="quarter" idx="1"/>
          </p:nvPr>
        </p:nvSpPr>
        <p:spPr>
          <a:xfrm>
            <a:off x="628650" y="1852785"/>
            <a:ext cx="7886700" cy="4351338"/>
          </a:xfrm>
        </p:spPr>
        <p:txBody>
          <a:bodyPr>
            <a:normAutofit/>
          </a:bodyPr>
          <a:lstStyle/>
          <a:p>
            <a:pPr marL="0" indent="0">
              <a:buNone/>
            </a:pPr>
            <a:r>
              <a:rPr lang="en-GB" sz="2400" dirty="0">
                <a:latin typeface="+mj-lt"/>
              </a:rPr>
              <a:t>There are three different Severity levels in our data set:</a:t>
            </a:r>
          </a:p>
          <a:p>
            <a:r>
              <a:rPr lang="en-GB" sz="2800" b="0" i="0" dirty="0">
                <a:effectLst/>
                <a:latin typeface="+mj-lt"/>
              </a:rPr>
              <a:t>Fatal: </a:t>
            </a:r>
            <a:r>
              <a:rPr lang="en-GB" sz="2000" b="0" i="0" dirty="0">
                <a:effectLst/>
                <a:latin typeface="+mj-lt"/>
              </a:rPr>
              <a:t>killed</a:t>
            </a:r>
          </a:p>
          <a:p>
            <a:r>
              <a:rPr lang="en-GB" sz="2800" b="0" i="0" dirty="0">
                <a:effectLst/>
                <a:latin typeface="+mj-lt"/>
              </a:rPr>
              <a:t>Serious</a:t>
            </a:r>
            <a:r>
              <a:rPr lang="en-GB" sz="2800" i="0" dirty="0">
                <a:effectLst/>
                <a:latin typeface="+mj-lt"/>
              </a:rPr>
              <a:t>: </a:t>
            </a:r>
            <a:r>
              <a:rPr lang="en-GB" sz="1800" i="0" dirty="0">
                <a:effectLst/>
                <a:latin typeface="+mj-lt"/>
              </a:rPr>
              <a:t>Broken neck or back,</a:t>
            </a:r>
            <a:r>
              <a:rPr lang="en-GB" sz="1800" i="0" dirty="0">
                <a:solidFill>
                  <a:srgbClr val="0B0C0C"/>
                </a:solidFill>
                <a:effectLst/>
                <a:latin typeface="+mj-lt"/>
              </a:rPr>
              <a:t> Severe chest injury, any difficulty breathing, Loss of arm or leg (or part), </a:t>
            </a:r>
          </a:p>
          <a:p>
            <a:pPr marL="0" indent="0">
              <a:buNone/>
            </a:pPr>
            <a:r>
              <a:rPr lang="en-GB" sz="1800" i="0" dirty="0">
                <a:solidFill>
                  <a:srgbClr val="0B0C0C"/>
                </a:solidFill>
                <a:effectLst/>
                <a:latin typeface="+mj-lt"/>
              </a:rPr>
              <a:t>     Severe head injury, unconscious…</a:t>
            </a:r>
            <a:endParaRPr lang="en-GB" sz="1800" i="0" dirty="0">
              <a:effectLst/>
              <a:latin typeface="+mj-lt"/>
            </a:endParaRPr>
          </a:p>
          <a:p>
            <a:r>
              <a:rPr lang="en-GB" sz="2800" i="0" dirty="0">
                <a:effectLst/>
                <a:latin typeface="+mj-lt"/>
              </a:rPr>
              <a:t>Slight: </a:t>
            </a:r>
            <a:r>
              <a:rPr lang="en-GB" sz="1800" b="0" i="0" dirty="0">
                <a:solidFill>
                  <a:srgbClr val="0B0C0C"/>
                </a:solidFill>
                <a:effectLst/>
                <a:latin typeface="+mj-lt"/>
              </a:rPr>
              <a:t>Whiplash or neck pain, Sprains and strains, Bruising, Shock</a:t>
            </a:r>
            <a:endParaRPr lang="en-GB" sz="1800" dirty="0">
              <a:latin typeface="+mj-lt"/>
            </a:endParaRPr>
          </a:p>
        </p:txBody>
      </p:sp>
    </p:spTree>
    <p:extLst>
      <p:ext uri="{BB962C8B-B14F-4D97-AF65-F5344CB8AC3E}">
        <p14:creationId xmlns:p14="http://schemas.microsoft.com/office/powerpoint/2010/main" val="233288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1A3667F-832F-2062-6C4E-D5894C6207C6}"/>
              </a:ext>
            </a:extLst>
          </p:cNvPr>
          <p:cNvSpPr>
            <a:spLocks noGrp="1"/>
          </p:cNvSpPr>
          <p:nvPr>
            <p:ph type="body" idx="1"/>
          </p:nvPr>
        </p:nvSpPr>
        <p:spPr>
          <a:xfrm>
            <a:off x="301752" y="1412776"/>
            <a:ext cx="4040188" cy="732974"/>
          </a:xfrm>
        </p:spPr>
        <p:txBody>
          <a:bodyPr/>
          <a:lstStyle/>
          <a:p>
            <a:pPr algn="ctr"/>
            <a:r>
              <a:rPr lang="en-GB" dirty="0"/>
              <a:t>Accident Severity Levels from 2005 to 2014</a:t>
            </a:r>
          </a:p>
        </p:txBody>
      </p:sp>
      <p:sp>
        <p:nvSpPr>
          <p:cNvPr id="5" name="Text Placeholder 4">
            <a:extLst>
              <a:ext uri="{FF2B5EF4-FFF2-40B4-BE49-F238E27FC236}">
                <a16:creationId xmlns="" xmlns:a16="http://schemas.microsoft.com/office/drawing/2014/main" id="{BCD58AD2-8405-AC5B-E8F3-38BA3E2A34FF}"/>
              </a:ext>
            </a:extLst>
          </p:cNvPr>
          <p:cNvSpPr>
            <a:spLocks noGrp="1"/>
          </p:cNvSpPr>
          <p:nvPr>
            <p:ph type="body" sz="half" idx="3"/>
          </p:nvPr>
        </p:nvSpPr>
        <p:spPr>
          <a:xfrm>
            <a:off x="4791330" y="1412776"/>
            <a:ext cx="4041775" cy="731520"/>
          </a:xfrm>
        </p:spPr>
        <p:txBody>
          <a:bodyPr/>
          <a:lstStyle/>
          <a:p>
            <a:r>
              <a:rPr lang="en-GB" dirty="0"/>
              <a:t>Accident Severity Levels From 2010 to 2014</a:t>
            </a:r>
          </a:p>
        </p:txBody>
      </p:sp>
      <p:pic>
        <p:nvPicPr>
          <p:cNvPr id="18" name="Content Placeholder 17">
            <a:extLst>
              <a:ext uri="{FF2B5EF4-FFF2-40B4-BE49-F238E27FC236}">
                <a16:creationId xmlns="" xmlns:a16="http://schemas.microsoft.com/office/drawing/2014/main" id="{F6A15B69-9009-5ECE-8C2A-ED71EF337916}"/>
              </a:ext>
            </a:extLst>
          </p:cNvPr>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12500" r="12500"/>
          <a:stretch/>
        </p:blipFill>
        <p:spPr>
          <a:xfrm>
            <a:off x="395536" y="2276872"/>
            <a:ext cx="4104456" cy="4104456"/>
          </a:xfrm>
        </p:spPr>
      </p:pic>
      <p:pic>
        <p:nvPicPr>
          <p:cNvPr id="20" name="Content Placeholder 19">
            <a:extLst>
              <a:ext uri="{FF2B5EF4-FFF2-40B4-BE49-F238E27FC236}">
                <a16:creationId xmlns="" xmlns:a16="http://schemas.microsoft.com/office/drawing/2014/main" id="{FF9E2A75-8891-6C0F-326E-B0C7D4C68EAF}"/>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6729" r="12522"/>
          <a:stretch/>
        </p:blipFill>
        <p:spPr>
          <a:xfrm>
            <a:off x="4644008" y="2276872"/>
            <a:ext cx="4104456" cy="4104456"/>
          </a:xfrm>
        </p:spPr>
      </p:pic>
      <p:sp>
        <p:nvSpPr>
          <p:cNvPr id="2" name="Title 1">
            <a:extLst>
              <a:ext uri="{FF2B5EF4-FFF2-40B4-BE49-F238E27FC236}">
                <a16:creationId xmlns="" xmlns:a16="http://schemas.microsoft.com/office/drawing/2014/main" id="{55E541DF-C10B-34BF-1C91-CDEAB1A3B99F}"/>
              </a:ext>
            </a:extLst>
          </p:cNvPr>
          <p:cNvSpPr>
            <a:spLocks noGrp="1"/>
          </p:cNvSpPr>
          <p:nvPr>
            <p:ph type="title"/>
          </p:nvPr>
        </p:nvSpPr>
        <p:spPr>
          <a:xfrm>
            <a:off x="323528" y="332656"/>
            <a:ext cx="8534400" cy="758952"/>
          </a:xfrm>
        </p:spPr>
        <p:txBody>
          <a:bodyPr>
            <a:noAutofit/>
          </a:bodyPr>
          <a:lstStyle/>
          <a:p>
            <a:r>
              <a:rPr lang="en-GB" sz="3000" dirty="0"/>
              <a:t>P</a:t>
            </a:r>
            <a:r>
              <a:rPr lang="en-GB" sz="3000" b="0" i="0" dirty="0">
                <a:effectLst/>
              </a:rPr>
              <a:t>ie charts showing the distribution of Accident </a:t>
            </a:r>
            <a:r>
              <a:rPr lang="en-GB" sz="3000" dirty="0"/>
              <a:t>S</a:t>
            </a:r>
            <a:r>
              <a:rPr lang="en-GB" sz="3000" b="0" i="0" dirty="0">
                <a:effectLst/>
              </a:rPr>
              <a:t>everities (Fatal, Slight, Serious) </a:t>
            </a:r>
            <a:r>
              <a:rPr lang="en-GB" sz="3000" b="0" i="0" dirty="0" smtClean="0">
                <a:effectLst/>
              </a:rPr>
              <a:t>- </a:t>
            </a:r>
            <a:r>
              <a:rPr lang="en-GB" sz="3000" b="0" i="0" dirty="0" err="1" smtClean="0">
                <a:effectLst/>
              </a:rPr>
              <a:t>Maliha</a:t>
            </a:r>
            <a:endParaRPr lang="en-GB" sz="3000" dirty="0"/>
          </a:p>
        </p:txBody>
      </p:sp>
    </p:spTree>
    <p:extLst>
      <p:ext uri="{BB962C8B-B14F-4D97-AF65-F5344CB8AC3E}">
        <p14:creationId xmlns:p14="http://schemas.microsoft.com/office/powerpoint/2010/main" val="33027689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1216</TotalTime>
  <Words>2094</Words>
  <Application>Microsoft Office PowerPoint</Application>
  <PresentationFormat>On-screen Show (4:3)</PresentationFormat>
  <Paragraphs>212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Car Accidents Data Analysis</vt:lpstr>
      <vt:lpstr>Cleaning and narrowing down of data - Jo</vt:lpstr>
      <vt:lpstr>Analysis of Casualty Severities vs Time of Day- Jo</vt:lpstr>
      <vt:lpstr>Analysis of Casualty Severities vs Light Conditions- Jo</vt:lpstr>
      <vt:lpstr>Analysis of Casualty Severities vs Light Conditions- Jo</vt:lpstr>
      <vt:lpstr>Journey Purposes- Jo</vt:lpstr>
      <vt:lpstr>Analysing Distribution of Accidents by their     ‘Severity Levels’ - Maliha</vt:lpstr>
      <vt:lpstr>  Accident Severity Levels- Maliha</vt:lpstr>
      <vt:lpstr>Pie charts showing the distribution of Accident Severities (Fatal, Slight, Serious) - Maliha</vt:lpstr>
      <vt:lpstr>Bar charts showing the distribution of Accident Severities     (Fatal, Slight, Serious) </vt:lpstr>
      <vt:lpstr>Line charts showing the distribution of Accident Severities (Fatal, Slight, Serious) - Maliha</vt:lpstr>
      <vt:lpstr>Interpretation of ‘Fatal’ Accidents by Road Type- Maliha</vt:lpstr>
      <vt:lpstr> Distribution of Fatal Accidents by Road Type- Maliha</vt:lpstr>
      <vt:lpstr> Distribution of Serious Accidents by Road Type - Maliha</vt:lpstr>
      <vt:lpstr>Distribution of Serious Accidents by Road Type - Maliha</vt:lpstr>
      <vt:lpstr>Distribution of ‘Slight’ Accidents by Road Type - Maliha</vt:lpstr>
      <vt:lpstr> Distribution of Slight Accidents by Road Type -  Maliha</vt:lpstr>
      <vt:lpstr>Further Inferences</vt:lpstr>
      <vt:lpstr>Vehicle Types vs. Accident Severity - Saki</vt:lpstr>
      <vt:lpstr>PowerPoint Presentation</vt:lpstr>
      <vt:lpstr>Pie chart showing the distribution of Accident Severity(High, Medium, Low) – Saki</vt:lpstr>
      <vt:lpstr>Conclusion- Saki</vt:lpstr>
      <vt:lpstr>Analysing Distribution of Fatal accidents by age band and gender- Habib</vt:lpstr>
      <vt:lpstr>Analysis of Fatal accidents vs Gender -  Habib</vt:lpstr>
      <vt:lpstr>Analysis of Fatal accidents vs Age band -  Habib</vt:lpstr>
      <vt:lpstr>Analysis of Fatal accidents vs Gender and age band -  Habib</vt:lpstr>
      <vt:lpstr>Summary - Jo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Data Analysis</dc:title>
  <dc:creator>Jyothsna Alva</dc:creator>
  <cp:lastModifiedBy>Jyothsna Alva</cp:lastModifiedBy>
  <cp:revision>21</cp:revision>
  <dcterms:created xsi:type="dcterms:W3CDTF">2023-09-21T20:55:51Z</dcterms:created>
  <dcterms:modified xsi:type="dcterms:W3CDTF">2023-09-25T17:00:14Z</dcterms:modified>
</cp:coreProperties>
</file>