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861C6592-5DA4-45C3-BD6C-98E98556135A}" type="datetimeFigureOut">
              <a:rPr lang="en-US" smtClean="0"/>
              <a:t>05-Jul-19</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187566C-54D1-4444-AE0E-960B2863EDE5}"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61C6592-5DA4-45C3-BD6C-98E98556135A}" type="datetimeFigureOut">
              <a:rPr lang="en-US" smtClean="0"/>
              <a:t>05-Jul-19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87566C-54D1-4444-AE0E-960B2863EDE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61C6592-5DA4-45C3-BD6C-98E98556135A}" type="datetimeFigureOut">
              <a:rPr lang="en-US" smtClean="0"/>
              <a:t>05-Jul-19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87566C-54D1-4444-AE0E-960B2863EDE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61C6592-5DA4-45C3-BD6C-98E98556135A}" type="datetimeFigureOut">
              <a:rPr lang="en-US" smtClean="0"/>
              <a:t>05-Jul-19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87566C-54D1-4444-AE0E-960B2863EDE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861C6592-5DA4-45C3-BD6C-98E98556135A}" type="datetimeFigureOut">
              <a:rPr lang="en-US" smtClean="0"/>
              <a:t>05-Jul-19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87566C-54D1-4444-AE0E-960B2863EDE5}"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61C6592-5DA4-45C3-BD6C-98E98556135A}" type="datetimeFigureOut">
              <a:rPr lang="en-US" smtClean="0"/>
              <a:t>05-Jul-19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87566C-54D1-4444-AE0E-960B2863EDE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861C6592-5DA4-45C3-BD6C-98E98556135A}" type="datetimeFigureOut">
              <a:rPr lang="en-US" smtClean="0"/>
              <a:t>05-Jul-19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87566C-54D1-4444-AE0E-960B2863EDE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861C6592-5DA4-45C3-BD6C-98E98556135A}" type="datetimeFigureOut">
              <a:rPr lang="en-US" smtClean="0"/>
              <a:t>05-Jul-19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87566C-54D1-4444-AE0E-960B2863EDE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1C6592-5DA4-45C3-BD6C-98E98556135A}" type="datetimeFigureOut">
              <a:rPr lang="en-US" smtClean="0"/>
              <a:t>05-Jul-19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87566C-54D1-4444-AE0E-960B2863EDE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61C6592-5DA4-45C3-BD6C-98E98556135A}" type="datetimeFigureOut">
              <a:rPr lang="en-US" smtClean="0"/>
              <a:t>05-Jul-19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87566C-54D1-4444-AE0E-960B2863EDE5}"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61C6592-5DA4-45C3-BD6C-98E98556135A}" type="datetimeFigureOut">
              <a:rPr lang="en-US" smtClean="0"/>
              <a:t>05-Jul-19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187566C-54D1-4444-AE0E-960B2863EDE5}"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861C6592-5DA4-45C3-BD6C-98E98556135A}" type="datetimeFigureOut">
              <a:rPr lang="en-US" smtClean="0"/>
              <a:t>05-Jul-19</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187566C-54D1-4444-AE0E-960B2863EDE5}"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130425"/>
            <a:ext cx="8229600" cy="1146175"/>
          </a:xfrm>
        </p:spPr>
        <p:txBody>
          <a:bodyPr>
            <a:normAutofit/>
          </a:bodyPr>
          <a:lstStyle/>
          <a:p>
            <a:pPr algn="ctr"/>
            <a:r>
              <a:rPr lang="en-US" sz="4400" b="1" i="1" dirty="0"/>
              <a:t>Blood Bank Management System</a:t>
            </a:r>
            <a:endParaRPr lang="en-US" sz="4400" dirty="0"/>
          </a:p>
        </p:txBody>
      </p:sp>
      <p:sp>
        <p:nvSpPr>
          <p:cNvPr id="3" name="Subtitle 2"/>
          <p:cNvSpPr>
            <a:spLocks noGrp="1"/>
          </p:cNvSpPr>
          <p:nvPr>
            <p:ph type="subTitle" idx="1"/>
          </p:nvPr>
        </p:nvSpPr>
        <p:spPr>
          <a:xfrm>
            <a:off x="533400" y="3581400"/>
            <a:ext cx="7854696" cy="2133600"/>
          </a:xfrm>
        </p:spPr>
        <p:txBody>
          <a:bodyPr>
            <a:normAutofit fontScale="92500" lnSpcReduction="10000"/>
          </a:bodyPr>
          <a:lstStyle/>
          <a:p>
            <a:pPr algn="l"/>
            <a:r>
              <a:rPr lang="en-US" dirty="0" smtClean="0"/>
              <a:t/>
            </a:r>
            <a:br>
              <a:rPr lang="en-US" dirty="0" smtClean="0"/>
            </a:br>
            <a:r>
              <a:rPr lang="en-US" sz="3900" b="1" dirty="0" smtClean="0"/>
              <a:t>Group: </a:t>
            </a:r>
          </a:p>
          <a:p>
            <a:pPr algn="l"/>
            <a:r>
              <a:rPr lang="en-US" dirty="0" smtClean="0">
                <a:latin typeface="+mj-lt"/>
              </a:rPr>
              <a:t>ID : 171442548</a:t>
            </a:r>
            <a:br>
              <a:rPr lang="en-US" dirty="0" smtClean="0">
                <a:latin typeface="+mj-lt"/>
              </a:rPr>
            </a:br>
            <a:r>
              <a:rPr lang="en-US" dirty="0" smtClean="0">
                <a:latin typeface="+mj-lt"/>
              </a:rPr>
              <a:t>ID : 171442552</a:t>
            </a:r>
            <a:br>
              <a:rPr lang="en-US" dirty="0" smtClean="0">
                <a:latin typeface="+mj-lt"/>
              </a:rPr>
            </a:br>
            <a:r>
              <a:rPr lang="en-US" dirty="0" smtClean="0">
                <a:latin typeface="+mj-lt"/>
              </a:rPr>
              <a:t>ID : 171442560</a:t>
            </a:r>
            <a:endParaRPr lang="en-US" dirty="0">
              <a:latin typeface="+mj-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a:bodyPr>
          <a:lstStyle/>
          <a:p>
            <a:r>
              <a:rPr lang="en-US" sz="4400" b="1" dirty="0" smtClean="0"/>
              <a:t>3.2.2 </a:t>
            </a:r>
            <a:r>
              <a:rPr lang="en-US" sz="4400" b="1" dirty="0" smtClean="0"/>
              <a:t>Non-Functional Requirements</a:t>
            </a:r>
            <a:endParaRPr lang="en-US" sz="4400" dirty="0"/>
          </a:p>
        </p:txBody>
      </p:sp>
      <p:sp>
        <p:nvSpPr>
          <p:cNvPr id="3" name="Content Placeholder 2"/>
          <p:cNvSpPr>
            <a:spLocks noGrp="1"/>
          </p:cNvSpPr>
          <p:nvPr>
            <p:ph idx="1"/>
          </p:nvPr>
        </p:nvSpPr>
        <p:spPr/>
        <p:txBody>
          <a:bodyPr/>
          <a:lstStyle/>
          <a:p>
            <a:pPr lvl="0"/>
            <a:r>
              <a:rPr lang="en-US" dirty="0" smtClean="0"/>
              <a:t>Check database connection</a:t>
            </a:r>
          </a:p>
          <a:p>
            <a:pPr lvl="0"/>
            <a:r>
              <a:rPr lang="en-US" dirty="0" smtClean="0"/>
              <a:t>Insure Blood Information conflict</a:t>
            </a:r>
          </a:p>
          <a:p>
            <a:pPr lvl="0"/>
            <a:r>
              <a:rPr lang="en-US" dirty="0" smtClean="0"/>
              <a:t>Check availability of blood in storage</a:t>
            </a:r>
          </a:p>
          <a:p>
            <a:pPr lvl="0"/>
            <a:r>
              <a:rPr lang="en-US" dirty="0" smtClean="0"/>
              <a:t>Check previous donation date of donor</a:t>
            </a:r>
          </a:p>
          <a:p>
            <a:pPr lvl="0"/>
            <a:r>
              <a:rPr lang="en-US" dirty="0" smtClean="0"/>
              <a:t>Authenticate </a:t>
            </a:r>
            <a:r>
              <a:rPr lang="en-US" dirty="0" smtClean="0"/>
              <a:t>user</a:t>
            </a:r>
            <a:endParaRPr lang="en-US" dirty="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3.3 Observation</a:t>
            </a:r>
            <a:r>
              <a:rPr lang="en-US" dirty="0" smtClean="0"/>
              <a:t/>
            </a:r>
            <a:br>
              <a:rPr lang="en-US" dirty="0" smtClean="0"/>
            </a:br>
            <a:endParaRPr lang="en-US" dirty="0"/>
          </a:p>
        </p:txBody>
      </p:sp>
      <p:sp>
        <p:nvSpPr>
          <p:cNvPr id="3" name="Content Placeholder 2"/>
          <p:cNvSpPr>
            <a:spLocks noGrp="1"/>
          </p:cNvSpPr>
          <p:nvPr>
            <p:ph idx="1"/>
          </p:nvPr>
        </p:nvSpPr>
        <p:spPr/>
        <p:txBody>
          <a:bodyPr/>
          <a:lstStyle/>
          <a:p>
            <a:pPr>
              <a:buNone/>
            </a:pPr>
            <a:r>
              <a:rPr lang="en-US" dirty="0" smtClean="0"/>
              <a:t>   The </a:t>
            </a:r>
            <a:r>
              <a:rPr lang="en-US" dirty="0" smtClean="0"/>
              <a:t>data is also collected by observation of the firm.  The data is collected by observing on the site at different timings and at different situations like when the firm is busy and when the firm hasn’t much work to do.</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3.4 Questioners</a:t>
            </a:r>
            <a:r>
              <a:rPr lang="en-US" dirty="0" smtClean="0"/>
              <a:t/>
            </a:r>
            <a:br>
              <a:rPr lang="en-US" dirty="0" smtClean="0"/>
            </a:br>
            <a:endParaRPr lang="en-US" dirty="0"/>
          </a:p>
        </p:txBody>
      </p:sp>
      <p:sp>
        <p:nvSpPr>
          <p:cNvPr id="3" name="Content Placeholder 2"/>
          <p:cNvSpPr>
            <a:spLocks noGrp="1"/>
          </p:cNvSpPr>
          <p:nvPr>
            <p:ph idx="1"/>
          </p:nvPr>
        </p:nvSpPr>
        <p:spPr/>
        <p:txBody>
          <a:bodyPr/>
          <a:lstStyle/>
          <a:p>
            <a:pPr>
              <a:buNone/>
            </a:pPr>
            <a:r>
              <a:rPr lang="en-US" dirty="0" smtClean="0"/>
              <a:t>   The </a:t>
            </a:r>
            <a:r>
              <a:rPr lang="en-US" dirty="0" smtClean="0"/>
              <a:t>data is collected through questioners by filling a set of questions from the different levels of management. The questions made by questioners are three different types.</a:t>
            </a:r>
          </a:p>
          <a:p>
            <a:pPr>
              <a:buNone/>
            </a:pPr>
            <a:r>
              <a:rPr lang="en-US" dirty="0" smtClean="0"/>
              <a:t>   They </a:t>
            </a:r>
            <a:r>
              <a:rPr lang="en-US" dirty="0" smtClean="0"/>
              <a:t>are</a:t>
            </a:r>
            <a:r>
              <a:rPr lang="en-US" dirty="0" smtClean="0"/>
              <a:t>,</a:t>
            </a:r>
            <a:br>
              <a:rPr lang="en-US" dirty="0" smtClean="0"/>
            </a:br>
            <a:endParaRPr lang="en-US" dirty="0" smtClean="0"/>
          </a:p>
          <a:p>
            <a:r>
              <a:rPr lang="en-US" b="1" i="1" dirty="0" smtClean="0"/>
              <a:t>Structured questioners:</a:t>
            </a:r>
            <a:endParaRPr lang="en-US" dirty="0" smtClean="0"/>
          </a:p>
          <a:p>
            <a:r>
              <a:rPr lang="en-US" b="1" i="1" dirty="0" smtClean="0"/>
              <a:t>Unstructured questioners:</a:t>
            </a:r>
            <a:endParaRPr lang="en-US" dirty="0" smtClean="0"/>
          </a:p>
          <a:p>
            <a:r>
              <a:rPr lang="en-US" b="1" i="1" dirty="0" smtClean="0"/>
              <a:t>Semi-structured questioners</a:t>
            </a:r>
            <a:r>
              <a:rPr lang="en-US" b="1" dirty="0" smtClean="0"/>
              <a:t>:</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3.5 Interviews</a:t>
            </a:r>
            <a:r>
              <a:rPr lang="en-US" dirty="0" smtClean="0"/>
              <a:t/>
            </a:r>
            <a:br>
              <a:rPr lang="en-US" dirty="0" smtClean="0"/>
            </a:br>
            <a:endParaRPr lang="en-US" dirty="0"/>
          </a:p>
        </p:txBody>
      </p:sp>
      <p:sp>
        <p:nvSpPr>
          <p:cNvPr id="3" name="Content Placeholder 2"/>
          <p:cNvSpPr>
            <a:spLocks noGrp="1"/>
          </p:cNvSpPr>
          <p:nvPr>
            <p:ph idx="1"/>
          </p:nvPr>
        </p:nvSpPr>
        <p:spPr/>
        <p:txBody>
          <a:bodyPr/>
          <a:lstStyle/>
          <a:p>
            <a:pPr>
              <a:buNone/>
            </a:pPr>
            <a:r>
              <a:rPr lang="en-US" dirty="0" smtClean="0"/>
              <a:t>   Interviews </a:t>
            </a:r>
            <a:r>
              <a:rPr lang="en-US" dirty="0" smtClean="0"/>
              <a:t>were conducted to collect the information.  The interviews were conducted at two levels</a:t>
            </a:r>
            <a:r>
              <a:rPr lang="en-US" dirty="0" smtClean="0"/>
              <a:t>.</a:t>
            </a:r>
            <a:br>
              <a:rPr lang="en-US" dirty="0" smtClean="0"/>
            </a:br>
            <a:endParaRPr lang="en-US" dirty="0" smtClean="0"/>
          </a:p>
          <a:p>
            <a:pPr lvl="0"/>
            <a:r>
              <a:rPr lang="en-US" sz="2200" i="1" dirty="0" smtClean="0"/>
              <a:t>Formal Group Interviews:</a:t>
            </a:r>
            <a:r>
              <a:rPr lang="en-US" sz="2200" dirty="0" smtClean="0"/>
              <a:t>  the interviews conducted for formal groups i.e., the hierarchical (official) groups in the firm</a:t>
            </a:r>
            <a:r>
              <a:rPr lang="en-US" sz="2200" dirty="0" smtClean="0"/>
              <a:t>.</a:t>
            </a:r>
            <a:br>
              <a:rPr lang="en-US" sz="2200" dirty="0" smtClean="0"/>
            </a:br>
            <a:endParaRPr lang="en-US" sz="2200" dirty="0" smtClean="0"/>
          </a:p>
          <a:p>
            <a:pPr lvl="0"/>
            <a:r>
              <a:rPr lang="en-US" sz="2200" i="1" dirty="0" smtClean="0"/>
              <a:t>Informal Group Interviews:</a:t>
            </a:r>
            <a:r>
              <a:rPr lang="en-US" sz="2200" dirty="0" smtClean="0"/>
              <a:t>  the interviews were conducted for informal groups   i.e., the groups formed outside the company</a:t>
            </a:r>
            <a:r>
              <a:rPr lang="en-US" sz="2200" dirty="0" smtClean="0"/>
              <a:t>.</a:t>
            </a:r>
            <a:endParaRPr lang="en-US" sz="2200" dirty="0"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581912"/>
          </a:xfrm>
        </p:spPr>
        <p:txBody>
          <a:bodyPr>
            <a:normAutofit fontScale="90000"/>
          </a:bodyPr>
          <a:lstStyle/>
          <a:p>
            <a:r>
              <a:rPr lang="en-US" b="1" dirty="0" smtClean="0"/>
              <a:t/>
            </a:r>
            <a:br>
              <a:rPr lang="en-US" b="1" dirty="0" smtClean="0"/>
            </a:br>
            <a:r>
              <a:rPr lang="en-US" b="1" dirty="0" smtClean="0"/>
              <a:t/>
            </a:r>
            <a:br>
              <a:rPr lang="en-US" b="1" dirty="0" smtClean="0"/>
            </a:br>
            <a:r>
              <a:rPr lang="en-US" b="1" dirty="0" smtClean="0">
                <a:solidFill>
                  <a:schemeClr val="tx1"/>
                </a:solidFill>
              </a:rPr>
              <a:t>Chapter</a:t>
            </a:r>
            <a:r>
              <a:rPr lang="en-US" b="1" dirty="0" smtClean="0">
                <a:solidFill>
                  <a:schemeClr val="tx1"/>
                </a:solidFill>
              </a:rPr>
              <a:t>: </a:t>
            </a:r>
            <a:r>
              <a:rPr lang="en-US" b="1" dirty="0" smtClean="0">
                <a:solidFill>
                  <a:schemeClr val="tx1"/>
                </a:solidFill>
              </a:rPr>
              <a:t>4 –  Design</a:t>
            </a:r>
            <a:r>
              <a:rPr lang="en-US" b="1" dirty="0" smtClean="0"/>
              <a:t/>
            </a:r>
            <a:br>
              <a:rPr lang="en-US" b="1" dirty="0" smtClean="0"/>
            </a:br>
            <a:r>
              <a:rPr lang="en-US" sz="4000" b="1" dirty="0" smtClean="0"/>
              <a:t>4.1 </a:t>
            </a:r>
            <a:r>
              <a:rPr lang="en-US" sz="4000" b="1" dirty="0" smtClean="0"/>
              <a:t>Use Case Diagram</a:t>
            </a:r>
            <a:r>
              <a:rPr lang="en-US" dirty="0" smtClean="0"/>
              <a:t/>
            </a:r>
            <a:br>
              <a:rPr lang="en-US" dirty="0" smtClean="0"/>
            </a:br>
            <a:endParaRPr lang="en-US" dirty="0"/>
          </a:p>
        </p:txBody>
      </p:sp>
      <p:pic>
        <p:nvPicPr>
          <p:cNvPr id="4" name="Content Placeholder 3" descr="use case.png"/>
          <p:cNvPicPr>
            <a:picLocks noGrp="1" noChangeAspect="1"/>
          </p:cNvPicPr>
          <p:nvPr>
            <p:ph idx="1"/>
          </p:nvPr>
        </p:nvPicPr>
        <p:blipFill>
          <a:blip r:embed="rId2"/>
          <a:stretch>
            <a:fillRect/>
          </a:stretch>
        </p:blipFill>
        <p:spPr>
          <a:xfrm>
            <a:off x="1400488" y="1935163"/>
            <a:ext cx="6343023" cy="4389437"/>
          </a:xfr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4.2 Activity Diagram</a:t>
            </a:r>
            <a:r>
              <a:rPr lang="en-US" dirty="0" smtClean="0"/>
              <a:t/>
            </a:r>
            <a:br>
              <a:rPr lang="en-US" dirty="0" smtClean="0"/>
            </a:br>
            <a:endParaRPr lang="en-US" dirty="0"/>
          </a:p>
        </p:txBody>
      </p:sp>
      <p:pic>
        <p:nvPicPr>
          <p:cNvPr id="4" name="Content Placeholder 3" descr="activity.png"/>
          <p:cNvPicPr>
            <a:picLocks noGrp="1" noChangeAspect="1"/>
          </p:cNvPicPr>
          <p:nvPr>
            <p:ph idx="1"/>
          </p:nvPr>
        </p:nvPicPr>
        <p:blipFill>
          <a:blip r:embed="rId2"/>
          <a:stretch>
            <a:fillRect/>
          </a:stretch>
        </p:blipFill>
        <p:spPr>
          <a:xfrm>
            <a:off x="2759587" y="1935163"/>
            <a:ext cx="3624825" cy="4389437"/>
          </a:xfr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4.3 Sequence Diagram</a:t>
            </a:r>
            <a:r>
              <a:rPr lang="en-US" dirty="0" smtClean="0"/>
              <a:t/>
            </a:r>
            <a:br>
              <a:rPr lang="en-US" dirty="0" smtClean="0"/>
            </a:br>
            <a:endParaRPr lang="en-US" dirty="0"/>
          </a:p>
        </p:txBody>
      </p:sp>
      <p:pic>
        <p:nvPicPr>
          <p:cNvPr id="4" name="Content Placeholder 3" descr="sequence.png"/>
          <p:cNvPicPr>
            <a:picLocks noGrp="1" noChangeAspect="1"/>
          </p:cNvPicPr>
          <p:nvPr>
            <p:ph idx="1"/>
          </p:nvPr>
        </p:nvPicPr>
        <p:blipFill>
          <a:blip r:embed="rId2"/>
          <a:stretch>
            <a:fillRect/>
          </a:stretch>
        </p:blipFill>
        <p:spPr>
          <a:xfrm>
            <a:off x="2366253" y="1935163"/>
            <a:ext cx="4411494" cy="4389437"/>
          </a:xfr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4.4 Class Diagram</a:t>
            </a:r>
            <a:endParaRPr lang="en-US" dirty="0"/>
          </a:p>
        </p:txBody>
      </p:sp>
      <p:pic>
        <p:nvPicPr>
          <p:cNvPr id="4" name="Content Placeholder 3" descr="class dia.png"/>
          <p:cNvPicPr>
            <a:picLocks noGrp="1" noChangeAspect="1"/>
          </p:cNvPicPr>
          <p:nvPr>
            <p:ph idx="1"/>
          </p:nvPr>
        </p:nvPicPr>
        <p:blipFill>
          <a:blip r:embed="rId2"/>
          <a:stretch>
            <a:fillRect/>
          </a:stretch>
        </p:blipFill>
        <p:spPr>
          <a:xfrm>
            <a:off x="1330871" y="1935163"/>
            <a:ext cx="6482258" cy="4389437"/>
          </a:xfr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b="1" dirty="0" smtClean="0"/>
              <a:t>Chapter: </a:t>
            </a:r>
            <a:r>
              <a:rPr lang="en-US" sz="4000" b="1" dirty="0" smtClean="0"/>
              <a:t>5 - </a:t>
            </a:r>
            <a:r>
              <a:rPr lang="en-US" sz="4000" b="1" dirty="0" smtClean="0"/>
              <a:t>Implementation Evaluation</a:t>
            </a:r>
            <a:r>
              <a:rPr lang="en-US" dirty="0" smtClean="0"/>
              <a:t/>
            </a:r>
            <a:br>
              <a:rPr lang="en-US" dirty="0" smtClean="0"/>
            </a:br>
            <a:endParaRPr lang="en-US" dirty="0"/>
          </a:p>
        </p:txBody>
      </p:sp>
      <p:sp>
        <p:nvSpPr>
          <p:cNvPr id="3" name="Content Placeholder 2"/>
          <p:cNvSpPr>
            <a:spLocks noGrp="1"/>
          </p:cNvSpPr>
          <p:nvPr>
            <p:ph idx="1"/>
          </p:nvPr>
        </p:nvSpPr>
        <p:spPr>
          <a:xfrm>
            <a:off x="304800" y="1524000"/>
            <a:ext cx="8382000" cy="4800600"/>
          </a:xfrm>
        </p:spPr>
        <p:txBody>
          <a:bodyPr>
            <a:normAutofit fontScale="85000" lnSpcReduction="20000"/>
          </a:bodyPr>
          <a:lstStyle/>
          <a:p>
            <a:pPr>
              <a:buNone/>
            </a:pPr>
            <a:r>
              <a:rPr lang="en-US" dirty="0" smtClean="0"/>
              <a:t>    During </a:t>
            </a:r>
            <a:r>
              <a:rPr lang="en-US" dirty="0" smtClean="0"/>
              <a:t>the software-testing phase each module of software is thoroughly tested for bugs and for accuracy of output. The system developed is very user-friendly and the detailed documentation is also given to the user as online help wherever necessary.  The implementation phase normally ends with the formal test involving all the components</a:t>
            </a:r>
            <a:r>
              <a:rPr lang="en-US" dirty="0" smtClean="0"/>
              <a:t>.</a:t>
            </a:r>
            <a:br>
              <a:rPr lang="en-US" dirty="0" smtClean="0"/>
            </a:br>
            <a:endParaRPr lang="en-US" dirty="0" smtClean="0"/>
          </a:p>
          <a:p>
            <a:pPr>
              <a:buNone/>
            </a:pPr>
            <a:r>
              <a:rPr lang="en-US" dirty="0" smtClean="0"/>
              <a:t>    The </a:t>
            </a:r>
            <a:r>
              <a:rPr lang="en-US" dirty="0" smtClean="0"/>
              <a:t>entire system was developed using the PHP, HTML, JavaScript, Personal Web Server, and </a:t>
            </a:r>
            <a:r>
              <a:rPr lang="en-US" dirty="0" err="1" smtClean="0"/>
              <a:t>MySql</a:t>
            </a:r>
            <a:r>
              <a:rPr lang="en-US" dirty="0" smtClean="0"/>
              <a:t> as back end. The HTML is used to design the web page. The Personal Web Server is used to understand the client’s request and to send response to them. The JavaScript, are used for client-side validations so that the user can enter only appropriate input in the input fields. The </a:t>
            </a:r>
            <a:r>
              <a:rPr lang="en-US" dirty="0" err="1" smtClean="0"/>
              <a:t>MySql</a:t>
            </a:r>
            <a:r>
              <a:rPr lang="en-US" dirty="0" smtClean="0"/>
              <a:t> is the back end tool where the database resides</a:t>
            </a:r>
            <a:r>
              <a:rPr lang="en-US" dirty="0" smtClean="0"/>
              <a:t>.</a:t>
            </a:r>
            <a:br>
              <a:rPr lang="en-US" dirty="0" smtClean="0"/>
            </a:br>
            <a:endParaRPr lang="en-US" dirty="0" smtClean="0"/>
          </a:p>
          <a:p>
            <a:pPr>
              <a:buNone/>
            </a:pPr>
            <a:r>
              <a:rPr lang="en-US" dirty="0" smtClean="0"/>
              <a:t>    Hence </a:t>
            </a:r>
            <a:r>
              <a:rPr lang="en-US" dirty="0" smtClean="0"/>
              <a:t>the design of the entire system is user-friendly and simple the implementation has been quite easy.</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Chapter: </a:t>
            </a:r>
            <a:r>
              <a:rPr lang="en-US" b="1" dirty="0" smtClean="0"/>
              <a:t>6 </a:t>
            </a:r>
            <a:r>
              <a:rPr lang="en-US" b="1" dirty="0" smtClean="0"/>
              <a:t>- </a:t>
            </a:r>
            <a:r>
              <a:rPr lang="en-US" b="1" dirty="0" smtClean="0"/>
              <a:t>Conclusion</a:t>
            </a:r>
            <a:r>
              <a:rPr lang="en-US" dirty="0" smtClean="0"/>
              <a:t/>
            </a:r>
            <a:br>
              <a:rPr lang="en-US" dirty="0" smtClean="0"/>
            </a:br>
            <a:endParaRPr lang="en-US" dirty="0"/>
          </a:p>
        </p:txBody>
      </p:sp>
      <p:sp>
        <p:nvSpPr>
          <p:cNvPr id="3" name="Content Placeholder 2"/>
          <p:cNvSpPr>
            <a:spLocks noGrp="1"/>
          </p:cNvSpPr>
          <p:nvPr>
            <p:ph idx="1"/>
          </p:nvPr>
        </p:nvSpPr>
        <p:spPr>
          <a:xfrm>
            <a:off x="228600" y="1935480"/>
            <a:ext cx="8458200" cy="4389120"/>
          </a:xfrm>
        </p:spPr>
        <p:txBody>
          <a:bodyPr>
            <a:normAutofit fontScale="92500" lnSpcReduction="10000"/>
          </a:bodyPr>
          <a:lstStyle/>
          <a:p>
            <a:pPr>
              <a:buNone/>
            </a:pPr>
            <a:r>
              <a:rPr lang="en-US" dirty="0" smtClean="0"/>
              <a:t>    This </a:t>
            </a:r>
            <a:r>
              <a:rPr lang="en-US" dirty="0" smtClean="0"/>
              <a:t>project has given </a:t>
            </a:r>
            <a:r>
              <a:rPr lang="en-US" dirty="0" smtClean="0"/>
              <a:t>us </a:t>
            </a:r>
            <a:r>
              <a:rPr lang="en-US" dirty="0" smtClean="0"/>
              <a:t>an ample opportunity to design, code, test and implements an application. This has helped in putting into practice of various Software Engineering principles and Database Management concepts like maintaining integrity and consistency of data. Further, this has helped me to learn more about </a:t>
            </a:r>
            <a:r>
              <a:rPr lang="en-US" dirty="0" err="1" smtClean="0"/>
              <a:t>MySql</a:t>
            </a:r>
            <a:r>
              <a:rPr lang="en-US" dirty="0" smtClean="0"/>
              <a:t>, PHP, HTML, JavaScript, Adobe Photoshop 7.0 and Personal Web Server</a:t>
            </a:r>
            <a:r>
              <a:rPr lang="en-US" dirty="0" smtClean="0"/>
              <a:t>.</a:t>
            </a:r>
            <a:br>
              <a:rPr lang="en-US" dirty="0" smtClean="0"/>
            </a:br>
            <a:endParaRPr lang="en-US" dirty="0" smtClean="0"/>
          </a:p>
          <a:p>
            <a:pPr>
              <a:buNone/>
            </a:pPr>
            <a:r>
              <a:rPr lang="en-US" dirty="0" smtClean="0"/>
              <a:t>    I </a:t>
            </a:r>
            <a:r>
              <a:rPr lang="en-US" dirty="0" smtClean="0"/>
              <a:t>thank my guide for his invaluable contribution in guiding me throughout the project.  I also thank my teacher and friends who have supported and motivated me to complete this project successfully.</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banner1.jpg"/>
          <p:cNvPicPr>
            <a:picLocks noChangeAspect="1"/>
          </p:cNvPicPr>
          <p:nvPr/>
        </p:nvPicPr>
        <p:blipFill>
          <a:blip r:embed="rId2"/>
          <a:stretch>
            <a:fillRect/>
          </a:stretch>
        </p:blipFill>
        <p:spPr>
          <a:xfrm>
            <a:off x="0" y="1652316"/>
            <a:ext cx="9144000" cy="3553368"/>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89888"/>
            <a:ext cx="8229600" cy="591312"/>
          </a:xfrm>
        </p:spPr>
        <p:txBody>
          <a:bodyPr>
            <a:normAutofit fontScale="90000"/>
          </a:bodyPr>
          <a:lstStyle/>
          <a:p>
            <a:r>
              <a:rPr lang="en-US" b="1" dirty="0" smtClean="0"/>
              <a:t>Chapter: </a:t>
            </a:r>
            <a:r>
              <a:rPr lang="en-US" b="1" dirty="0" smtClean="0"/>
              <a:t>1 - Introduction</a:t>
            </a:r>
            <a:r>
              <a:rPr lang="en-US" dirty="0" smtClean="0"/>
              <a:t/>
            </a:r>
            <a:br>
              <a:rPr lang="en-US" dirty="0" smtClean="0"/>
            </a:br>
            <a:endParaRPr lang="en-US" dirty="0"/>
          </a:p>
        </p:txBody>
      </p:sp>
      <p:sp>
        <p:nvSpPr>
          <p:cNvPr id="3" name="Content Placeholder 2"/>
          <p:cNvSpPr>
            <a:spLocks noGrp="1"/>
          </p:cNvSpPr>
          <p:nvPr>
            <p:ph idx="1"/>
          </p:nvPr>
        </p:nvSpPr>
        <p:spPr/>
        <p:txBody>
          <a:bodyPr>
            <a:normAutofit lnSpcReduction="10000"/>
          </a:bodyPr>
          <a:lstStyle/>
          <a:p>
            <a:pPr>
              <a:buNone/>
            </a:pPr>
            <a:r>
              <a:rPr lang="en-US" dirty="0" smtClean="0"/>
              <a:t>    The </a:t>
            </a:r>
            <a:r>
              <a:rPr lang="en-US" dirty="0" smtClean="0"/>
              <a:t>Blood Bank Management System is to create an </a:t>
            </a:r>
            <a:r>
              <a:rPr lang="en-US" dirty="0" smtClean="0"/>
              <a:t>e-Information </a:t>
            </a:r>
            <a:r>
              <a:rPr lang="en-US" dirty="0" smtClean="0"/>
              <a:t>about the donor and organization that are related to donating the blood. Through this application any person who is interested in donating the blood can register himself in the same way if any organization wants to register itself with this site that can also register. Moreover if any general consumer wants to make request blood online he can also take the help of this site. Admin is the main authority who can do addition, deletion, and modification if required</a:t>
            </a:r>
            <a:r>
              <a:rPr lang="en-US" dirty="0" smtClean="0"/>
              <a:t>.</a:t>
            </a:r>
            <a:endParaRPr lang="en-US"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1.1 Problem Statement</a:t>
            </a:r>
            <a:r>
              <a:rPr lang="en-US" dirty="0" smtClean="0"/>
              <a:t/>
            </a:r>
            <a:br>
              <a:rPr lang="en-US" dirty="0" smtClean="0"/>
            </a:br>
            <a:endParaRPr lang="en-US" dirty="0"/>
          </a:p>
        </p:txBody>
      </p:sp>
      <p:sp>
        <p:nvSpPr>
          <p:cNvPr id="3" name="Content Placeholder 2"/>
          <p:cNvSpPr>
            <a:spLocks noGrp="1"/>
          </p:cNvSpPr>
          <p:nvPr>
            <p:ph idx="1"/>
          </p:nvPr>
        </p:nvSpPr>
        <p:spPr/>
        <p:txBody>
          <a:bodyPr/>
          <a:lstStyle/>
          <a:p>
            <a:pPr>
              <a:buNone/>
            </a:pPr>
            <a:r>
              <a:rPr lang="en-US" b="1" dirty="0" smtClean="0"/>
              <a:t>Existing System</a:t>
            </a:r>
            <a:endParaRPr lang="en-US" dirty="0" smtClean="0"/>
          </a:p>
          <a:p>
            <a:pPr lvl="0"/>
            <a:r>
              <a:rPr lang="en-US" dirty="0" smtClean="0"/>
              <a:t>No use of Web Services and Remote Apps.</a:t>
            </a:r>
          </a:p>
          <a:p>
            <a:pPr lvl="0"/>
            <a:r>
              <a:rPr lang="en-US" dirty="0" smtClean="0"/>
              <a:t>Risk of mismanagement and of data in manual system.</a:t>
            </a:r>
          </a:p>
          <a:p>
            <a:pPr lvl="0"/>
            <a:r>
              <a:rPr lang="en-US" dirty="0" smtClean="0"/>
              <a:t>Less Security.</a:t>
            </a:r>
          </a:p>
          <a:p>
            <a:pPr lvl="0"/>
            <a:r>
              <a:rPr lang="en-US" dirty="0" smtClean="0"/>
              <a:t>No proper coordination between different Applications and Users.</a:t>
            </a:r>
          </a:p>
          <a:p>
            <a:pPr lvl="0"/>
            <a:r>
              <a:rPr lang="en-US" dirty="0" smtClean="0"/>
              <a:t>Fewer Users – Friendly</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1.2 Proposed Solution</a:t>
            </a:r>
            <a:r>
              <a:rPr lang="en-US" dirty="0" smtClean="0"/>
              <a:t/>
            </a:r>
            <a:br>
              <a:rPr lang="en-US" dirty="0" smtClean="0"/>
            </a:br>
            <a:endParaRPr lang="en-US" dirty="0"/>
          </a:p>
        </p:txBody>
      </p:sp>
      <p:sp>
        <p:nvSpPr>
          <p:cNvPr id="3" name="Content Placeholder 2"/>
          <p:cNvSpPr>
            <a:spLocks noGrp="1"/>
          </p:cNvSpPr>
          <p:nvPr>
            <p:ph idx="1"/>
          </p:nvPr>
        </p:nvSpPr>
        <p:spPr>
          <a:xfrm>
            <a:off x="457200" y="1524000"/>
            <a:ext cx="8229600" cy="4800600"/>
          </a:xfrm>
        </p:spPr>
        <p:txBody>
          <a:bodyPr/>
          <a:lstStyle/>
          <a:p>
            <a:pPr lvl="0"/>
            <a:r>
              <a:rPr lang="en-US" dirty="0" smtClean="0"/>
              <a:t>The people in need of blood can search for the donors by giving their blood group and city name.</a:t>
            </a:r>
          </a:p>
          <a:p>
            <a:pPr lvl="0"/>
            <a:r>
              <a:rPr lang="en-US" dirty="0" smtClean="0"/>
              <a:t>It is very flexible and user friendly.</a:t>
            </a:r>
          </a:p>
          <a:p>
            <a:pPr lvl="0"/>
            <a:r>
              <a:rPr lang="en-US" dirty="0" smtClean="0"/>
              <a:t>The person’s time and work is reduced very much which prevails in the present system.</a:t>
            </a:r>
          </a:p>
          <a:p>
            <a:pPr lvl="0"/>
            <a:r>
              <a:rPr lang="en-US" dirty="0" smtClean="0"/>
              <a:t>Easy and Helpful.</a:t>
            </a:r>
          </a:p>
          <a:p>
            <a:pPr lvl="0"/>
            <a:r>
              <a:rPr lang="en-US" dirty="0" smtClean="0"/>
              <a:t>The people are not limited to receive or provide services in working hours of the branch only; he is serviced 24 hours a day, 7 days of week and 365 days of the year</a:t>
            </a:r>
            <a:r>
              <a:rPr lang="en-US" dirty="0" smtClean="0"/>
              <a:t>.</a:t>
            </a:r>
            <a:endParaRPr lang="en-US"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Chapter: </a:t>
            </a:r>
            <a:r>
              <a:rPr lang="en-US" b="1" dirty="0" smtClean="0"/>
              <a:t>2 </a:t>
            </a:r>
            <a:r>
              <a:rPr lang="en-US" b="1" dirty="0" smtClean="0"/>
              <a:t>- </a:t>
            </a:r>
            <a:r>
              <a:rPr lang="en-US" b="1" dirty="0" smtClean="0"/>
              <a:t>Related </a:t>
            </a:r>
            <a:r>
              <a:rPr lang="en-US" b="1" dirty="0" smtClean="0"/>
              <a:t>Projects</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85000" lnSpcReduction="20000"/>
          </a:bodyPr>
          <a:lstStyle/>
          <a:p>
            <a:r>
              <a:rPr lang="en-US" b="1" dirty="0" smtClean="0"/>
              <a:t>2.1 Related Project 1: </a:t>
            </a:r>
            <a:r>
              <a:rPr lang="en-US" dirty="0" smtClean="0"/>
              <a:t>Hospital Management </a:t>
            </a:r>
            <a:r>
              <a:rPr lang="en-US" dirty="0" smtClean="0"/>
              <a:t>System</a:t>
            </a:r>
            <a:br>
              <a:rPr lang="en-US" dirty="0" smtClean="0"/>
            </a:br>
            <a:endParaRPr lang="en-US" dirty="0" smtClean="0"/>
          </a:p>
          <a:p>
            <a:pPr>
              <a:buNone/>
            </a:pPr>
            <a:r>
              <a:rPr lang="en-US" dirty="0" smtClean="0"/>
              <a:t>    A </a:t>
            </a:r>
            <a:r>
              <a:rPr lang="en-US" dirty="0" smtClean="0"/>
              <a:t>Hospital Management System is an integrated information system for managing all aspects of a hospital's operations such as medical, financial, administrative, legal, and compliance. It includes electronic health records, business intelligence and revenue cycle management.</a:t>
            </a:r>
          </a:p>
          <a:p>
            <a:pPr>
              <a:buNone/>
            </a:pPr>
            <a:endParaRPr lang="en-US" dirty="0" smtClean="0"/>
          </a:p>
          <a:p>
            <a:r>
              <a:rPr lang="en-US" b="1" dirty="0" smtClean="0"/>
              <a:t>2.2 Related Project 2: </a:t>
            </a:r>
            <a:r>
              <a:rPr lang="en-US" dirty="0" smtClean="0"/>
              <a:t> Medical Store Management System</a:t>
            </a:r>
            <a:br>
              <a:rPr lang="en-US" dirty="0" smtClean="0"/>
            </a:br>
            <a:r>
              <a:rPr lang="en-US" b="1" dirty="0" smtClean="0"/>
              <a:t/>
            </a:r>
            <a:br>
              <a:rPr lang="en-US" b="1" dirty="0" smtClean="0"/>
            </a:br>
            <a:r>
              <a:rPr lang="en-US" dirty="0" smtClean="0"/>
              <a:t>Drug Store Management and Rational Drug. Drugs &amp; Medicines being expensive and resources limited, it becomes imperative to improve their supply, increase the use, and minimize the cost through a pharmaceutical management system to be effectively put in place</a:t>
            </a:r>
            <a:r>
              <a:rPr lang="en-US" dirty="0" smtClean="0"/>
              <a:t>.</a:t>
            </a:r>
            <a:endParaRPr lang="en-US"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Chapter: </a:t>
            </a:r>
            <a:r>
              <a:rPr lang="en-US" b="1" dirty="0" smtClean="0"/>
              <a:t>3 </a:t>
            </a:r>
            <a:r>
              <a:rPr lang="en-US" b="1" dirty="0" smtClean="0"/>
              <a:t>- </a:t>
            </a:r>
            <a:r>
              <a:rPr lang="en-US" b="1" dirty="0" smtClean="0"/>
              <a:t>System </a:t>
            </a:r>
            <a:r>
              <a:rPr lang="en-US" b="1" dirty="0" smtClean="0"/>
              <a:t>Analysis</a:t>
            </a:r>
            <a:r>
              <a:rPr lang="en-US" dirty="0" smtClean="0"/>
              <a:t/>
            </a:r>
            <a:br>
              <a:rPr lang="en-US" dirty="0" smtClean="0"/>
            </a:br>
            <a:endParaRPr lang="en-US" dirty="0"/>
          </a:p>
        </p:txBody>
      </p:sp>
      <p:sp>
        <p:nvSpPr>
          <p:cNvPr id="3" name="Content Placeholder 2"/>
          <p:cNvSpPr>
            <a:spLocks noGrp="1"/>
          </p:cNvSpPr>
          <p:nvPr>
            <p:ph idx="1"/>
          </p:nvPr>
        </p:nvSpPr>
        <p:spPr/>
        <p:txBody>
          <a:bodyPr/>
          <a:lstStyle/>
          <a:p>
            <a:pPr>
              <a:buNone/>
            </a:pPr>
            <a:r>
              <a:rPr lang="en-US" dirty="0" smtClean="0"/>
              <a:t>   First </a:t>
            </a:r>
            <a:r>
              <a:rPr lang="en-US" dirty="0" smtClean="0"/>
              <a:t>in the system development process is preliminary Investigation.  Preliminary Investigation is conducted in the following phases</a:t>
            </a:r>
            <a:r>
              <a:rPr lang="en-US" dirty="0" smtClean="0"/>
              <a:t>.</a:t>
            </a:r>
            <a:br>
              <a:rPr lang="en-US" dirty="0" smtClean="0"/>
            </a:br>
            <a:endParaRPr lang="en-US" dirty="0" smtClean="0"/>
          </a:p>
          <a:p>
            <a:pPr lvl="0"/>
            <a:r>
              <a:rPr lang="en-US" dirty="0" smtClean="0"/>
              <a:t>Project clarification</a:t>
            </a:r>
          </a:p>
          <a:p>
            <a:pPr lvl="0"/>
            <a:r>
              <a:rPr lang="en-US" dirty="0" smtClean="0"/>
              <a:t>Feasibility study</a:t>
            </a:r>
          </a:p>
          <a:p>
            <a:pPr lvl="0"/>
            <a:r>
              <a:rPr lang="en-US" dirty="0" smtClean="0"/>
              <a:t>Project appraisal</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3.1.0 Feasibility Study</a:t>
            </a:r>
            <a:r>
              <a:rPr lang="en-US" dirty="0" smtClean="0"/>
              <a:t/>
            </a:r>
            <a:br>
              <a:rPr lang="en-US" dirty="0" smtClean="0"/>
            </a:br>
            <a:endParaRPr lang="en-US" dirty="0"/>
          </a:p>
        </p:txBody>
      </p:sp>
      <p:sp>
        <p:nvSpPr>
          <p:cNvPr id="3" name="Content Placeholder 2"/>
          <p:cNvSpPr>
            <a:spLocks noGrp="1"/>
          </p:cNvSpPr>
          <p:nvPr>
            <p:ph idx="1"/>
          </p:nvPr>
        </p:nvSpPr>
        <p:spPr/>
        <p:txBody>
          <a:bodyPr/>
          <a:lstStyle/>
          <a:p>
            <a:pPr>
              <a:buNone/>
            </a:pPr>
            <a:r>
              <a:rPr lang="en-US" dirty="0" smtClean="0"/>
              <a:t>    The </a:t>
            </a:r>
            <a:r>
              <a:rPr lang="en-US" dirty="0" smtClean="0"/>
              <a:t>feasibility study is performed to determine whether the proposed system is viable considering the Technical, Operational and Economical factors. After going through feasibility study we can have a clear-cut view of the system’s benefits and drawbacks.</a:t>
            </a:r>
            <a:br>
              <a:rPr lang="en-US" dirty="0" smtClean="0"/>
            </a:br>
            <a:r>
              <a:rPr lang="en-US" dirty="0" smtClean="0"/>
              <a:t> </a:t>
            </a:r>
          </a:p>
          <a:p>
            <a:pPr lvl="0"/>
            <a:r>
              <a:rPr lang="en-US" dirty="0" smtClean="0"/>
              <a:t>Technical feasibility</a:t>
            </a:r>
          </a:p>
          <a:p>
            <a:pPr lvl="0"/>
            <a:r>
              <a:rPr lang="en-US" dirty="0" smtClean="0"/>
              <a:t>Economic feasibility</a:t>
            </a:r>
          </a:p>
          <a:p>
            <a:pPr lvl="0"/>
            <a:r>
              <a:rPr lang="en-US" dirty="0" smtClean="0"/>
              <a:t>Operational feasibility</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5400" b="1" dirty="0" smtClean="0"/>
              <a:t>3.2.1 Functional Requirements</a:t>
            </a:r>
            <a:r>
              <a:rPr lang="en-US" sz="4800" dirty="0" smtClean="0"/>
              <a:t/>
            </a:r>
            <a:br>
              <a:rPr lang="en-US" sz="4800" dirty="0" smtClean="0"/>
            </a:br>
            <a:endParaRPr lang="en-US" dirty="0"/>
          </a:p>
        </p:txBody>
      </p:sp>
      <p:sp>
        <p:nvSpPr>
          <p:cNvPr id="3" name="Content Placeholder 2"/>
          <p:cNvSpPr>
            <a:spLocks noGrp="1"/>
          </p:cNvSpPr>
          <p:nvPr>
            <p:ph idx="1"/>
          </p:nvPr>
        </p:nvSpPr>
        <p:spPr>
          <a:xfrm>
            <a:off x="457200" y="1371600"/>
            <a:ext cx="8229600" cy="4953000"/>
          </a:xfrm>
        </p:spPr>
        <p:txBody>
          <a:bodyPr>
            <a:normAutofit fontScale="40000" lnSpcReduction="20000"/>
          </a:bodyPr>
          <a:lstStyle/>
          <a:p>
            <a:r>
              <a:rPr lang="en-US" sz="2800" dirty="0" smtClean="0"/>
              <a:t>In </a:t>
            </a:r>
            <a:r>
              <a:rPr lang="en-US" sz="2800" dirty="0" smtClean="0"/>
              <a:t>this system there will be four types of Users</a:t>
            </a:r>
          </a:p>
          <a:p>
            <a:pPr lvl="0"/>
            <a:r>
              <a:rPr lang="en-US" sz="2800" dirty="0" smtClean="0"/>
              <a:t>Admin</a:t>
            </a:r>
          </a:p>
          <a:p>
            <a:pPr lvl="0"/>
            <a:r>
              <a:rPr lang="en-US" sz="2800" dirty="0" smtClean="0"/>
              <a:t>Blood Bank</a:t>
            </a:r>
          </a:p>
          <a:p>
            <a:pPr lvl="0"/>
            <a:r>
              <a:rPr lang="en-US" sz="2800" dirty="0" smtClean="0"/>
              <a:t>Blood Donor</a:t>
            </a:r>
          </a:p>
          <a:p>
            <a:pPr lvl="0"/>
            <a:r>
              <a:rPr lang="en-US" sz="2800" dirty="0" smtClean="0"/>
              <a:t>Patient</a:t>
            </a:r>
            <a:br>
              <a:rPr lang="en-US" sz="2800" dirty="0" smtClean="0"/>
            </a:br>
            <a:endParaRPr lang="en-US" sz="2800" dirty="0" smtClean="0"/>
          </a:p>
          <a:p>
            <a:pPr lvl="0"/>
            <a:r>
              <a:rPr lang="en-US" sz="2800" dirty="0" smtClean="0"/>
              <a:t>There will have some functions like Add Blood Donor Information, Edit Blood Donor Information, Add Blood Bank, Blood storage, Adjustment and Reporting. Every function has one or more sub-functions.</a:t>
            </a:r>
          </a:p>
          <a:p>
            <a:pPr lvl="0"/>
            <a:r>
              <a:rPr lang="en-US" sz="2800" dirty="0" smtClean="0"/>
              <a:t>Sub-functions of Add Admin Information are</a:t>
            </a:r>
          </a:p>
          <a:p>
            <a:pPr lvl="1"/>
            <a:r>
              <a:rPr lang="en-US" dirty="0" smtClean="0"/>
              <a:t>Add Blood Bank</a:t>
            </a:r>
          </a:p>
          <a:p>
            <a:pPr lvl="1"/>
            <a:r>
              <a:rPr lang="en-US" dirty="0" smtClean="0"/>
              <a:t>Add Blood Category</a:t>
            </a:r>
          </a:p>
          <a:p>
            <a:pPr lvl="1"/>
            <a:r>
              <a:rPr lang="en-US" dirty="0" smtClean="0"/>
              <a:t>Add Donor</a:t>
            </a:r>
          </a:p>
          <a:p>
            <a:pPr lvl="1"/>
            <a:r>
              <a:rPr lang="en-US" dirty="0" smtClean="0"/>
              <a:t>Add Blood Supplier</a:t>
            </a:r>
          </a:p>
          <a:p>
            <a:pPr lvl="0"/>
            <a:r>
              <a:rPr lang="en-US" sz="2800" dirty="0" smtClean="0"/>
              <a:t>Sub-functions of Blood Bank are</a:t>
            </a:r>
          </a:p>
          <a:p>
            <a:pPr lvl="1"/>
            <a:r>
              <a:rPr lang="en-US" dirty="0" smtClean="0"/>
              <a:t>Add Blood Donor</a:t>
            </a:r>
          </a:p>
          <a:p>
            <a:pPr lvl="1"/>
            <a:r>
              <a:rPr lang="en-US" dirty="0" smtClean="0"/>
              <a:t>Branch Information</a:t>
            </a:r>
          </a:p>
          <a:p>
            <a:pPr lvl="1"/>
            <a:r>
              <a:rPr lang="en-US" dirty="0" smtClean="0"/>
              <a:t>Add Branch</a:t>
            </a:r>
          </a:p>
          <a:p>
            <a:pPr lvl="1"/>
            <a:r>
              <a:rPr lang="en-US" dirty="0" smtClean="0"/>
              <a:t>Add Blood Supplier</a:t>
            </a:r>
          </a:p>
          <a:p>
            <a:pPr lvl="1"/>
            <a:r>
              <a:rPr lang="en-US" dirty="0" smtClean="0"/>
              <a:t>Add Storage</a:t>
            </a:r>
          </a:p>
          <a:p>
            <a:pPr lvl="0"/>
            <a:r>
              <a:rPr lang="en-US" sz="2800" dirty="0" smtClean="0"/>
              <a:t>Sub-functions of Blood Donor are</a:t>
            </a:r>
          </a:p>
          <a:p>
            <a:pPr lvl="1"/>
            <a:r>
              <a:rPr lang="en-US" dirty="0" smtClean="0"/>
              <a:t>Blood Report</a:t>
            </a:r>
          </a:p>
          <a:p>
            <a:pPr lvl="1"/>
            <a:r>
              <a:rPr lang="en-US" dirty="0" smtClean="0"/>
              <a:t>Personal Information</a:t>
            </a:r>
          </a:p>
          <a:p>
            <a:pPr lvl="0"/>
            <a:r>
              <a:rPr lang="en-US" sz="2800" dirty="0" smtClean="0"/>
              <a:t>Sub-functions of Patient are</a:t>
            </a:r>
          </a:p>
          <a:p>
            <a:pPr lvl="1"/>
            <a:r>
              <a:rPr lang="en-US" dirty="0" smtClean="0"/>
              <a:t>Request Blood</a:t>
            </a:r>
          </a:p>
          <a:p>
            <a:pPr lvl="1"/>
            <a:r>
              <a:rPr lang="en-US" dirty="0" smtClean="0"/>
              <a:t>Personal Information</a:t>
            </a:r>
          </a:p>
          <a:p>
            <a:pPr lvl="0"/>
            <a:r>
              <a:rPr lang="en-US" sz="2800" dirty="0" smtClean="0"/>
              <a:t>Every user has different access</a:t>
            </a:r>
          </a:p>
          <a:p>
            <a:pPr lvl="1"/>
            <a:r>
              <a:rPr lang="en-US" dirty="0" smtClean="0"/>
              <a:t>Admin can access everywhere</a:t>
            </a:r>
          </a:p>
          <a:p>
            <a:pPr lvl="1"/>
            <a:r>
              <a:rPr lang="en-US" dirty="0" smtClean="0"/>
              <a:t>Blood bank can access Donor and Patient </a:t>
            </a:r>
            <a:r>
              <a:rPr lang="en-US" dirty="0" smtClean="0"/>
              <a:t>Information</a:t>
            </a:r>
            <a:endParaRPr lang="en-US" dirty="0" smtClean="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35</TotalTime>
  <Words>544</Words>
  <Application>Microsoft Office PowerPoint</Application>
  <PresentationFormat>On-screen Show (4:3)</PresentationFormat>
  <Paragraphs>89</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Flow</vt:lpstr>
      <vt:lpstr>Blood Bank Management System</vt:lpstr>
      <vt:lpstr>Slide 2</vt:lpstr>
      <vt:lpstr>Chapter: 1 - Introduction </vt:lpstr>
      <vt:lpstr>1.1 Problem Statement </vt:lpstr>
      <vt:lpstr>1.2 Proposed Solution </vt:lpstr>
      <vt:lpstr>Chapter: 2 - Related Projects </vt:lpstr>
      <vt:lpstr>Chapter: 3 - System Analysis </vt:lpstr>
      <vt:lpstr>3.1.0 Feasibility Study </vt:lpstr>
      <vt:lpstr>3.2.1 Functional Requirements </vt:lpstr>
      <vt:lpstr>3.2.2 Non-Functional Requirements</vt:lpstr>
      <vt:lpstr>3.3 Observation </vt:lpstr>
      <vt:lpstr>3.4 Questioners </vt:lpstr>
      <vt:lpstr>3.5 Interviews </vt:lpstr>
      <vt:lpstr>  Chapter: 4 –  Design 4.1 Use Case Diagram </vt:lpstr>
      <vt:lpstr>4.2 Activity Diagram </vt:lpstr>
      <vt:lpstr>4.3 Sequence Diagram </vt:lpstr>
      <vt:lpstr>4.4 Class Diagram</vt:lpstr>
      <vt:lpstr>Chapter: 5 - Implementation Evaluation </vt:lpstr>
      <vt:lpstr>Chapter: 6 - Conclusion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Blood Bank Management System</dc:title>
  <dc:creator>User</dc:creator>
  <cp:lastModifiedBy>User</cp:lastModifiedBy>
  <cp:revision>36</cp:revision>
  <dcterms:created xsi:type="dcterms:W3CDTF">2019-07-05T01:52:19Z</dcterms:created>
  <dcterms:modified xsi:type="dcterms:W3CDTF">2019-07-05T02:27:38Z</dcterms:modified>
</cp:coreProperties>
</file>