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1" r:id="rId2"/>
    <p:sldId id="302" r:id="rId3"/>
    <p:sldId id="327" r:id="rId4"/>
    <p:sldId id="259" r:id="rId5"/>
    <p:sldId id="264" r:id="rId6"/>
    <p:sldId id="265" r:id="rId7"/>
    <p:sldId id="267" r:id="rId8"/>
    <p:sldId id="328" r:id="rId9"/>
    <p:sldId id="296" r:id="rId10"/>
    <p:sldId id="335" r:id="rId11"/>
    <p:sldId id="268" r:id="rId12"/>
    <p:sldId id="329" r:id="rId13"/>
    <p:sldId id="297" r:id="rId14"/>
    <p:sldId id="269" r:id="rId15"/>
    <p:sldId id="298" r:id="rId16"/>
    <p:sldId id="270" r:id="rId17"/>
    <p:sldId id="330" r:id="rId18"/>
    <p:sldId id="314" r:id="rId19"/>
    <p:sldId id="316" r:id="rId20"/>
    <p:sldId id="317" r:id="rId21"/>
    <p:sldId id="320" r:id="rId22"/>
    <p:sldId id="318" r:id="rId23"/>
    <p:sldId id="294" r:id="rId24"/>
    <p:sldId id="299" r:id="rId25"/>
    <p:sldId id="274" r:id="rId26"/>
    <p:sldId id="323" r:id="rId27"/>
    <p:sldId id="300" r:id="rId28"/>
    <p:sldId id="338" r:id="rId29"/>
    <p:sldId id="337" r:id="rId30"/>
    <p:sldId id="336" r:id="rId31"/>
    <p:sldId id="324" r:id="rId32"/>
    <p:sldId id="339" r:id="rId33"/>
    <p:sldId id="275" r:id="rId34"/>
    <p:sldId id="341" r:id="rId35"/>
    <p:sldId id="342" r:id="rId36"/>
    <p:sldId id="343" r:id="rId37"/>
    <p:sldId id="325" r:id="rId38"/>
    <p:sldId id="319" r:id="rId39"/>
    <p:sldId id="333" r:id="rId40"/>
    <p:sldId id="334" r:id="rId41"/>
    <p:sldId id="331" r:id="rId42"/>
    <p:sldId id="322" r:id="rId43"/>
    <p:sldId id="301" r:id="rId44"/>
    <p:sldId id="303" r:id="rId45"/>
    <p:sldId id="276" r:id="rId46"/>
    <p:sldId id="326" r:id="rId47"/>
    <p:sldId id="304" r:id="rId48"/>
    <p:sldId id="345" r:id="rId49"/>
    <p:sldId id="344" r:id="rId50"/>
    <p:sldId id="305" r:id="rId51"/>
    <p:sldId id="307" r:id="rId52"/>
    <p:sldId id="281" r:id="rId53"/>
    <p:sldId id="340" r:id="rId54"/>
    <p:sldId id="282" r:id="rId55"/>
    <p:sldId id="283"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8000"/>
    <a:srgbClr val="0000FF"/>
    <a:srgbClr val="FFCCFF"/>
    <a:srgbClr val="FFCC99"/>
    <a:srgbClr val="CCECFF"/>
    <a:srgbClr val="99FF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C2B3C998-C1ED-47C1-8BE7-47B56CD8DA5B}" type="datetimeFigureOut">
              <a:rPr lang="en-US"/>
              <a:pPr>
                <a:defRPr/>
              </a:pPr>
              <a:t>3/17/2020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13C29C3-1C66-4062-824A-A70994BCFFE0}" type="slidenum">
              <a:rPr lang="en-US"/>
              <a:pPr>
                <a:defRPr/>
              </a:pPr>
              <a:t>‹#›</a:t>
            </a:fld>
            <a:endParaRPr lang="en-US"/>
          </a:p>
        </p:txBody>
      </p:sp>
    </p:spTree>
    <p:extLst>
      <p:ext uri="{BB962C8B-B14F-4D97-AF65-F5344CB8AC3E}">
        <p14:creationId xmlns:p14="http://schemas.microsoft.com/office/powerpoint/2010/main" val="4131223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962B00-5CB2-4AF0-A926-FE34D70AB527}" type="slidenum">
              <a:rPr lang="en-US" smtClean="0">
                <a:latin typeface="Times New Roman" panose="02020603050405020304" pitchFamily="18" charset="0"/>
              </a:rPr>
              <a:pPr>
                <a:spcBef>
                  <a:spcPct val="0"/>
                </a:spcBef>
              </a:pPr>
              <a:t>1</a:t>
            </a:fld>
            <a:endParaRPr lang="en-US">
              <a:latin typeface="Times New Roman" panose="02020603050405020304" pitchFamily="18" charset="0"/>
            </a:endParaRPr>
          </a:p>
        </p:txBody>
      </p:sp>
    </p:spTree>
    <p:extLst>
      <p:ext uri="{BB962C8B-B14F-4D97-AF65-F5344CB8AC3E}">
        <p14:creationId xmlns:p14="http://schemas.microsoft.com/office/powerpoint/2010/main" val="92709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73AD8D-998F-4E75-BEE4-18A14DF7FE68}" type="slidenum">
              <a:rPr lang="en-US" smtClean="0">
                <a:latin typeface="Times New Roman" panose="02020603050405020304" pitchFamily="18" charset="0"/>
              </a:rPr>
              <a:pPr>
                <a:spcBef>
                  <a:spcPct val="0"/>
                </a:spcBef>
              </a:pPr>
              <a:t>16</a:t>
            </a:fld>
            <a:endParaRPr lang="en-US">
              <a:latin typeface="Times New Roman" panose="02020603050405020304" pitchFamily="18" charset="0"/>
            </a:endParaRPr>
          </a:p>
        </p:txBody>
      </p:sp>
    </p:spTree>
    <p:extLst>
      <p:ext uri="{BB962C8B-B14F-4D97-AF65-F5344CB8AC3E}">
        <p14:creationId xmlns:p14="http://schemas.microsoft.com/office/powerpoint/2010/main" val="3216578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B15385-5D72-4787-99E0-B9FD7817F017}" type="slidenum">
              <a:rPr lang="en-US" smtClean="0">
                <a:latin typeface="Times New Roman" panose="02020603050405020304" pitchFamily="18" charset="0"/>
              </a:rPr>
              <a:pPr>
                <a:spcBef>
                  <a:spcPct val="0"/>
                </a:spcBef>
              </a:pPr>
              <a:t>27</a:t>
            </a:fld>
            <a:endParaRPr lang="en-US">
              <a:latin typeface="Times New Roman" panose="02020603050405020304" pitchFamily="18" charset="0"/>
            </a:endParaRPr>
          </a:p>
        </p:txBody>
      </p:sp>
    </p:spTree>
    <p:extLst>
      <p:ext uri="{BB962C8B-B14F-4D97-AF65-F5344CB8AC3E}">
        <p14:creationId xmlns:p14="http://schemas.microsoft.com/office/powerpoint/2010/main" val="279318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7AB2CB-10CA-4A60-86D8-50B332B32998}" type="slidenum">
              <a:rPr lang="en-US"/>
              <a:pPr>
                <a:defRPr/>
              </a:pPr>
              <a:t>‹#›</a:t>
            </a:fld>
            <a:endParaRPr lang="en-US"/>
          </a:p>
        </p:txBody>
      </p:sp>
    </p:spTree>
    <p:extLst>
      <p:ext uri="{BB962C8B-B14F-4D97-AF65-F5344CB8AC3E}">
        <p14:creationId xmlns:p14="http://schemas.microsoft.com/office/powerpoint/2010/main" val="291721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11F326-609E-40FB-A8A9-EBAFD67C0BE9}" type="slidenum">
              <a:rPr lang="en-US"/>
              <a:pPr>
                <a:defRPr/>
              </a:pPr>
              <a:t>‹#›</a:t>
            </a:fld>
            <a:endParaRPr lang="en-US"/>
          </a:p>
        </p:txBody>
      </p:sp>
    </p:spTree>
    <p:extLst>
      <p:ext uri="{BB962C8B-B14F-4D97-AF65-F5344CB8AC3E}">
        <p14:creationId xmlns:p14="http://schemas.microsoft.com/office/powerpoint/2010/main" val="122049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8CBBF-1853-4D96-90A8-216FEAD2C3EA}" type="slidenum">
              <a:rPr lang="en-US"/>
              <a:pPr>
                <a:defRPr/>
              </a:pPr>
              <a:t>‹#›</a:t>
            </a:fld>
            <a:endParaRPr lang="en-US"/>
          </a:p>
        </p:txBody>
      </p:sp>
    </p:spTree>
    <p:extLst>
      <p:ext uri="{BB962C8B-B14F-4D97-AF65-F5344CB8AC3E}">
        <p14:creationId xmlns:p14="http://schemas.microsoft.com/office/powerpoint/2010/main" val="126836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3CC66DC-C496-4A87-A4D6-24BBFECA0FB1}" type="slidenum">
              <a:rPr lang="en-US"/>
              <a:pPr>
                <a:defRPr/>
              </a:pPr>
              <a:t>‹#›</a:t>
            </a:fld>
            <a:endParaRPr lang="en-US"/>
          </a:p>
        </p:txBody>
      </p:sp>
    </p:spTree>
    <p:extLst>
      <p:ext uri="{BB962C8B-B14F-4D97-AF65-F5344CB8AC3E}">
        <p14:creationId xmlns:p14="http://schemas.microsoft.com/office/powerpoint/2010/main" val="207160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BE2102-8FAB-42DE-95DB-02091E1D1B36}" type="slidenum">
              <a:rPr lang="en-US"/>
              <a:pPr>
                <a:defRPr/>
              </a:pPr>
              <a:t>‹#›</a:t>
            </a:fld>
            <a:endParaRPr lang="en-US"/>
          </a:p>
        </p:txBody>
      </p:sp>
    </p:spTree>
    <p:extLst>
      <p:ext uri="{BB962C8B-B14F-4D97-AF65-F5344CB8AC3E}">
        <p14:creationId xmlns:p14="http://schemas.microsoft.com/office/powerpoint/2010/main" val="10714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1C8866-477C-4BC4-B6F7-516085608B04}" type="slidenum">
              <a:rPr lang="en-US"/>
              <a:pPr>
                <a:defRPr/>
              </a:pPr>
              <a:t>‹#›</a:t>
            </a:fld>
            <a:endParaRPr lang="en-US"/>
          </a:p>
        </p:txBody>
      </p:sp>
    </p:spTree>
    <p:extLst>
      <p:ext uri="{BB962C8B-B14F-4D97-AF65-F5344CB8AC3E}">
        <p14:creationId xmlns:p14="http://schemas.microsoft.com/office/powerpoint/2010/main" val="5926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04DE62-BFA4-48C7-974C-CD82EB195A6E}" type="slidenum">
              <a:rPr lang="en-US"/>
              <a:pPr>
                <a:defRPr/>
              </a:pPr>
              <a:t>‹#›</a:t>
            </a:fld>
            <a:endParaRPr lang="en-US"/>
          </a:p>
        </p:txBody>
      </p:sp>
    </p:spTree>
    <p:extLst>
      <p:ext uri="{BB962C8B-B14F-4D97-AF65-F5344CB8AC3E}">
        <p14:creationId xmlns:p14="http://schemas.microsoft.com/office/powerpoint/2010/main" val="347371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B05AB5C-2370-4A7B-B62C-27AFEC261A00}" type="slidenum">
              <a:rPr lang="en-US"/>
              <a:pPr>
                <a:defRPr/>
              </a:pPr>
              <a:t>‹#›</a:t>
            </a:fld>
            <a:endParaRPr lang="en-US"/>
          </a:p>
        </p:txBody>
      </p:sp>
    </p:spTree>
    <p:extLst>
      <p:ext uri="{BB962C8B-B14F-4D97-AF65-F5344CB8AC3E}">
        <p14:creationId xmlns:p14="http://schemas.microsoft.com/office/powerpoint/2010/main" val="37788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0D570F8-257A-4537-B731-9FA4D129DC8B}" type="slidenum">
              <a:rPr lang="en-US"/>
              <a:pPr>
                <a:defRPr/>
              </a:pPr>
              <a:t>‹#›</a:t>
            </a:fld>
            <a:endParaRPr lang="en-US"/>
          </a:p>
        </p:txBody>
      </p:sp>
    </p:spTree>
    <p:extLst>
      <p:ext uri="{BB962C8B-B14F-4D97-AF65-F5344CB8AC3E}">
        <p14:creationId xmlns:p14="http://schemas.microsoft.com/office/powerpoint/2010/main" val="3557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854DA36-9A3B-4392-92A7-38D332A97B2C}" type="slidenum">
              <a:rPr lang="en-US"/>
              <a:pPr>
                <a:defRPr/>
              </a:pPr>
              <a:t>‹#›</a:t>
            </a:fld>
            <a:endParaRPr lang="en-US"/>
          </a:p>
        </p:txBody>
      </p:sp>
    </p:spTree>
    <p:extLst>
      <p:ext uri="{BB962C8B-B14F-4D97-AF65-F5344CB8AC3E}">
        <p14:creationId xmlns:p14="http://schemas.microsoft.com/office/powerpoint/2010/main" val="74642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AA90BD-02C5-40FF-94AF-8992F96047B9}" type="slidenum">
              <a:rPr lang="en-US"/>
              <a:pPr>
                <a:defRPr/>
              </a:pPr>
              <a:t>‹#›</a:t>
            </a:fld>
            <a:endParaRPr lang="en-US"/>
          </a:p>
        </p:txBody>
      </p:sp>
    </p:spTree>
    <p:extLst>
      <p:ext uri="{BB962C8B-B14F-4D97-AF65-F5344CB8AC3E}">
        <p14:creationId xmlns:p14="http://schemas.microsoft.com/office/powerpoint/2010/main" val="371438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82FEB9-3232-4C85-A707-2137952B6C0C}" type="slidenum">
              <a:rPr lang="en-US"/>
              <a:pPr>
                <a:defRPr/>
              </a:pPr>
              <a:t>‹#›</a:t>
            </a:fld>
            <a:endParaRPr lang="en-US"/>
          </a:p>
        </p:txBody>
      </p:sp>
    </p:spTree>
    <p:extLst>
      <p:ext uri="{BB962C8B-B14F-4D97-AF65-F5344CB8AC3E}">
        <p14:creationId xmlns:p14="http://schemas.microsoft.com/office/powerpoint/2010/main" val="12680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7DF2CB6-0A2B-4AC7-9D4B-A266CB3A48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2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1066800" y="2286000"/>
            <a:ext cx="7086600" cy="8302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4800" b="1" dirty="0">
                <a:solidFill>
                  <a:srgbClr val="FF0000"/>
                </a:solidFill>
              </a:rPr>
              <a:t>Wireless Sensor Networks</a:t>
            </a:r>
          </a:p>
        </p:txBody>
      </p:sp>
      <p:sp>
        <p:nvSpPr>
          <p:cNvPr id="30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CAAE37-8EE6-49A9-8E1A-AABF19AF7ACC}" type="slidenum">
              <a:rPr lang="en-US" sz="1400" smtClean="0"/>
              <a:pPr>
                <a:spcBef>
                  <a:spcPct val="0"/>
                </a:spcBef>
                <a:buFontTx/>
                <a:buNone/>
              </a:pPr>
              <a:t>1</a:t>
            </a:fld>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3CC66DC-C496-4A87-A4D6-24BBFECA0FB1}" type="slidenum">
              <a:rPr lang="en-US" smtClean="0"/>
              <a:pPr>
                <a:defRPr/>
              </a:pPr>
              <a:t>10</a:t>
            </a:fld>
            <a:endParaRPr lang="en-US"/>
          </a:p>
        </p:txBody>
      </p:sp>
      <p:pic>
        <p:nvPicPr>
          <p:cNvPr id="4" name="Picture 3"/>
          <p:cNvPicPr>
            <a:picLocks noChangeAspect="1"/>
          </p:cNvPicPr>
          <p:nvPr/>
        </p:nvPicPr>
        <p:blipFill>
          <a:blip r:embed="rId2"/>
          <a:stretch>
            <a:fillRect/>
          </a:stretch>
        </p:blipFill>
        <p:spPr>
          <a:xfrm>
            <a:off x="1066800" y="1676400"/>
            <a:ext cx="6825329" cy="3081338"/>
          </a:xfrm>
          <a:prstGeom prst="rect">
            <a:avLst/>
          </a:prstGeom>
        </p:spPr>
      </p:pic>
      <p:sp>
        <p:nvSpPr>
          <p:cNvPr id="5" name="Rectangle 4"/>
          <p:cNvSpPr/>
          <p:nvPr/>
        </p:nvSpPr>
        <p:spPr>
          <a:xfrm>
            <a:off x="304800" y="333673"/>
            <a:ext cx="6062557" cy="646331"/>
          </a:xfrm>
          <a:prstGeom prst="rect">
            <a:avLst/>
          </a:prstGeom>
          <a:solidFill>
            <a:srgbClr val="FFCCFF"/>
          </a:solidFill>
        </p:spPr>
        <p:txBody>
          <a:bodyPr wrap="none">
            <a:spAutoFit/>
          </a:bodyPr>
          <a:lstStyle/>
          <a:p>
            <a:r>
              <a:rPr lang="en-US" sz="3600" b="1" dirty="0">
                <a:solidFill>
                  <a:srgbClr val="0000FF"/>
                </a:solidFill>
              </a:rPr>
              <a:t>Components of a sensor node </a:t>
            </a:r>
          </a:p>
        </p:txBody>
      </p:sp>
    </p:spTree>
    <p:extLst>
      <p:ext uri="{BB962C8B-B14F-4D97-AF65-F5344CB8AC3E}">
        <p14:creationId xmlns:p14="http://schemas.microsoft.com/office/powerpoint/2010/main" val="219736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7"/>
          <p:cNvSpPr txBox="1">
            <a:spLocks noChangeArrowheads="1"/>
          </p:cNvSpPr>
          <p:nvPr/>
        </p:nvSpPr>
        <p:spPr bwMode="auto">
          <a:xfrm>
            <a:off x="0" y="0"/>
            <a:ext cx="9144000" cy="1754188"/>
          </a:xfrm>
          <a:prstGeom prst="rect">
            <a:avLst/>
          </a:prstGeom>
          <a:solidFill>
            <a:srgbClr val="99FFCC"/>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defRPr/>
            </a:pPr>
            <a:r>
              <a:rPr lang="en-US" sz="3600" b="1" dirty="0">
                <a:solidFill>
                  <a:srgbClr val="0000FF"/>
                </a:solidFill>
              </a:rPr>
              <a:t>Sensor Node Structure</a:t>
            </a:r>
          </a:p>
          <a:p>
            <a:pPr marL="342900" indent="-342900" algn="just" eaLnBrk="1" hangingPunct="1">
              <a:spcBef>
                <a:spcPct val="0"/>
              </a:spcBef>
              <a:buFont typeface="Wingdings" panose="05000000000000000000" pitchFamily="2" charset="2"/>
              <a:buChar char="ü"/>
              <a:defRPr/>
            </a:pPr>
            <a:r>
              <a:rPr lang="en-US" sz="2400" dirty="0"/>
              <a:t>Figure 3 shows a typical sensor node. A node consists mainly of 3 components: </a:t>
            </a:r>
            <a:r>
              <a:rPr lang="en-US" sz="2400" b="1" dirty="0">
                <a:solidFill>
                  <a:srgbClr val="FF0000"/>
                </a:solidFill>
              </a:rPr>
              <a:t>sensing unit</a:t>
            </a:r>
            <a:r>
              <a:rPr lang="en-US" sz="2400" dirty="0"/>
              <a:t>, a </a:t>
            </a:r>
            <a:r>
              <a:rPr lang="en-US" sz="2400" b="1" dirty="0">
                <a:solidFill>
                  <a:srgbClr val="FF0000"/>
                </a:solidFill>
              </a:rPr>
              <a:t>processing unit and memory</a:t>
            </a:r>
            <a:r>
              <a:rPr lang="en-US" sz="2400" dirty="0"/>
              <a:t>, a </a:t>
            </a:r>
            <a:r>
              <a:rPr lang="en-US" sz="2400" b="1" dirty="0">
                <a:solidFill>
                  <a:srgbClr val="FF0000"/>
                </a:solidFill>
              </a:rPr>
              <a:t>self-power unit.</a:t>
            </a:r>
            <a:endParaRPr lang="en-US" sz="2400" dirty="0"/>
          </a:p>
        </p:txBody>
      </p:sp>
      <p:sp>
        <p:nvSpPr>
          <p:cNvPr id="15363" name="Rectangle 5"/>
          <p:cNvSpPr>
            <a:spLocks noChangeArrowheads="1"/>
          </p:cNvSpPr>
          <p:nvPr/>
        </p:nvSpPr>
        <p:spPr bwMode="auto">
          <a:xfrm>
            <a:off x="2503488" y="5932488"/>
            <a:ext cx="462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Fig.3 A typical wireless sensor node</a:t>
            </a:r>
          </a:p>
        </p:txBody>
      </p:sp>
      <p:sp>
        <p:nvSpPr>
          <p:cNvPr id="1536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E4C348-F58B-405F-AFF4-D3EA8C7D9408}" type="slidenum">
              <a:rPr lang="en-US" sz="1400" smtClean="0"/>
              <a:pPr>
                <a:spcBef>
                  <a:spcPct val="0"/>
                </a:spcBef>
                <a:buFontTx/>
                <a:buNone/>
              </a:pPr>
              <a:t>11</a:t>
            </a:fld>
            <a:endParaRPr lang="en-US" sz="1400"/>
          </a:p>
        </p:txBody>
      </p:sp>
      <p:grpSp>
        <p:nvGrpSpPr>
          <p:cNvPr id="15365" name="Group 5"/>
          <p:cNvGrpSpPr>
            <a:grpSpLocks/>
          </p:cNvGrpSpPr>
          <p:nvPr/>
        </p:nvGrpSpPr>
        <p:grpSpPr bwMode="auto">
          <a:xfrm>
            <a:off x="1143000" y="2570163"/>
            <a:ext cx="6610350" cy="2862262"/>
            <a:chOff x="1009649" y="3640795"/>
            <a:chExt cx="6610351" cy="2862424"/>
          </a:xfrm>
        </p:grpSpPr>
        <p:sp>
          <p:nvSpPr>
            <p:cNvPr id="7" name="Rectangle 6"/>
            <p:cNvSpPr/>
            <p:nvPr/>
          </p:nvSpPr>
          <p:spPr>
            <a:xfrm>
              <a:off x="1600199" y="3640795"/>
              <a:ext cx="6019801" cy="53343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Self-Power</a:t>
              </a:r>
            </a:p>
          </p:txBody>
        </p:sp>
        <p:sp>
          <p:nvSpPr>
            <p:cNvPr id="8" name="Rectangle 7"/>
            <p:cNvSpPr/>
            <p:nvPr/>
          </p:nvSpPr>
          <p:spPr>
            <a:xfrm>
              <a:off x="1573212" y="4483805"/>
              <a:ext cx="1246187" cy="469927"/>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Sensing unit</a:t>
              </a:r>
            </a:p>
          </p:txBody>
        </p:sp>
        <p:sp>
          <p:nvSpPr>
            <p:cNvPr id="9" name="Rectangle 8"/>
            <p:cNvSpPr/>
            <p:nvPr/>
          </p:nvSpPr>
          <p:spPr>
            <a:xfrm>
              <a:off x="3505199" y="4483805"/>
              <a:ext cx="1752600" cy="469927"/>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Processing unit</a:t>
              </a:r>
            </a:p>
          </p:txBody>
        </p:sp>
        <p:sp>
          <p:nvSpPr>
            <p:cNvPr id="10" name="Rectangle 9"/>
            <p:cNvSpPr/>
            <p:nvPr/>
          </p:nvSpPr>
          <p:spPr>
            <a:xfrm>
              <a:off x="5992813" y="4463167"/>
              <a:ext cx="1550987" cy="469927"/>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Memory</a:t>
              </a:r>
            </a:p>
          </p:txBody>
        </p:sp>
        <p:sp>
          <p:nvSpPr>
            <p:cNvPr id="11" name="Rectangle 10"/>
            <p:cNvSpPr/>
            <p:nvPr/>
          </p:nvSpPr>
          <p:spPr>
            <a:xfrm>
              <a:off x="1568449" y="5291888"/>
              <a:ext cx="2546350" cy="469927"/>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Self and remote testing</a:t>
              </a:r>
            </a:p>
          </p:txBody>
        </p:sp>
        <p:sp>
          <p:nvSpPr>
            <p:cNvPr id="12" name="Rectangle 11"/>
            <p:cNvSpPr/>
            <p:nvPr/>
          </p:nvSpPr>
          <p:spPr>
            <a:xfrm>
              <a:off x="4945063" y="5310940"/>
              <a:ext cx="2674937" cy="469927"/>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Sync and Timing</a:t>
              </a:r>
            </a:p>
          </p:txBody>
        </p:sp>
        <p:sp>
          <p:nvSpPr>
            <p:cNvPr id="13" name="Rectangle 12"/>
            <p:cNvSpPr/>
            <p:nvPr/>
          </p:nvSpPr>
          <p:spPr>
            <a:xfrm>
              <a:off x="1600199" y="6015829"/>
              <a:ext cx="2286000" cy="469927"/>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Transmitter/Receiver</a:t>
              </a:r>
            </a:p>
          </p:txBody>
        </p:sp>
        <p:sp>
          <p:nvSpPr>
            <p:cNvPr id="14" name="Rectangle 13"/>
            <p:cNvSpPr/>
            <p:nvPr/>
          </p:nvSpPr>
          <p:spPr>
            <a:xfrm>
              <a:off x="4267199" y="6033292"/>
              <a:ext cx="1752600" cy="469927"/>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Routing Table</a:t>
              </a:r>
            </a:p>
          </p:txBody>
        </p:sp>
        <p:sp>
          <p:nvSpPr>
            <p:cNvPr id="15" name="Rectangle 14"/>
            <p:cNvSpPr/>
            <p:nvPr/>
          </p:nvSpPr>
          <p:spPr>
            <a:xfrm>
              <a:off x="6503988" y="6023767"/>
              <a:ext cx="1116012" cy="469927"/>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Security unit</a:t>
              </a:r>
            </a:p>
          </p:txBody>
        </p:sp>
        <p:grpSp>
          <p:nvGrpSpPr>
            <p:cNvPr id="15375" name="Group 15"/>
            <p:cNvGrpSpPr>
              <a:grpSpLocks/>
            </p:cNvGrpSpPr>
            <p:nvPr/>
          </p:nvGrpSpPr>
          <p:grpSpPr bwMode="auto">
            <a:xfrm>
              <a:off x="1009649" y="3984930"/>
              <a:ext cx="564082" cy="739470"/>
              <a:chOff x="1009649" y="3984930"/>
              <a:chExt cx="564082" cy="739470"/>
            </a:xfrm>
          </p:grpSpPr>
          <p:cxnSp>
            <p:nvCxnSpPr>
              <p:cNvPr id="28" name="Straight Connector 27"/>
              <p:cNvCxnSpPr>
                <a:stCxn id="8" idx="1"/>
              </p:cNvCxnSpPr>
              <p:nvPr/>
            </p:nvCxnSpPr>
            <p:spPr>
              <a:xfrm flipH="1">
                <a:off x="1142999" y="4718768"/>
                <a:ext cx="430213"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142999" y="4358385"/>
                <a:ext cx="0" cy="3619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009649" y="3985301"/>
                <a:ext cx="266700" cy="369909"/>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5376" name="Group 16"/>
            <p:cNvGrpSpPr>
              <a:grpSpLocks/>
            </p:cNvGrpSpPr>
            <p:nvPr/>
          </p:nvGrpSpPr>
          <p:grpSpPr bwMode="auto">
            <a:xfrm>
              <a:off x="1009649" y="5590064"/>
              <a:ext cx="564082" cy="739470"/>
              <a:chOff x="1009649" y="3984930"/>
              <a:chExt cx="564082" cy="739470"/>
            </a:xfrm>
          </p:grpSpPr>
          <p:cxnSp>
            <p:nvCxnSpPr>
              <p:cNvPr id="25" name="Straight Connector 24"/>
              <p:cNvCxnSpPr/>
              <p:nvPr/>
            </p:nvCxnSpPr>
            <p:spPr>
              <a:xfrm flipH="1">
                <a:off x="1142999" y="4718688"/>
                <a:ext cx="430213"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142999" y="4358304"/>
                <a:ext cx="0" cy="3619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1009649" y="3985221"/>
                <a:ext cx="266700" cy="369908"/>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8" name="Straight Connector 17"/>
            <p:cNvCxnSpPr>
              <a:stCxn id="8" idx="3"/>
              <a:endCxn id="9" idx="1"/>
            </p:cNvCxnSpPr>
            <p:nvPr/>
          </p:nvCxnSpPr>
          <p:spPr>
            <a:xfrm>
              <a:off x="2819399" y="4718768"/>
              <a:ext cx="685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0" idx="1"/>
            </p:cNvCxnSpPr>
            <p:nvPr/>
          </p:nvCxnSpPr>
          <p:spPr>
            <a:xfrm flipV="1">
              <a:off x="5257800" y="4698130"/>
              <a:ext cx="735013" cy="20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09999" y="4953731"/>
              <a:ext cx="0" cy="3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5400" y="4953731"/>
              <a:ext cx="0" cy="3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95800" y="4953731"/>
              <a:ext cx="0" cy="1054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4" idx="1"/>
            </p:cNvCxnSpPr>
            <p:nvPr/>
          </p:nvCxnSpPr>
          <p:spPr>
            <a:xfrm>
              <a:off x="3881437" y="6247618"/>
              <a:ext cx="385762" cy="20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92813" y="6323822"/>
              <a:ext cx="511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F9D257-D218-492F-9195-A6329812000B}" type="slidenum">
              <a:rPr lang="en-US" sz="1400" smtClean="0"/>
              <a:pPr/>
              <a:t>12</a:t>
            </a:fld>
            <a:endParaRPr lang="en-US" sz="1400"/>
          </a:p>
        </p:txBody>
      </p:sp>
      <p:sp>
        <p:nvSpPr>
          <p:cNvPr id="16387" name="TextBox 3"/>
          <p:cNvSpPr txBox="1">
            <a:spLocks noChangeArrowheads="1"/>
          </p:cNvSpPr>
          <p:nvPr/>
        </p:nvSpPr>
        <p:spPr bwMode="auto">
          <a:xfrm>
            <a:off x="133350" y="158750"/>
            <a:ext cx="8839200" cy="230822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dirty="0"/>
              <a:t>Other supporting components are: </a:t>
            </a:r>
            <a:r>
              <a:rPr lang="en-US" dirty="0">
                <a:solidFill>
                  <a:srgbClr val="FF0000"/>
                </a:solidFill>
              </a:rPr>
              <a:t>wireless transceiver component</a:t>
            </a:r>
            <a:r>
              <a:rPr lang="en-US" dirty="0"/>
              <a:t>, as well as a </a:t>
            </a:r>
            <a:r>
              <a:rPr lang="en-US" dirty="0">
                <a:solidFill>
                  <a:srgbClr val="FF0000"/>
                </a:solidFill>
              </a:rPr>
              <a:t>self- and remote-testing unit</a:t>
            </a:r>
            <a:r>
              <a:rPr lang="en-US" dirty="0"/>
              <a:t>, a </a:t>
            </a:r>
            <a:r>
              <a:rPr lang="en-US" dirty="0">
                <a:solidFill>
                  <a:srgbClr val="FF0000"/>
                </a:solidFill>
              </a:rPr>
              <a:t>synchronizing and timing unit</a:t>
            </a:r>
            <a:r>
              <a:rPr lang="en-US" dirty="0"/>
              <a:t>, a </a:t>
            </a:r>
            <a:r>
              <a:rPr lang="en-US" dirty="0">
                <a:solidFill>
                  <a:srgbClr val="FF0000"/>
                </a:solidFill>
              </a:rPr>
              <a:t>routing table</a:t>
            </a:r>
            <a:r>
              <a:rPr lang="en-US" dirty="0"/>
              <a:t>, and </a:t>
            </a:r>
            <a:r>
              <a:rPr lang="en-US" dirty="0">
                <a:solidFill>
                  <a:srgbClr val="FF0000"/>
                </a:solidFill>
              </a:rPr>
              <a:t>security units</a:t>
            </a:r>
            <a:r>
              <a:rPr lang="en-US" dirty="0"/>
              <a:t>. </a:t>
            </a:r>
          </a:p>
          <a:p>
            <a:pPr algn="just" eaLnBrk="1" hangingPunct="1"/>
            <a:endParaRPr lang="en-US" dirty="0"/>
          </a:p>
          <a:p>
            <a:pPr algn="just" eaLnBrk="1" hangingPunct="1">
              <a:buFont typeface="Wingdings" panose="05000000000000000000" pitchFamily="2" charset="2"/>
              <a:buChar char="ü"/>
            </a:pPr>
            <a:r>
              <a:rPr lang="en-US" dirty="0"/>
              <a:t>Each node must determine its location. This task is carried out by a location-finding system based on the </a:t>
            </a:r>
            <a:r>
              <a:rPr lang="en-US" dirty="0">
                <a:solidFill>
                  <a:srgbClr val="FF0000"/>
                </a:solidFill>
              </a:rPr>
              <a:t>global positioning system </a:t>
            </a:r>
            <a:r>
              <a:rPr lang="en-US" dirty="0"/>
              <a:t>(GPS).</a:t>
            </a:r>
          </a:p>
        </p:txBody>
      </p:sp>
      <p:grpSp>
        <p:nvGrpSpPr>
          <p:cNvPr id="16388" name="Group 44"/>
          <p:cNvGrpSpPr>
            <a:grpSpLocks/>
          </p:cNvGrpSpPr>
          <p:nvPr/>
        </p:nvGrpSpPr>
        <p:grpSpPr bwMode="auto">
          <a:xfrm>
            <a:off x="1066800" y="3013075"/>
            <a:ext cx="6610350" cy="3082925"/>
            <a:chOff x="1009649" y="3640795"/>
            <a:chExt cx="6610351" cy="2862424"/>
          </a:xfrm>
        </p:grpSpPr>
        <p:sp>
          <p:nvSpPr>
            <p:cNvPr id="6" name="Rectangle 5"/>
            <p:cNvSpPr/>
            <p:nvPr/>
          </p:nvSpPr>
          <p:spPr>
            <a:xfrm>
              <a:off x="1600199" y="3640795"/>
              <a:ext cx="6019801" cy="533572"/>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Self-Power</a:t>
              </a:r>
            </a:p>
          </p:txBody>
        </p:sp>
        <p:sp>
          <p:nvSpPr>
            <p:cNvPr id="7" name="Rectangle 6"/>
            <p:cNvSpPr/>
            <p:nvPr/>
          </p:nvSpPr>
          <p:spPr>
            <a:xfrm>
              <a:off x="1573212" y="4483898"/>
              <a:ext cx="1246187" cy="468718"/>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Sensing unit</a:t>
              </a:r>
            </a:p>
          </p:txBody>
        </p:sp>
        <p:sp>
          <p:nvSpPr>
            <p:cNvPr id="8" name="Rectangle 7"/>
            <p:cNvSpPr/>
            <p:nvPr/>
          </p:nvSpPr>
          <p:spPr>
            <a:xfrm>
              <a:off x="3505199" y="4483898"/>
              <a:ext cx="1752600" cy="468718"/>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Processing unit</a:t>
              </a:r>
            </a:p>
          </p:txBody>
        </p:sp>
        <p:sp>
          <p:nvSpPr>
            <p:cNvPr id="9" name="Rectangle 8"/>
            <p:cNvSpPr/>
            <p:nvPr/>
          </p:nvSpPr>
          <p:spPr>
            <a:xfrm>
              <a:off x="5992813" y="4463263"/>
              <a:ext cx="1550987" cy="470193"/>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Memory</a:t>
              </a:r>
            </a:p>
          </p:txBody>
        </p:sp>
        <p:sp>
          <p:nvSpPr>
            <p:cNvPr id="10" name="Rectangle 9"/>
            <p:cNvSpPr/>
            <p:nvPr/>
          </p:nvSpPr>
          <p:spPr>
            <a:xfrm>
              <a:off x="1568449" y="5291627"/>
              <a:ext cx="2546350" cy="470193"/>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Self and remote testing</a:t>
              </a:r>
            </a:p>
          </p:txBody>
        </p:sp>
        <p:sp>
          <p:nvSpPr>
            <p:cNvPr id="11" name="Rectangle 10"/>
            <p:cNvSpPr/>
            <p:nvPr/>
          </p:nvSpPr>
          <p:spPr>
            <a:xfrm>
              <a:off x="4945063" y="5312262"/>
              <a:ext cx="2674937" cy="468718"/>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Sync and Timing</a:t>
              </a:r>
            </a:p>
          </p:txBody>
        </p:sp>
        <p:sp>
          <p:nvSpPr>
            <p:cNvPr id="12" name="Rectangle 11"/>
            <p:cNvSpPr/>
            <p:nvPr/>
          </p:nvSpPr>
          <p:spPr>
            <a:xfrm>
              <a:off x="1600199" y="6015340"/>
              <a:ext cx="2286000" cy="470192"/>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Transmitter/Receiver</a:t>
              </a:r>
            </a:p>
          </p:txBody>
        </p:sp>
        <p:sp>
          <p:nvSpPr>
            <p:cNvPr id="13" name="Rectangle 12"/>
            <p:cNvSpPr/>
            <p:nvPr/>
          </p:nvSpPr>
          <p:spPr>
            <a:xfrm>
              <a:off x="4267199" y="6033027"/>
              <a:ext cx="1752600" cy="470192"/>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Routing Table</a:t>
              </a:r>
            </a:p>
          </p:txBody>
        </p:sp>
        <p:sp>
          <p:nvSpPr>
            <p:cNvPr id="14" name="Rectangle 13"/>
            <p:cNvSpPr/>
            <p:nvPr/>
          </p:nvSpPr>
          <p:spPr>
            <a:xfrm>
              <a:off x="6503988" y="6024184"/>
              <a:ext cx="1116012" cy="468718"/>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Security unit</a:t>
              </a:r>
            </a:p>
          </p:txBody>
        </p:sp>
        <p:grpSp>
          <p:nvGrpSpPr>
            <p:cNvPr id="16398" name="Group 19"/>
            <p:cNvGrpSpPr>
              <a:grpSpLocks/>
            </p:cNvGrpSpPr>
            <p:nvPr/>
          </p:nvGrpSpPr>
          <p:grpSpPr bwMode="auto">
            <a:xfrm>
              <a:off x="1009649" y="3984930"/>
              <a:ext cx="564082" cy="739470"/>
              <a:chOff x="1009649" y="3984930"/>
              <a:chExt cx="564082" cy="739470"/>
            </a:xfrm>
          </p:grpSpPr>
          <p:cxnSp>
            <p:nvCxnSpPr>
              <p:cNvPr id="16" name="Straight Connector 15"/>
              <p:cNvCxnSpPr>
                <a:stCxn id="7" idx="1"/>
              </p:cNvCxnSpPr>
              <p:nvPr/>
            </p:nvCxnSpPr>
            <p:spPr>
              <a:xfrm flipH="1">
                <a:off x="1142999" y="4718257"/>
                <a:ext cx="430213" cy="5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42999" y="4357138"/>
                <a:ext cx="0" cy="362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1009649" y="3984227"/>
                <a:ext cx="266700" cy="36996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grpSp>
          <p:nvGrpSpPr>
            <p:cNvPr id="16399" name="Group 20"/>
            <p:cNvGrpSpPr>
              <a:grpSpLocks/>
            </p:cNvGrpSpPr>
            <p:nvPr/>
          </p:nvGrpSpPr>
          <p:grpSpPr bwMode="auto">
            <a:xfrm>
              <a:off x="1009649" y="5590064"/>
              <a:ext cx="564082" cy="739470"/>
              <a:chOff x="1009649" y="3984930"/>
              <a:chExt cx="564082" cy="739470"/>
            </a:xfrm>
          </p:grpSpPr>
          <p:cxnSp>
            <p:nvCxnSpPr>
              <p:cNvPr id="22" name="Straight Connector 21"/>
              <p:cNvCxnSpPr/>
              <p:nvPr/>
            </p:nvCxnSpPr>
            <p:spPr>
              <a:xfrm flipH="1">
                <a:off x="1142999" y="4718262"/>
                <a:ext cx="430213" cy="5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142999" y="4357143"/>
                <a:ext cx="0" cy="362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1009649" y="3984232"/>
                <a:ext cx="266700" cy="369963"/>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cxnSp>
          <p:nvCxnSpPr>
            <p:cNvPr id="30" name="Straight Connector 29"/>
            <p:cNvCxnSpPr>
              <a:stCxn id="7" idx="3"/>
              <a:endCxn id="8" idx="1"/>
            </p:cNvCxnSpPr>
            <p:nvPr/>
          </p:nvCxnSpPr>
          <p:spPr>
            <a:xfrm>
              <a:off x="2819399" y="4718258"/>
              <a:ext cx="685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9" idx="1"/>
            </p:cNvCxnSpPr>
            <p:nvPr/>
          </p:nvCxnSpPr>
          <p:spPr>
            <a:xfrm flipV="1">
              <a:off x="5257800" y="4697622"/>
              <a:ext cx="735013" cy="20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809999" y="4952617"/>
              <a:ext cx="0" cy="3390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05400" y="4952617"/>
              <a:ext cx="0" cy="3390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95800" y="4952617"/>
              <a:ext cx="0" cy="1055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3" idx="1"/>
            </p:cNvCxnSpPr>
            <p:nvPr/>
          </p:nvCxnSpPr>
          <p:spPr>
            <a:xfrm>
              <a:off x="3881437" y="6248225"/>
              <a:ext cx="385762" cy="20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992813" y="6323396"/>
              <a:ext cx="511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76200" y="0"/>
            <a:ext cx="89154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400" b="1" dirty="0">
                <a:solidFill>
                  <a:srgbClr val="FF0000"/>
                </a:solidFill>
              </a:rPr>
              <a:t>Sensing Unit</a:t>
            </a:r>
          </a:p>
          <a:p>
            <a:pPr algn="just" eaLnBrk="1" hangingPunct="1">
              <a:spcBef>
                <a:spcPct val="0"/>
              </a:spcBef>
              <a:buFont typeface="Wingdings" panose="05000000000000000000" pitchFamily="2" charset="2"/>
              <a:buChar char="ü"/>
            </a:pPr>
            <a:r>
              <a:rPr lang="en-US" sz="2400" dirty="0"/>
              <a:t>The sensing unit consists of a </a:t>
            </a:r>
            <a:r>
              <a:rPr lang="en-US" sz="2400" b="1" dirty="0">
                <a:solidFill>
                  <a:srgbClr val="0000FF"/>
                </a:solidFill>
              </a:rPr>
              <a:t>sensor</a:t>
            </a:r>
            <a:r>
              <a:rPr lang="en-US" sz="2400" dirty="0"/>
              <a:t> and an </a:t>
            </a:r>
            <a:r>
              <a:rPr lang="en-US" sz="2400" b="1" dirty="0">
                <a:solidFill>
                  <a:srgbClr val="0000FF"/>
                </a:solidFill>
              </a:rPr>
              <a:t>analog-to-digital converter</a:t>
            </a:r>
            <a:r>
              <a:rPr lang="en-US" sz="2400" dirty="0"/>
              <a:t>. A smart sensor node consists of a combination of multiple sensors. </a:t>
            </a:r>
          </a:p>
          <a:p>
            <a:pPr algn="just" eaLnBrk="1" hangingPunct="1">
              <a:spcBef>
                <a:spcPct val="0"/>
              </a:spcBef>
              <a:buFont typeface="Wingdings" panose="05000000000000000000" pitchFamily="2" charset="2"/>
              <a:buChar char="ü"/>
            </a:pPr>
            <a:r>
              <a:rPr lang="en-US" sz="2400" dirty="0"/>
              <a:t>The analog signals produced by the sensors, based on the observed event, are converted to digital signals by the converter and then fed into the processing unit. </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3F4010B-B768-440A-8A18-59115527F5B3}" type="slidenum">
              <a:rPr lang="en-US" sz="1400" smtClean="0"/>
              <a:pPr>
                <a:spcBef>
                  <a:spcPct val="0"/>
                </a:spcBef>
                <a:buFontTx/>
                <a:buNone/>
              </a:pPr>
              <a:t>13</a:t>
            </a:fld>
            <a:endParaRPr lang="en-US" sz="1400"/>
          </a:p>
        </p:txBody>
      </p:sp>
      <p:grpSp>
        <p:nvGrpSpPr>
          <p:cNvPr id="17412" name="Group 5"/>
          <p:cNvGrpSpPr>
            <a:grpSpLocks/>
          </p:cNvGrpSpPr>
          <p:nvPr/>
        </p:nvGrpSpPr>
        <p:grpSpPr bwMode="auto">
          <a:xfrm>
            <a:off x="2209800" y="3428999"/>
            <a:ext cx="6610350" cy="3082925"/>
            <a:chOff x="1009649" y="3640795"/>
            <a:chExt cx="6610351" cy="2862424"/>
          </a:xfrm>
        </p:grpSpPr>
        <p:sp>
          <p:nvSpPr>
            <p:cNvPr id="7" name="Rectangle 6"/>
            <p:cNvSpPr/>
            <p:nvPr/>
          </p:nvSpPr>
          <p:spPr>
            <a:xfrm>
              <a:off x="1600199" y="3640795"/>
              <a:ext cx="6019801" cy="533572"/>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Self-Power</a:t>
              </a:r>
            </a:p>
          </p:txBody>
        </p:sp>
        <p:sp>
          <p:nvSpPr>
            <p:cNvPr id="8" name="Rectangle 7"/>
            <p:cNvSpPr/>
            <p:nvPr/>
          </p:nvSpPr>
          <p:spPr>
            <a:xfrm>
              <a:off x="1573212" y="4483898"/>
              <a:ext cx="1246187" cy="46871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solidFill>
                    <a:schemeClr val="tx1"/>
                  </a:solidFill>
                </a:rPr>
                <a:t>Sensing unit</a:t>
              </a:r>
            </a:p>
          </p:txBody>
        </p:sp>
        <p:sp>
          <p:nvSpPr>
            <p:cNvPr id="9" name="Rectangle 8"/>
            <p:cNvSpPr/>
            <p:nvPr/>
          </p:nvSpPr>
          <p:spPr>
            <a:xfrm>
              <a:off x="3505199" y="4483898"/>
              <a:ext cx="1752600" cy="468718"/>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Processing unit</a:t>
              </a:r>
            </a:p>
          </p:txBody>
        </p:sp>
        <p:sp>
          <p:nvSpPr>
            <p:cNvPr id="10" name="Rectangle 9"/>
            <p:cNvSpPr/>
            <p:nvPr/>
          </p:nvSpPr>
          <p:spPr>
            <a:xfrm>
              <a:off x="5992813" y="4463263"/>
              <a:ext cx="1550987" cy="470192"/>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Memory</a:t>
              </a:r>
            </a:p>
          </p:txBody>
        </p:sp>
        <p:sp>
          <p:nvSpPr>
            <p:cNvPr id="11" name="Rectangle 10"/>
            <p:cNvSpPr/>
            <p:nvPr/>
          </p:nvSpPr>
          <p:spPr>
            <a:xfrm>
              <a:off x="1568449" y="5291627"/>
              <a:ext cx="2546350" cy="47019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Self and remote testing</a:t>
              </a:r>
            </a:p>
          </p:txBody>
        </p:sp>
        <p:sp>
          <p:nvSpPr>
            <p:cNvPr id="12" name="Rectangle 11"/>
            <p:cNvSpPr/>
            <p:nvPr/>
          </p:nvSpPr>
          <p:spPr>
            <a:xfrm>
              <a:off x="4945063" y="5312262"/>
              <a:ext cx="2674937" cy="468718"/>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Sync and Timing</a:t>
              </a:r>
            </a:p>
          </p:txBody>
        </p:sp>
        <p:sp>
          <p:nvSpPr>
            <p:cNvPr id="13" name="Rectangle 12"/>
            <p:cNvSpPr/>
            <p:nvPr/>
          </p:nvSpPr>
          <p:spPr>
            <a:xfrm>
              <a:off x="1600199" y="6015339"/>
              <a:ext cx="2286000" cy="470193"/>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Transmitter/Receiver</a:t>
              </a:r>
            </a:p>
          </p:txBody>
        </p:sp>
        <p:sp>
          <p:nvSpPr>
            <p:cNvPr id="14" name="Rectangle 13"/>
            <p:cNvSpPr/>
            <p:nvPr/>
          </p:nvSpPr>
          <p:spPr>
            <a:xfrm>
              <a:off x="4267199" y="6033026"/>
              <a:ext cx="1752600" cy="470193"/>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Routing Table</a:t>
              </a:r>
            </a:p>
          </p:txBody>
        </p:sp>
        <p:sp>
          <p:nvSpPr>
            <p:cNvPr id="15" name="Rectangle 14"/>
            <p:cNvSpPr/>
            <p:nvPr/>
          </p:nvSpPr>
          <p:spPr>
            <a:xfrm>
              <a:off x="6503988" y="6024183"/>
              <a:ext cx="1116012" cy="468718"/>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Security unit</a:t>
              </a:r>
            </a:p>
          </p:txBody>
        </p:sp>
        <p:grpSp>
          <p:nvGrpSpPr>
            <p:cNvPr id="17422" name="Group 15"/>
            <p:cNvGrpSpPr>
              <a:grpSpLocks/>
            </p:cNvGrpSpPr>
            <p:nvPr/>
          </p:nvGrpSpPr>
          <p:grpSpPr bwMode="auto">
            <a:xfrm>
              <a:off x="1009649" y="3984930"/>
              <a:ext cx="564082" cy="739470"/>
              <a:chOff x="1009649" y="3984930"/>
              <a:chExt cx="564082" cy="739470"/>
            </a:xfrm>
          </p:grpSpPr>
          <p:cxnSp>
            <p:nvCxnSpPr>
              <p:cNvPr id="28" name="Straight Connector 27"/>
              <p:cNvCxnSpPr>
                <a:stCxn id="8" idx="1"/>
              </p:cNvCxnSpPr>
              <p:nvPr/>
            </p:nvCxnSpPr>
            <p:spPr>
              <a:xfrm flipH="1">
                <a:off x="1142999" y="4718256"/>
                <a:ext cx="430213" cy="5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142999" y="4357138"/>
                <a:ext cx="0" cy="362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009649" y="3984226"/>
                <a:ext cx="266700" cy="369963"/>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grpSp>
          <p:nvGrpSpPr>
            <p:cNvPr id="17423" name="Group 16"/>
            <p:cNvGrpSpPr>
              <a:grpSpLocks/>
            </p:cNvGrpSpPr>
            <p:nvPr/>
          </p:nvGrpSpPr>
          <p:grpSpPr bwMode="auto">
            <a:xfrm>
              <a:off x="1009649" y="5590064"/>
              <a:ext cx="564082" cy="739470"/>
              <a:chOff x="1009649" y="3984930"/>
              <a:chExt cx="564082" cy="739470"/>
            </a:xfrm>
          </p:grpSpPr>
          <p:cxnSp>
            <p:nvCxnSpPr>
              <p:cNvPr id="25" name="Straight Connector 24"/>
              <p:cNvCxnSpPr/>
              <p:nvPr/>
            </p:nvCxnSpPr>
            <p:spPr>
              <a:xfrm flipH="1">
                <a:off x="1142999" y="4718262"/>
                <a:ext cx="430213" cy="5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142999" y="4357142"/>
                <a:ext cx="0" cy="362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1009649" y="3984232"/>
                <a:ext cx="266700" cy="36996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cxnSp>
          <p:nvCxnSpPr>
            <p:cNvPr id="18" name="Straight Connector 17"/>
            <p:cNvCxnSpPr>
              <a:stCxn id="8" idx="3"/>
              <a:endCxn id="9" idx="1"/>
            </p:cNvCxnSpPr>
            <p:nvPr/>
          </p:nvCxnSpPr>
          <p:spPr>
            <a:xfrm>
              <a:off x="2819399" y="4718257"/>
              <a:ext cx="685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0" idx="1"/>
            </p:cNvCxnSpPr>
            <p:nvPr/>
          </p:nvCxnSpPr>
          <p:spPr>
            <a:xfrm flipV="1">
              <a:off x="5257800" y="4697622"/>
              <a:ext cx="735013" cy="20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09999" y="4952617"/>
              <a:ext cx="0" cy="3390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5400" y="4952617"/>
              <a:ext cx="0" cy="3390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95800" y="4952617"/>
              <a:ext cx="0" cy="1055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4" idx="1"/>
            </p:cNvCxnSpPr>
            <p:nvPr/>
          </p:nvCxnSpPr>
          <p:spPr>
            <a:xfrm>
              <a:off x="3881437" y="6248224"/>
              <a:ext cx="385762" cy="20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92813" y="6323396"/>
              <a:ext cx="511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2"/>
          <a:stretch>
            <a:fillRect/>
          </a:stretch>
        </p:blipFill>
        <p:spPr>
          <a:xfrm>
            <a:off x="153988" y="4400549"/>
            <a:ext cx="1619250" cy="1247775"/>
          </a:xfrm>
          <a:prstGeom prst="rect">
            <a:avLst/>
          </a:prstGeom>
        </p:spPr>
      </p:pic>
      <p:cxnSp>
        <p:nvCxnSpPr>
          <p:cNvPr id="4" name="Straight Arrow Connector 3"/>
          <p:cNvCxnSpPr/>
          <p:nvPr/>
        </p:nvCxnSpPr>
        <p:spPr>
          <a:xfrm flipH="1">
            <a:off x="1775619" y="4821236"/>
            <a:ext cx="1016794" cy="385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0" y="0"/>
            <a:ext cx="9144000" cy="2308324"/>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400" b="1" dirty="0">
                <a:solidFill>
                  <a:srgbClr val="FF0000"/>
                </a:solidFill>
              </a:rPr>
              <a:t>Processing and Memory Unit</a:t>
            </a:r>
          </a:p>
          <a:p>
            <a:pPr algn="just" eaLnBrk="1" hangingPunct="1">
              <a:spcBef>
                <a:spcPct val="0"/>
              </a:spcBef>
              <a:buFont typeface="Wingdings" panose="05000000000000000000" pitchFamily="2" charset="2"/>
              <a:buChar char="ü"/>
            </a:pPr>
            <a:r>
              <a:rPr lang="en-US" sz="2000" dirty="0"/>
              <a:t>The processing unit (associated with memory) performs certain computations on the data depending on how it is programmed, may send the resulting information out to the network. </a:t>
            </a:r>
          </a:p>
          <a:p>
            <a:pPr algn="just" eaLnBrk="1" hangingPunct="1">
              <a:spcBef>
                <a:spcPct val="0"/>
              </a:spcBef>
              <a:buFont typeface="Wingdings" panose="05000000000000000000" pitchFamily="2" charset="2"/>
              <a:buChar char="ü"/>
            </a:pPr>
            <a:endParaRPr lang="en-US" sz="2000" dirty="0"/>
          </a:p>
          <a:p>
            <a:pPr algn="just" eaLnBrk="1" hangingPunct="1">
              <a:spcBef>
                <a:spcPct val="0"/>
              </a:spcBef>
              <a:buFont typeface="Wingdings" panose="05000000000000000000" pitchFamily="2" charset="2"/>
              <a:buChar char="ü"/>
            </a:pPr>
            <a:r>
              <a:rPr lang="en-US" sz="2000" dirty="0"/>
              <a:t>The central processor determines what data needs to be analyzed, stored, or compared with the data stored in memory. </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F27BDB-EAD3-47AD-AB58-59AB683F9DE9}" type="slidenum">
              <a:rPr lang="en-US" sz="1400" smtClean="0"/>
              <a:pPr>
                <a:spcBef>
                  <a:spcPct val="0"/>
                </a:spcBef>
                <a:buFontTx/>
                <a:buNone/>
              </a:pPr>
              <a:t>14</a:t>
            </a:fld>
            <a:endParaRPr lang="en-US" sz="1400"/>
          </a:p>
        </p:txBody>
      </p:sp>
      <p:grpSp>
        <p:nvGrpSpPr>
          <p:cNvPr id="18436" name="Group 5"/>
          <p:cNvGrpSpPr>
            <a:grpSpLocks/>
          </p:cNvGrpSpPr>
          <p:nvPr/>
        </p:nvGrpSpPr>
        <p:grpSpPr bwMode="auto">
          <a:xfrm>
            <a:off x="1066800" y="3013075"/>
            <a:ext cx="6610350" cy="3082925"/>
            <a:chOff x="1009649" y="3640795"/>
            <a:chExt cx="6610351" cy="2862424"/>
          </a:xfrm>
        </p:grpSpPr>
        <p:sp>
          <p:nvSpPr>
            <p:cNvPr id="7" name="Rectangle 6"/>
            <p:cNvSpPr/>
            <p:nvPr/>
          </p:nvSpPr>
          <p:spPr>
            <a:xfrm>
              <a:off x="1600199" y="3640795"/>
              <a:ext cx="6019801" cy="533572"/>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Self-Power</a:t>
              </a:r>
            </a:p>
          </p:txBody>
        </p:sp>
        <p:sp>
          <p:nvSpPr>
            <p:cNvPr id="8" name="Rectangle 7"/>
            <p:cNvSpPr/>
            <p:nvPr/>
          </p:nvSpPr>
          <p:spPr>
            <a:xfrm>
              <a:off x="1573212" y="4483898"/>
              <a:ext cx="1246187" cy="468718"/>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Sensing unit</a:t>
              </a:r>
            </a:p>
          </p:txBody>
        </p:sp>
        <p:sp>
          <p:nvSpPr>
            <p:cNvPr id="9" name="Rectangle 8"/>
            <p:cNvSpPr/>
            <p:nvPr/>
          </p:nvSpPr>
          <p:spPr>
            <a:xfrm>
              <a:off x="3505199" y="4483898"/>
              <a:ext cx="1752600" cy="46871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Processing unit</a:t>
              </a:r>
            </a:p>
          </p:txBody>
        </p:sp>
        <p:sp>
          <p:nvSpPr>
            <p:cNvPr id="10" name="Rectangle 9"/>
            <p:cNvSpPr/>
            <p:nvPr/>
          </p:nvSpPr>
          <p:spPr>
            <a:xfrm>
              <a:off x="5992813" y="4463263"/>
              <a:ext cx="1550987" cy="470193"/>
            </a:xfrm>
            <a:prstGeom prst="rect">
              <a:avLst/>
            </a:prstGeom>
            <a:solidFill>
              <a:srgbClr val="CCE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Memory</a:t>
              </a:r>
            </a:p>
          </p:txBody>
        </p:sp>
        <p:sp>
          <p:nvSpPr>
            <p:cNvPr id="11" name="Rectangle 10"/>
            <p:cNvSpPr/>
            <p:nvPr/>
          </p:nvSpPr>
          <p:spPr>
            <a:xfrm>
              <a:off x="1568449" y="5291627"/>
              <a:ext cx="2546350" cy="470193"/>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Self and remote testing</a:t>
              </a:r>
            </a:p>
          </p:txBody>
        </p:sp>
        <p:sp>
          <p:nvSpPr>
            <p:cNvPr id="12" name="Rectangle 11"/>
            <p:cNvSpPr/>
            <p:nvPr/>
          </p:nvSpPr>
          <p:spPr>
            <a:xfrm>
              <a:off x="4945063" y="5312262"/>
              <a:ext cx="2674937" cy="468718"/>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Sync and Timing</a:t>
              </a:r>
            </a:p>
          </p:txBody>
        </p:sp>
        <p:sp>
          <p:nvSpPr>
            <p:cNvPr id="13" name="Rectangle 12"/>
            <p:cNvSpPr/>
            <p:nvPr/>
          </p:nvSpPr>
          <p:spPr>
            <a:xfrm>
              <a:off x="1600199" y="6015340"/>
              <a:ext cx="2286000" cy="470192"/>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Transmitter/Receiver</a:t>
              </a:r>
            </a:p>
          </p:txBody>
        </p:sp>
        <p:sp>
          <p:nvSpPr>
            <p:cNvPr id="14" name="Rectangle 13"/>
            <p:cNvSpPr/>
            <p:nvPr/>
          </p:nvSpPr>
          <p:spPr>
            <a:xfrm>
              <a:off x="4267199" y="6033027"/>
              <a:ext cx="1752600" cy="470192"/>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Routing Table</a:t>
              </a:r>
            </a:p>
          </p:txBody>
        </p:sp>
        <p:sp>
          <p:nvSpPr>
            <p:cNvPr id="15" name="Rectangle 14"/>
            <p:cNvSpPr/>
            <p:nvPr/>
          </p:nvSpPr>
          <p:spPr>
            <a:xfrm>
              <a:off x="6503988" y="6024184"/>
              <a:ext cx="1116012" cy="468718"/>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Security unit</a:t>
              </a:r>
            </a:p>
          </p:txBody>
        </p:sp>
        <p:grpSp>
          <p:nvGrpSpPr>
            <p:cNvPr id="18446" name="Group 15"/>
            <p:cNvGrpSpPr>
              <a:grpSpLocks/>
            </p:cNvGrpSpPr>
            <p:nvPr/>
          </p:nvGrpSpPr>
          <p:grpSpPr bwMode="auto">
            <a:xfrm>
              <a:off x="1009649" y="3984930"/>
              <a:ext cx="564082" cy="739470"/>
              <a:chOff x="1009649" y="3984930"/>
              <a:chExt cx="564082" cy="739470"/>
            </a:xfrm>
          </p:grpSpPr>
          <p:cxnSp>
            <p:nvCxnSpPr>
              <p:cNvPr id="28" name="Straight Connector 27"/>
              <p:cNvCxnSpPr>
                <a:stCxn id="8" idx="1"/>
              </p:cNvCxnSpPr>
              <p:nvPr/>
            </p:nvCxnSpPr>
            <p:spPr>
              <a:xfrm flipH="1">
                <a:off x="1142999" y="4718257"/>
                <a:ext cx="430213" cy="5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142999" y="4357138"/>
                <a:ext cx="0" cy="362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009649" y="3984227"/>
                <a:ext cx="266700" cy="36996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grpSp>
          <p:nvGrpSpPr>
            <p:cNvPr id="18447" name="Group 16"/>
            <p:cNvGrpSpPr>
              <a:grpSpLocks/>
            </p:cNvGrpSpPr>
            <p:nvPr/>
          </p:nvGrpSpPr>
          <p:grpSpPr bwMode="auto">
            <a:xfrm>
              <a:off x="1009649" y="5590064"/>
              <a:ext cx="564082" cy="739470"/>
              <a:chOff x="1009649" y="3984930"/>
              <a:chExt cx="564082" cy="739470"/>
            </a:xfrm>
          </p:grpSpPr>
          <p:cxnSp>
            <p:nvCxnSpPr>
              <p:cNvPr id="25" name="Straight Connector 24"/>
              <p:cNvCxnSpPr/>
              <p:nvPr/>
            </p:nvCxnSpPr>
            <p:spPr>
              <a:xfrm flipH="1">
                <a:off x="1142999" y="4718262"/>
                <a:ext cx="430213" cy="5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142999" y="4357143"/>
                <a:ext cx="0" cy="362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1009649" y="3984232"/>
                <a:ext cx="266700" cy="369963"/>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cxnSp>
          <p:nvCxnSpPr>
            <p:cNvPr id="18" name="Straight Connector 17"/>
            <p:cNvCxnSpPr>
              <a:stCxn id="8" idx="3"/>
              <a:endCxn id="9" idx="1"/>
            </p:cNvCxnSpPr>
            <p:nvPr/>
          </p:nvCxnSpPr>
          <p:spPr>
            <a:xfrm>
              <a:off x="2819399" y="4718258"/>
              <a:ext cx="685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0" idx="1"/>
            </p:cNvCxnSpPr>
            <p:nvPr/>
          </p:nvCxnSpPr>
          <p:spPr>
            <a:xfrm flipV="1">
              <a:off x="5257800" y="4697622"/>
              <a:ext cx="735013" cy="20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09999" y="4952617"/>
              <a:ext cx="0" cy="3390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5400" y="4952617"/>
              <a:ext cx="0" cy="3390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95800" y="4952617"/>
              <a:ext cx="0" cy="1055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4" idx="1"/>
            </p:cNvCxnSpPr>
            <p:nvPr/>
          </p:nvCxnSpPr>
          <p:spPr>
            <a:xfrm>
              <a:off x="3881437" y="6248225"/>
              <a:ext cx="385762" cy="20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92813" y="6323396"/>
              <a:ext cx="511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228600" y="304800"/>
            <a:ext cx="8763000" cy="63706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defRPr/>
            </a:pPr>
            <a:r>
              <a:rPr lang="en-US" sz="2400" b="1" dirty="0">
                <a:solidFill>
                  <a:srgbClr val="FF0000"/>
                </a:solidFill>
              </a:rPr>
              <a:t>Self-Power Unit</a:t>
            </a:r>
          </a:p>
          <a:p>
            <a:pPr marL="342900" indent="-342900" algn="just" eaLnBrk="1" hangingPunct="1">
              <a:spcBef>
                <a:spcPct val="0"/>
              </a:spcBef>
              <a:buFont typeface="Wingdings" panose="05000000000000000000" pitchFamily="2" charset="2"/>
              <a:buChar char="ü"/>
              <a:defRPr/>
            </a:pPr>
            <a:r>
              <a:rPr lang="en-US" sz="2400" dirty="0"/>
              <a:t>A sensor node is supposed to be mounted in a small physical unit, limiting space for the </a:t>
            </a:r>
            <a:r>
              <a:rPr lang="en-US" sz="2400" dirty="0">
                <a:solidFill>
                  <a:srgbClr val="FF0000"/>
                </a:solidFill>
              </a:rPr>
              <a:t>battery</a:t>
            </a:r>
            <a:r>
              <a:rPr lang="en-US" sz="2400" dirty="0"/>
              <a:t>. Moreover, the random distribution of sensors makes it impossible to periodically recharge or exchange batteries. </a:t>
            </a:r>
          </a:p>
          <a:p>
            <a:pPr marL="342900" indent="-342900" algn="just" eaLnBrk="1" hangingPunct="1">
              <a:spcBef>
                <a:spcPct val="0"/>
              </a:spcBef>
              <a:buFont typeface="Wingdings" panose="05000000000000000000" pitchFamily="2" charset="2"/>
              <a:buChar char="ü"/>
              <a:defRPr/>
            </a:pPr>
            <a:r>
              <a:rPr lang="en-US" sz="2400" dirty="0"/>
              <a:t>In most types of sensor networks, the power unit in a sensor node is the most important unit of the node because the liveliness and existence of a node depend on the energy left in the node, and the routing in the sensor network is based on the algorithm that finds a </a:t>
            </a:r>
            <a:r>
              <a:rPr lang="en-US" sz="2400" dirty="0">
                <a:solidFill>
                  <a:srgbClr val="FF0000"/>
                </a:solidFill>
              </a:rPr>
              <a:t>path with the least energy</a:t>
            </a:r>
            <a:r>
              <a:rPr lang="en-US" sz="2400" dirty="0"/>
              <a:t>. </a:t>
            </a:r>
          </a:p>
          <a:p>
            <a:pPr marL="342900" indent="-342900" algn="just" eaLnBrk="1" hangingPunct="1">
              <a:spcBef>
                <a:spcPct val="0"/>
              </a:spcBef>
              <a:buFont typeface="Wingdings" panose="05000000000000000000" pitchFamily="2" charset="2"/>
              <a:buChar char="ü"/>
              <a:defRPr/>
            </a:pPr>
            <a:r>
              <a:rPr lang="en-US" sz="2400" dirty="0"/>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marL="342900" indent="-342900" algn="just" eaLnBrk="1" hangingPunct="1">
              <a:spcBef>
                <a:spcPct val="0"/>
              </a:spcBef>
              <a:buFont typeface="Wingdings" panose="05000000000000000000" pitchFamily="2" charset="2"/>
              <a:buChar char="ü"/>
              <a:defRPr/>
            </a:pPr>
            <a:r>
              <a:rPr lang="en-US" sz="2400" dirty="0"/>
              <a:t>The sensor node can be supplied by a self-power unit battery, or solar cells</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0DF2747-A3D5-4F74-B70D-D8C1A21816D0}" type="slidenum">
              <a:rPr lang="en-US" sz="1400" smtClean="0"/>
              <a:pPr>
                <a:spcBef>
                  <a:spcPct val="0"/>
                </a:spcBef>
                <a:buFontTx/>
                <a:buNone/>
              </a:pPr>
              <a:t>15</a:t>
            </a:fld>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381000" y="381000"/>
            <a:ext cx="8458200" cy="5140325"/>
          </a:xfrm>
          <a:prstGeom prst="rect">
            <a:avLst/>
          </a:prstGeom>
          <a:solidFill>
            <a:srgbClr val="CCECFF"/>
          </a:solidFill>
          <a:ln w="9525">
            <a:noFill/>
            <a:miter lim="800000"/>
            <a:headEnd/>
            <a:tailEnd/>
          </a:ln>
        </p:spPr>
        <p:txBody>
          <a:bodyPr>
            <a:spAutoFit/>
          </a:bodyPr>
          <a:lstStyle/>
          <a:p>
            <a:pPr algn="just" eaLnBrk="1" hangingPunct="1">
              <a:defRPr/>
            </a:pPr>
            <a:r>
              <a:rPr lang="en-US" sz="3600" b="1" dirty="0">
                <a:solidFill>
                  <a:schemeClr val="accent6"/>
                </a:solidFill>
              </a:rPr>
              <a:t>Communication Energy Model</a:t>
            </a:r>
          </a:p>
          <a:p>
            <a:pPr algn="just" eaLnBrk="1" hangingPunct="1">
              <a:defRPr/>
            </a:pPr>
            <a:endParaRPr lang="en-US" sz="2000" b="1" dirty="0">
              <a:solidFill>
                <a:schemeClr val="accent6"/>
              </a:solidFill>
            </a:endParaRPr>
          </a:p>
          <a:p>
            <a:pPr algn="just" eaLnBrk="1" hangingPunct="1">
              <a:defRPr/>
            </a:pPr>
            <a:endParaRPr lang="en-US" sz="2000" b="1" dirty="0">
              <a:solidFill>
                <a:schemeClr val="accent6"/>
              </a:solidFill>
            </a:endParaRPr>
          </a:p>
          <a:p>
            <a:pPr algn="just" eaLnBrk="1" hangingPunct="1">
              <a:buFont typeface="Wingdings" pitchFamily="2" charset="2"/>
              <a:buChar char="ü"/>
              <a:defRPr/>
            </a:pPr>
            <a:r>
              <a:rPr lang="en-US" dirty="0"/>
              <a:t>IEEE standards as 802.11a, b, and g provide a wide range of data rates: 54, 48, 36, 24, 18, 12, 9, and 6 Mb/s. This range reflects the trade-off between the transmission range and data rate in a wireless communication channel. </a:t>
            </a:r>
          </a:p>
          <a:p>
            <a:pPr algn="just" eaLnBrk="1" hangingPunct="1">
              <a:defRPr/>
            </a:pPr>
            <a:endParaRPr lang="en-US" dirty="0"/>
          </a:p>
          <a:p>
            <a:pPr algn="just" eaLnBrk="1" hangingPunct="1">
              <a:buFont typeface="Wingdings" pitchFamily="2" charset="2"/>
              <a:buChar char="ü"/>
              <a:defRPr/>
            </a:pPr>
            <a:r>
              <a:rPr lang="en-US" dirty="0"/>
              <a:t>An accurate energy model is crucial for the development of energy-efficient clustering and routing protocols. The energy consumption, </a:t>
            </a:r>
            <a:r>
              <a:rPr lang="en-US" i="1" dirty="0"/>
              <a:t>E</a:t>
            </a:r>
            <a:r>
              <a:rPr lang="en-US" dirty="0"/>
              <a:t>, for all components of the transceiver in watts is summarized as (considered for transmitter):</a:t>
            </a:r>
          </a:p>
          <a:p>
            <a:pPr algn="just" eaLnBrk="1" hangingPunct="1">
              <a:defRPr/>
            </a:pPr>
            <a:r>
              <a:rPr lang="en-US" dirty="0"/>
              <a:t>			</a:t>
            </a:r>
            <a:r>
              <a:rPr lang="en-US" sz="3600" b="1" i="1" dirty="0">
                <a:solidFill>
                  <a:srgbClr val="FF0000"/>
                </a:solidFill>
              </a:rPr>
              <a:t>E = </a:t>
            </a:r>
            <a:r>
              <a:rPr lang="el-GR" sz="3600" b="1" i="1" dirty="0">
                <a:solidFill>
                  <a:srgbClr val="FF0000"/>
                </a:solidFill>
              </a:rPr>
              <a:t>θ</a:t>
            </a:r>
            <a:r>
              <a:rPr lang="en-US" sz="3600" b="1" i="1" dirty="0">
                <a:solidFill>
                  <a:srgbClr val="FF0000"/>
                </a:solidFill>
              </a:rPr>
              <a:t> + </a:t>
            </a:r>
            <a:r>
              <a:rPr lang="en-US" sz="3600" b="1" i="1" dirty="0" err="1">
                <a:solidFill>
                  <a:srgbClr val="FF0000"/>
                </a:solidFill>
              </a:rPr>
              <a:t>ηωd</a:t>
            </a:r>
            <a:r>
              <a:rPr lang="en-US" sz="3600" b="1" i="1" baseline="30000" dirty="0" err="1">
                <a:solidFill>
                  <a:srgbClr val="FF0000"/>
                </a:solidFill>
              </a:rPr>
              <a:t>n</a:t>
            </a:r>
            <a:r>
              <a:rPr lang="en-US" sz="3600" b="1" i="1" dirty="0">
                <a:solidFill>
                  <a:srgbClr val="FF0000"/>
                </a:solidFill>
              </a:rPr>
              <a:t> </a:t>
            </a:r>
          </a:p>
        </p:txBody>
      </p:sp>
      <p:sp>
        <p:nvSpPr>
          <p:cNvPr id="204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C935405-487B-4E15-B0DC-126375D5472B}" type="slidenum">
              <a:rPr lang="en-US" sz="1400" smtClean="0"/>
              <a:pPr>
                <a:spcBef>
                  <a:spcPct val="0"/>
                </a:spcBef>
                <a:buFontTx/>
                <a:buNone/>
              </a:pPr>
              <a:t>16</a:t>
            </a:fld>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4FF812-D371-46D8-9CA5-7723E866788E}" type="slidenum">
              <a:rPr lang="en-US" sz="1400" smtClean="0"/>
              <a:pPr/>
              <a:t>17</a:t>
            </a:fld>
            <a:endParaRPr lang="en-US" sz="1400"/>
          </a:p>
        </p:txBody>
      </p:sp>
      <p:sp>
        <p:nvSpPr>
          <p:cNvPr id="22531" name="TextBox 3"/>
          <p:cNvSpPr txBox="1">
            <a:spLocks noChangeArrowheads="1"/>
          </p:cNvSpPr>
          <p:nvPr/>
        </p:nvSpPr>
        <p:spPr bwMode="auto">
          <a:xfrm>
            <a:off x="228600" y="2209800"/>
            <a:ext cx="8686800" cy="19383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dirty="0"/>
              <a:t>Where </a:t>
            </a:r>
            <a:r>
              <a:rPr lang="el-GR" i="1" dirty="0"/>
              <a:t>θ</a:t>
            </a:r>
            <a:r>
              <a:rPr lang="en-US" dirty="0"/>
              <a:t> is the distance-independent term, that accounts for the overhead of the radio electronics and digital processing, and </a:t>
            </a:r>
            <a:r>
              <a:rPr lang="en-US" i="1" dirty="0" err="1"/>
              <a:t>ηωd</a:t>
            </a:r>
            <a:r>
              <a:rPr lang="en-US" i="1" baseline="30000" dirty="0" err="1"/>
              <a:t>n</a:t>
            </a:r>
            <a:r>
              <a:rPr lang="en-US" dirty="0"/>
              <a:t>  is the distance-dependent term, in which </a:t>
            </a:r>
            <a:r>
              <a:rPr lang="en-US" i="1" dirty="0"/>
              <a:t>η</a:t>
            </a:r>
            <a:r>
              <a:rPr lang="en-US" dirty="0"/>
              <a:t> represents the </a:t>
            </a:r>
            <a:r>
              <a:rPr lang="en-US" dirty="0">
                <a:solidFill>
                  <a:srgbClr val="FF0000"/>
                </a:solidFill>
              </a:rPr>
              <a:t>amplifier inefficiency factor</a:t>
            </a:r>
            <a:r>
              <a:rPr lang="en-US" dirty="0"/>
              <a:t>, </a:t>
            </a:r>
            <a:r>
              <a:rPr lang="en-US" i="1" dirty="0"/>
              <a:t>ω</a:t>
            </a:r>
            <a:r>
              <a:rPr lang="en-US" dirty="0"/>
              <a:t> is the free-space path loss, </a:t>
            </a:r>
            <a:r>
              <a:rPr lang="en-US" i="1" dirty="0"/>
              <a:t>d</a:t>
            </a:r>
            <a:r>
              <a:rPr lang="en-US" dirty="0"/>
              <a:t> is the distance, and </a:t>
            </a:r>
            <a:r>
              <a:rPr lang="en-US" i="1" dirty="0"/>
              <a:t>n</a:t>
            </a:r>
            <a:r>
              <a:rPr lang="en-US" dirty="0"/>
              <a:t> is the environmental factor (</a:t>
            </a:r>
            <a:r>
              <a:rPr lang="en-US" dirty="0" err="1"/>
              <a:t>pathloss</a:t>
            </a:r>
            <a:r>
              <a:rPr lang="en-US" dirty="0"/>
              <a:t> exponent). </a:t>
            </a:r>
          </a:p>
        </p:txBody>
      </p:sp>
      <p:sp>
        <p:nvSpPr>
          <p:cNvPr id="22532" name="Rectangle 4"/>
          <p:cNvSpPr>
            <a:spLocks noChangeArrowheads="1"/>
          </p:cNvSpPr>
          <p:nvPr/>
        </p:nvSpPr>
        <p:spPr bwMode="auto">
          <a:xfrm>
            <a:off x="2590800" y="1066800"/>
            <a:ext cx="2822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3600" b="1" i="1">
                <a:solidFill>
                  <a:srgbClr val="FF0000"/>
                </a:solidFill>
              </a:rPr>
              <a:t>E = </a:t>
            </a:r>
            <a:r>
              <a:rPr lang="el-GR" sz="3600" b="1" i="1">
                <a:solidFill>
                  <a:srgbClr val="FF0000"/>
                </a:solidFill>
              </a:rPr>
              <a:t>θ</a:t>
            </a:r>
            <a:r>
              <a:rPr lang="en-US" sz="3600" b="1" i="1">
                <a:solidFill>
                  <a:srgbClr val="FF0000"/>
                </a:solidFill>
              </a:rPr>
              <a:t> + ηωd</a:t>
            </a:r>
            <a:r>
              <a:rPr lang="en-US" sz="3600" b="1" i="1" baseline="30000">
                <a:solidFill>
                  <a:srgbClr val="FF0000"/>
                </a:solidFill>
              </a:rPr>
              <a:t>n</a:t>
            </a:r>
            <a:r>
              <a:rPr lang="en-US" sz="3600" b="1" i="1">
                <a:solidFill>
                  <a:srgbClr val="FF0000"/>
                </a:solidFill>
              </a:rPr>
              <a:t> </a:t>
            </a:r>
            <a:endParaRPr lang="en-US"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2"/>
          </p:nvPr>
        </p:nvSpPr>
        <p:spPr>
          <a:xfrm>
            <a:off x="7033661" y="60960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27F3AD-F29C-4EBF-B818-03D88489549E}" type="slidenum">
              <a:rPr lang="en-US" sz="1400" smtClean="0"/>
              <a:pPr>
                <a:spcBef>
                  <a:spcPct val="0"/>
                </a:spcBef>
                <a:buFontTx/>
                <a:buNone/>
              </a:pPr>
              <a:t>18</a:t>
            </a:fld>
            <a:endParaRPr lang="en-US" sz="1400"/>
          </a:p>
        </p:txBody>
      </p:sp>
      <p:sp>
        <p:nvSpPr>
          <p:cNvPr id="23556" name="TextBox 2"/>
          <p:cNvSpPr txBox="1">
            <a:spLocks noChangeArrowheads="1"/>
          </p:cNvSpPr>
          <p:nvPr/>
        </p:nvSpPr>
        <p:spPr bwMode="auto">
          <a:xfrm>
            <a:off x="152400" y="685800"/>
            <a:ext cx="8763000" cy="23082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400" dirty="0"/>
              <a:t>Although exploiting the </a:t>
            </a:r>
            <a:r>
              <a:rPr lang="en-US" sz="2400" b="1" dirty="0" err="1">
                <a:solidFill>
                  <a:srgbClr val="FF0000"/>
                </a:solidFill>
              </a:rPr>
              <a:t>multirate</a:t>
            </a:r>
            <a:r>
              <a:rPr lang="en-US" sz="2400" b="1" dirty="0">
                <a:solidFill>
                  <a:srgbClr val="FF0000"/>
                </a:solidFill>
              </a:rPr>
              <a:t> </a:t>
            </a:r>
            <a:r>
              <a:rPr lang="en-US" sz="2400" dirty="0"/>
              <a:t>capabilities of wireless standards has never been proposed for sensor networks, this technique can decrease the transmission energy for smaller distance by switching to higher rates and keep in the transceiver on for a shorter period of time. In this case the energy in terms of Joule/bit reduces discretely as transmission distance shrinks:</a:t>
            </a:r>
          </a:p>
        </p:txBody>
      </p:sp>
      <p:graphicFrame>
        <p:nvGraphicFramePr>
          <p:cNvPr id="23557" name="Object 4"/>
          <p:cNvGraphicFramePr>
            <a:graphicFrameLocks noChangeAspect="1"/>
          </p:cNvGraphicFramePr>
          <p:nvPr>
            <p:extLst>
              <p:ext uri="{D42A27DB-BD31-4B8C-83A1-F6EECF244321}">
                <p14:modId xmlns:p14="http://schemas.microsoft.com/office/powerpoint/2010/main" val="1150163534"/>
              </p:ext>
            </p:extLst>
          </p:nvPr>
        </p:nvGraphicFramePr>
        <p:xfrm>
          <a:off x="833204" y="3581400"/>
          <a:ext cx="2801937" cy="1011238"/>
        </p:xfrm>
        <a:graphic>
          <a:graphicData uri="http://schemas.openxmlformats.org/presentationml/2006/ole">
            <mc:AlternateContent xmlns:mc="http://schemas.openxmlformats.org/markup-compatibility/2006">
              <mc:Choice xmlns:v="urn:schemas-microsoft-com:vml" Requires="v">
                <p:oleObj spid="_x0000_s23628" name="Equation" r:id="rId3" imgW="1091726" imgH="393529" progId="Equation.3">
                  <p:embed/>
                </p:oleObj>
              </mc:Choice>
              <mc:Fallback>
                <p:oleObj name="Equation" r:id="rId3" imgW="1091726"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04" y="3581400"/>
                        <a:ext cx="2801937"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TextBox 4"/>
          <p:cNvSpPr txBox="1">
            <a:spLocks noChangeArrowheads="1"/>
          </p:cNvSpPr>
          <p:nvPr/>
        </p:nvSpPr>
        <p:spPr bwMode="auto">
          <a:xfrm>
            <a:off x="3810000" y="3733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dirty="0"/>
              <a:t>;Where </a:t>
            </a:r>
            <a:r>
              <a:rPr lang="en-US" sz="2400" i="1" dirty="0"/>
              <a:t>R</a:t>
            </a:r>
            <a:r>
              <a:rPr lang="en-US" sz="2400" dirty="0"/>
              <a:t> is the rate in bits/sec.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465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3"/>
          <p:cNvSpPr txBox="1">
            <a:spLocks noChangeArrowheads="1"/>
          </p:cNvSpPr>
          <p:nvPr/>
        </p:nvSpPr>
        <p:spPr bwMode="auto">
          <a:xfrm>
            <a:off x="4267200" y="914400"/>
            <a:ext cx="480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400"/>
              <a:t>Fig. Energy consumption versus transmission distance for single-rate and multirate communication using IEEE 802.11g technology</a:t>
            </a:r>
          </a:p>
        </p:txBody>
      </p:sp>
      <p:graphicFrame>
        <p:nvGraphicFramePr>
          <p:cNvPr id="5" name="Table 4"/>
          <p:cNvGraphicFramePr>
            <a:graphicFrameLocks noGrp="1"/>
          </p:cNvGraphicFramePr>
          <p:nvPr/>
        </p:nvGraphicFramePr>
        <p:xfrm>
          <a:off x="152400" y="3581400"/>
          <a:ext cx="4572000" cy="2606674"/>
        </p:xfrm>
        <a:graphic>
          <a:graphicData uri="http://schemas.openxmlformats.org/drawingml/2006/table">
            <a:tbl>
              <a:tblPr/>
              <a:tblGrid>
                <a:gridCol w="914400">
                  <a:extLst>
                    <a:ext uri="{9D8B030D-6E8A-4147-A177-3AD203B41FA5}">
                      <a16:colId xmlns="" xmlns:a16="http://schemas.microsoft.com/office/drawing/2014/main" val="20000"/>
                    </a:ext>
                  </a:extLst>
                </a:gridCol>
                <a:gridCol w="1447800">
                  <a:extLst>
                    <a:ext uri="{9D8B030D-6E8A-4147-A177-3AD203B41FA5}">
                      <a16:colId xmlns="" xmlns:a16="http://schemas.microsoft.com/office/drawing/2014/main" val="20001"/>
                    </a:ext>
                  </a:extLst>
                </a:gridCol>
                <a:gridCol w="9906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tblGrid>
              <a:tr h="548774">
                <a:tc>
                  <a:txBody>
                    <a:bodyPr/>
                    <a:lstStyle/>
                    <a:p>
                      <a:pPr marL="0" marR="0" algn="ctr">
                        <a:lnSpc>
                          <a:spcPct val="100000"/>
                        </a:lnSpc>
                        <a:spcBef>
                          <a:spcPts val="0"/>
                        </a:spcBef>
                        <a:spcAft>
                          <a:spcPts val="0"/>
                        </a:spcAft>
                      </a:pPr>
                      <a:r>
                        <a:rPr lang="en-US" sz="1800" b="1" dirty="0">
                          <a:latin typeface="Times New Roman"/>
                          <a:ea typeface="Times New Roman"/>
                        </a:rPr>
                        <a:t>Rate (Mb/s)</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0"/>
                        </a:spcAft>
                      </a:pPr>
                      <a:r>
                        <a:rPr lang="en-US" sz="1800" b="1" dirty="0">
                          <a:latin typeface="Times New Roman"/>
                          <a:ea typeface="Times New Roman"/>
                        </a:rPr>
                        <a:t>Maximum range (m)</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0"/>
                        </a:spcAft>
                      </a:pPr>
                      <a:r>
                        <a:rPr lang="en-US" sz="1800" b="1" dirty="0">
                          <a:latin typeface="Times New Roman"/>
                          <a:ea typeface="Times New Roman"/>
                        </a:rPr>
                        <a:t>Rate (Mb/s)</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0"/>
                        </a:spcAft>
                      </a:pPr>
                      <a:r>
                        <a:rPr lang="en-US" sz="1800" b="1" dirty="0">
                          <a:latin typeface="Times New Roman"/>
                          <a:ea typeface="Times New Roman"/>
                        </a:rPr>
                        <a:t>Maximum range (m)</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411580">
                <a:tc>
                  <a:txBody>
                    <a:bodyPr/>
                    <a:lstStyle/>
                    <a:p>
                      <a:pPr marL="0" marR="0" algn="ctr">
                        <a:lnSpc>
                          <a:spcPct val="150000"/>
                        </a:lnSpc>
                        <a:spcBef>
                          <a:spcPts val="0"/>
                        </a:spcBef>
                        <a:spcAft>
                          <a:spcPts val="0"/>
                        </a:spcAft>
                      </a:pPr>
                      <a:r>
                        <a:rPr lang="en-US" sz="1800" dirty="0">
                          <a:latin typeface="Times New Roman"/>
                          <a:ea typeface="Times New Roman"/>
                        </a:rPr>
                        <a:t>1</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dirty="0">
                          <a:latin typeface="Times New Roman"/>
                          <a:ea typeface="Times New Roman"/>
                        </a:rPr>
                        <a:t>100</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dirty="0">
                          <a:latin typeface="Times New Roman"/>
                          <a:ea typeface="Times New Roman"/>
                        </a:rPr>
                        <a:t>18</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a:latin typeface="Times New Roman"/>
                          <a:ea typeface="Times New Roman"/>
                        </a:rPr>
                        <a:t>51</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1"/>
                  </a:ext>
                </a:extLst>
              </a:tr>
              <a:tr h="411580">
                <a:tc>
                  <a:txBody>
                    <a:bodyPr/>
                    <a:lstStyle/>
                    <a:p>
                      <a:pPr marL="0" marR="0" algn="ctr">
                        <a:lnSpc>
                          <a:spcPct val="150000"/>
                        </a:lnSpc>
                        <a:spcBef>
                          <a:spcPts val="0"/>
                        </a:spcBef>
                        <a:spcAft>
                          <a:spcPts val="0"/>
                        </a:spcAft>
                      </a:pPr>
                      <a:r>
                        <a:rPr lang="en-US" sz="1800" dirty="0">
                          <a:latin typeface="Times New Roman"/>
                          <a:ea typeface="Times New Roman"/>
                        </a:rPr>
                        <a:t>2</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dirty="0">
                          <a:latin typeface="Times New Roman"/>
                          <a:ea typeface="Times New Roman"/>
                        </a:rPr>
                        <a:t>76.5</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dirty="0">
                          <a:latin typeface="Times New Roman"/>
                          <a:ea typeface="Times New Roman"/>
                        </a:rPr>
                        <a:t>24</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a:latin typeface="Times New Roman"/>
                          <a:ea typeface="Times New Roman"/>
                        </a:rPr>
                        <a:t>41.25</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2"/>
                  </a:ext>
                </a:extLst>
              </a:tr>
              <a:tr h="411580">
                <a:tc>
                  <a:txBody>
                    <a:bodyPr/>
                    <a:lstStyle/>
                    <a:p>
                      <a:pPr marL="0" marR="0" algn="ctr">
                        <a:lnSpc>
                          <a:spcPct val="150000"/>
                        </a:lnSpc>
                        <a:spcBef>
                          <a:spcPts val="0"/>
                        </a:spcBef>
                        <a:spcAft>
                          <a:spcPts val="0"/>
                        </a:spcAft>
                      </a:pPr>
                      <a:r>
                        <a:rPr lang="en-US" sz="1800" dirty="0">
                          <a:latin typeface="Times New Roman"/>
                          <a:ea typeface="Times New Roman"/>
                        </a:rPr>
                        <a:t>6</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dirty="0">
                          <a:latin typeface="Times New Roman"/>
                          <a:ea typeface="Times New Roman"/>
                        </a:rPr>
                        <a:t>64.5</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dirty="0">
                          <a:latin typeface="Times New Roman"/>
                          <a:ea typeface="Times New Roman"/>
                        </a:rPr>
                        <a:t>36</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a:latin typeface="Times New Roman"/>
                          <a:ea typeface="Times New Roman"/>
                        </a:rPr>
                        <a:t>36</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3"/>
                  </a:ext>
                </a:extLst>
              </a:tr>
              <a:tr h="411580">
                <a:tc>
                  <a:txBody>
                    <a:bodyPr/>
                    <a:lstStyle/>
                    <a:p>
                      <a:pPr marL="0" marR="0" algn="ctr">
                        <a:lnSpc>
                          <a:spcPct val="150000"/>
                        </a:lnSpc>
                        <a:spcBef>
                          <a:spcPts val="0"/>
                        </a:spcBef>
                        <a:spcAft>
                          <a:spcPts val="0"/>
                        </a:spcAft>
                      </a:pPr>
                      <a:r>
                        <a:rPr lang="en-US" sz="1800" dirty="0">
                          <a:latin typeface="Times New Roman"/>
                          <a:ea typeface="Times New Roman"/>
                        </a:rPr>
                        <a:t>9</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a:latin typeface="Times New Roman"/>
                          <a:ea typeface="Times New Roman"/>
                        </a:rPr>
                        <a:t>57</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dirty="0">
                          <a:latin typeface="Times New Roman"/>
                          <a:ea typeface="Times New Roman"/>
                        </a:rPr>
                        <a:t>48</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dirty="0">
                          <a:latin typeface="Times New Roman"/>
                          <a:ea typeface="Times New Roman"/>
                        </a:rPr>
                        <a:t>23.1</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4"/>
                  </a:ext>
                </a:extLst>
              </a:tr>
              <a:tr h="411580">
                <a:tc>
                  <a:txBody>
                    <a:bodyPr/>
                    <a:lstStyle/>
                    <a:p>
                      <a:pPr marL="0" marR="0" algn="ctr">
                        <a:lnSpc>
                          <a:spcPct val="150000"/>
                        </a:lnSpc>
                        <a:spcBef>
                          <a:spcPts val="0"/>
                        </a:spcBef>
                        <a:spcAft>
                          <a:spcPts val="0"/>
                        </a:spcAft>
                      </a:pPr>
                      <a:r>
                        <a:rPr lang="en-US" sz="1800" dirty="0">
                          <a:latin typeface="Times New Roman"/>
                          <a:ea typeface="Times New Roman"/>
                        </a:rPr>
                        <a:t>12</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dirty="0">
                          <a:latin typeface="Times New Roman"/>
                          <a:ea typeface="Times New Roman"/>
                        </a:rPr>
                        <a:t>54</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dirty="0">
                          <a:latin typeface="Times New Roman"/>
                          <a:ea typeface="Times New Roman"/>
                        </a:rPr>
                        <a:t>54</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marL="0" marR="0" algn="ctr">
                        <a:lnSpc>
                          <a:spcPct val="150000"/>
                        </a:lnSpc>
                        <a:spcBef>
                          <a:spcPts val="0"/>
                        </a:spcBef>
                        <a:spcAft>
                          <a:spcPts val="0"/>
                        </a:spcAft>
                      </a:pPr>
                      <a:r>
                        <a:rPr lang="en-US" sz="1800" dirty="0">
                          <a:latin typeface="Times New Roman"/>
                          <a:ea typeface="Times New Roman"/>
                        </a:rPr>
                        <a:t>18.75</a:t>
                      </a:r>
                    </a:p>
                  </a:txBody>
                  <a:tcPr marL="59765" marR="59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5"/>
                  </a:ext>
                </a:extLst>
              </a:tr>
            </a:tbl>
          </a:graphicData>
        </a:graphic>
      </p:graphicFrame>
      <p:sp>
        <p:nvSpPr>
          <p:cNvPr id="24617" name="TextBox 5"/>
          <p:cNvSpPr txBox="1">
            <a:spLocks noChangeArrowheads="1"/>
          </p:cNvSpPr>
          <p:nvPr/>
        </p:nvSpPr>
        <p:spPr bwMode="auto">
          <a:xfrm>
            <a:off x="5105400" y="4800600"/>
            <a:ext cx="381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Table: Expected data rate of IEEE 802.11g technology</a:t>
            </a:r>
          </a:p>
        </p:txBody>
      </p:sp>
      <p:sp>
        <p:nvSpPr>
          <p:cNvPr id="2461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C4907B-6569-4AA9-B3E8-A119EB389FFF}" type="slidenum">
              <a:rPr lang="en-US" sz="1400" smtClean="0"/>
              <a:pPr>
                <a:spcBef>
                  <a:spcPct val="0"/>
                </a:spcBef>
                <a:buFontTx/>
                <a:buNone/>
              </a:pPr>
              <a:t>19</a:t>
            </a:fld>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p:cNvSpPr txBox="1">
            <a:spLocks noChangeArrowheads="1"/>
          </p:cNvSpPr>
          <p:nvPr/>
        </p:nvSpPr>
        <p:spPr bwMode="auto">
          <a:xfrm>
            <a:off x="76200" y="228690"/>
            <a:ext cx="5257800" cy="618630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3600" b="1" dirty="0">
                <a:solidFill>
                  <a:srgbClr val="FF0000"/>
                </a:solidFill>
              </a:rPr>
              <a:t>Definition</a:t>
            </a:r>
          </a:p>
          <a:p>
            <a:pPr algn="just" eaLnBrk="1" hangingPunct="1">
              <a:spcBef>
                <a:spcPct val="0"/>
              </a:spcBef>
              <a:buFont typeface="Wingdings" panose="05000000000000000000" pitchFamily="2" charset="2"/>
              <a:buChar char="ü"/>
            </a:pPr>
            <a:r>
              <a:rPr lang="en-US" sz="2400" dirty="0"/>
              <a:t>Wireless sensor networks (WSNs) consists of a large number of sensor nodes to monitor physical or environmental conditions</a:t>
            </a:r>
            <a:r>
              <a:rPr lang="en-US" sz="2400" dirty="0" smtClean="0"/>
              <a:t>.</a:t>
            </a:r>
          </a:p>
          <a:p>
            <a:pPr algn="just" eaLnBrk="1" hangingPunct="1">
              <a:spcBef>
                <a:spcPct val="0"/>
              </a:spcBef>
              <a:buFont typeface="Wingdings" panose="05000000000000000000" pitchFamily="2" charset="2"/>
              <a:buChar char="ü"/>
            </a:pPr>
            <a:endParaRPr lang="en-US" sz="2400" dirty="0"/>
          </a:p>
          <a:p>
            <a:pPr algn="just" eaLnBrk="1" hangingPunct="1">
              <a:spcBef>
                <a:spcPct val="0"/>
              </a:spcBef>
              <a:buFont typeface="Wingdings" panose="05000000000000000000" pitchFamily="2" charset="2"/>
              <a:buChar char="ü"/>
            </a:pPr>
            <a:r>
              <a:rPr lang="en-US" sz="2400" dirty="0" smtClean="0"/>
              <a:t> </a:t>
            </a:r>
            <a:r>
              <a:rPr lang="en-US" sz="2400" dirty="0"/>
              <a:t>It is consists of </a:t>
            </a:r>
            <a:r>
              <a:rPr lang="en-US" sz="2400" dirty="0">
                <a:solidFill>
                  <a:srgbClr val="FF0000"/>
                </a:solidFill>
              </a:rPr>
              <a:t>sensing</a:t>
            </a:r>
            <a:r>
              <a:rPr lang="en-US" sz="2400" dirty="0"/>
              <a:t>  (measuring), </a:t>
            </a:r>
            <a:r>
              <a:rPr lang="en-US" sz="2400" dirty="0">
                <a:solidFill>
                  <a:srgbClr val="FF0000"/>
                </a:solidFill>
              </a:rPr>
              <a:t>computing</a:t>
            </a:r>
            <a:r>
              <a:rPr lang="en-US" sz="2400" dirty="0"/>
              <a:t> and </a:t>
            </a:r>
            <a:r>
              <a:rPr lang="en-US" sz="2400" dirty="0">
                <a:solidFill>
                  <a:srgbClr val="FF0000"/>
                </a:solidFill>
              </a:rPr>
              <a:t>communication</a:t>
            </a:r>
            <a:r>
              <a:rPr lang="en-US" sz="2400" dirty="0"/>
              <a:t> elements. The results acquired by a regional network is provided to the  administrator.</a:t>
            </a:r>
          </a:p>
          <a:p>
            <a:pPr algn="just" eaLnBrk="1" hangingPunct="1">
              <a:spcBef>
                <a:spcPct val="0"/>
              </a:spcBef>
              <a:buFont typeface="Wingdings" panose="05000000000000000000" pitchFamily="2" charset="2"/>
              <a:buChar char="ü"/>
            </a:pPr>
            <a:endParaRPr lang="en-US" sz="2400" dirty="0"/>
          </a:p>
          <a:p>
            <a:pPr algn="just" eaLnBrk="1" hangingPunct="1">
              <a:spcBef>
                <a:spcPct val="0"/>
              </a:spcBef>
              <a:buFont typeface="Wingdings" panose="05000000000000000000" pitchFamily="2" charset="2"/>
              <a:buChar char="ü"/>
            </a:pPr>
            <a:r>
              <a:rPr lang="en-US" sz="2400" dirty="0"/>
              <a:t> The administrator observe and react to events/phenomena in a specified environment. The administrator typically is a civil, governmental, commercial, or industrial entity. </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480B4A1-4EDC-4920-8E91-A6719B35F6BE}" type="slidenum">
              <a:rPr lang="en-US" sz="1400" smtClean="0"/>
              <a:pPr>
                <a:spcBef>
                  <a:spcPct val="0"/>
                </a:spcBef>
                <a:buFontTx/>
                <a:buNone/>
              </a:pPr>
              <a:t>2</a:t>
            </a:fld>
            <a:endParaRPr lang="en-US" sz="1400"/>
          </a:p>
        </p:txBody>
      </p:sp>
      <p:pic>
        <p:nvPicPr>
          <p:cNvPr id="5124" name="Picture 5" descr="Image result for wireless sensor networks 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880" y="0"/>
            <a:ext cx="364811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7" descr="Image result for wireless sensor networks mo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581400"/>
            <a:ext cx="3733800" cy="248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2400"/>
            <a:ext cx="419100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3"/>
          <p:cNvSpPr txBox="1">
            <a:spLocks noChangeArrowheads="1"/>
          </p:cNvSpPr>
          <p:nvPr/>
        </p:nvSpPr>
        <p:spPr bwMode="auto">
          <a:xfrm>
            <a:off x="152400" y="43434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dirty="0"/>
              <a:t>With the choice of 10 meters for </a:t>
            </a:r>
            <a:r>
              <a:rPr lang="en-US" sz="2400" i="1" dirty="0"/>
              <a:t>d</a:t>
            </a:r>
            <a:r>
              <a:rPr lang="en-US" sz="2400" dirty="0"/>
              <a:t> in the 802.11g charts, if node </a:t>
            </a:r>
            <a:r>
              <a:rPr lang="en-US" sz="2400" i="1" dirty="0"/>
              <a:t>B</a:t>
            </a:r>
            <a:r>
              <a:rPr lang="en-US" sz="2400" dirty="0"/>
              <a:t> tries to use node A as a relay node and then sends data to the cluster head, the total energy of the chosen two-hop path is larger than the direct-transmission energy obtained as:</a:t>
            </a:r>
          </a:p>
        </p:txBody>
      </p:sp>
      <p:graphicFrame>
        <p:nvGraphicFramePr>
          <p:cNvPr id="25604" name="Object 4"/>
          <p:cNvGraphicFramePr>
            <a:graphicFrameLocks noChangeAspect="1"/>
          </p:cNvGraphicFramePr>
          <p:nvPr/>
        </p:nvGraphicFramePr>
        <p:xfrm>
          <a:off x="1295400" y="5943600"/>
          <a:ext cx="6613525" cy="619125"/>
        </p:xfrm>
        <a:graphic>
          <a:graphicData uri="http://schemas.openxmlformats.org/presentationml/2006/ole">
            <mc:AlternateContent xmlns:mc="http://schemas.openxmlformats.org/markup-compatibility/2006">
              <mc:Choice xmlns:v="urn:schemas-microsoft-com:vml" Requires="v">
                <p:oleObj spid="_x0000_s25678" name="Equation" r:id="rId4" imgW="2578100" imgH="241300" progId="Equation.3">
                  <p:embed/>
                </p:oleObj>
              </mc:Choice>
              <mc:Fallback>
                <p:oleObj name="Equation" r:id="rId4" imgW="25781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943600"/>
                        <a:ext cx="66135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5" name="TextBox 5"/>
          <p:cNvSpPr txBox="1">
            <a:spLocks noChangeArrowheads="1"/>
          </p:cNvSpPr>
          <p:nvPr/>
        </p:nvSpPr>
        <p:spPr bwMode="auto">
          <a:xfrm>
            <a:off x="0" y="457200"/>
            <a:ext cx="153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Example-1</a:t>
            </a:r>
          </a:p>
        </p:txBody>
      </p:sp>
      <p:sp>
        <p:nvSpPr>
          <p:cNvPr id="25606" name="TextBox 6"/>
          <p:cNvSpPr txBox="1">
            <a:spLocks noChangeArrowheads="1"/>
          </p:cNvSpPr>
          <p:nvPr/>
        </p:nvSpPr>
        <p:spPr bwMode="auto">
          <a:xfrm>
            <a:off x="457200" y="4038600"/>
            <a:ext cx="800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600" dirty="0"/>
              <a:t>Fig. Cluster-head distances from sensor nodes A, B, C, D, and E in a two-dimensional model</a:t>
            </a:r>
          </a:p>
        </p:txBody>
      </p:sp>
      <p:sp>
        <p:nvSpPr>
          <p:cNvPr id="25607" name="TextBox 7"/>
          <p:cNvSpPr txBox="1">
            <a:spLocks noChangeArrowheads="1"/>
          </p:cNvSpPr>
          <p:nvPr/>
        </p:nvSpPr>
        <p:spPr bwMode="auto">
          <a:xfrm>
            <a:off x="0" y="914400"/>
            <a:ext cx="5791200" cy="25860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1800" dirty="0"/>
              <a:t>Fig. shows an organization in which sensor nodes </a:t>
            </a:r>
            <a:r>
              <a:rPr lang="en-US" sz="1800" i="1" dirty="0"/>
              <a:t>A, B, C, D</a:t>
            </a:r>
            <a:r>
              <a:rPr lang="en-US" sz="1800" dirty="0"/>
              <a:t>, and </a:t>
            </a:r>
            <a:r>
              <a:rPr lang="en-US" sz="1800" i="1" dirty="0"/>
              <a:t>E</a:t>
            </a:r>
            <a:r>
              <a:rPr lang="en-US" sz="1800" dirty="0"/>
              <a:t> are placed </a:t>
            </a:r>
            <a:r>
              <a:rPr lang="en-US" sz="1800" i="1" dirty="0"/>
              <a:t>d</a:t>
            </a:r>
            <a:r>
              <a:rPr lang="en-US" sz="1800" dirty="0"/>
              <a:t> meters apart and tend to send their data packets to the </a:t>
            </a:r>
            <a:r>
              <a:rPr lang="en-US" sz="1800" dirty="0">
                <a:solidFill>
                  <a:srgbClr val="FF0000"/>
                </a:solidFill>
              </a:rPr>
              <a:t>cluster head </a:t>
            </a:r>
            <a:r>
              <a:rPr lang="en-US" sz="1800" dirty="0"/>
              <a:t>(CH). Note that </a:t>
            </a:r>
            <a:r>
              <a:rPr lang="en-US" sz="1800" i="1" dirty="0"/>
              <a:t>d</a:t>
            </a:r>
            <a:r>
              <a:rPr lang="en-US" sz="1800" dirty="0"/>
              <a:t> is an application-dependent parameter and can be chosen based on the sensor's characteristics. Assume that standard 802.11g technology is used in an environment in which sensors are placed on average no more than 10 meters apart. Compare nodes' energy consumptions, using the Figure.</a:t>
            </a:r>
          </a:p>
          <a:p>
            <a:pPr algn="just" eaLnBrk="1" hangingPunct="1">
              <a:spcBef>
                <a:spcPct val="0"/>
              </a:spcBef>
              <a:buFontTx/>
              <a:buNone/>
            </a:pPr>
            <a:endParaRPr lang="en-US" sz="1800" dirty="0"/>
          </a:p>
        </p:txBody>
      </p:sp>
      <p:sp>
        <p:nvSpPr>
          <p:cNvPr id="25608"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5CDE53-69AF-4E95-B8B9-256CD7A4E893}" type="slidenum">
              <a:rPr lang="en-US" sz="1400" smtClean="0"/>
              <a:pPr>
                <a:spcBef>
                  <a:spcPct val="0"/>
                </a:spcBef>
                <a:buFontTx/>
                <a:buNone/>
              </a:pPr>
              <a:t>20</a:t>
            </a:fld>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CE77ED-28B7-4F5D-A68D-ECF0CA190778}" type="slidenum">
              <a:rPr lang="en-US" sz="1400" smtClean="0"/>
              <a:pPr>
                <a:spcBef>
                  <a:spcPct val="0"/>
                </a:spcBef>
                <a:buFontTx/>
                <a:buNone/>
              </a:pPr>
              <a:t>21</a:t>
            </a:fld>
            <a:endParaRPr lang="en-US" sz="1400"/>
          </a:p>
        </p:txBody>
      </p:sp>
      <p:sp>
        <p:nvSpPr>
          <p:cNvPr id="26627" name="TextBox 2"/>
          <p:cNvSpPr txBox="1">
            <a:spLocks noChangeArrowheads="1"/>
          </p:cNvSpPr>
          <p:nvPr/>
        </p:nvSpPr>
        <p:spPr bwMode="auto">
          <a:xfrm>
            <a:off x="304800" y="4572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Also, for nodes </a:t>
            </a:r>
            <a:r>
              <a:rPr lang="en-US" sz="2400" i="1"/>
              <a:t>C</a:t>
            </a:r>
            <a:r>
              <a:rPr lang="en-US" sz="2400"/>
              <a:t> and </a:t>
            </a:r>
            <a:r>
              <a:rPr lang="en-US" sz="2400" i="1"/>
              <a:t>D</a:t>
            </a:r>
            <a:r>
              <a:rPr lang="en-US" sz="2400"/>
              <a:t>, there is no multihop path that can lead to better energy consumption than the direct communication path:</a:t>
            </a:r>
          </a:p>
        </p:txBody>
      </p:sp>
      <p:graphicFrame>
        <p:nvGraphicFramePr>
          <p:cNvPr id="26628" name="Object 4"/>
          <p:cNvGraphicFramePr>
            <a:graphicFrameLocks noChangeAspect="1"/>
          </p:cNvGraphicFramePr>
          <p:nvPr/>
        </p:nvGraphicFramePr>
        <p:xfrm>
          <a:off x="685800" y="1295400"/>
          <a:ext cx="7035800" cy="619125"/>
        </p:xfrm>
        <a:graphic>
          <a:graphicData uri="http://schemas.openxmlformats.org/presentationml/2006/ole">
            <mc:AlternateContent xmlns:mc="http://schemas.openxmlformats.org/markup-compatibility/2006">
              <mc:Choice xmlns:v="urn:schemas-microsoft-com:vml" Requires="v">
                <p:oleObj spid="_x0000_s26770" name="Equation" r:id="rId3" imgW="2743200" imgH="241300" progId="Equation.3">
                  <p:embed/>
                </p:oleObj>
              </mc:Choice>
              <mc:Fallback>
                <p:oleObj name="Equation" r:id="rId3" imgW="27432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0"/>
                        <a:ext cx="70358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3"/>
          <p:cNvGraphicFramePr>
            <a:graphicFrameLocks noChangeAspect="1"/>
          </p:cNvGraphicFramePr>
          <p:nvPr/>
        </p:nvGraphicFramePr>
        <p:xfrm>
          <a:off x="381000" y="2286000"/>
          <a:ext cx="7197725" cy="619125"/>
        </p:xfrm>
        <a:graphic>
          <a:graphicData uri="http://schemas.openxmlformats.org/presentationml/2006/ole">
            <mc:AlternateContent xmlns:mc="http://schemas.openxmlformats.org/markup-compatibility/2006">
              <mc:Choice xmlns:v="urn:schemas-microsoft-com:vml" Requires="v">
                <p:oleObj spid="_x0000_s26771" name="Equation" r:id="rId5" imgW="2806700" imgH="241300" progId="Equation.3">
                  <p:embed/>
                </p:oleObj>
              </mc:Choice>
              <mc:Fallback>
                <p:oleObj name="Equation" r:id="rId5" imgW="28067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286000"/>
                        <a:ext cx="71977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TextBox 5"/>
          <p:cNvSpPr txBox="1">
            <a:spLocks noChangeArrowheads="1"/>
          </p:cNvSpPr>
          <p:nvPr/>
        </p:nvSpPr>
        <p:spPr bwMode="auto">
          <a:xfrm>
            <a:off x="533400" y="190500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and</a:t>
            </a:r>
          </a:p>
        </p:txBody>
      </p:sp>
      <p:pic>
        <p:nvPicPr>
          <p:cNvPr id="2663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024188"/>
            <a:ext cx="41910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6"/>
          <p:cNvSpPr txBox="1">
            <a:spLocks noChangeArrowheads="1"/>
          </p:cNvSpPr>
          <p:nvPr/>
        </p:nvSpPr>
        <p:spPr bwMode="auto">
          <a:xfrm>
            <a:off x="152400" y="31242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400"/>
              <a:t>But if node </a:t>
            </a:r>
            <a:r>
              <a:rPr lang="en-US" sz="2400" i="1"/>
              <a:t>E</a:t>
            </a:r>
            <a:r>
              <a:rPr lang="en-US" sz="2400"/>
              <a:t> first sends the data to the immediate node </a:t>
            </a:r>
            <a:r>
              <a:rPr lang="en-US" sz="2400" i="1"/>
              <a:t>D</a:t>
            </a:r>
            <a:r>
              <a:rPr lang="en-US" sz="2400"/>
              <a:t>, total energy consumption will be less than the direct communication path:</a:t>
            </a:r>
          </a:p>
        </p:txBody>
      </p:sp>
      <p:graphicFrame>
        <p:nvGraphicFramePr>
          <p:cNvPr id="27651" name="Object 4"/>
          <p:cNvGraphicFramePr>
            <a:graphicFrameLocks noChangeAspect="1"/>
          </p:cNvGraphicFramePr>
          <p:nvPr>
            <p:extLst>
              <p:ext uri="{D42A27DB-BD31-4B8C-83A1-F6EECF244321}">
                <p14:modId xmlns:p14="http://schemas.microsoft.com/office/powerpoint/2010/main" val="1379591880"/>
              </p:ext>
            </p:extLst>
          </p:nvPr>
        </p:nvGraphicFramePr>
        <p:xfrm>
          <a:off x="304800" y="4343400"/>
          <a:ext cx="8612188" cy="581025"/>
        </p:xfrm>
        <a:graphic>
          <a:graphicData uri="http://schemas.openxmlformats.org/presentationml/2006/ole">
            <mc:AlternateContent xmlns:mc="http://schemas.openxmlformats.org/markup-compatibility/2006">
              <mc:Choice xmlns:v="urn:schemas-microsoft-com:vml" Requires="v">
                <p:oleObj spid="_x0000_s27724" name="Equation" r:id="rId3" imgW="3581280" imgH="241200" progId="Equation.3">
                  <p:embed/>
                </p:oleObj>
              </mc:Choice>
              <mc:Fallback>
                <p:oleObj name="Equation" r:id="rId3" imgW="3581280" imgH="241200" progId="Equation.3">
                  <p:embed/>
                  <p:pic>
                    <p:nvPicPr>
                      <p:cNvPr id="0" name="Object 4"/>
                      <p:cNvPicPr>
                        <a:picLocks noChangeAspect="1" noChangeArrowheads="1"/>
                      </p:cNvPicPr>
                      <p:nvPr/>
                    </p:nvPicPr>
                    <p:blipFill>
                      <a:blip r:embed="rId4"/>
                      <a:srcRect/>
                      <a:stretch>
                        <a:fillRect/>
                      </a:stretch>
                    </p:blipFill>
                    <p:spPr bwMode="auto">
                      <a:xfrm>
                        <a:off x="304800" y="4343400"/>
                        <a:ext cx="8612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2" name="TextBox 8"/>
          <p:cNvSpPr txBox="1">
            <a:spLocks noChangeArrowheads="1"/>
          </p:cNvSpPr>
          <p:nvPr/>
        </p:nvSpPr>
        <p:spPr bwMode="auto">
          <a:xfrm>
            <a:off x="152400" y="5287963"/>
            <a:ext cx="8915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Node </a:t>
            </a:r>
            <a:r>
              <a:rPr lang="en-US" sz="2400" i="1"/>
              <a:t>E</a:t>
            </a:r>
            <a:r>
              <a:rPr lang="en-US" sz="2400"/>
              <a:t> is 41.23 meters away from the cluster head. This shows that for nodes more than 41.23meters apart, direct transmission is no longer the best-possible communication method.</a:t>
            </a:r>
          </a:p>
          <a:p>
            <a:pPr eaLnBrk="1" hangingPunct="1">
              <a:spcBef>
                <a:spcPct val="0"/>
              </a:spcBef>
              <a:buFontTx/>
              <a:buNone/>
            </a:pPr>
            <a:endParaRPr lang="en-US" sz="2400"/>
          </a:p>
        </p:txBody>
      </p:sp>
      <p:sp>
        <p:nvSpPr>
          <p:cNvPr id="27653"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9418C7E-5EF0-4DF7-A0AF-F33D60E201D7}" type="slidenum">
              <a:rPr lang="en-US" sz="1400" smtClean="0"/>
              <a:pPr>
                <a:spcBef>
                  <a:spcPct val="0"/>
                </a:spcBef>
                <a:buFontTx/>
                <a:buNone/>
              </a:pPr>
              <a:t>22</a:t>
            </a:fld>
            <a:endParaRPr lang="en-US" sz="1400"/>
          </a:p>
        </p:txBody>
      </p:sp>
      <p:pic>
        <p:nvPicPr>
          <p:cNvPr id="276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04800"/>
            <a:ext cx="31654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9525" y="611188"/>
            <a:ext cx="8753475" cy="31686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b="1" dirty="0">
                <a:solidFill>
                  <a:srgbClr val="0070C0"/>
                </a:solidFill>
              </a:rPr>
              <a:t>Multi-Hop Communication Efficiency</a:t>
            </a:r>
          </a:p>
          <a:p>
            <a:pPr algn="just" eaLnBrk="1" hangingPunct="1">
              <a:spcBef>
                <a:spcPct val="0"/>
              </a:spcBef>
              <a:buFontTx/>
              <a:buNone/>
            </a:pPr>
            <a:r>
              <a:rPr lang="en-US" sz="2400" dirty="0"/>
              <a:t>Considering the impact of real-world radio parameters and multi rate communication, we should reevaluate the effectiveness of </a:t>
            </a:r>
            <a:r>
              <a:rPr lang="en-US" sz="2400" dirty="0">
                <a:solidFill>
                  <a:srgbClr val="FF0000"/>
                </a:solidFill>
              </a:rPr>
              <a:t>multi hop communications</a:t>
            </a:r>
            <a:r>
              <a:rPr lang="en-US" sz="2400" dirty="0"/>
              <a:t>. Since a multi rate communication reduces energy consumption for shorter distances by switching to higher data rates, multi hop communication can conserve energy. The traditional objective of multi hop communication is to divide the transmission distance into a </a:t>
            </a:r>
            <a:r>
              <a:rPr lang="en-US" sz="2400" dirty="0">
                <a:solidFill>
                  <a:srgbClr val="FF0000"/>
                </a:solidFill>
              </a:rPr>
              <a:t>number of hops</a:t>
            </a:r>
            <a:r>
              <a:rPr lang="en-US" sz="2400" dirty="0"/>
              <a:t>, </a:t>
            </a:r>
            <a:r>
              <a:rPr lang="en-US" sz="2400" i="1" dirty="0"/>
              <a:t>m</a:t>
            </a:r>
            <a:r>
              <a:rPr lang="en-US" sz="2400" dirty="0"/>
              <a:t>, and to relatively conserve energy, </a:t>
            </a:r>
          </a:p>
        </p:txBody>
      </p:sp>
      <p:sp>
        <p:nvSpPr>
          <p:cNvPr id="2867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graphicFrame>
        <p:nvGraphicFramePr>
          <p:cNvPr id="28676" name="Object 4"/>
          <p:cNvGraphicFramePr>
            <a:graphicFrameLocks noChangeAspect="1"/>
          </p:cNvGraphicFramePr>
          <p:nvPr>
            <p:extLst>
              <p:ext uri="{D42A27DB-BD31-4B8C-83A1-F6EECF244321}">
                <p14:modId xmlns:p14="http://schemas.microsoft.com/office/powerpoint/2010/main" val="3675762446"/>
              </p:ext>
            </p:extLst>
          </p:nvPr>
        </p:nvGraphicFramePr>
        <p:xfrm>
          <a:off x="2133600" y="4038600"/>
          <a:ext cx="3257550" cy="1371600"/>
        </p:xfrm>
        <a:graphic>
          <a:graphicData uri="http://schemas.openxmlformats.org/presentationml/2006/ole">
            <mc:AlternateContent xmlns:mc="http://schemas.openxmlformats.org/markup-compatibility/2006">
              <mc:Choice xmlns:v="urn:schemas-microsoft-com:vml" Requires="v">
                <p:oleObj spid="_x0000_s28747" name="Equation" r:id="rId3" imgW="1269449" imgH="533169" progId="Equation.3">
                  <p:embed/>
                </p:oleObj>
              </mc:Choice>
              <mc:Fallback>
                <p:oleObj name="Equation" r:id="rId3" imgW="1269449" imgH="5331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038600"/>
                        <a:ext cx="3257550" cy="1371600"/>
                      </a:xfrm>
                      <a:prstGeom prst="rect">
                        <a:avLst/>
                      </a:prstGeom>
                      <a:solidFill>
                        <a:srgbClr val="FFCC99"/>
                      </a:solidFill>
                      <a:ln>
                        <a:noFill/>
                      </a:ln>
                    </p:spPr>
                  </p:pic>
                </p:oleObj>
              </mc:Fallback>
            </mc:AlternateContent>
          </a:graphicData>
        </a:graphic>
      </p:graphicFrame>
      <p:sp>
        <p:nvSpPr>
          <p:cNvPr id="286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0D5CB6-B47D-41E8-8839-1AB3B9BAFAE5}" type="slidenum">
              <a:rPr lang="en-US" sz="1400" smtClean="0"/>
              <a:pPr>
                <a:spcBef>
                  <a:spcPct val="0"/>
                </a:spcBef>
                <a:buFontTx/>
                <a:buNone/>
              </a:pPr>
              <a:t>23</a:t>
            </a:fld>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p:cNvSpPr txBox="1">
            <a:spLocks noChangeArrowheads="1"/>
          </p:cNvSpPr>
          <p:nvPr/>
        </p:nvSpPr>
        <p:spPr bwMode="auto">
          <a:xfrm>
            <a:off x="228600" y="990600"/>
            <a:ext cx="8686800" cy="46164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5400" b="1" dirty="0">
                <a:solidFill>
                  <a:srgbClr val="0070C0"/>
                </a:solidFill>
              </a:rPr>
              <a:t>Clustering Protocols</a:t>
            </a:r>
          </a:p>
          <a:p>
            <a:pPr algn="just" eaLnBrk="1" hangingPunct="1">
              <a:spcBef>
                <a:spcPct val="0"/>
              </a:spcBef>
              <a:buFont typeface="Wingdings" panose="05000000000000000000" pitchFamily="2" charset="2"/>
              <a:buChar char="ü"/>
            </a:pPr>
            <a:r>
              <a:rPr lang="en-US" sz="2400" dirty="0"/>
              <a:t>Clustering Protocols specify the topology of the hierarchical </a:t>
            </a:r>
            <a:r>
              <a:rPr lang="en-US" sz="2400" dirty="0">
                <a:solidFill>
                  <a:srgbClr val="FF0000"/>
                </a:solidFill>
              </a:rPr>
              <a:t>non-overlapping</a:t>
            </a:r>
            <a:r>
              <a:rPr lang="en-US" sz="2400" dirty="0"/>
              <a:t> cluster nodes. </a:t>
            </a:r>
          </a:p>
          <a:p>
            <a:pPr algn="just" eaLnBrk="1" hangingPunct="1">
              <a:spcBef>
                <a:spcPct val="0"/>
              </a:spcBef>
              <a:buFontTx/>
              <a:buNone/>
            </a:pPr>
            <a:endParaRPr lang="en-US" sz="2400" dirty="0"/>
          </a:p>
          <a:p>
            <a:pPr algn="just" eaLnBrk="1" hangingPunct="1">
              <a:spcBef>
                <a:spcPct val="0"/>
              </a:spcBef>
              <a:buFont typeface="Wingdings" panose="05000000000000000000" pitchFamily="2" charset="2"/>
              <a:buChar char="ü"/>
            </a:pPr>
            <a:r>
              <a:rPr lang="en-US" sz="2400" dirty="0"/>
              <a:t>An efficient Clustering Protocol ensures the creation of clusters with almost the </a:t>
            </a:r>
            <a:r>
              <a:rPr lang="en-US" sz="2400" dirty="0">
                <a:solidFill>
                  <a:srgbClr val="FF0000"/>
                </a:solidFill>
              </a:rPr>
              <a:t>same radius </a:t>
            </a:r>
            <a:r>
              <a:rPr lang="en-US" sz="2400" dirty="0"/>
              <a:t>and cluster heads that are the </a:t>
            </a:r>
            <a:r>
              <a:rPr lang="en-US" sz="2400" dirty="0">
                <a:solidFill>
                  <a:srgbClr val="FF0000"/>
                </a:solidFill>
              </a:rPr>
              <a:t>best positioned</a:t>
            </a:r>
            <a:r>
              <a:rPr lang="en-US" sz="2400" dirty="0"/>
              <a:t> in the cluster.  </a:t>
            </a:r>
          </a:p>
          <a:p>
            <a:pPr algn="just" eaLnBrk="1" hangingPunct="1">
              <a:spcBef>
                <a:spcPct val="0"/>
              </a:spcBef>
              <a:buFontTx/>
              <a:buNone/>
            </a:pPr>
            <a:endParaRPr lang="en-US" sz="2400" dirty="0"/>
          </a:p>
          <a:p>
            <a:pPr algn="just" eaLnBrk="1" hangingPunct="1">
              <a:spcBef>
                <a:spcPct val="0"/>
              </a:spcBef>
              <a:buFont typeface="Wingdings" panose="05000000000000000000" pitchFamily="2" charset="2"/>
              <a:buChar char="ü"/>
            </a:pPr>
            <a:r>
              <a:rPr lang="en-US" sz="2400" dirty="0"/>
              <a:t>Since every node in a cluster network is connected to cluster head, route discovery among cluster heads is sufficient to establish a feasible route in the network.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7ED59A3-90D9-4C0A-AE64-B1E468483FC5}" type="slidenum">
              <a:rPr lang="en-US" sz="1400" smtClean="0"/>
              <a:pPr>
                <a:spcBef>
                  <a:spcPct val="0"/>
                </a:spcBef>
                <a:buFontTx/>
                <a:buNone/>
              </a:pPr>
              <a:t>24</a:t>
            </a:fld>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52400" y="838200"/>
            <a:ext cx="8763000" cy="38465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800" b="1" dirty="0">
                <a:solidFill>
                  <a:srgbClr val="0070C0"/>
                </a:solidFill>
              </a:rPr>
              <a:t>Classification of Clustering Protocols</a:t>
            </a:r>
          </a:p>
          <a:p>
            <a:pPr algn="just" eaLnBrk="1" hangingPunct="1">
              <a:spcBef>
                <a:spcPct val="0"/>
              </a:spcBef>
              <a:buFontTx/>
              <a:buNone/>
            </a:pPr>
            <a:r>
              <a:rPr lang="en-US" sz="2400" dirty="0"/>
              <a:t>Clustering techniques can be either </a:t>
            </a:r>
            <a:r>
              <a:rPr lang="en-US" sz="2400" dirty="0">
                <a:solidFill>
                  <a:srgbClr val="0070C0"/>
                </a:solidFill>
              </a:rPr>
              <a:t>centralized </a:t>
            </a:r>
            <a:r>
              <a:rPr lang="en-US" sz="2400" dirty="0"/>
              <a:t>or </a:t>
            </a:r>
            <a:r>
              <a:rPr lang="en-US" sz="2400" dirty="0">
                <a:solidFill>
                  <a:srgbClr val="0070C0"/>
                </a:solidFill>
              </a:rPr>
              <a:t>decentralized</a:t>
            </a:r>
            <a:r>
              <a:rPr lang="en-US" sz="2400" dirty="0"/>
              <a:t>. </a:t>
            </a:r>
          </a:p>
          <a:p>
            <a:pPr algn="just" eaLnBrk="1" hangingPunct="1">
              <a:spcBef>
                <a:spcPct val="0"/>
              </a:spcBef>
              <a:buFontTx/>
              <a:buNone/>
            </a:pPr>
            <a:endParaRPr lang="en-US" sz="2400" dirty="0"/>
          </a:p>
          <a:p>
            <a:pPr algn="just" eaLnBrk="1" hangingPunct="1">
              <a:spcBef>
                <a:spcPct val="0"/>
              </a:spcBef>
              <a:buFont typeface="Wingdings" panose="05000000000000000000" pitchFamily="2" charset="2"/>
              <a:buChar char="ü"/>
            </a:pPr>
            <a:endParaRPr lang="en-US" sz="2400" dirty="0">
              <a:solidFill>
                <a:srgbClr val="0070C0"/>
              </a:solidFill>
            </a:endParaRPr>
          </a:p>
          <a:p>
            <a:pPr algn="just" eaLnBrk="1" hangingPunct="1">
              <a:spcBef>
                <a:spcPct val="0"/>
              </a:spcBef>
              <a:buFont typeface="Wingdings" panose="05000000000000000000" pitchFamily="2" charset="2"/>
              <a:buChar char="ü"/>
            </a:pPr>
            <a:r>
              <a:rPr lang="en-US" sz="2400" dirty="0">
                <a:solidFill>
                  <a:srgbClr val="0070C0"/>
                </a:solidFill>
              </a:rPr>
              <a:t>Centralized </a:t>
            </a:r>
            <a:r>
              <a:rPr lang="en-US" sz="2400" dirty="0"/>
              <a:t>clustering algorithms require each </a:t>
            </a:r>
            <a:r>
              <a:rPr lang="en-US" sz="2400" dirty="0">
                <a:solidFill>
                  <a:srgbClr val="FF0000"/>
                </a:solidFill>
              </a:rPr>
              <a:t>sensor node </a:t>
            </a:r>
            <a:r>
              <a:rPr lang="en-US" sz="2400" dirty="0"/>
              <a:t>to send its individual information, such as </a:t>
            </a:r>
            <a:r>
              <a:rPr lang="en-US" sz="2400" dirty="0">
                <a:solidFill>
                  <a:srgbClr val="FF0000"/>
                </a:solidFill>
              </a:rPr>
              <a:t>energy level </a:t>
            </a:r>
            <a:r>
              <a:rPr lang="en-US" sz="2400" dirty="0"/>
              <a:t>and </a:t>
            </a:r>
            <a:r>
              <a:rPr lang="en-US" sz="2400" dirty="0">
                <a:solidFill>
                  <a:srgbClr val="FF0000"/>
                </a:solidFill>
              </a:rPr>
              <a:t>geographical position</a:t>
            </a:r>
            <a:r>
              <a:rPr lang="en-US" sz="2400" dirty="0"/>
              <a:t>, to the central base station. Based on a predefined algorithm, a </a:t>
            </a:r>
            <a:r>
              <a:rPr lang="en-US" sz="2400" dirty="0">
                <a:solidFill>
                  <a:srgbClr val="FF0000"/>
                </a:solidFill>
              </a:rPr>
              <a:t>base station </a:t>
            </a:r>
            <a:r>
              <a:rPr lang="en-US" sz="2400" dirty="0"/>
              <a:t>calculates the number of clusters, their sizes, and the cluster heads' positions and then provides each node with its newly assigned duty. </a:t>
            </a:r>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B0A2692-8C30-4EFD-BC37-8346860A3AD0}" type="slidenum">
              <a:rPr lang="en-US" sz="1400" smtClean="0"/>
              <a:pPr>
                <a:spcBef>
                  <a:spcPct val="0"/>
                </a:spcBef>
                <a:buFontTx/>
                <a:buNone/>
              </a:pPr>
              <a:t>25</a:t>
            </a:fld>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96E7598-16C6-45DD-98AB-64BD206BDB08}" type="slidenum">
              <a:rPr lang="en-US" sz="1400" smtClean="0"/>
              <a:pPr>
                <a:spcBef>
                  <a:spcPct val="0"/>
                </a:spcBef>
                <a:buFontTx/>
                <a:buNone/>
              </a:pPr>
              <a:t>26</a:t>
            </a:fld>
            <a:endParaRPr lang="en-US" sz="1400"/>
          </a:p>
        </p:txBody>
      </p:sp>
      <p:sp>
        <p:nvSpPr>
          <p:cNvPr id="31747" name="TextBox 4"/>
          <p:cNvSpPr txBox="1">
            <a:spLocks noChangeArrowheads="1"/>
          </p:cNvSpPr>
          <p:nvPr/>
        </p:nvSpPr>
        <p:spPr bwMode="auto">
          <a:xfrm>
            <a:off x="304800" y="838200"/>
            <a:ext cx="8534400" cy="45243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400" dirty="0">
                <a:solidFill>
                  <a:srgbClr val="0070C0"/>
                </a:solidFill>
              </a:rPr>
              <a:t>Decentralized</a:t>
            </a:r>
            <a:r>
              <a:rPr lang="en-US" sz="2400" dirty="0"/>
              <a:t> clustering techniques create clusters without the help of any centralized base station. An </a:t>
            </a:r>
            <a:r>
              <a:rPr lang="en-US" sz="2400" i="1" dirty="0">
                <a:solidFill>
                  <a:srgbClr val="FF0000"/>
                </a:solidFill>
              </a:rPr>
              <a:t>energy-efficient and hierarchical clustering algorithm</a:t>
            </a:r>
            <a:r>
              <a:rPr lang="en-US" sz="2400" dirty="0"/>
              <a:t> can be such a way whereby each sensor node becomes a cluster head with a probability of </a:t>
            </a:r>
            <a:r>
              <a:rPr lang="en-US" sz="2400" i="1" dirty="0"/>
              <a:t>p</a:t>
            </a:r>
            <a:r>
              <a:rPr lang="en-US" sz="2400" dirty="0"/>
              <a:t> and advertises its candidacy to nodes that are no more than </a:t>
            </a:r>
            <a:r>
              <a:rPr lang="en-US" sz="2400" i="1" dirty="0"/>
              <a:t>k</a:t>
            </a:r>
            <a:r>
              <a:rPr lang="en-US" sz="2400" dirty="0"/>
              <a:t> hops away from the cluster head. </a:t>
            </a:r>
          </a:p>
          <a:p>
            <a:pPr algn="just" eaLnBrk="1" hangingPunct="1">
              <a:spcBef>
                <a:spcPct val="0"/>
              </a:spcBef>
              <a:buFontTx/>
              <a:buNone/>
            </a:pPr>
            <a:endParaRPr lang="en-US" sz="2400" dirty="0"/>
          </a:p>
          <a:p>
            <a:pPr algn="just" eaLnBrk="1" hangingPunct="1">
              <a:spcBef>
                <a:spcPct val="0"/>
              </a:spcBef>
              <a:buFontTx/>
              <a:buNone/>
            </a:pPr>
            <a:endParaRPr lang="en-US" sz="2400" dirty="0"/>
          </a:p>
          <a:p>
            <a:pPr algn="just" eaLnBrk="1" hangingPunct="1">
              <a:spcBef>
                <a:spcPct val="0"/>
              </a:spcBef>
              <a:buFont typeface="Wingdings" panose="05000000000000000000" pitchFamily="2" charset="2"/>
              <a:buChar char="ü"/>
            </a:pPr>
            <a:r>
              <a:rPr lang="en-US" sz="2400" dirty="0"/>
              <a:t>The </a:t>
            </a:r>
            <a:r>
              <a:rPr lang="en-US" sz="2400" dirty="0">
                <a:solidFill>
                  <a:schemeClr val="accent2"/>
                </a:solidFill>
              </a:rPr>
              <a:t>Low-Energy Adaptive Clustering Hierarchy (LEACH) </a:t>
            </a:r>
            <a:r>
              <a:rPr lang="en-US" sz="2400" dirty="0"/>
              <a:t>algorithm and the </a:t>
            </a:r>
            <a:r>
              <a:rPr lang="en-US" sz="2400" dirty="0">
                <a:solidFill>
                  <a:schemeClr val="accent2"/>
                </a:solidFill>
              </a:rPr>
              <a:t>Decentralized Energy-Efficient Cluster Propagation (DEEP) </a:t>
            </a:r>
            <a:r>
              <a:rPr lang="en-US" sz="2400" dirty="0"/>
              <a:t>protocol are two examples of the decentralized clustering protocols and are explained next.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5"/>
          <p:cNvSpPr txBox="1">
            <a:spLocks noChangeArrowheads="1"/>
          </p:cNvSpPr>
          <p:nvPr/>
        </p:nvSpPr>
        <p:spPr bwMode="auto">
          <a:xfrm>
            <a:off x="178777" y="305068"/>
            <a:ext cx="8786446" cy="200054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800" b="1" dirty="0">
                <a:solidFill>
                  <a:srgbClr val="0070C0"/>
                </a:solidFill>
              </a:rPr>
              <a:t>1. LEACH Clustering Protocol</a:t>
            </a:r>
          </a:p>
          <a:p>
            <a:pPr algn="just" eaLnBrk="1" hangingPunct="1">
              <a:spcBef>
                <a:spcPct val="0"/>
              </a:spcBef>
              <a:buFontTx/>
              <a:buNone/>
            </a:pPr>
            <a:r>
              <a:rPr lang="en-US" sz="2400" dirty="0"/>
              <a:t>The Low-Energy Adaptive Clustering Hierarchy (LEACH) is an application-specific protocol architecture that aims to prolong network lifetime by periodic </a:t>
            </a:r>
            <a:r>
              <a:rPr lang="en-US" sz="2400" b="1" dirty="0">
                <a:solidFill>
                  <a:srgbClr val="0000FF"/>
                </a:solidFill>
              </a:rPr>
              <a:t>re-clustering and change of the network topology</a:t>
            </a:r>
            <a:r>
              <a:rPr lang="en-US" sz="2400" dirty="0"/>
              <a:t>. </a:t>
            </a:r>
            <a:r>
              <a:rPr lang="en-US" sz="2400" dirty="0" smtClean="0"/>
              <a:t>LEACH </a:t>
            </a:r>
            <a:r>
              <a:rPr lang="en-US" sz="2400" dirty="0"/>
              <a:t>has (a) </a:t>
            </a:r>
            <a:r>
              <a:rPr lang="en-US" sz="2400" b="1" dirty="0">
                <a:solidFill>
                  <a:srgbClr val="FF0000"/>
                </a:solidFill>
              </a:rPr>
              <a:t>cluster setup phase </a:t>
            </a:r>
            <a:r>
              <a:rPr lang="en-US" sz="2400" dirty="0"/>
              <a:t>and (b) </a:t>
            </a:r>
            <a:r>
              <a:rPr lang="en-US" sz="2400" b="1" dirty="0">
                <a:solidFill>
                  <a:srgbClr val="FF0000"/>
                </a:solidFill>
              </a:rPr>
              <a:t>steady phase</a:t>
            </a:r>
            <a:r>
              <a:rPr lang="en-US" sz="2400" dirty="0"/>
              <a:t>.  </a:t>
            </a:r>
          </a:p>
        </p:txBody>
      </p:sp>
      <p:sp>
        <p:nvSpPr>
          <p:cNvPr id="327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p>
        </p:txBody>
      </p:sp>
      <p:sp>
        <p:nvSpPr>
          <p:cNvPr id="327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886616-50C1-4F7C-AE1D-740024897F1F}" type="slidenum">
              <a:rPr lang="en-US" sz="1400" smtClean="0"/>
              <a:pPr>
                <a:spcBef>
                  <a:spcPct val="0"/>
                </a:spcBef>
                <a:buFontTx/>
                <a:buNone/>
              </a:pPr>
              <a:t>27</a:t>
            </a:fld>
            <a:endParaRPr lang="en-US" sz="1400"/>
          </a:p>
        </p:txBody>
      </p:sp>
      <p:pic>
        <p:nvPicPr>
          <p:cNvPr id="2" name="Picture 1"/>
          <p:cNvPicPr>
            <a:picLocks noChangeAspect="1"/>
          </p:cNvPicPr>
          <p:nvPr/>
        </p:nvPicPr>
        <p:blipFill>
          <a:blip r:embed="rId3"/>
          <a:stretch>
            <a:fillRect/>
          </a:stretch>
        </p:blipFill>
        <p:spPr>
          <a:xfrm>
            <a:off x="1524000" y="2481545"/>
            <a:ext cx="5524500" cy="3590925"/>
          </a:xfrm>
          <a:prstGeom prst="rect">
            <a:avLst/>
          </a:prstGeom>
        </p:spPr>
      </p:pic>
      <p:sp>
        <p:nvSpPr>
          <p:cNvPr id="3" name="Rectangle 2"/>
          <p:cNvSpPr/>
          <p:nvPr/>
        </p:nvSpPr>
        <p:spPr>
          <a:xfrm>
            <a:off x="2819400" y="6086908"/>
            <a:ext cx="2593980" cy="461665"/>
          </a:xfrm>
          <a:prstGeom prst="rect">
            <a:avLst/>
          </a:prstGeom>
          <a:solidFill>
            <a:srgbClr val="CCFFFF"/>
          </a:solidFill>
        </p:spPr>
        <p:txBody>
          <a:bodyPr wrap="none">
            <a:spAutoFit/>
          </a:bodyPr>
          <a:lstStyle/>
          <a:p>
            <a:r>
              <a:rPr lang="en-US" dirty="0"/>
              <a:t>Routing in LEACH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B03CDDE-2DF9-47E1-9E6A-BBCC1C903DE9}"/>
              </a:ext>
            </a:extLst>
          </p:cNvPr>
          <p:cNvSpPr>
            <a:spLocks noGrp="1"/>
          </p:cNvSpPr>
          <p:nvPr>
            <p:ph type="sldNum" sz="quarter" idx="12"/>
          </p:nvPr>
        </p:nvSpPr>
        <p:spPr/>
        <p:txBody>
          <a:bodyPr/>
          <a:lstStyle/>
          <a:p>
            <a:pPr>
              <a:defRPr/>
            </a:pPr>
            <a:fld id="{29BE2102-8FAB-42DE-95DB-02091E1D1B36}" type="slidenum">
              <a:rPr lang="en-US" smtClean="0"/>
              <a:pPr>
                <a:defRPr/>
              </a:pPr>
              <a:t>28</a:t>
            </a:fld>
            <a:endParaRPr lang="en-US"/>
          </a:p>
        </p:txBody>
      </p:sp>
      <p:pic>
        <p:nvPicPr>
          <p:cNvPr id="5" name="Picture 4">
            <a:extLst>
              <a:ext uri="{FF2B5EF4-FFF2-40B4-BE49-F238E27FC236}">
                <a16:creationId xmlns="" xmlns:a16="http://schemas.microsoft.com/office/drawing/2014/main" id="{9CAC263F-129B-4ABE-84EF-26807C75AF03}"/>
              </a:ext>
            </a:extLst>
          </p:cNvPr>
          <p:cNvPicPr>
            <a:picLocks noChangeAspect="1"/>
          </p:cNvPicPr>
          <p:nvPr/>
        </p:nvPicPr>
        <p:blipFill>
          <a:blip r:embed="rId2"/>
          <a:stretch>
            <a:fillRect/>
          </a:stretch>
        </p:blipFill>
        <p:spPr>
          <a:xfrm>
            <a:off x="1143000" y="838200"/>
            <a:ext cx="7165661" cy="4495800"/>
          </a:xfrm>
          <a:prstGeom prst="rect">
            <a:avLst/>
          </a:prstGeom>
        </p:spPr>
      </p:pic>
    </p:spTree>
    <p:extLst>
      <p:ext uri="{BB962C8B-B14F-4D97-AF65-F5344CB8AC3E}">
        <p14:creationId xmlns:p14="http://schemas.microsoft.com/office/powerpoint/2010/main" val="663819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24600"/>
            <a:ext cx="1905000" cy="457200"/>
          </a:xfrm>
        </p:spPr>
        <p:txBody>
          <a:bodyPr/>
          <a:lstStyle/>
          <a:p>
            <a:pPr>
              <a:defRPr/>
            </a:pPr>
            <a:fld id="{29BE2102-8FAB-42DE-95DB-02091E1D1B36}" type="slidenum">
              <a:rPr lang="en-US" smtClean="0"/>
              <a:pPr>
                <a:defRPr/>
              </a:pPr>
              <a:t>29</a:t>
            </a:fld>
            <a:endParaRPr lang="en-US"/>
          </a:p>
        </p:txBody>
      </p:sp>
      <p:pic>
        <p:nvPicPr>
          <p:cNvPr id="5" name="Picture 4"/>
          <p:cNvPicPr>
            <a:picLocks noChangeAspect="1"/>
          </p:cNvPicPr>
          <p:nvPr/>
        </p:nvPicPr>
        <p:blipFill>
          <a:blip r:embed="rId2"/>
          <a:stretch>
            <a:fillRect/>
          </a:stretch>
        </p:blipFill>
        <p:spPr>
          <a:xfrm>
            <a:off x="1447800" y="556768"/>
            <a:ext cx="5943600" cy="5964166"/>
          </a:xfrm>
          <a:prstGeom prst="rect">
            <a:avLst/>
          </a:prstGeom>
        </p:spPr>
      </p:pic>
      <p:sp>
        <p:nvSpPr>
          <p:cNvPr id="7" name="Rectangle 6"/>
          <p:cNvSpPr/>
          <p:nvPr/>
        </p:nvSpPr>
        <p:spPr>
          <a:xfrm>
            <a:off x="166153" y="24063"/>
            <a:ext cx="3991798" cy="584775"/>
          </a:xfrm>
          <a:prstGeom prst="rect">
            <a:avLst/>
          </a:prstGeom>
          <a:solidFill>
            <a:srgbClr val="CCFFFF"/>
          </a:solidFill>
        </p:spPr>
        <p:txBody>
          <a:bodyPr wrap="none">
            <a:spAutoFit/>
          </a:bodyPr>
          <a:lstStyle/>
          <a:p>
            <a:r>
              <a:rPr lang="en-US" sz="3200" b="1" dirty="0">
                <a:solidFill>
                  <a:srgbClr val="FF0000"/>
                </a:solidFill>
              </a:rPr>
              <a:t>Flowchart of LEACH</a:t>
            </a:r>
          </a:p>
        </p:txBody>
      </p:sp>
    </p:spTree>
    <p:extLst>
      <p:ext uri="{BB962C8B-B14F-4D97-AF65-F5344CB8AC3E}">
        <p14:creationId xmlns:p14="http://schemas.microsoft.com/office/powerpoint/2010/main" val="331397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B321EFE-2106-4A74-9084-2AFEB238D3E0}" type="slidenum">
              <a:rPr lang="en-US" sz="1400" smtClean="0"/>
              <a:pPr>
                <a:spcBef>
                  <a:spcPct val="0"/>
                </a:spcBef>
                <a:buFontTx/>
                <a:buNone/>
              </a:pPr>
              <a:t>3</a:t>
            </a:fld>
            <a:endParaRPr lang="en-US" sz="1400"/>
          </a:p>
        </p:txBody>
      </p:sp>
      <p:sp>
        <p:nvSpPr>
          <p:cNvPr id="6147" name="TextBox 4"/>
          <p:cNvSpPr txBox="1">
            <a:spLocks noChangeArrowheads="1"/>
          </p:cNvSpPr>
          <p:nvPr/>
        </p:nvSpPr>
        <p:spPr bwMode="auto">
          <a:xfrm>
            <a:off x="228600" y="1219200"/>
            <a:ext cx="8686800" cy="35394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800" dirty="0"/>
              <a:t>For example a sensing node can sense the environment like:</a:t>
            </a:r>
          </a:p>
          <a:p>
            <a:pPr algn="just" eaLnBrk="1" hangingPunct="1">
              <a:spcBef>
                <a:spcPct val="0"/>
              </a:spcBef>
              <a:buFontTx/>
              <a:buNone/>
            </a:pPr>
            <a:r>
              <a:rPr lang="en-US" sz="2800" dirty="0">
                <a:solidFill>
                  <a:srgbClr val="FF0000"/>
                </a:solidFill>
              </a:rPr>
              <a:t>Physical world </a:t>
            </a:r>
            <a:r>
              <a:rPr lang="en-US" sz="2800" dirty="0"/>
              <a:t>(</a:t>
            </a:r>
            <a:r>
              <a:rPr lang="en-GB" sz="2800" dirty="0"/>
              <a:t>temperature, pressure, sound,</a:t>
            </a:r>
            <a:r>
              <a:rPr lang="en-US" sz="2800" dirty="0"/>
              <a:t> wind direction and speed, illumination intensity) </a:t>
            </a:r>
            <a:endParaRPr lang="en-US" sz="2800" dirty="0" smtClean="0"/>
          </a:p>
          <a:p>
            <a:pPr algn="just" eaLnBrk="1" hangingPunct="1">
              <a:spcBef>
                <a:spcPct val="0"/>
              </a:spcBef>
              <a:buFontTx/>
              <a:buNone/>
            </a:pPr>
            <a:endParaRPr lang="en-US" sz="2800" dirty="0"/>
          </a:p>
          <a:p>
            <a:pPr algn="just" eaLnBrk="1" hangingPunct="1">
              <a:spcBef>
                <a:spcPct val="0"/>
              </a:spcBef>
              <a:buFontTx/>
              <a:buNone/>
            </a:pPr>
            <a:r>
              <a:rPr lang="en-US" sz="2800" dirty="0">
                <a:solidFill>
                  <a:srgbClr val="FF0000"/>
                </a:solidFill>
              </a:rPr>
              <a:t>Biological system</a:t>
            </a:r>
            <a:r>
              <a:rPr lang="en-US" sz="2800" dirty="0"/>
              <a:t> (</a:t>
            </a:r>
            <a:r>
              <a:rPr lang="en-GB" sz="2800" dirty="0"/>
              <a:t>biological and chemical sensors for national security applications </a:t>
            </a:r>
            <a:r>
              <a:rPr lang="en-US" sz="2800" dirty="0"/>
              <a:t>for example</a:t>
            </a:r>
            <a:r>
              <a:rPr lang="en-GB" sz="2800" dirty="0"/>
              <a:t> Air pollution monitoring</a:t>
            </a:r>
            <a:r>
              <a:rPr lang="en-US" sz="2800" dirty="0"/>
              <a:t>,</a:t>
            </a:r>
            <a:r>
              <a:rPr lang="en-GB" sz="2800" dirty="0"/>
              <a:t> Water quality monitoring)</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9BE2102-8FAB-42DE-95DB-02091E1D1B36}" type="slidenum">
              <a:rPr lang="en-US" smtClean="0"/>
              <a:pPr>
                <a:defRPr/>
              </a:pPr>
              <a:t>30</a:t>
            </a:fld>
            <a:endParaRPr lang="en-US"/>
          </a:p>
        </p:txBody>
      </p:sp>
      <p:sp>
        <p:nvSpPr>
          <p:cNvPr id="5" name="Rectangle 4"/>
          <p:cNvSpPr/>
          <p:nvPr/>
        </p:nvSpPr>
        <p:spPr>
          <a:xfrm>
            <a:off x="174859" y="114537"/>
            <a:ext cx="8718267" cy="2492990"/>
          </a:xfrm>
          <a:prstGeom prst="rect">
            <a:avLst/>
          </a:prstGeom>
          <a:solidFill>
            <a:srgbClr val="CCFFFF"/>
          </a:solidFill>
        </p:spPr>
        <p:txBody>
          <a:bodyPr wrap="square">
            <a:spAutoFit/>
          </a:bodyPr>
          <a:lstStyle/>
          <a:p>
            <a:pPr algn="just" eaLnBrk="1" hangingPunct="1"/>
            <a:r>
              <a:rPr lang="en-US" sz="3600" b="1" dirty="0">
                <a:solidFill>
                  <a:srgbClr val="FF0000"/>
                </a:solidFill>
              </a:rPr>
              <a:t>(a) Cluster setup phase</a:t>
            </a:r>
            <a:endParaRPr lang="en-US" sz="3600" b="1" dirty="0"/>
          </a:p>
          <a:p>
            <a:pPr algn="just" eaLnBrk="1" hangingPunct="1">
              <a:buFont typeface="Wingdings" panose="05000000000000000000" pitchFamily="2" charset="2"/>
              <a:buChar char="v"/>
            </a:pPr>
            <a:r>
              <a:rPr lang="en-US" dirty="0"/>
              <a:t>At the start of each round </a:t>
            </a:r>
            <a:r>
              <a:rPr lang="en-US" i="1" dirty="0"/>
              <a:t>r</a:t>
            </a:r>
            <a:r>
              <a:rPr lang="en-US" dirty="0"/>
              <a:t>, a sensor node randomly chooses a number between 0 and 1 and then compares this number to a calculated threshold called </a:t>
            </a:r>
            <a:r>
              <a:rPr lang="en-US" i="1" dirty="0" smtClean="0"/>
              <a:t>T</a:t>
            </a:r>
            <a:r>
              <a:rPr lang="en-US" dirty="0" smtClean="0"/>
              <a:t>(</a:t>
            </a:r>
            <a:r>
              <a:rPr lang="en-US" i="1" dirty="0" smtClean="0"/>
              <a:t>n</a:t>
            </a:r>
            <a:r>
              <a:rPr lang="en-US" dirty="0" smtClean="0"/>
              <a:t>). </a:t>
            </a:r>
            <a:r>
              <a:rPr lang="en-US" dirty="0"/>
              <a:t>If </a:t>
            </a:r>
            <a:r>
              <a:rPr lang="en-US" i="1" dirty="0"/>
              <a:t>T</a:t>
            </a:r>
            <a:r>
              <a:rPr lang="en-US" dirty="0"/>
              <a:t>(</a:t>
            </a:r>
            <a:r>
              <a:rPr lang="en-US" i="1" dirty="0"/>
              <a:t>n</a:t>
            </a:r>
            <a:r>
              <a:rPr lang="en-US" dirty="0"/>
              <a:t>) is larger than the chosen number, the node becomes a cluster head for the current round, otherwise the node listen to the broadcast of cluster head.</a:t>
            </a:r>
          </a:p>
        </p:txBody>
      </p:sp>
      <p:graphicFrame>
        <p:nvGraphicFramePr>
          <p:cNvPr id="6" name="Object 1">
            <a:extLst>
              <a:ext uri="{FF2B5EF4-FFF2-40B4-BE49-F238E27FC236}">
                <a16:creationId xmlns="" xmlns:a16="http://schemas.microsoft.com/office/drawing/2014/main" id="{A6AC54B5-EBE0-4367-BF39-79BC4B742195}"/>
              </a:ext>
            </a:extLst>
          </p:cNvPr>
          <p:cNvGraphicFramePr>
            <a:graphicFrameLocks noChangeAspect="1"/>
          </p:cNvGraphicFramePr>
          <p:nvPr>
            <p:extLst>
              <p:ext uri="{D42A27DB-BD31-4B8C-83A1-F6EECF244321}">
                <p14:modId xmlns:p14="http://schemas.microsoft.com/office/powerpoint/2010/main" val="2305341179"/>
              </p:ext>
            </p:extLst>
          </p:nvPr>
        </p:nvGraphicFramePr>
        <p:xfrm>
          <a:off x="985838" y="3956050"/>
          <a:ext cx="4800600" cy="1349375"/>
        </p:xfrm>
        <a:graphic>
          <a:graphicData uri="http://schemas.openxmlformats.org/presentationml/2006/ole">
            <mc:AlternateContent xmlns:mc="http://schemas.openxmlformats.org/markup-compatibility/2006">
              <mc:Choice xmlns:v="urn:schemas-microsoft-com:vml" Requires="v">
                <p:oleObj spid="_x0000_s46133"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3956050"/>
                        <a:ext cx="48006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 xmlns:a16="http://schemas.microsoft.com/office/drawing/2014/main" id="{A74098B9-8967-463F-9D76-D22557683CB4}"/>
              </a:ext>
            </a:extLst>
          </p:cNvPr>
          <p:cNvSpPr>
            <a:spLocks noChangeArrowheads="1"/>
          </p:cNvSpPr>
          <p:nvPr/>
        </p:nvSpPr>
        <p:spPr bwMode="auto">
          <a:xfrm>
            <a:off x="174859" y="5807251"/>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i="1" dirty="0"/>
              <a:t>r  </a:t>
            </a:r>
            <a:r>
              <a:rPr lang="en-US" sz="2000" dirty="0"/>
              <a:t>=      0     1       2       3       4       5      6      7     8       9     10    11  12    13    14    15</a:t>
            </a:r>
          </a:p>
          <a:p>
            <a:pPr eaLnBrk="1" hangingPunct="1">
              <a:spcBef>
                <a:spcPct val="0"/>
              </a:spcBef>
              <a:buFontTx/>
              <a:buNone/>
            </a:pPr>
            <a:r>
              <a:rPr lang="en-US" sz="2000" i="1" dirty="0"/>
              <a:t>T</a:t>
            </a:r>
            <a:r>
              <a:rPr lang="en-US" sz="2000" i="1" baseline="-25000" dirty="0"/>
              <a:t>n</a:t>
            </a:r>
            <a:r>
              <a:rPr lang="en-US" sz="2000" i="1" dirty="0"/>
              <a:t> </a:t>
            </a:r>
            <a:r>
              <a:rPr lang="en-US" sz="2000" dirty="0"/>
              <a:t>= </a:t>
            </a:r>
            <a:r>
              <a:rPr lang="en-US" sz="1200" dirty="0"/>
              <a:t>0.0625    0.0667    0.0714    0.0769    0.0833    0.0909    0.1    0.1111    0.125    0.1429    0.1667    0.2    0.25    0.3333       0.5           1</a:t>
            </a:r>
          </a:p>
        </p:txBody>
      </p:sp>
      <p:sp>
        <p:nvSpPr>
          <p:cNvPr id="8" name="Rectangle 7">
            <a:extLst>
              <a:ext uri="{FF2B5EF4-FFF2-40B4-BE49-F238E27FC236}">
                <a16:creationId xmlns="" xmlns:a16="http://schemas.microsoft.com/office/drawing/2014/main" id="{D770D62E-293B-4BD7-8780-136C71559A95}"/>
              </a:ext>
            </a:extLst>
          </p:cNvPr>
          <p:cNvSpPr/>
          <p:nvPr/>
        </p:nvSpPr>
        <p:spPr>
          <a:xfrm>
            <a:off x="197133" y="3048000"/>
            <a:ext cx="7189763" cy="461665"/>
          </a:xfrm>
          <a:prstGeom prst="rect">
            <a:avLst/>
          </a:prstGeom>
          <a:solidFill>
            <a:srgbClr val="CCFFFF"/>
          </a:solidFill>
        </p:spPr>
        <p:txBody>
          <a:bodyPr wrap="square">
            <a:spAutoFit/>
          </a:bodyPr>
          <a:lstStyle/>
          <a:p>
            <a:r>
              <a:rPr lang="en-US" dirty="0"/>
              <a:t>The value </a:t>
            </a:r>
            <a:r>
              <a:rPr lang="en-US" i="1" dirty="0"/>
              <a:t>T</a:t>
            </a:r>
            <a:r>
              <a:rPr lang="en-US" dirty="0"/>
              <a:t>(</a:t>
            </a:r>
            <a:r>
              <a:rPr lang="en-US" i="1" dirty="0"/>
              <a:t>n</a:t>
            </a:r>
            <a:r>
              <a:rPr lang="en-US" dirty="0"/>
              <a:t>) is calculated using the following formula:</a:t>
            </a:r>
          </a:p>
        </p:txBody>
      </p:sp>
    </p:spTree>
    <p:extLst>
      <p:ext uri="{BB962C8B-B14F-4D97-AF65-F5344CB8AC3E}">
        <p14:creationId xmlns:p14="http://schemas.microsoft.com/office/powerpoint/2010/main" val="346275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B42210-FE37-4D7C-B735-5EFDCD55F85B}" type="slidenum">
              <a:rPr lang="en-US" sz="1400" smtClean="0"/>
              <a:pPr>
                <a:spcBef>
                  <a:spcPct val="0"/>
                </a:spcBef>
                <a:buFontTx/>
                <a:buNone/>
              </a:pPr>
              <a:t>31</a:t>
            </a:fld>
            <a:endParaRPr lang="en-US" sz="1400"/>
          </a:p>
        </p:txBody>
      </p:sp>
      <p:sp>
        <p:nvSpPr>
          <p:cNvPr id="34819" name="TextBox 4"/>
          <p:cNvSpPr txBox="1">
            <a:spLocks noChangeArrowheads="1"/>
          </p:cNvSpPr>
          <p:nvPr/>
        </p:nvSpPr>
        <p:spPr bwMode="auto">
          <a:xfrm>
            <a:off x="0" y="0"/>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dirty="0" smtClean="0"/>
              <a:t>r = 0:15</a:t>
            </a:r>
            <a:r>
              <a:rPr lang="en-US" sz="2400" dirty="0"/>
              <a:t>;</a:t>
            </a:r>
          </a:p>
          <a:p>
            <a:pPr eaLnBrk="1" hangingPunct="1">
              <a:spcBef>
                <a:spcPct val="0"/>
              </a:spcBef>
              <a:buFontTx/>
              <a:buNone/>
            </a:pPr>
            <a:r>
              <a:rPr lang="en-US" sz="2400" dirty="0" smtClean="0"/>
              <a:t>p = 1/16</a:t>
            </a:r>
            <a:r>
              <a:rPr lang="en-US" sz="2400" dirty="0"/>
              <a:t>;</a:t>
            </a:r>
          </a:p>
          <a:p>
            <a:pPr eaLnBrk="1" hangingPunct="1">
              <a:spcBef>
                <a:spcPct val="0"/>
              </a:spcBef>
              <a:buFontTx/>
              <a:buNone/>
            </a:pPr>
            <a:r>
              <a:rPr lang="en-US" sz="2400" dirty="0" err="1"/>
              <a:t>Tn</a:t>
            </a:r>
            <a:r>
              <a:rPr lang="en-US" sz="2400" dirty="0"/>
              <a:t> =p./(1-p*(mod(r,1/p)));</a:t>
            </a:r>
          </a:p>
          <a:p>
            <a:pPr eaLnBrk="1" hangingPunct="1">
              <a:spcBef>
                <a:spcPct val="0"/>
              </a:spcBef>
              <a:buFontTx/>
              <a:buNone/>
            </a:pPr>
            <a:r>
              <a:rPr lang="en-US" sz="2400" dirty="0"/>
              <a:t>plot(</a:t>
            </a:r>
            <a:r>
              <a:rPr lang="en-US" sz="2400" dirty="0" err="1"/>
              <a:t>r,Tn</a:t>
            </a:r>
            <a:r>
              <a:rPr lang="en-US" sz="2400" dirty="0"/>
              <a:t>, 'b&gt;-')</a:t>
            </a:r>
          </a:p>
          <a:p>
            <a:pPr eaLnBrk="1" hangingPunct="1">
              <a:spcBef>
                <a:spcPct val="0"/>
              </a:spcBef>
              <a:buFontTx/>
              <a:buNone/>
            </a:pPr>
            <a:r>
              <a:rPr lang="en-US" sz="2400" dirty="0" err="1"/>
              <a:t>xlabel</a:t>
            </a:r>
            <a:r>
              <a:rPr lang="en-US" sz="2400" dirty="0"/>
              <a:t>('r')</a:t>
            </a:r>
          </a:p>
          <a:p>
            <a:pPr eaLnBrk="1" hangingPunct="1">
              <a:spcBef>
                <a:spcPct val="0"/>
              </a:spcBef>
              <a:buFontTx/>
              <a:buNone/>
            </a:pPr>
            <a:r>
              <a:rPr lang="en-US" sz="2400" dirty="0" err="1"/>
              <a:t>ylabel</a:t>
            </a:r>
            <a:r>
              <a:rPr lang="en-US" sz="2400" dirty="0"/>
              <a:t>('T(n)')</a:t>
            </a:r>
          </a:p>
          <a:p>
            <a:pPr eaLnBrk="1" hangingPunct="1">
              <a:spcBef>
                <a:spcPct val="0"/>
              </a:spcBef>
              <a:buFontTx/>
              <a:buNone/>
            </a:pPr>
            <a:r>
              <a:rPr lang="en-US" sz="2400" dirty="0"/>
              <a:t>grid on</a:t>
            </a: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711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9BE2102-8FAB-42DE-95DB-02091E1D1B36}" type="slidenum">
              <a:rPr lang="en-US" smtClean="0"/>
              <a:pPr>
                <a:defRPr/>
              </a:pPr>
              <a:t>32</a:t>
            </a:fld>
            <a:endParaRPr lang="en-US"/>
          </a:p>
        </p:txBody>
      </p:sp>
      <p:sp>
        <p:nvSpPr>
          <p:cNvPr id="5" name="TextBox 4"/>
          <p:cNvSpPr txBox="1"/>
          <p:nvPr/>
        </p:nvSpPr>
        <p:spPr>
          <a:xfrm>
            <a:off x="381000" y="2181285"/>
            <a:ext cx="4419600" cy="4524315"/>
          </a:xfrm>
          <a:prstGeom prst="rect">
            <a:avLst/>
          </a:prstGeom>
          <a:noFill/>
        </p:spPr>
        <p:txBody>
          <a:bodyPr wrap="square" rtlCol="0">
            <a:spAutoFit/>
          </a:bodyPr>
          <a:lstStyle/>
          <a:p>
            <a:r>
              <a:rPr lang="en-US" dirty="0" smtClean="0"/>
              <a:t>Here, </a:t>
            </a:r>
            <a:r>
              <a:rPr lang="en-US" i="1" dirty="0"/>
              <a:t>p</a:t>
            </a:r>
            <a:r>
              <a:rPr lang="en-US" dirty="0"/>
              <a:t> =  5/80 = 1/16</a:t>
            </a:r>
          </a:p>
          <a:p>
            <a:r>
              <a:rPr lang="en-US" dirty="0" smtClean="0"/>
              <a:t>Taking, </a:t>
            </a:r>
            <a:r>
              <a:rPr lang="en-US" i="1" dirty="0" smtClean="0"/>
              <a:t>p</a:t>
            </a:r>
            <a:r>
              <a:rPr lang="en-US" dirty="0" smtClean="0"/>
              <a:t> = 1/16 and </a:t>
            </a:r>
            <a:r>
              <a:rPr lang="en-US" i="1" dirty="0" smtClean="0"/>
              <a:t>r</a:t>
            </a:r>
            <a:r>
              <a:rPr lang="en-US" dirty="0" smtClean="0"/>
              <a:t> = 0</a:t>
            </a:r>
          </a:p>
          <a:p>
            <a:r>
              <a:rPr lang="en-US" i="1" dirty="0" smtClean="0"/>
              <a:t>T</a:t>
            </a:r>
            <a:r>
              <a:rPr lang="en-US" dirty="0" smtClean="0"/>
              <a:t>(n) = </a:t>
            </a:r>
            <a:r>
              <a:rPr lang="en-US" i="1" dirty="0" smtClean="0"/>
              <a:t>p</a:t>
            </a:r>
            <a:r>
              <a:rPr lang="en-US" dirty="0" smtClean="0"/>
              <a:t>/{1-</a:t>
            </a:r>
            <a:r>
              <a:rPr lang="en-US" i="1" dirty="0" smtClean="0"/>
              <a:t>p</a:t>
            </a:r>
            <a:r>
              <a:rPr lang="en-US" dirty="0"/>
              <a:t>*(mod(</a:t>
            </a:r>
            <a:r>
              <a:rPr lang="en-US" i="1" dirty="0"/>
              <a:t>r</a:t>
            </a:r>
            <a:r>
              <a:rPr lang="en-US" dirty="0" smtClean="0"/>
              <a:t>, 1/</a:t>
            </a:r>
            <a:r>
              <a:rPr lang="en-US" i="1" dirty="0" smtClean="0"/>
              <a:t>p</a:t>
            </a:r>
            <a:r>
              <a:rPr lang="en-US" dirty="0" smtClean="0"/>
              <a:t>))}</a:t>
            </a:r>
          </a:p>
          <a:p>
            <a:r>
              <a:rPr lang="en-US" dirty="0" smtClean="0"/>
              <a:t>=(1/16)/{1-</a:t>
            </a:r>
            <a:r>
              <a:rPr lang="en-US" dirty="0"/>
              <a:t> 1/16 </a:t>
            </a:r>
            <a:r>
              <a:rPr lang="en-US" dirty="0" smtClean="0"/>
              <a:t>*(mod(0, 16))</a:t>
            </a:r>
          </a:p>
          <a:p>
            <a:r>
              <a:rPr lang="en-US" dirty="0"/>
              <a:t>=(1/16)/{1- 1/16 </a:t>
            </a:r>
            <a:r>
              <a:rPr lang="en-US" dirty="0" smtClean="0"/>
              <a:t>*0)</a:t>
            </a:r>
          </a:p>
          <a:p>
            <a:r>
              <a:rPr lang="en-US" dirty="0" smtClean="0"/>
              <a:t>=1/16</a:t>
            </a:r>
          </a:p>
          <a:p>
            <a:endParaRPr lang="en-US" dirty="0" smtClean="0"/>
          </a:p>
          <a:p>
            <a:r>
              <a:rPr lang="en-US" dirty="0"/>
              <a:t>Taking,</a:t>
            </a:r>
            <a:r>
              <a:rPr lang="en-US" dirty="0" smtClean="0"/>
              <a:t> </a:t>
            </a:r>
            <a:r>
              <a:rPr lang="en-US" i="1" dirty="0"/>
              <a:t>p</a:t>
            </a:r>
            <a:r>
              <a:rPr lang="en-US" dirty="0"/>
              <a:t> = 1/16 and </a:t>
            </a:r>
            <a:r>
              <a:rPr lang="en-US" i="1" dirty="0"/>
              <a:t>r</a:t>
            </a:r>
            <a:r>
              <a:rPr lang="en-US" dirty="0"/>
              <a:t> = </a:t>
            </a:r>
            <a:r>
              <a:rPr lang="en-US" dirty="0" smtClean="0"/>
              <a:t>1</a:t>
            </a:r>
            <a:endParaRPr lang="en-US" dirty="0"/>
          </a:p>
          <a:p>
            <a:r>
              <a:rPr lang="en-US" i="1" dirty="0" smtClean="0"/>
              <a:t>T</a:t>
            </a:r>
            <a:r>
              <a:rPr lang="en-US" dirty="0" smtClean="0"/>
              <a:t>(n) = </a:t>
            </a:r>
            <a:r>
              <a:rPr lang="en-US" i="1" dirty="0" smtClean="0"/>
              <a:t>p</a:t>
            </a:r>
            <a:r>
              <a:rPr lang="en-US" dirty="0"/>
              <a:t>/{1-</a:t>
            </a:r>
            <a:r>
              <a:rPr lang="en-US" i="1" dirty="0"/>
              <a:t>p</a:t>
            </a:r>
            <a:r>
              <a:rPr lang="en-US" dirty="0"/>
              <a:t>*(mod(</a:t>
            </a:r>
            <a:r>
              <a:rPr lang="en-US" i="1" dirty="0"/>
              <a:t>r</a:t>
            </a:r>
            <a:r>
              <a:rPr lang="en-US" dirty="0"/>
              <a:t>, 1/</a:t>
            </a:r>
            <a:r>
              <a:rPr lang="en-US" i="1" dirty="0"/>
              <a:t>p</a:t>
            </a:r>
            <a:r>
              <a:rPr lang="en-US" dirty="0"/>
              <a:t>))}</a:t>
            </a:r>
          </a:p>
          <a:p>
            <a:r>
              <a:rPr lang="en-US" dirty="0"/>
              <a:t>=(1/16)/{1- 1/16 *(</a:t>
            </a:r>
            <a:r>
              <a:rPr lang="en-US" dirty="0" smtClean="0"/>
              <a:t>mod(1, </a:t>
            </a:r>
            <a:r>
              <a:rPr lang="en-US" dirty="0"/>
              <a:t>16))</a:t>
            </a:r>
          </a:p>
          <a:p>
            <a:r>
              <a:rPr lang="en-US" dirty="0"/>
              <a:t>=(1/16)/{1- 1/16 </a:t>
            </a:r>
            <a:r>
              <a:rPr lang="en-US" dirty="0" smtClean="0"/>
              <a:t>*1)</a:t>
            </a:r>
            <a:endParaRPr lang="en-US" dirty="0"/>
          </a:p>
          <a:p>
            <a:r>
              <a:rPr lang="en-US" dirty="0" smtClean="0"/>
              <a:t>=(1/16)/(15/16) =1/15</a:t>
            </a:r>
            <a:endParaRPr lang="en-US" dirty="0"/>
          </a:p>
        </p:txBody>
      </p:sp>
      <p:sp>
        <p:nvSpPr>
          <p:cNvPr id="6" name="TextBox 5"/>
          <p:cNvSpPr txBox="1"/>
          <p:nvPr/>
        </p:nvSpPr>
        <p:spPr>
          <a:xfrm>
            <a:off x="838200" y="240998"/>
            <a:ext cx="7162800" cy="461665"/>
          </a:xfrm>
          <a:prstGeom prst="rect">
            <a:avLst/>
          </a:prstGeom>
          <a:solidFill>
            <a:srgbClr val="FFCCFF"/>
          </a:solidFill>
        </p:spPr>
        <p:txBody>
          <a:bodyPr wrap="square" rtlCol="0">
            <a:spAutoFit/>
          </a:bodyPr>
          <a:lstStyle/>
          <a:p>
            <a:r>
              <a:rPr lang="en-US" dirty="0"/>
              <a:t>mod(33</a:t>
            </a:r>
            <a:r>
              <a:rPr lang="en-US" dirty="0" smtClean="0"/>
              <a:t>, 16</a:t>
            </a:r>
            <a:r>
              <a:rPr lang="en-US" dirty="0"/>
              <a:t>) = 1, mod(12</a:t>
            </a:r>
            <a:r>
              <a:rPr lang="en-US" dirty="0" smtClean="0"/>
              <a:t>, 16) =</a:t>
            </a:r>
            <a:r>
              <a:rPr lang="en-US" dirty="0"/>
              <a:t>12, mod(40</a:t>
            </a:r>
            <a:r>
              <a:rPr lang="en-US" dirty="0" smtClean="0"/>
              <a:t>, 16) = 8 etc.</a:t>
            </a:r>
            <a:endParaRPr lang="en-US" dirty="0"/>
          </a:p>
        </p:txBody>
      </p:sp>
      <p:sp>
        <p:nvSpPr>
          <p:cNvPr id="7" name="TextBox 6"/>
          <p:cNvSpPr txBox="1"/>
          <p:nvPr/>
        </p:nvSpPr>
        <p:spPr>
          <a:xfrm>
            <a:off x="304800" y="838200"/>
            <a:ext cx="8495899" cy="1200329"/>
          </a:xfrm>
          <a:prstGeom prst="rect">
            <a:avLst/>
          </a:prstGeom>
          <a:solidFill>
            <a:srgbClr val="CCFFFF"/>
          </a:solidFill>
        </p:spPr>
        <p:txBody>
          <a:bodyPr wrap="square" rtlCol="0">
            <a:spAutoFit/>
          </a:bodyPr>
          <a:lstStyle/>
          <a:p>
            <a:r>
              <a:rPr lang="en-US" dirty="0" smtClean="0"/>
              <a:t>Example-1</a:t>
            </a:r>
          </a:p>
          <a:p>
            <a:r>
              <a:rPr lang="en-US" dirty="0" smtClean="0"/>
              <a:t>If the number of nodes </a:t>
            </a:r>
            <a:r>
              <a:rPr lang="en-US" i="1" dirty="0" smtClean="0"/>
              <a:t>N </a:t>
            </a:r>
            <a:r>
              <a:rPr lang="en-US" dirty="0" smtClean="0"/>
              <a:t>= 80 and the number of CH is 5 then find </a:t>
            </a:r>
            <a:r>
              <a:rPr lang="en-US" i="1" dirty="0" smtClean="0"/>
              <a:t>T</a:t>
            </a:r>
            <a:r>
              <a:rPr lang="en-US" dirty="0" smtClean="0"/>
              <a:t>(n) for </a:t>
            </a:r>
            <a:r>
              <a:rPr lang="en-US" i="1" dirty="0" smtClean="0"/>
              <a:t>r</a:t>
            </a:r>
            <a:r>
              <a:rPr lang="en-US" dirty="0" smtClean="0"/>
              <a:t> = 0 and 1.  </a:t>
            </a:r>
            <a:endParaRPr lang="en-US" dirty="0"/>
          </a:p>
        </p:txBody>
      </p:sp>
    </p:spTree>
    <p:extLst>
      <p:ext uri="{BB962C8B-B14F-4D97-AF65-F5344CB8AC3E}">
        <p14:creationId xmlns:p14="http://schemas.microsoft.com/office/powerpoint/2010/main" val="2734316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304800" y="457200"/>
            <a:ext cx="8610600" cy="544764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400" dirty="0">
                <a:solidFill>
                  <a:srgbClr val="0000FF"/>
                </a:solidFill>
              </a:rPr>
              <a:t>where </a:t>
            </a:r>
            <a:r>
              <a:rPr lang="en-US" sz="2400" i="1" dirty="0">
                <a:solidFill>
                  <a:srgbClr val="0000FF"/>
                </a:solidFill>
              </a:rPr>
              <a:t>p</a:t>
            </a:r>
            <a:r>
              <a:rPr lang="en-US" sz="2400" dirty="0">
                <a:solidFill>
                  <a:srgbClr val="0000FF"/>
                </a:solidFill>
              </a:rPr>
              <a:t> is the ratio of the total number of cluster heads to the total number of nodes</a:t>
            </a:r>
            <a:r>
              <a:rPr lang="en-US" sz="2400" dirty="0"/>
              <a:t>, </a:t>
            </a:r>
            <a:r>
              <a:rPr lang="en-US" sz="2400" i="1" dirty="0">
                <a:solidFill>
                  <a:srgbClr val="FF0000"/>
                </a:solidFill>
              </a:rPr>
              <a:t>r</a:t>
            </a:r>
            <a:r>
              <a:rPr lang="en-US" sz="2400" dirty="0">
                <a:solidFill>
                  <a:srgbClr val="FF0000"/>
                </a:solidFill>
              </a:rPr>
              <a:t> is the number of rounds</a:t>
            </a:r>
            <a:r>
              <a:rPr lang="en-US" sz="2400" dirty="0"/>
              <a:t>, and </a:t>
            </a:r>
            <a:r>
              <a:rPr lang="en-US" sz="2400" i="1" dirty="0">
                <a:solidFill>
                  <a:srgbClr val="FF0000"/>
                </a:solidFill>
              </a:rPr>
              <a:t>G</a:t>
            </a:r>
            <a:r>
              <a:rPr lang="en-US" sz="2400" dirty="0">
                <a:solidFill>
                  <a:srgbClr val="FF0000"/>
                </a:solidFill>
              </a:rPr>
              <a:t> is a set of nodes that have not been chosen as cluster heads</a:t>
            </a:r>
            <a:r>
              <a:rPr lang="en-US" sz="2400" dirty="0"/>
              <a:t> </a:t>
            </a:r>
            <a:r>
              <a:rPr lang="en-US" sz="2400" dirty="0" smtClean="0"/>
              <a:t>till </a:t>
            </a:r>
            <a:r>
              <a:rPr lang="en-US" sz="2400" dirty="0"/>
              <a:t>the last </a:t>
            </a:r>
            <a:r>
              <a:rPr lang="en-US" sz="2400" dirty="0" smtClean="0"/>
              <a:t>rounds</a:t>
            </a:r>
            <a:r>
              <a:rPr lang="en-US" sz="2400" dirty="0"/>
              <a:t>. </a:t>
            </a:r>
          </a:p>
          <a:p>
            <a:pPr algn="just" eaLnBrk="1" hangingPunct="1">
              <a:spcBef>
                <a:spcPct val="50000"/>
              </a:spcBef>
              <a:buFont typeface="Wingdings" panose="05000000000000000000" pitchFamily="2" charset="2"/>
              <a:buChar char="v"/>
            </a:pPr>
            <a:endParaRPr lang="en-US" sz="2400" dirty="0"/>
          </a:p>
          <a:p>
            <a:pPr algn="just" eaLnBrk="1" hangingPunct="1">
              <a:spcBef>
                <a:spcPct val="50000"/>
              </a:spcBef>
              <a:buFont typeface="Wingdings" panose="05000000000000000000" pitchFamily="2" charset="2"/>
              <a:buChar char="v"/>
            </a:pPr>
            <a:endParaRPr lang="en-US" sz="2400" dirty="0"/>
          </a:p>
          <a:p>
            <a:pPr algn="just" eaLnBrk="1" hangingPunct="1">
              <a:spcBef>
                <a:spcPct val="50000"/>
              </a:spcBef>
              <a:buFont typeface="Wingdings" panose="05000000000000000000" pitchFamily="2" charset="2"/>
              <a:buChar char="v"/>
            </a:pPr>
            <a:endParaRPr lang="en-US" sz="2400" dirty="0"/>
          </a:p>
          <a:p>
            <a:pPr algn="just" eaLnBrk="1" hangingPunct="1">
              <a:spcBef>
                <a:spcPct val="50000"/>
              </a:spcBef>
              <a:buFont typeface="Wingdings" panose="05000000000000000000" pitchFamily="2" charset="2"/>
              <a:buChar char="v"/>
            </a:pPr>
            <a:endParaRPr lang="en-US" sz="2400" dirty="0"/>
          </a:p>
          <a:p>
            <a:pPr algn="just" eaLnBrk="1" hangingPunct="1">
              <a:spcBef>
                <a:spcPct val="50000"/>
              </a:spcBef>
              <a:buFont typeface="Wingdings" panose="05000000000000000000" pitchFamily="2" charset="2"/>
              <a:buChar char="v"/>
            </a:pPr>
            <a:r>
              <a:rPr lang="en-US" sz="2400" dirty="0"/>
              <a:t>For the first round (</a:t>
            </a:r>
            <a:r>
              <a:rPr lang="en-US" sz="2400" i="1" dirty="0"/>
              <a:t>r</a:t>
            </a:r>
            <a:r>
              <a:rPr lang="en-US" sz="2400" dirty="0"/>
              <a:t> = 0), </a:t>
            </a:r>
            <a:r>
              <a:rPr lang="en-US" sz="2400" i="1" dirty="0"/>
              <a:t>T</a:t>
            </a:r>
            <a:r>
              <a:rPr lang="en-US" sz="2400" dirty="0"/>
              <a:t>(</a:t>
            </a:r>
            <a:r>
              <a:rPr lang="en-US" sz="2400" i="1" dirty="0"/>
              <a:t>n</a:t>
            </a:r>
            <a:r>
              <a:rPr lang="en-US" sz="2400" dirty="0"/>
              <a:t>) is equal to </a:t>
            </a:r>
            <a:r>
              <a:rPr lang="en-US" sz="2400" i="1" dirty="0" smtClean="0"/>
              <a:t>p </a:t>
            </a:r>
            <a:r>
              <a:rPr lang="en-US" sz="2400" dirty="0" smtClean="0"/>
              <a:t>(</a:t>
            </a:r>
            <a:r>
              <a:rPr lang="en-US" sz="2400" dirty="0" smtClean="0">
                <a:solidFill>
                  <a:srgbClr val="FF0000"/>
                </a:solidFill>
              </a:rPr>
              <a:t>for example </a:t>
            </a:r>
            <a:r>
              <a:rPr lang="en-US" sz="2400" i="1" dirty="0" smtClean="0">
                <a:solidFill>
                  <a:srgbClr val="FF0000"/>
                </a:solidFill>
              </a:rPr>
              <a:t>p=</a:t>
            </a:r>
            <a:r>
              <a:rPr lang="en-US" sz="2400" dirty="0" smtClean="0">
                <a:solidFill>
                  <a:srgbClr val="FF0000"/>
                </a:solidFill>
              </a:rPr>
              <a:t>1/16</a:t>
            </a:r>
            <a:r>
              <a:rPr lang="en-US" sz="2400" i="1" dirty="0" smtClean="0">
                <a:solidFill>
                  <a:srgbClr val="FF0000"/>
                </a:solidFill>
              </a:rPr>
              <a:t> = </a:t>
            </a:r>
            <a:r>
              <a:rPr lang="en-US" sz="2400" dirty="0" smtClean="0">
                <a:solidFill>
                  <a:srgbClr val="FF0000"/>
                </a:solidFill>
              </a:rPr>
              <a:t>0.0625</a:t>
            </a:r>
            <a:r>
              <a:rPr lang="en-US" sz="2400" dirty="0" smtClean="0"/>
              <a:t>)</a:t>
            </a:r>
            <a:r>
              <a:rPr lang="en-US" sz="2400" dirty="0" smtClean="0"/>
              <a:t>, </a:t>
            </a:r>
            <a:r>
              <a:rPr lang="en-US" sz="2400" dirty="0"/>
              <a:t>and nodes have an equal chance to become cluster head. As </a:t>
            </a:r>
            <a:r>
              <a:rPr lang="en-US" sz="2400" i="1" dirty="0"/>
              <a:t>r</a:t>
            </a:r>
            <a:r>
              <a:rPr lang="en-US" sz="2400" dirty="0"/>
              <a:t> gets closer to 1/</a:t>
            </a:r>
            <a:r>
              <a:rPr lang="en-US" sz="2400" i="1" dirty="0"/>
              <a:t>p</a:t>
            </a:r>
            <a:r>
              <a:rPr lang="en-US" sz="2400" dirty="0"/>
              <a:t>, </a:t>
            </a:r>
            <a:r>
              <a:rPr lang="en-US" sz="2400" i="1" dirty="0"/>
              <a:t>T</a:t>
            </a:r>
            <a:r>
              <a:rPr lang="en-US" sz="2400" dirty="0"/>
              <a:t>(</a:t>
            </a:r>
            <a:r>
              <a:rPr lang="en-US" sz="2400" i="1" dirty="0"/>
              <a:t>n</a:t>
            </a:r>
            <a:r>
              <a:rPr lang="en-US" sz="2400" dirty="0"/>
              <a:t>) increases, and nodes that have not been selected as cluster head in the last </a:t>
            </a:r>
            <a:r>
              <a:rPr lang="en-US" sz="2400" dirty="0" smtClean="0"/>
              <a:t>rounds </a:t>
            </a:r>
            <a:r>
              <a:rPr lang="en-US" sz="2400" dirty="0"/>
              <a:t>have more chance to become cluster head. </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C07B0E-4F70-4A30-8B0B-3476C2838EA8}" type="slidenum">
              <a:rPr lang="en-US" sz="1400" smtClean="0"/>
              <a:pPr>
                <a:spcBef>
                  <a:spcPct val="0"/>
                </a:spcBef>
                <a:buFontTx/>
                <a:buNone/>
              </a:pPr>
              <a:t>33</a:t>
            </a:fld>
            <a:endParaRPr lang="en-US" sz="1400"/>
          </a:p>
        </p:txBody>
      </p:sp>
      <p:graphicFrame>
        <p:nvGraphicFramePr>
          <p:cNvPr id="35844" name="Object 1"/>
          <p:cNvGraphicFramePr>
            <a:graphicFrameLocks noChangeAspect="1"/>
          </p:cNvGraphicFramePr>
          <p:nvPr/>
        </p:nvGraphicFramePr>
        <p:xfrm>
          <a:off x="1295400" y="1981200"/>
          <a:ext cx="5692775" cy="1600200"/>
        </p:xfrm>
        <a:graphic>
          <a:graphicData uri="http://schemas.openxmlformats.org/presentationml/2006/ole">
            <mc:AlternateContent xmlns:mc="http://schemas.openxmlformats.org/markup-compatibility/2006">
              <mc:Choice xmlns:v="urn:schemas-microsoft-com:vml" Requires="v">
                <p:oleObj spid="_x0000_s35914" name="Equation" r:id="rId3" imgW="2438400" imgH="685800" progId="Equation.3">
                  <p:embed/>
                </p:oleObj>
              </mc:Choice>
              <mc:Fallback>
                <p:oleObj name="Equation" r:id="rId3" imgW="2438400" imgH="68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5692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185" y="76200"/>
            <a:ext cx="8403254" cy="6639853"/>
            <a:chOff x="70185" y="76200"/>
            <a:chExt cx="8403254" cy="6639853"/>
          </a:xfrm>
        </p:grpSpPr>
        <p:sp>
          <p:nvSpPr>
            <p:cNvPr id="5" name="Oval 4"/>
            <p:cNvSpPr/>
            <p:nvPr/>
          </p:nvSpPr>
          <p:spPr>
            <a:xfrm>
              <a:off x="1367590" y="6946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62790" y="16090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53390" y="9232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50733" y="20662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3605" y="999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32760" y="11518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803133" y="1465446"/>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03133" y="268464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75247" y="1761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57112" y="31330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585988" y="19900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16442" y="249775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14800" y="76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10000" y="9906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00600" y="3048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97943" y="14478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10815" y="3810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79970" y="5334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550343" y="847023"/>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50343" y="20662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22457" y="11430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04322" y="25146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333198" y="13716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63652" y="187933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122019" y="27199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7219" y="36343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807819" y="2948538"/>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405162" y="40915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518034" y="30247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87189" y="31771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7562" y="349076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782031" y="5307808"/>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29676" y="37867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635816" y="45808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40417" y="40153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970871" y="45230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69219" y="35388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64419" y="44532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455019" y="37674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52362" y="49104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65234" y="38436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434389" y="39960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204762" y="552891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76876" y="46056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958741" y="59772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87617" y="48342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618071" y="534201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979117" y="193708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674317" y="285148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664917" y="216568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262260" y="330868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375132" y="224188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106248" y="28635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414660" y="270790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14660" y="392710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999393" y="6083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168639" y="437548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10134" y="8369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540588" y="134473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810000" y="42118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505200" y="51262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495800" y="44404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93143" y="55834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032760" y="370331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75170" y="46690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245543" y="49826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245543" y="62018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441932" y="47011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820074" y="537651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352673" y="49297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983127" y="54374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74170" y="166476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69370" y="257916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281188" y="76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957313" y="303636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185" y="196956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1109713" y="2435592"/>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109713" y="36547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52513" y="33748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374408" y="4495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079376" y="1447800"/>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78143" y="5062887"/>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11" idx="5"/>
            </p:cNvCxnSpPr>
            <p:nvPr/>
          </p:nvCxnSpPr>
          <p:spPr>
            <a:xfrm>
              <a:off x="2063296" y="1725609"/>
              <a:ext cx="3938457" cy="4303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756002" y="949431"/>
              <a:ext cx="1238131" cy="50618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6" idx="4"/>
            </p:cNvCxnSpPr>
            <p:nvPr/>
          </p:nvCxnSpPr>
          <p:spPr>
            <a:xfrm flipH="1">
              <a:off x="5984827" y="1752600"/>
              <a:ext cx="1246949" cy="42498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31" idx="4"/>
            </p:cNvCxnSpPr>
            <p:nvPr/>
          </p:nvCxnSpPr>
          <p:spPr>
            <a:xfrm>
              <a:off x="4960219" y="3253338"/>
              <a:ext cx="1002231" cy="27800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12" idx="3"/>
            </p:cNvCxnSpPr>
            <p:nvPr/>
          </p:nvCxnSpPr>
          <p:spPr>
            <a:xfrm flipH="1">
              <a:off x="5968785" y="3914955"/>
              <a:ext cx="1979941" cy="20623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348858" y="2614322"/>
              <a:ext cx="4633960" cy="33581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730543" y="5215287"/>
              <a:ext cx="4209046" cy="7571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6" idx="5"/>
            </p:cNvCxnSpPr>
            <p:nvPr/>
          </p:nvCxnSpPr>
          <p:spPr>
            <a:xfrm>
              <a:off x="5042194" y="5567971"/>
              <a:ext cx="911428" cy="39729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807617" y="6008167"/>
              <a:ext cx="3618295" cy="707886"/>
            </a:xfrm>
            <a:prstGeom prst="rect">
              <a:avLst/>
            </a:prstGeom>
            <a:noFill/>
          </p:spPr>
          <p:txBody>
            <a:bodyPr wrap="square" rtlCol="0">
              <a:spAutoFit/>
            </a:bodyPr>
            <a:lstStyle/>
            <a:p>
              <a:r>
                <a:rPr lang="en-US" sz="2000" dirty="0" smtClean="0"/>
                <a:t>Random number is less than </a:t>
              </a:r>
              <a:r>
                <a:rPr lang="en-US" sz="2000" i="1" dirty="0" smtClean="0"/>
                <a:t>T</a:t>
              </a:r>
              <a:r>
                <a:rPr lang="en-US" sz="2000" dirty="0" smtClean="0"/>
                <a:t>(</a:t>
              </a:r>
              <a:r>
                <a:rPr lang="en-US" sz="2000" i="1" dirty="0" smtClean="0"/>
                <a:t>n</a:t>
              </a:r>
              <a:r>
                <a:rPr lang="en-US" sz="2000" dirty="0" smtClean="0"/>
                <a:t>) for </a:t>
              </a:r>
              <a:r>
                <a:rPr lang="en-US" sz="2000" i="1" dirty="0" smtClean="0"/>
                <a:t>r</a:t>
              </a:r>
              <a:r>
                <a:rPr lang="en-US" sz="2000" dirty="0" smtClean="0"/>
                <a:t> = 0</a:t>
              </a:r>
              <a:endParaRPr lang="en-US" sz="2000" dirty="0"/>
            </a:p>
          </p:txBody>
        </p:sp>
        <p:sp>
          <p:nvSpPr>
            <p:cNvPr id="112" name="Oval 111"/>
            <p:cNvSpPr/>
            <p:nvPr/>
          </p:nvSpPr>
          <p:spPr>
            <a:xfrm>
              <a:off x="7904089" y="3654792"/>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7549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p:nvPr/>
        </p:nvSpPr>
        <p:spPr>
          <a:xfrm>
            <a:off x="7210920" y="16563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70987" y="96653"/>
            <a:ext cx="8403254" cy="6670666"/>
            <a:chOff x="70987" y="96653"/>
            <a:chExt cx="8403254" cy="6670666"/>
          </a:xfrm>
        </p:grpSpPr>
        <p:sp>
          <p:nvSpPr>
            <p:cNvPr id="5" name="Oval 4"/>
            <p:cNvSpPr/>
            <p:nvPr/>
          </p:nvSpPr>
          <p:spPr>
            <a:xfrm>
              <a:off x="1368392" y="7150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63592" y="16294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54192" y="9436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51535" y="2086676"/>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4407" y="10198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33562" y="11722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803935" y="1485899"/>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03935" y="270509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76049" y="1781876"/>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57914" y="31534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586790" y="20104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17244" y="251820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15602" y="966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10802" y="10110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01402" y="3252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98745" y="14682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11617" y="4014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80772" y="5538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551145" y="867476"/>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51145" y="20866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23259" y="11634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05124" y="25350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334000" y="13920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64454" y="189978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122821" y="27403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8021" y="36547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808621" y="2968991"/>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405964" y="41119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518836" y="30451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87991" y="31975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8364" y="35112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782833" y="5328261"/>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30478" y="3807191"/>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636618" y="46012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41219" y="40357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971673" y="45435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70021" y="35593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65221" y="44737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455821" y="37879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53164" y="49309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66036" y="38641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435191" y="401654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205564" y="554936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77678" y="46261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959543" y="59977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88419" y="485474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618873" y="536247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979919" y="19575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675119" y="28719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665719" y="21861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263062" y="33291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375934" y="22623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415462" y="272836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15462" y="394756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000195" y="62885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169441" y="43959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10936" y="85745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541390" y="136518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810802" y="42323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506002" y="51467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496602" y="44609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93945" y="5603906"/>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033562" y="372377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75972" y="46895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246345" y="500312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246345" y="622232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442734" y="47215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820876" y="539696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353475" y="49501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983929" y="54579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74972" y="16852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0172" y="25996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281990" y="966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958115" y="30568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987" y="19900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1110515" y="2456045"/>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110515" y="367524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049956" y="34570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375210" y="451625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080178" y="1468253"/>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78945" y="5083340"/>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13" idx="4"/>
            </p:cNvCxnSpPr>
            <p:nvPr/>
          </p:nvCxnSpPr>
          <p:spPr>
            <a:xfrm>
              <a:off x="3828449" y="2086676"/>
              <a:ext cx="2174106" cy="396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8" idx="4"/>
            </p:cNvCxnSpPr>
            <p:nvPr/>
          </p:nvCxnSpPr>
          <p:spPr>
            <a:xfrm flipH="1">
              <a:off x="5994935" y="2204585"/>
              <a:ext cx="121919" cy="38271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7" idx="4"/>
            </p:cNvCxnSpPr>
            <p:nvPr/>
          </p:nvCxnSpPr>
          <p:spPr>
            <a:xfrm flipH="1">
              <a:off x="5985630" y="4111991"/>
              <a:ext cx="597248" cy="19108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31" idx="4"/>
            </p:cNvCxnSpPr>
            <p:nvPr/>
          </p:nvCxnSpPr>
          <p:spPr>
            <a:xfrm>
              <a:off x="4961021" y="3273791"/>
              <a:ext cx="1002231" cy="27800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 idx="5"/>
            </p:cNvCxnSpPr>
            <p:nvPr/>
          </p:nvCxnSpPr>
          <p:spPr>
            <a:xfrm>
              <a:off x="1911698" y="2346839"/>
              <a:ext cx="4057890" cy="365090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6" idx="6"/>
            </p:cNvCxnSpPr>
            <p:nvPr/>
          </p:nvCxnSpPr>
          <p:spPr>
            <a:xfrm>
              <a:off x="2739991" y="4168940"/>
              <a:ext cx="3243629" cy="18239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8" idx="6"/>
            </p:cNvCxnSpPr>
            <p:nvPr/>
          </p:nvCxnSpPr>
          <p:spPr>
            <a:xfrm>
              <a:off x="4398745" y="5756306"/>
              <a:ext cx="1541646" cy="2366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51" idx="6"/>
            </p:cNvCxnSpPr>
            <p:nvPr/>
          </p:nvCxnSpPr>
          <p:spPr>
            <a:xfrm>
              <a:off x="2293219" y="5007140"/>
              <a:ext cx="3661205" cy="9785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649002" y="6059433"/>
              <a:ext cx="3618295" cy="707886"/>
            </a:xfrm>
            <a:prstGeom prst="rect">
              <a:avLst/>
            </a:prstGeom>
            <a:noFill/>
          </p:spPr>
          <p:txBody>
            <a:bodyPr wrap="square" rtlCol="0">
              <a:spAutoFit/>
            </a:bodyPr>
            <a:lstStyle/>
            <a:p>
              <a:r>
                <a:rPr lang="en-US" sz="2000" dirty="0" smtClean="0"/>
                <a:t>Random number is less than </a:t>
              </a:r>
              <a:r>
                <a:rPr lang="en-US" sz="2000" i="1" dirty="0" smtClean="0"/>
                <a:t>T</a:t>
              </a:r>
              <a:r>
                <a:rPr lang="en-US" sz="2000" dirty="0" smtClean="0"/>
                <a:t>(</a:t>
              </a:r>
              <a:r>
                <a:rPr lang="en-US" sz="2000" i="1" dirty="0" smtClean="0"/>
                <a:t>n</a:t>
              </a:r>
              <a:r>
                <a:rPr lang="en-US" sz="2000" dirty="0" smtClean="0"/>
                <a:t>) for </a:t>
              </a:r>
              <a:r>
                <a:rPr lang="en-US" sz="2000" i="1" dirty="0" smtClean="0"/>
                <a:t>r</a:t>
              </a:r>
              <a:r>
                <a:rPr lang="en-US" sz="2000" dirty="0" smtClean="0"/>
                <a:t> = 1</a:t>
              </a:r>
              <a:endParaRPr lang="en-US" sz="2000" dirty="0"/>
            </a:p>
          </p:txBody>
        </p:sp>
        <p:sp>
          <p:nvSpPr>
            <p:cNvPr id="112" name="Oval 111"/>
            <p:cNvSpPr/>
            <p:nvPr/>
          </p:nvSpPr>
          <p:spPr>
            <a:xfrm>
              <a:off x="7904891" y="3675245"/>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4863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p:nvPr/>
        </p:nvSpPr>
        <p:spPr>
          <a:xfrm>
            <a:off x="7210920" y="16563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68392" y="715076"/>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63592" y="16294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54192" y="9436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51535" y="2086676"/>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4407" y="10198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33562" y="11722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803935" y="1485899"/>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03935" y="270509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76049" y="1781876"/>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57914" y="31534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586790" y="20104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17244" y="251820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15602" y="966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10802" y="1011053"/>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01402" y="3252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98745" y="14682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11617" y="4014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80772" y="5538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551145" y="867476"/>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51145" y="20866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23259" y="11634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05124" y="25350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334000" y="13920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64454" y="189978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122821" y="27403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8021" y="36547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808621" y="2968991"/>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405964" y="41119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518836" y="30451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87991" y="31975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8364" y="35112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782833" y="5328261"/>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30478" y="3807191"/>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636618" y="460127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41219" y="40357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971673" y="45435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70021" y="35593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65221" y="4473740"/>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455821" y="37879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53164" y="49309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66036" y="38641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435191" y="401654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205564" y="554936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77678" y="4626140"/>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959543" y="599774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88419" y="485474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618873" y="536247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979919" y="19575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675119" y="2871938"/>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665719" y="21861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263062" y="33291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375934" y="22623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415462" y="272836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15462" y="394756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000195" y="62885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169441" y="439593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10936" y="857451"/>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541390" y="136518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810802" y="42323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506002" y="51467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496602" y="44609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93945" y="5603906"/>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033562" y="372377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75972" y="468950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246345" y="500312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246345" y="622232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442734" y="4721591"/>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820876" y="539696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353475" y="495019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983929" y="54579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74972" y="16852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0172" y="2599622"/>
            <a:ext cx="304800" cy="30480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281990" y="9665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958115" y="30568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987" y="199002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1110515" y="2456045"/>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110515" y="367524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049956" y="34570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375210" y="451625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080178" y="1468253"/>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78945" y="5083340"/>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5" idx="5"/>
          </p:cNvCxnSpPr>
          <p:nvPr/>
        </p:nvCxnSpPr>
        <p:spPr>
          <a:xfrm>
            <a:off x="1628555" y="975239"/>
            <a:ext cx="4374000" cy="5073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3" idx="4"/>
          </p:cNvCxnSpPr>
          <p:nvPr/>
        </p:nvCxnSpPr>
        <p:spPr>
          <a:xfrm flipH="1">
            <a:off x="5994936" y="1162251"/>
            <a:ext cx="1068400" cy="48694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3" idx="3"/>
          </p:cNvCxnSpPr>
          <p:nvPr/>
        </p:nvCxnSpPr>
        <p:spPr>
          <a:xfrm flipH="1">
            <a:off x="5985630" y="4981754"/>
            <a:ext cx="1501741" cy="10411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5"/>
          </p:cNvCxnSpPr>
          <p:nvPr/>
        </p:nvCxnSpPr>
        <p:spPr>
          <a:xfrm>
            <a:off x="4070965" y="1271216"/>
            <a:ext cx="1892287" cy="47826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78" idx="6"/>
          </p:cNvCxnSpPr>
          <p:nvPr/>
        </p:nvCxnSpPr>
        <p:spPr>
          <a:xfrm>
            <a:off x="674972" y="2752022"/>
            <a:ext cx="5294616" cy="32457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2" idx="6"/>
          </p:cNvCxnSpPr>
          <p:nvPr/>
        </p:nvCxnSpPr>
        <p:spPr>
          <a:xfrm>
            <a:off x="770021" y="4626140"/>
            <a:ext cx="5213599" cy="13667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8" idx="6"/>
          </p:cNvCxnSpPr>
          <p:nvPr/>
        </p:nvCxnSpPr>
        <p:spPr>
          <a:xfrm>
            <a:off x="4398745" y="5756306"/>
            <a:ext cx="1541646" cy="2366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9" idx="5"/>
          </p:cNvCxnSpPr>
          <p:nvPr/>
        </p:nvCxnSpPr>
        <p:spPr>
          <a:xfrm>
            <a:off x="3337841" y="4886303"/>
            <a:ext cx="2616583" cy="1099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649002" y="6059433"/>
            <a:ext cx="3618295" cy="707886"/>
          </a:xfrm>
          <a:prstGeom prst="rect">
            <a:avLst/>
          </a:prstGeom>
          <a:noFill/>
        </p:spPr>
        <p:txBody>
          <a:bodyPr wrap="square" rtlCol="0">
            <a:spAutoFit/>
          </a:bodyPr>
          <a:lstStyle/>
          <a:p>
            <a:r>
              <a:rPr lang="en-US" sz="2000" dirty="0" smtClean="0"/>
              <a:t>Random number is less than </a:t>
            </a:r>
            <a:r>
              <a:rPr lang="en-US" sz="2000" i="1" dirty="0" smtClean="0"/>
              <a:t>T</a:t>
            </a:r>
            <a:r>
              <a:rPr lang="en-US" sz="2000" dirty="0" smtClean="0"/>
              <a:t>(</a:t>
            </a:r>
            <a:r>
              <a:rPr lang="en-US" sz="2000" i="1" dirty="0" smtClean="0"/>
              <a:t>n</a:t>
            </a:r>
            <a:r>
              <a:rPr lang="en-US" sz="2000" dirty="0" smtClean="0"/>
              <a:t>) for </a:t>
            </a:r>
            <a:r>
              <a:rPr lang="en-US" sz="2000" i="1" dirty="0" smtClean="0"/>
              <a:t>r</a:t>
            </a:r>
            <a:r>
              <a:rPr lang="en-US" sz="2000" dirty="0" smtClean="0"/>
              <a:t> = 2</a:t>
            </a:r>
            <a:endParaRPr lang="en-US" sz="2000" dirty="0"/>
          </a:p>
        </p:txBody>
      </p:sp>
      <p:sp>
        <p:nvSpPr>
          <p:cNvPr id="112" name="Oval 111"/>
          <p:cNvSpPr/>
          <p:nvPr/>
        </p:nvSpPr>
        <p:spPr>
          <a:xfrm>
            <a:off x="7904891" y="3675245"/>
            <a:ext cx="3048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425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616FF0-EE5F-4E21-ABD8-78F15A120BD6}" type="slidenum">
              <a:rPr lang="en-US" sz="1400" smtClean="0"/>
              <a:pPr>
                <a:spcBef>
                  <a:spcPct val="0"/>
                </a:spcBef>
                <a:buFontTx/>
                <a:buNone/>
              </a:pPr>
              <a:t>37</a:t>
            </a:fld>
            <a:endParaRPr lang="en-US" sz="1400"/>
          </a:p>
        </p:txBody>
      </p:sp>
      <p:sp>
        <p:nvSpPr>
          <p:cNvPr id="36867" name="Rectangle 4"/>
          <p:cNvSpPr>
            <a:spLocks noChangeArrowheads="1"/>
          </p:cNvSpPr>
          <p:nvPr/>
        </p:nvSpPr>
        <p:spPr bwMode="auto">
          <a:xfrm>
            <a:off x="381000" y="2819400"/>
            <a:ext cx="8458200" cy="286232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400" dirty="0"/>
              <a:t>After (1/</a:t>
            </a:r>
            <a:r>
              <a:rPr lang="en-US" sz="2400" i="1" dirty="0"/>
              <a:t>p</a:t>
            </a:r>
            <a:r>
              <a:rPr lang="en-US" sz="2400" dirty="0"/>
              <a:t>-1</a:t>
            </a:r>
            <a:r>
              <a:rPr lang="en-US" sz="2400" dirty="0" smtClean="0"/>
              <a:t>) = {1/(1/16)-1} = 15 </a:t>
            </a:r>
            <a:r>
              <a:rPr lang="en-US" sz="2400" dirty="0"/>
              <a:t>rounds, </a:t>
            </a:r>
            <a:r>
              <a:rPr lang="en-US" sz="2400" i="1" dirty="0"/>
              <a:t>T</a:t>
            </a:r>
            <a:r>
              <a:rPr lang="en-US" sz="2400" dirty="0"/>
              <a:t>(</a:t>
            </a:r>
            <a:r>
              <a:rPr lang="en-US" sz="2400" i="1" dirty="0"/>
              <a:t>n</a:t>
            </a:r>
            <a:r>
              <a:rPr lang="en-US" sz="2400" dirty="0"/>
              <a:t>) is equal to 1, meaning that all the remaining nodes have been selected as cluster head. Thus, after </a:t>
            </a:r>
            <a:r>
              <a:rPr lang="en-US" sz="2400" i="1" dirty="0" smtClean="0"/>
              <a:t>r</a:t>
            </a:r>
            <a:r>
              <a:rPr lang="en-US" sz="2400" dirty="0" smtClean="0"/>
              <a:t> =1/</a:t>
            </a:r>
            <a:r>
              <a:rPr lang="en-US" sz="2400" i="1" dirty="0" smtClean="0"/>
              <a:t>p-</a:t>
            </a:r>
            <a:r>
              <a:rPr lang="en-US" sz="2400" dirty="0" smtClean="0"/>
              <a:t>1 </a:t>
            </a:r>
            <a:r>
              <a:rPr lang="en-US" sz="2400" dirty="0"/>
              <a:t>rounds, all the nodes have had a chance to become a cluster head once. </a:t>
            </a:r>
          </a:p>
          <a:p>
            <a:pPr algn="just" eaLnBrk="1" hangingPunct="1">
              <a:spcBef>
                <a:spcPct val="50000"/>
              </a:spcBef>
              <a:buFont typeface="Wingdings" panose="05000000000000000000" pitchFamily="2" charset="2"/>
              <a:buChar char="v"/>
            </a:pPr>
            <a:r>
              <a:rPr lang="en-US" sz="2400" dirty="0"/>
              <a:t>Since being the cluster head puts a substantial burden on the sensor nodes, this ensures that the network has no overloaded node that runs out of energy sooner than the others.</a:t>
            </a:r>
          </a:p>
        </p:txBody>
      </p:sp>
      <p:graphicFrame>
        <p:nvGraphicFramePr>
          <p:cNvPr id="36868" name="Object 1"/>
          <p:cNvGraphicFramePr>
            <a:graphicFrameLocks noChangeAspect="1"/>
          </p:cNvGraphicFramePr>
          <p:nvPr/>
        </p:nvGraphicFramePr>
        <p:xfrm>
          <a:off x="1295400" y="914400"/>
          <a:ext cx="5692775" cy="1600200"/>
        </p:xfrm>
        <a:graphic>
          <a:graphicData uri="http://schemas.openxmlformats.org/presentationml/2006/ole">
            <mc:AlternateContent xmlns:mc="http://schemas.openxmlformats.org/markup-compatibility/2006">
              <mc:Choice xmlns:v="urn:schemas-microsoft-com:vml" Requires="v">
                <p:oleObj spid="_x0000_s36938" name="Equation" r:id="rId3" imgW="2438400" imgH="685800" progId="Equation.3">
                  <p:embed/>
                </p:oleObj>
              </mc:Choice>
              <mc:Fallback>
                <p:oleObj name="Equation" r:id="rId3" imgW="2438400" imgH="68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914400"/>
                        <a:ext cx="5692775" cy="1600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228600" y="1066800"/>
            <a:ext cx="8610600" cy="480131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400" dirty="0"/>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sz="2400" dirty="0"/>
              <a:t>When a node receives advertisements from more than one cluster-head, chooses the candidate whose associated signal is received with higher power. This ensures that sensor node chooses the closest candidates as cluster head.</a:t>
            </a:r>
          </a:p>
          <a:p>
            <a:pPr algn="just" eaLnBrk="1" hangingPunct="1">
              <a:spcBef>
                <a:spcPct val="50000"/>
              </a:spcBef>
              <a:buFont typeface="Wingdings" panose="05000000000000000000" pitchFamily="2" charset="2"/>
              <a:buChar char="v"/>
            </a:pPr>
            <a:endParaRPr lang="en-US" sz="2400" dirty="0"/>
          </a:p>
          <a:p>
            <a:pPr algn="just" eaLnBrk="1" hangingPunct="1">
              <a:spcBef>
                <a:spcPct val="50000"/>
              </a:spcBef>
              <a:buNone/>
            </a:pPr>
            <a:r>
              <a:rPr lang="en-US" sz="3600" b="1" dirty="0">
                <a:solidFill>
                  <a:srgbClr val="FF0000"/>
                </a:solidFill>
              </a:rPr>
              <a:t>Steady phase </a:t>
            </a:r>
          </a:p>
          <a:p>
            <a:pPr algn="just" eaLnBrk="1" hangingPunct="1">
              <a:spcBef>
                <a:spcPct val="50000"/>
              </a:spcBef>
              <a:buNone/>
            </a:pPr>
            <a:r>
              <a:rPr lang="en-US" sz="2400" dirty="0"/>
              <a:t>In steady phase members of a cluster sends its data to cluster head and the cluster head transmit it to base station using single hop. </a:t>
            </a:r>
          </a:p>
        </p:txBody>
      </p:sp>
      <p:sp>
        <p:nvSpPr>
          <p:cNvPr id="378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518B97C-79F6-4364-A95A-1AD0AA385DCC}" type="slidenum">
              <a:rPr lang="en-US" sz="1400" smtClean="0"/>
              <a:pPr>
                <a:spcBef>
                  <a:spcPct val="0"/>
                </a:spcBef>
                <a:buFontTx/>
                <a:buNone/>
              </a:pPr>
              <a:t>38</a:t>
            </a:fld>
            <a:endParaRPr lang="en-US" sz="1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9BE2102-8FAB-42DE-95DB-02091E1D1B36}" type="slidenum">
              <a:rPr lang="en-US" smtClean="0"/>
              <a:pPr>
                <a:defRPr/>
              </a:pPr>
              <a:t>39</a:t>
            </a:fld>
            <a:endParaRPr lang="en-US"/>
          </a:p>
        </p:txBody>
      </p:sp>
      <p:sp>
        <p:nvSpPr>
          <p:cNvPr id="5" name="TextBox 4"/>
          <p:cNvSpPr txBox="1"/>
          <p:nvPr/>
        </p:nvSpPr>
        <p:spPr>
          <a:xfrm>
            <a:off x="304800" y="533400"/>
            <a:ext cx="8534400" cy="5755422"/>
          </a:xfrm>
          <a:prstGeom prst="rect">
            <a:avLst/>
          </a:prstGeom>
          <a:solidFill>
            <a:srgbClr val="FFCCFF"/>
          </a:solidFill>
        </p:spPr>
        <p:txBody>
          <a:bodyPr wrap="square" rtlCol="0">
            <a:spAutoFit/>
          </a:bodyPr>
          <a:lstStyle/>
          <a:p>
            <a:pPr algn="just"/>
            <a:r>
              <a:rPr lang="en-US" sz="3200" b="1" dirty="0">
                <a:solidFill>
                  <a:srgbClr val="0000FF"/>
                </a:solidFill>
              </a:rPr>
              <a:t>Setup phase algorithm</a:t>
            </a:r>
          </a:p>
          <a:p>
            <a:pPr marL="457200" indent="-457200" algn="just">
              <a:buAutoNum type="arabicPeriod"/>
            </a:pPr>
            <a:r>
              <a:rPr lang="en-US" dirty="0"/>
              <a:t>Start round </a:t>
            </a:r>
            <a:r>
              <a:rPr lang="en-US" i="1" dirty="0"/>
              <a:t>r</a:t>
            </a:r>
            <a:r>
              <a:rPr lang="en-US" dirty="0"/>
              <a:t> = 0 </a:t>
            </a:r>
          </a:p>
          <a:p>
            <a:pPr marL="457200" indent="-457200" algn="just">
              <a:buAutoNum type="arabicPeriod"/>
            </a:pPr>
            <a:r>
              <a:rPr lang="en-US" dirty="0"/>
              <a:t>All the </a:t>
            </a:r>
            <a:r>
              <a:rPr lang="en-US" dirty="0">
                <a:solidFill>
                  <a:srgbClr val="FF0000"/>
                </a:solidFill>
              </a:rPr>
              <a:t>sensing node </a:t>
            </a:r>
            <a:r>
              <a:rPr lang="en-US" dirty="0"/>
              <a:t>(SN) has probability of becoming cluster head (CH). </a:t>
            </a:r>
          </a:p>
          <a:p>
            <a:pPr marL="457200" indent="-457200" algn="just">
              <a:buAutoNum type="arabicPeriod"/>
            </a:pPr>
            <a:r>
              <a:rPr lang="en-US" dirty="0"/>
              <a:t>For round </a:t>
            </a:r>
            <a:r>
              <a:rPr lang="en-US" i="1" dirty="0"/>
              <a:t>r</a:t>
            </a:r>
            <a:r>
              <a:rPr lang="en-US" dirty="0"/>
              <a:t>, after node is elected as CH, it will start broadcasting ‘Hello’ message to nodes in a cluster. </a:t>
            </a:r>
          </a:p>
          <a:p>
            <a:pPr marL="457200" indent="-457200" algn="just">
              <a:buAutoNum type="arabicPeriod"/>
            </a:pPr>
            <a:r>
              <a:rPr lang="en-US" dirty="0"/>
              <a:t>Energy used to broadcast message is equal for all the cluster heads. </a:t>
            </a:r>
          </a:p>
          <a:p>
            <a:pPr marL="457200" indent="-457200" algn="just">
              <a:buAutoNum type="arabicPeriod"/>
            </a:pPr>
            <a:r>
              <a:rPr lang="en-US" dirty="0"/>
              <a:t>Initially, all the nodes those are not CH are supposed to keep their receiver ON to receive broadcasted message. </a:t>
            </a:r>
          </a:p>
          <a:p>
            <a:pPr marL="457200" indent="-457200" algn="just">
              <a:buAutoNum type="arabicPeriod"/>
            </a:pPr>
            <a:r>
              <a:rPr lang="en-US" dirty="0"/>
              <a:t>For round </a:t>
            </a:r>
            <a:r>
              <a:rPr lang="en-US" i="1" dirty="0"/>
              <a:t>r</a:t>
            </a:r>
            <a:r>
              <a:rPr lang="en-US" dirty="0"/>
              <a:t>, non-cluster head nodes will choose the cluster based on minimum energy criteria required to transmit/receive messages/data. </a:t>
            </a:r>
          </a:p>
          <a:p>
            <a:pPr marL="457200" indent="-457200" algn="just">
              <a:buAutoNum type="arabicPeriod"/>
            </a:pPr>
            <a:r>
              <a:rPr lang="en-US" dirty="0"/>
              <a:t>Random selection of CH will be done if more number of nodes declare themselves as CH.</a:t>
            </a:r>
          </a:p>
        </p:txBody>
      </p:sp>
    </p:spTree>
    <p:extLst>
      <p:ext uri="{BB962C8B-B14F-4D97-AF65-F5344CB8AC3E}">
        <p14:creationId xmlns:p14="http://schemas.microsoft.com/office/powerpoint/2010/main" val="16863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04800" y="1219200"/>
            <a:ext cx="8610600" cy="1200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sz="2400"/>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304800" y="533400"/>
            <a:ext cx="3200400" cy="646113"/>
          </a:xfrm>
          <a:prstGeom prst="rect">
            <a:avLst/>
          </a:prstGeom>
          <a:noFill/>
          <a:ln w="9525">
            <a:noFill/>
            <a:miter lim="800000"/>
            <a:headEnd/>
            <a:tailEnd/>
          </a:ln>
        </p:spPr>
        <p:txBody>
          <a:bodyPr>
            <a:spAutoFit/>
          </a:bodyPr>
          <a:lstStyle/>
          <a:p>
            <a:pPr eaLnBrk="1" hangingPunct="1">
              <a:defRPr/>
            </a:pPr>
            <a:r>
              <a:rPr lang="en-US" sz="3600" b="1" dirty="0">
                <a:solidFill>
                  <a:schemeClr val="accent6"/>
                </a:solidFill>
              </a:rPr>
              <a:t>Applications</a:t>
            </a:r>
          </a:p>
        </p:txBody>
      </p:sp>
      <p:sp>
        <p:nvSpPr>
          <p:cNvPr id="9220" name="Text Box 4"/>
          <p:cNvSpPr txBox="1">
            <a:spLocks noChangeArrowheads="1"/>
          </p:cNvSpPr>
          <p:nvPr/>
        </p:nvSpPr>
        <p:spPr bwMode="auto">
          <a:xfrm>
            <a:off x="533400" y="2667000"/>
            <a:ext cx="7010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dirty="0"/>
              <a:t>A short list of applications follows.</a:t>
            </a:r>
          </a:p>
          <a:p>
            <a:pPr eaLnBrk="1" hangingPunct="1">
              <a:spcBef>
                <a:spcPct val="0"/>
              </a:spcBef>
              <a:buFontTx/>
              <a:buNone/>
            </a:pPr>
            <a:r>
              <a:rPr lang="en-US" sz="2800" b="1" dirty="0">
                <a:solidFill>
                  <a:srgbClr val="008000"/>
                </a:solidFill>
              </a:rPr>
              <a:t>Military applications</a:t>
            </a:r>
          </a:p>
          <a:p>
            <a:pPr eaLnBrk="1" hangingPunct="1">
              <a:spcBef>
                <a:spcPct val="0"/>
              </a:spcBef>
            </a:pPr>
            <a:r>
              <a:rPr lang="en-US" sz="2400" dirty="0"/>
              <a:t> Monitoring inimical forces</a:t>
            </a:r>
          </a:p>
          <a:p>
            <a:pPr eaLnBrk="1" hangingPunct="1">
              <a:spcBef>
                <a:spcPct val="0"/>
              </a:spcBef>
            </a:pPr>
            <a:r>
              <a:rPr lang="en-US" sz="2400" dirty="0"/>
              <a:t> Monitoring friendly forces and equipment</a:t>
            </a:r>
          </a:p>
          <a:p>
            <a:pPr eaLnBrk="1" hangingPunct="1">
              <a:spcBef>
                <a:spcPct val="0"/>
              </a:spcBef>
            </a:pPr>
            <a:r>
              <a:rPr lang="en-US" sz="2400" dirty="0"/>
              <a:t> Military-theater or battlefield surveillance</a:t>
            </a:r>
          </a:p>
          <a:p>
            <a:pPr eaLnBrk="1" hangingPunct="1">
              <a:spcBef>
                <a:spcPct val="0"/>
              </a:spcBef>
            </a:pPr>
            <a:r>
              <a:rPr lang="en-US" sz="2400" dirty="0"/>
              <a:t> Targeting</a:t>
            </a:r>
          </a:p>
          <a:p>
            <a:pPr eaLnBrk="1" hangingPunct="1">
              <a:spcBef>
                <a:spcPct val="0"/>
              </a:spcBef>
            </a:pPr>
            <a:r>
              <a:rPr lang="en-US" sz="2400" dirty="0"/>
              <a:t> Battle damage assessment</a:t>
            </a:r>
          </a:p>
          <a:p>
            <a:pPr eaLnBrk="1" hangingPunct="1">
              <a:spcBef>
                <a:spcPct val="0"/>
              </a:spcBef>
            </a:pPr>
            <a:r>
              <a:rPr lang="en-US" sz="2400" dirty="0"/>
              <a:t> Nuclear, biological, and chemical attack detection</a:t>
            </a:r>
          </a:p>
          <a:p>
            <a:pPr eaLnBrk="1" hangingPunct="1">
              <a:spcBef>
                <a:spcPct val="0"/>
              </a:spcBef>
              <a:buFontTx/>
              <a:buNone/>
            </a:pPr>
            <a:r>
              <a:rPr lang="en-US" sz="2400" dirty="0"/>
              <a:t>and more . . .</a:t>
            </a:r>
          </a:p>
        </p:txBody>
      </p:sp>
      <p:sp>
        <p:nvSpPr>
          <p:cNvPr id="92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BF6A52C-811E-42A4-A3AA-751B6F470A26}" type="slidenum">
              <a:rPr lang="en-US" sz="1400" smtClean="0"/>
              <a:pPr>
                <a:spcBef>
                  <a:spcPct val="0"/>
                </a:spcBef>
                <a:buFontTx/>
                <a:buNone/>
              </a:pPr>
              <a:t>4</a:t>
            </a:fld>
            <a:endParaRPr 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9BE2102-8FAB-42DE-95DB-02091E1D1B36}" type="slidenum">
              <a:rPr lang="en-US" smtClean="0"/>
              <a:pPr>
                <a:defRPr/>
              </a:pPr>
              <a:t>40</a:t>
            </a:fld>
            <a:endParaRPr lang="en-US"/>
          </a:p>
        </p:txBody>
      </p:sp>
      <p:sp>
        <p:nvSpPr>
          <p:cNvPr id="5" name="TextBox 4"/>
          <p:cNvSpPr txBox="1"/>
          <p:nvPr/>
        </p:nvSpPr>
        <p:spPr>
          <a:xfrm>
            <a:off x="304800" y="381000"/>
            <a:ext cx="8534400" cy="5755422"/>
          </a:xfrm>
          <a:prstGeom prst="rect">
            <a:avLst/>
          </a:prstGeom>
          <a:solidFill>
            <a:srgbClr val="FFCCFF"/>
          </a:solidFill>
        </p:spPr>
        <p:txBody>
          <a:bodyPr wrap="square" rtlCol="0">
            <a:spAutoFit/>
          </a:bodyPr>
          <a:lstStyle/>
          <a:p>
            <a:pPr algn="just"/>
            <a:r>
              <a:rPr lang="en-US" sz="3200" b="1" dirty="0">
                <a:solidFill>
                  <a:srgbClr val="0000FF"/>
                </a:solidFill>
              </a:rPr>
              <a:t>Steady state phase Algorithm</a:t>
            </a:r>
          </a:p>
          <a:p>
            <a:pPr marL="457200" indent="-457200" algn="just">
              <a:buAutoNum type="arabicPeriod"/>
            </a:pPr>
            <a:r>
              <a:rPr lang="en-US" dirty="0"/>
              <a:t>Non-CH node informs CH about its presence in that cluster. </a:t>
            </a:r>
          </a:p>
          <a:p>
            <a:pPr marL="457200" indent="-457200" algn="just">
              <a:buAutoNum type="arabicPeriod"/>
            </a:pPr>
            <a:endParaRPr lang="en-US" dirty="0"/>
          </a:p>
          <a:p>
            <a:pPr marL="457200" indent="-457200" algn="just">
              <a:buAutoNum type="arabicPeriod"/>
            </a:pPr>
            <a:r>
              <a:rPr lang="en-US" dirty="0"/>
              <a:t>CH will have list of member in cluster due to Step - 1 </a:t>
            </a:r>
          </a:p>
          <a:p>
            <a:pPr marL="457200" indent="-457200" algn="just">
              <a:buAutoNum type="arabicPeriod"/>
            </a:pPr>
            <a:endParaRPr lang="en-US" dirty="0"/>
          </a:p>
          <a:p>
            <a:pPr marL="457200" indent="-457200" algn="just">
              <a:buAutoNum type="arabicPeriod"/>
            </a:pPr>
            <a:r>
              <a:rPr lang="en-US" dirty="0"/>
              <a:t>CH schedules communication of non-CH nodes with itself based on TDMA. </a:t>
            </a:r>
          </a:p>
          <a:p>
            <a:pPr marL="457200" indent="-457200" algn="just">
              <a:buAutoNum type="arabicPeriod"/>
            </a:pPr>
            <a:endParaRPr lang="en-US" dirty="0"/>
          </a:p>
          <a:p>
            <a:pPr marL="457200" indent="-457200" algn="just">
              <a:buAutoNum type="arabicPeriod"/>
            </a:pPr>
            <a:r>
              <a:rPr lang="en-US" dirty="0"/>
              <a:t>The scheme is used to minimize power consumption in non-CH nodes. Transmitter is switched off (TDMA like GSM). </a:t>
            </a:r>
          </a:p>
          <a:p>
            <a:pPr marL="457200" indent="-457200" algn="just">
              <a:buAutoNum type="arabicPeriod"/>
            </a:pPr>
            <a:endParaRPr lang="en-US" dirty="0"/>
          </a:p>
          <a:p>
            <a:pPr marL="457200" indent="-457200" algn="just">
              <a:buAutoNum type="arabicPeriod"/>
            </a:pPr>
            <a:r>
              <a:rPr lang="en-US" dirty="0"/>
              <a:t>Data aggregation is done by CH after collecting data from non-CH nodes.</a:t>
            </a:r>
          </a:p>
          <a:p>
            <a:pPr marL="457200" indent="-457200" algn="just">
              <a:buAutoNum type="arabicPeriod"/>
            </a:pPr>
            <a:endParaRPr lang="en-US" dirty="0"/>
          </a:p>
          <a:p>
            <a:pPr marL="457200" indent="-457200" algn="just">
              <a:buAutoNum type="arabicPeriod"/>
            </a:pPr>
            <a:r>
              <a:rPr lang="en-US" dirty="0"/>
              <a:t>CH finally transmits the same to BS.</a:t>
            </a:r>
          </a:p>
        </p:txBody>
      </p:sp>
    </p:spTree>
    <p:extLst>
      <p:ext uri="{BB962C8B-B14F-4D97-AF65-F5344CB8AC3E}">
        <p14:creationId xmlns:p14="http://schemas.microsoft.com/office/powerpoint/2010/main" val="3756814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4A92D6C-73CE-4692-A62C-846E7EA3D655}"/>
              </a:ext>
            </a:extLst>
          </p:cNvPr>
          <p:cNvSpPr>
            <a:spLocks noGrp="1"/>
          </p:cNvSpPr>
          <p:nvPr>
            <p:ph type="sldNum" sz="quarter" idx="12"/>
          </p:nvPr>
        </p:nvSpPr>
        <p:spPr/>
        <p:txBody>
          <a:bodyPr/>
          <a:lstStyle/>
          <a:p>
            <a:pPr>
              <a:defRPr/>
            </a:pPr>
            <a:fld id="{29BE2102-8FAB-42DE-95DB-02091E1D1B36}" type="slidenum">
              <a:rPr lang="en-US" smtClean="0"/>
              <a:pPr>
                <a:defRPr/>
              </a:pPr>
              <a:t>41</a:t>
            </a:fld>
            <a:endParaRPr lang="en-US"/>
          </a:p>
        </p:txBody>
      </p:sp>
      <p:sp>
        <p:nvSpPr>
          <p:cNvPr id="5" name="Rectangle 3">
            <a:extLst>
              <a:ext uri="{FF2B5EF4-FFF2-40B4-BE49-F238E27FC236}">
                <a16:creationId xmlns="" xmlns:a16="http://schemas.microsoft.com/office/drawing/2014/main" id="{14A59E16-5F66-4CD1-8015-CAB582B7C9B0}"/>
              </a:ext>
            </a:extLst>
          </p:cNvPr>
          <p:cNvSpPr>
            <a:spLocks noChangeArrowheads="1"/>
          </p:cNvSpPr>
          <p:nvPr/>
        </p:nvSpPr>
        <p:spPr bwMode="auto">
          <a:xfrm>
            <a:off x="266700" y="1447800"/>
            <a:ext cx="8610600" cy="26776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400" dirty="0"/>
              <a:t>In cluster setup phase the </a:t>
            </a:r>
            <a:r>
              <a:rPr lang="en-US" sz="2400" dirty="0">
                <a:solidFill>
                  <a:srgbClr val="FF0000"/>
                </a:solidFill>
              </a:rPr>
              <a:t>position </a:t>
            </a:r>
            <a:r>
              <a:rPr lang="en-US" sz="2400" dirty="0"/>
              <a:t>and</a:t>
            </a:r>
            <a:r>
              <a:rPr lang="en-US" sz="2400" dirty="0">
                <a:solidFill>
                  <a:srgbClr val="FF0000"/>
                </a:solidFill>
              </a:rPr>
              <a:t> energy </a:t>
            </a:r>
            <a:r>
              <a:rPr lang="en-US" sz="2400" dirty="0"/>
              <a:t>of each node is not considered.</a:t>
            </a:r>
          </a:p>
          <a:p>
            <a:pPr algn="just" eaLnBrk="1" hangingPunct="1">
              <a:spcBef>
                <a:spcPct val="50000"/>
              </a:spcBef>
              <a:buFont typeface="Wingdings" panose="05000000000000000000" pitchFamily="2" charset="2"/>
              <a:buChar char="v"/>
            </a:pPr>
            <a:r>
              <a:rPr lang="en-US" sz="2400" dirty="0"/>
              <a:t>Cluster head uses single hop to communicate with the BS which may cause more energy consumption.</a:t>
            </a:r>
          </a:p>
          <a:p>
            <a:pPr algn="just" eaLnBrk="1" hangingPunct="1">
              <a:spcBef>
                <a:spcPct val="50000"/>
              </a:spcBef>
              <a:buFont typeface="Wingdings" panose="05000000000000000000" pitchFamily="2" charset="2"/>
              <a:buChar char="v"/>
            </a:pPr>
            <a:r>
              <a:rPr lang="en-US" sz="2400" dirty="0"/>
              <a:t>Random rotation of cluster head and the network constantly update the cluster result in excessive energy consumption.  </a:t>
            </a:r>
          </a:p>
        </p:txBody>
      </p:sp>
      <p:sp>
        <p:nvSpPr>
          <p:cNvPr id="6" name="TextBox 5">
            <a:extLst>
              <a:ext uri="{FF2B5EF4-FFF2-40B4-BE49-F238E27FC236}">
                <a16:creationId xmlns="" xmlns:a16="http://schemas.microsoft.com/office/drawing/2014/main" id="{B9C7FBF9-CAEB-46F9-B7DB-27FFF10ECC0B}"/>
              </a:ext>
            </a:extLst>
          </p:cNvPr>
          <p:cNvSpPr txBox="1"/>
          <p:nvPr/>
        </p:nvSpPr>
        <p:spPr>
          <a:xfrm>
            <a:off x="533400" y="533400"/>
            <a:ext cx="6705600" cy="646331"/>
          </a:xfrm>
          <a:prstGeom prst="rect">
            <a:avLst/>
          </a:prstGeom>
          <a:noFill/>
        </p:spPr>
        <p:txBody>
          <a:bodyPr wrap="square" rtlCol="0">
            <a:spAutoFit/>
          </a:bodyPr>
          <a:lstStyle/>
          <a:p>
            <a:r>
              <a:rPr lang="en-US" sz="3600" b="1" dirty="0">
                <a:solidFill>
                  <a:srgbClr val="0000FF"/>
                </a:solidFill>
              </a:rPr>
              <a:t>Limitation of LEACH algorithm</a:t>
            </a:r>
          </a:p>
        </p:txBody>
      </p:sp>
      <p:pic>
        <p:nvPicPr>
          <p:cNvPr id="7" name="Picture 6">
            <a:extLst>
              <a:ext uri="{FF2B5EF4-FFF2-40B4-BE49-F238E27FC236}">
                <a16:creationId xmlns="" xmlns:a16="http://schemas.microsoft.com/office/drawing/2014/main" id="{5C02E5FA-4027-4795-95CB-C644D2216D58}"/>
              </a:ext>
            </a:extLst>
          </p:cNvPr>
          <p:cNvPicPr>
            <a:picLocks noChangeAspect="1"/>
          </p:cNvPicPr>
          <p:nvPr/>
        </p:nvPicPr>
        <p:blipFill>
          <a:blip r:embed="rId2"/>
          <a:stretch>
            <a:fillRect/>
          </a:stretch>
        </p:blipFill>
        <p:spPr>
          <a:xfrm>
            <a:off x="762000" y="4724400"/>
            <a:ext cx="2963348" cy="1057275"/>
          </a:xfrm>
          <a:prstGeom prst="rect">
            <a:avLst/>
          </a:prstGeom>
        </p:spPr>
      </p:pic>
      <p:pic>
        <p:nvPicPr>
          <p:cNvPr id="8" name="Picture 7">
            <a:extLst>
              <a:ext uri="{FF2B5EF4-FFF2-40B4-BE49-F238E27FC236}">
                <a16:creationId xmlns="" xmlns:a16="http://schemas.microsoft.com/office/drawing/2014/main" id="{4A8A66DB-6D15-4620-8823-03BB243298D0}"/>
              </a:ext>
            </a:extLst>
          </p:cNvPr>
          <p:cNvPicPr>
            <a:picLocks noChangeAspect="1"/>
          </p:cNvPicPr>
          <p:nvPr/>
        </p:nvPicPr>
        <p:blipFill>
          <a:blip r:embed="rId3"/>
          <a:stretch>
            <a:fillRect/>
          </a:stretch>
        </p:blipFill>
        <p:spPr>
          <a:xfrm>
            <a:off x="4572000" y="4334440"/>
            <a:ext cx="3838575" cy="1704975"/>
          </a:xfrm>
          <a:prstGeom prst="rect">
            <a:avLst/>
          </a:prstGeom>
        </p:spPr>
      </p:pic>
    </p:spTree>
    <p:extLst>
      <p:ext uri="{BB962C8B-B14F-4D97-AF65-F5344CB8AC3E}">
        <p14:creationId xmlns:p14="http://schemas.microsoft.com/office/powerpoint/2010/main" val="4212319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4"/>
          <p:cNvGraphicFramePr>
            <a:graphicFrameLocks noGrp="1" noChangeAspect="1"/>
          </p:cNvGraphicFramePr>
          <p:nvPr>
            <p:ph/>
          </p:nvPr>
        </p:nvGraphicFramePr>
        <p:xfrm>
          <a:off x="1371600" y="381000"/>
          <a:ext cx="5562600" cy="5562600"/>
        </p:xfrm>
        <a:graphic>
          <a:graphicData uri="http://schemas.openxmlformats.org/presentationml/2006/ole">
            <mc:AlternateContent xmlns:mc="http://schemas.openxmlformats.org/markup-compatibility/2006">
              <mc:Choice xmlns:v="urn:schemas-microsoft-com:vml" Requires="v">
                <p:oleObj spid="_x0000_s38986" name="Bitmap Image" r:id="rId3" imgW="5106113" imgH="5106113" progId="Paint.Picture">
                  <p:embed/>
                </p:oleObj>
              </mc:Choice>
              <mc:Fallback>
                <p:oleObj name="Bitmap Image" r:id="rId3" imgW="5106113" imgH="510611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1000"/>
                        <a:ext cx="5562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5" name="Rectangle 6"/>
          <p:cNvSpPr>
            <a:spLocks noChangeArrowheads="1"/>
          </p:cNvSpPr>
          <p:nvPr/>
        </p:nvSpPr>
        <p:spPr bwMode="auto">
          <a:xfrm>
            <a:off x="3429000" y="6019800"/>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a:t>Fig. 1. LEACH</a:t>
            </a: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F49011F-0FE3-404F-8413-86A2D9710D38}" type="slidenum">
              <a:rPr lang="en-US" sz="1400" smtClean="0"/>
              <a:pPr>
                <a:spcBef>
                  <a:spcPct val="0"/>
                </a:spcBef>
                <a:buFontTx/>
                <a:buNone/>
              </a:pPr>
              <a:t>42</a:t>
            </a:fld>
            <a:endParaRPr 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228600" y="533400"/>
            <a:ext cx="8686800" cy="464742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b="1" dirty="0">
                <a:solidFill>
                  <a:srgbClr val="0070C0"/>
                </a:solidFill>
              </a:rPr>
              <a:t>2.  DEEP Clustering Protocol</a:t>
            </a:r>
          </a:p>
          <a:p>
            <a:pPr algn="just" eaLnBrk="1" hangingPunct="1">
              <a:spcBef>
                <a:spcPct val="0"/>
              </a:spcBef>
              <a:buFontTx/>
              <a:buNone/>
            </a:pPr>
            <a:endParaRPr lang="en-US" sz="2400" b="1" dirty="0">
              <a:solidFill>
                <a:srgbClr val="0070C0"/>
              </a:solidFill>
            </a:endParaRPr>
          </a:p>
          <a:p>
            <a:pPr algn="just" eaLnBrk="1" hangingPunct="1">
              <a:spcBef>
                <a:spcPct val="0"/>
              </a:spcBef>
              <a:buFont typeface="Wingdings" panose="05000000000000000000" pitchFamily="2" charset="2"/>
              <a:buChar char="ü"/>
            </a:pPr>
            <a:r>
              <a:rPr lang="en-US" sz="2400" dirty="0"/>
              <a:t>The </a:t>
            </a:r>
            <a:r>
              <a:rPr lang="en-US" sz="2400" dirty="0">
                <a:solidFill>
                  <a:srgbClr val="FF0000"/>
                </a:solidFill>
              </a:rPr>
              <a:t>Decentralized Energy-Efficient Cluster Propagation (DEEP) </a:t>
            </a:r>
            <a:r>
              <a:rPr lang="en-US" sz="2400" dirty="0"/>
              <a:t>protocol that establishes clusters with </a:t>
            </a:r>
            <a:r>
              <a:rPr lang="en-US" sz="2400" dirty="0">
                <a:solidFill>
                  <a:srgbClr val="FF0000"/>
                </a:solidFill>
              </a:rPr>
              <a:t>uniformly distributed cluster heads</a:t>
            </a:r>
            <a:r>
              <a:rPr lang="en-US" sz="2400" dirty="0"/>
              <a:t>. </a:t>
            </a:r>
            <a:endParaRPr lang="en-US" sz="2400" dirty="0" smtClean="0"/>
          </a:p>
          <a:p>
            <a:pPr algn="just" eaLnBrk="1" hangingPunct="1">
              <a:spcBef>
                <a:spcPct val="0"/>
              </a:spcBef>
              <a:buFont typeface="Wingdings" panose="05000000000000000000" pitchFamily="2" charset="2"/>
              <a:buChar char="ü"/>
            </a:pPr>
            <a:endParaRPr lang="en-US" sz="2400" dirty="0"/>
          </a:p>
          <a:p>
            <a:pPr algn="just" eaLnBrk="1" hangingPunct="1">
              <a:spcBef>
                <a:spcPct val="0"/>
              </a:spcBef>
              <a:buFont typeface="Wingdings" panose="05000000000000000000" pitchFamily="2" charset="2"/>
              <a:buChar char="ü"/>
            </a:pPr>
            <a:r>
              <a:rPr lang="en-US" sz="2400" dirty="0" smtClean="0"/>
              <a:t>This </a:t>
            </a:r>
            <a:r>
              <a:rPr lang="en-US" sz="2400" dirty="0"/>
              <a:t>protocol balances the load among all the cluster heads by keeping the clusters' </a:t>
            </a:r>
            <a:r>
              <a:rPr lang="en-US" sz="2400" dirty="0">
                <a:solidFill>
                  <a:srgbClr val="FF0000"/>
                </a:solidFill>
              </a:rPr>
              <a:t>radii fairly equal</a:t>
            </a:r>
            <a:r>
              <a:rPr lang="en-US" sz="2400" dirty="0"/>
              <a:t>. </a:t>
            </a:r>
          </a:p>
          <a:p>
            <a:pPr algn="just" eaLnBrk="1" hangingPunct="1">
              <a:spcBef>
                <a:spcPct val="0"/>
              </a:spcBef>
              <a:buFont typeface="Wingdings" panose="05000000000000000000" pitchFamily="2" charset="2"/>
              <a:buChar char="ü"/>
            </a:pPr>
            <a:endParaRPr lang="en-US" sz="2400" dirty="0"/>
          </a:p>
          <a:p>
            <a:pPr algn="just" eaLnBrk="1" hangingPunct="1">
              <a:spcBef>
                <a:spcPct val="0"/>
              </a:spcBef>
              <a:buFont typeface="Wingdings" panose="05000000000000000000" pitchFamily="2" charset="2"/>
              <a:buChar char="ü"/>
            </a:pPr>
            <a:r>
              <a:rPr lang="en-US" sz="2400" dirty="0"/>
              <a:t>The protocol starts with an initial cluster head and forms new cluster-head candidates gradually by controlling the relative distance between a </a:t>
            </a:r>
            <a:r>
              <a:rPr lang="en-US" sz="2400" dirty="0">
                <a:solidFill>
                  <a:srgbClr val="FF0000"/>
                </a:solidFill>
              </a:rPr>
              <a:t>pair of cluster heads </a:t>
            </a:r>
            <a:r>
              <a:rPr lang="en-US" sz="2400" dirty="0"/>
              <a:t>and the </a:t>
            </a:r>
            <a:r>
              <a:rPr lang="en-US" sz="2400" dirty="0">
                <a:solidFill>
                  <a:srgbClr val="FF0000"/>
                </a:solidFill>
              </a:rPr>
              <a:t>circular radius of each cluster</a:t>
            </a:r>
            <a:r>
              <a:rPr lang="en-US" sz="2400" dirty="0"/>
              <a:t>. </a:t>
            </a:r>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79DBA5-51A2-4C12-8104-8804DC69141D}" type="slidenum">
              <a:rPr lang="en-US" sz="1400" smtClean="0"/>
              <a:pPr>
                <a:spcBef>
                  <a:spcPct val="0"/>
                </a:spcBef>
                <a:buFontTx/>
                <a:buNone/>
              </a:pPr>
              <a:t>43</a:t>
            </a:fld>
            <a:endParaRPr 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txBox="1">
            <a:spLocks noChangeArrowheads="1"/>
          </p:cNvSpPr>
          <p:nvPr/>
        </p:nvSpPr>
        <p:spPr bwMode="auto">
          <a:xfrm>
            <a:off x="228600" y="1143000"/>
            <a:ext cx="8763000" cy="452431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400" dirty="0" smtClean="0"/>
              <a:t>A </a:t>
            </a:r>
            <a:r>
              <a:rPr lang="en-US" sz="2400" dirty="0"/>
              <a:t>cluster head can be placed at the center of the cluster and cluster members can send the data packets directly to the cluster head without the need for any route set-up protocol. </a:t>
            </a:r>
          </a:p>
          <a:p>
            <a:pPr algn="just" eaLnBrk="1" hangingPunct="1">
              <a:spcBef>
                <a:spcPct val="0"/>
              </a:spcBef>
              <a:buFont typeface="Wingdings" panose="05000000000000000000" pitchFamily="2" charset="2"/>
              <a:buChar char="ü"/>
            </a:pPr>
            <a:endParaRPr lang="en-US" sz="2400" dirty="0"/>
          </a:p>
          <a:p>
            <a:pPr algn="just" eaLnBrk="1" hangingPunct="1">
              <a:spcBef>
                <a:spcPct val="0"/>
              </a:spcBef>
              <a:buFontTx/>
              <a:buNone/>
            </a:pPr>
            <a:r>
              <a:rPr lang="en-US" sz="2400" dirty="0"/>
              <a:t>In order to explain the details of this algorithm, control signals and protocol parameters need to be introduced:</a:t>
            </a:r>
          </a:p>
          <a:p>
            <a:pPr algn="just" eaLnBrk="1" hangingPunct="1">
              <a:spcBef>
                <a:spcPct val="0"/>
              </a:spcBef>
              <a:buFontTx/>
              <a:buNone/>
            </a:pPr>
            <a:endParaRPr lang="en-US" sz="2400" dirty="0"/>
          </a:p>
          <a:p>
            <a:pPr algn="just" eaLnBrk="1" hangingPunct="1">
              <a:spcBef>
                <a:spcPct val="0"/>
              </a:spcBef>
              <a:buFont typeface="Wingdings" panose="05000000000000000000" pitchFamily="2" charset="2"/>
              <a:buChar char="q"/>
            </a:pPr>
            <a:r>
              <a:rPr lang="en-US" sz="2400" dirty="0">
                <a:solidFill>
                  <a:srgbClr val="FF0000"/>
                </a:solidFill>
              </a:rPr>
              <a:t>Control signals: </a:t>
            </a:r>
            <a:r>
              <a:rPr lang="en-US" sz="2400" dirty="0"/>
              <a:t>(1) cluster-head declaration signal or (2) cluster-head exploration signal </a:t>
            </a:r>
          </a:p>
          <a:p>
            <a:pPr algn="just" eaLnBrk="1" hangingPunct="1">
              <a:spcBef>
                <a:spcPct val="0"/>
              </a:spcBef>
              <a:buFont typeface="Wingdings" panose="05000000000000000000" pitchFamily="2" charset="2"/>
              <a:buChar char="q"/>
            </a:pPr>
            <a:r>
              <a:rPr lang="en-US" sz="2400" dirty="0">
                <a:solidFill>
                  <a:srgbClr val="FF0000"/>
                </a:solidFill>
              </a:rPr>
              <a:t>Membership search signal with control parameters:</a:t>
            </a:r>
            <a:r>
              <a:rPr lang="en-US" sz="2400" dirty="0"/>
              <a:t> </a:t>
            </a:r>
            <a:r>
              <a:rPr lang="en-US" sz="2400" dirty="0" smtClean="0"/>
              <a:t>(1) declaration </a:t>
            </a:r>
            <a:r>
              <a:rPr lang="en-US" sz="2400" dirty="0"/>
              <a:t>range (</a:t>
            </a:r>
            <a:r>
              <a:rPr lang="en-US" sz="2400" i="1" dirty="0" err="1"/>
              <a:t>d</a:t>
            </a:r>
            <a:r>
              <a:rPr lang="en-US" sz="2400" i="1" baseline="-25000" dirty="0" err="1"/>
              <a:t>r</a:t>
            </a:r>
            <a:r>
              <a:rPr lang="en-US" sz="2400" dirty="0"/>
              <a:t>), </a:t>
            </a:r>
            <a:r>
              <a:rPr lang="en-US" sz="2400" dirty="0" smtClean="0"/>
              <a:t>(2) exploration </a:t>
            </a:r>
            <a:r>
              <a:rPr lang="en-US" sz="2400" dirty="0"/>
              <a:t>range (</a:t>
            </a:r>
            <a:r>
              <a:rPr lang="en-US" sz="2400" i="1" dirty="0"/>
              <a:t>d</a:t>
            </a:r>
            <a:r>
              <a:rPr lang="en-US" sz="2400" i="1" baseline="-25000" dirty="0"/>
              <a:t>r1</a:t>
            </a:r>
            <a:r>
              <a:rPr lang="en-US" sz="2400" i="1" dirty="0"/>
              <a:t>, d</a:t>
            </a:r>
            <a:r>
              <a:rPr lang="en-US" sz="2400" i="1" baseline="-25000" dirty="0"/>
              <a:t>r2</a:t>
            </a:r>
            <a:r>
              <a:rPr lang="en-US" sz="2400" dirty="0"/>
              <a:t>), </a:t>
            </a:r>
            <a:r>
              <a:rPr lang="en-US" sz="2400" dirty="0" smtClean="0"/>
              <a:t>(3) minimum </a:t>
            </a:r>
            <a:r>
              <a:rPr lang="en-US" sz="2400" dirty="0"/>
              <a:t>number of members (</a:t>
            </a:r>
            <a:r>
              <a:rPr lang="en-US" sz="2400" i="1" dirty="0" err="1"/>
              <a:t>m</a:t>
            </a:r>
            <a:r>
              <a:rPr lang="en-US" sz="2400" i="1" baseline="-25000" dirty="0" err="1"/>
              <a:t>n</a:t>
            </a:r>
            <a:r>
              <a:rPr lang="en-US" sz="2400" dirty="0"/>
              <a:t>), </a:t>
            </a:r>
            <a:r>
              <a:rPr lang="en-US" sz="2400" dirty="0" smtClean="0"/>
              <a:t>(4) the </a:t>
            </a:r>
            <a:r>
              <a:rPr lang="en-US" sz="2400" dirty="0"/>
              <a:t>received signal energy (</a:t>
            </a:r>
            <a:r>
              <a:rPr lang="en-US" sz="2400" i="1" dirty="0"/>
              <a:t>E</a:t>
            </a:r>
            <a:r>
              <a:rPr lang="en-US" sz="2400" i="1" baseline="-25000" dirty="0"/>
              <a:t>rc1</a:t>
            </a:r>
            <a:r>
              <a:rPr lang="en-US" sz="2400" dirty="0"/>
              <a:t> and </a:t>
            </a:r>
            <a:r>
              <a:rPr lang="en-US" sz="2400" i="1" dirty="0"/>
              <a:t>E</a:t>
            </a:r>
            <a:r>
              <a:rPr lang="en-US" sz="2400" i="1" baseline="-25000" dirty="0"/>
              <a:t>rc2</a:t>
            </a:r>
            <a:r>
              <a:rPr lang="en-US" sz="2400" dirty="0"/>
              <a:t>).</a:t>
            </a:r>
          </a:p>
        </p:txBody>
      </p:sp>
      <p:sp>
        <p:nvSpPr>
          <p:cNvPr id="409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2FD566F-DD02-4FA0-8FD6-8F089BB9D121}" type="slidenum">
              <a:rPr lang="en-US" sz="1400" smtClean="0"/>
              <a:pPr>
                <a:spcBef>
                  <a:spcPct val="0"/>
                </a:spcBef>
                <a:buFontTx/>
                <a:buNone/>
              </a:pPr>
              <a:t>44</a:t>
            </a:fld>
            <a:endParaRPr 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52400" y="152400"/>
            <a:ext cx="8763000" cy="19389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ü"/>
            </a:pPr>
            <a:r>
              <a:rPr lang="en-US" sz="2400" dirty="0"/>
              <a:t>DEEP forms clusters by starting with an initial cluster head </a:t>
            </a:r>
            <a:r>
              <a:rPr lang="en-US" sz="2400" dirty="0" smtClean="0"/>
              <a:t>which </a:t>
            </a:r>
            <a:r>
              <a:rPr lang="en-US" sz="2400" dirty="0"/>
              <a:t>starts the cluster set-up phase by propagating </a:t>
            </a:r>
            <a:r>
              <a:rPr lang="en-US" sz="2400" dirty="0">
                <a:solidFill>
                  <a:srgbClr val="FF0000"/>
                </a:solidFill>
              </a:rPr>
              <a:t>cluster-head declaration </a:t>
            </a:r>
            <a:r>
              <a:rPr lang="en-US" sz="2400" dirty="0"/>
              <a:t>signals within  the range of </a:t>
            </a:r>
            <a:r>
              <a:rPr lang="en-US" sz="2400" i="1" dirty="0"/>
              <a:t>d</a:t>
            </a:r>
            <a:r>
              <a:rPr lang="en-US" sz="2400" i="1" baseline="-25000" dirty="0"/>
              <a:t>r</a:t>
            </a:r>
            <a:r>
              <a:rPr lang="en-US" sz="2400" dirty="0"/>
              <a:t>. </a:t>
            </a:r>
            <a:r>
              <a:rPr lang="en-US" sz="2400" dirty="0" smtClean="0"/>
              <a:t>At </a:t>
            </a:r>
            <a:r>
              <a:rPr lang="en-US" sz="2400" dirty="0"/>
              <a:t>this point, sensor nodes that receive the declaration signal </a:t>
            </a:r>
            <a:r>
              <a:rPr lang="en-US" sz="2400" dirty="0" smtClean="0"/>
              <a:t>(with energy greater than </a:t>
            </a:r>
            <a:r>
              <a:rPr lang="en-US" sz="2400" i="1" dirty="0" err="1" smtClean="0"/>
              <a:t>E</a:t>
            </a:r>
            <a:r>
              <a:rPr lang="en-US" sz="2400" i="1" baseline="-25000" dirty="0" err="1" smtClean="0"/>
              <a:t>rc</a:t>
            </a:r>
            <a:r>
              <a:rPr lang="en-US" sz="2400" dirty="0" smtClean="0"/>
              <a:t>) accept </a:t>
            </a:r>
            <a:r>
              <a:rPr lang="en-US" sz="2400" dirty="0"/>
              <a:t>the corresponding cluster head as a leader. </a:t>
            </a:r>
          </a:p>
        </p:txBody>
      </p:sp>
      <p:sp>
        <p:nvSpPr>
          <p:cNvPr id="419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0C3000E-14AD-4A60-8AE0-BFC4591EF63F}" type="slidenum">
              <a:rPr lang="en-US" sz="1400" smtClean="0"/>
              <a:pPr>
                <a:spcBef>
                  <a:spcPct val="0"/>
                </a:spcBef>
                <a:buFontTx/>
                <a:buNone/>
              </a:pPr>
              <a:t>45</a:t>
            </a:fld>
            <a:endParaRPr lang="en-US" sz="1400"/>
          </a:p>
        </p:txBody>
      </p:sp>
      <p:grpSp>
        <p:nvGrpSpPr>
          <p:cNvPr id="23" name="Group 22"/>
          <p:cNvGrpSpPr/>
          <p:nvPr/>
        </p:nvGrpSpPr>
        <p:grpSpPr>
          <a:xfrm>
            <a:off x="4343400" y="2062517"/>
            <a:ext cx="3505200" cy="3342154"/>
            <a:chOff x="4343400" y="2062517"/>
            <a:chExt cx="3505200" cy="3342154"/>
          </a:xfrm>
        </p:grpSpPr>
        <p:sp>
          <p:nvSpPr>
            <p:cNvPr id="2" name="Oval 1"/>
            <p:cNvSpPr/>
            <p:nvPr/>
          </p:nvSpPr>
          <p:spPr>
            <a:xfrm>
              <a:off x="5410200" y="3048000"/>
              <a:ext cx="1447800" cy="1371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95800" y="2220446"/>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2062517"/>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019800" y="3581400"/>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3" idx="6"/>
              <a:endCxn id="2" idx="6"/>
            </p:cNvCxnSpPr>
            <p:nvPr/>
          </p:nvCxnSpPr>
          <p:spPr>
            <a:xfrm>
              <a:off x="6248400" y="3695700"/>
              <a:ext cx="609600" cy="38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172200" y="2438400"/>
              <a:ext cx="685800" cy="1143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20464" y="2091392"/>
              <a:ext cx="444968" cy="1490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6584" y="3308002"/>
              <a:ext cx="762000" cy="461665"/>
            </a:xfrm>
            <a:prstGeom prst="rect">
              <a:avLst/>
            </a:prstGeom>
            <a:noFill/>
          </p:spPr>
          <p:txBody>
            <a:bodyPr wrap="square" rtlCol="0">
              <a:spAutoFit/>
            </a:bodyPr>
            <a:lstStyle/>
            <a:p>
              <a:r>
                <a:rPr lang="en-US" i="1" dirty="0" err="1" smtClean="0"/>
                <a:t>d</a:t>
              </a:r>
              <a:r>
                <a:rPr lang="en-US" i="1" baseline="-25000" dirty="0" err="1" smtClean="0"/>
                <a:t>r</a:t>
              </a:r>
              <a:endParaRPr lang="en-US" i="1" baseline="-25000" dirty="0"/>
            </a:p>
          </p:txBody>
        </p:sp>
        <p:sp>
          <p:nvSpPr>
            <p:cNvPr id="17" name="TextBox 16"/>
            <p:cNvSpPr txBox="1"/>
            <p:nvPr/>
          </p:nvSpPr>
          <p:spPr>
            <a:xfrm>
              <a:off x="6589796" y="2604399"/>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smtClean="0"/>
                <a:t>1</a:t>
              </a:r>
              <a:endParaRPr lang="en-US" baseline="-25000" dirty="0"/>
            </a:p>
          </p:txBody>
        </p:sp>
        <p:sp>
          <p:nvSpPr>
            <p:cNvPr id="18" name="TextBox 17"/>
            <p:cNvSpPr txBox="1"/>
            <p:nvPr/>
          </p:nvSpPr>
          <p:spPr>
            <a:xfrm>
              <a:off x="5887202" y="2316417"/>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a:t>2</a:t>
              </a:r>
            </a:p>
          </p:txBody>
        </p:sp>
        <p:sp>
          <p:nvSpPr>
            <p:cNvPr id="14" name="TextBox 13"/>
            <p:cNvSpPr txBox="1"/>
            <p:nvPr/>
          </p:nvSpPr>
          <p:spPr>
            <a:xfrm>
              <a:off x="5791200" y="3715736"/>
              <a:ext cx="762000" cy="461665"/>
            </a:xfrm>
            <a:prstGeom prst="rect">
              <a:avLst/>
            </a:prstGeom>
            <a:noFill/>
          </p:spPr>
          <p:txBody>
            <a:bodyPr wrap="square" rtlCol="0">
              <a:spAutoFit/>
            </a:bodyPr>
            <a:lstStyle/>
            <a:p>
              <a:r>
                <a:rPr lang="en-US" dirty="0" smtClean="0"/>
                <a:t>CH</a:t>
              </a:r>
              <a:endParaRPr lang="en-US" dirty="0"/>
            </a:p>
          </p:txBody>
        </p:sp>
      </p:grpSp>
      <p:cxnSp>
        <p:nvCxnSpPr>
          <p:cNvPr id="16" name="Straight Arrow Connector 15"/>
          <p:cNvCxnSpPr/>
          <p:nvPr/>
        </p:nvCxnSpPr>
        <p:spPr>
          <a:xfrm flipV="1">
            <a:off x="4592604" y="3769668"/>
            <a:ext cx="1046196" cy="1869132"/>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40232" y="5507156"/>
            <a:ext cx="3055901" cy="830997"/>
          </a:xfrm>
          <a:prstGeom prst="rect">
            <a:avLst/>
          </a:prstGeom>
        </p:spPr>
        <p:txBody>
          <a:bodyPr wrap="none">
            <a:spAutoFit/>
          </a:bodyPr>
          <a:lstStyle/>
          <a:p>
            <a:r>
              <a:rPr lang="en-US" dirty="0" smtClean="0"/>
              <a:t>Region of cluster-head </a:t>
            </a:r>
          </a:p>
          <a:p>
            <a:r>
              <a:rPr lang="en-US" dirty="0" smtClean="0"/>
              <a:t>declaration </a:t>
            </a:r>
            <a:endParaRPr lang="en-US" dirty="0"/>
          </a:p>
        </p:txBody>
      </p:sp>
      <p:cxnSp>
        <p:nvCxnSpPr>
          <p:cNvPr id="24" name="Straight Arrow Connector 23"/>
          <p:cNvCxnSpPr/>
          <p:nvPr/>
        </p:nvCxnSpPr>
        <p:spPr>
          <a:xfrm flipV="1">
            <a:off x="2306604" y="3618288"/>
            <a:ext cx="2133600" cy="738867"/>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52401" y="4353910"/>
            <a:ext cx="4287803" cy="707886"/>
          </a:xfrm>
          <a:prstGeom prst="rect">
            <a:avLst/>
          </a:prstGeom>
        </p:spPr>
        <p:txBody>
          <a:bodyPr wrap="square">
            <a:spAutoFit/>
          </a:bodyPr>
          <a:lstStyle/>
          <a:p>
            <a:r>
              <a:rPr lang="en-US" sz="2000" dirty="0" smtClean="0"/>
              <a:t>Region of cluster-head Exploration </a:t>
            </a:r>
          </a:p>
          <a:p>
            <a:r>
              <a:rPr lang="en-US" sz="2000" dirty="0" smtClean="0"/>
              <a:t>(region between two concentric circles) </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Box 4"/>
          <p:cNvSpPr txBox="1">
            <a:spLocks noChangeArrowheads="1"/>
          </p:cNvSpPr>
          <p:nvPr/>
        </p:nvSpPr>
        <p:spPr bwMode="auto">
          <a:xfrm>
            <a:off x="76200" y="0"/>
            <a:ext cx="8915400" cy="30469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400" dirty="0"/>
              <a:t>Now, the initial cluster-head candidate propagates the </a:t>
            </a:r>
            <a:r>
              <a:rPr lang="en-US" sz="2400" dirty="0">
                <a:solidFill>
                  <a:srgbClr val="FF0000"/>
                </a:solidFill>
              </a:rPr>
              <a:t>cluster-head exploration </a:t>
            </a:r>
            <a:r>
              <a:rPr lang="en-US" sz="2400" dirty="0" smtClean="0"/>
              <a:t>signal. Only </a:t>
            </a:r>
            <a:r>
              <a:rPr lang="en-US" sz="2400" dirty="0"/>
              <a:t>nodes that have never played the role of a cluster head and </a:t>
            </a:r>
            <a:r>
              <a:rPr lang="en-US" sz="2400" dirty="0" smtClean="0"/>
              <a:t> the received signal satisfies the inequality </a:t>
            </a:r>
            <a:r>
              <a:rPr lang="en-US" sz="2400" i="1" dirty="0"/>
              <a:t>E</a:t>
            </a:r>
            <a:r>
              <a:rPr lang="en-US" sz="2400" i="1" baseline="-25000" dirty="0"/>
              <a:t>rc1</a:t>
            </a:r>
            <a:r>
              <a:rPr lang="en-US" sz="2400" i="1" dirty="0"/>
              <a:t> &lt; </a:t>
            </a:r>
            <a:r>
              <a:rPr lang="en-US" sz="2400" i="1" dirty="0" err="1"/>
              <a:t>E</a:t>
            </a:r>
            <a:r>
              <a:rPr lang="en-US" sz="2400" i="1" baseline="-25000" dirty="0" err="1"/>
              <a:t>r</a:t>
            </a:r>
            <a:r>
              <a:rPr lang="en-US" sz="2400" i="1" dirty="0"/>
              <a:t> &lt; </a:t>
            </a:r>
            <a:r>
              <a:rPr lang="en-US" sz="2400" i="1" dirty="0" smtClean="0"/>
              <a:t>E</a:t>
            </a:r>
            <a:r>
              <a:rPr lang="en-US" sz="2400" i="1" baseline="-25000" dirty="0" smtClean="0"/>
              <a:t>rc2</a:t>
            </a:r>
            <a:r>
              <a:rPr lang="en-US" sz="2400" dirty="0" smtClean="0"/>
              <a:t> i.e. nodes at a distance  </a:t>
            </a:r>
            <a:r>
              <a:rPr lang="en-US" sz="2400" i="1" dirty="0" smtClean="0"/>
              <a:t>d</a:t>
            </a:r>
            <a:r>
              <a:rPr lang="en-US" sz="2400" i="1" baseline="-25000" dirty="0" smtClean="0"/>
              <a:t>r</a:t>
            </a:r>
            <a:r>
              <a:rPr lang="en-US" sz="2400" baseline="-25000" dirty="0" smtClean="0"/>
              <a:t>2 </a:t>
            </a:r>
            <a:r>
              <a:rPr lang="en-US" sz="2400" dirty="0" smtClean="0"/>
              <a:t>&lt; </a:t>
            </a:r>
            <a:r>
              <a:rPr lang="en-US" sz="2400" i="1" dirty="0" err="1" smtClean="0"/>
              <a:t>d</a:t>
            </a:r>
            <a:r>
              <a:rPr lang="en-US" sz="2400" i="1" baseline="-25000" dirty="0" err="1" smtClean="0"/>
              <a:t>r</a:t>
            </a:r>
            <a:r>
              <a:rPr lang="en-US" sz="2400" baseline="-25000" dirty="0" smtClean="0"/>
              <a:t> </a:t>
            </a:r>
            <a:r>
              <a:rPr lang="en-US" sz="2400" dirty="0" smtClean="0"/>
              <a:t>&lt; </a:t>
            </a:r>
            <a:r>
              <a:rPr lang="en-US" sz="2400" i="1" dirty="0" smtClean="0"/>
              <a:t>d</a:t>
            </a:r>
            <a:r>
              <a:rPr lang="en-US" sz="2400" i="1" baseline="-25000" dirty="0" smtClean="0"/>
              <a:t>r</a:t>
            </a:r>
            <a:r>
              <a:rPr lang="en-US" sz="2400" baseline="-25000" dirty="0" smtClean="0"/>
              <a:t>1</a:t>
            </a:r>
            <a:r>
              <a:rPr lang="en-US" sz="2400" dirty="0" smtClean="0"/>
              <a:t> are eligible to be new cluster head. </a:t>
            </a:r>
            <a:endParaRPr lang="en-US" sz="2400" dirty="0"/>
          </a:p>
          <a:p>
            <a:pPr algn="just" eaLnBrk="1" hangingPunct="1">
              <a:spcBef>
                <a:spcPct val="0"/>
              </a:spcBef>
              <a:buFont typeface="Wingdings" panose="05000000000000000000" pitchFamily="2" charset="2"/>
              <a:buChar char="ü"/>
            </a:pPr>
            <a:r>
              <a:rPr lang="en-US" sz="2400" dirty="0" smtClean="0"/>
              <a:t>Note </a:t>
            </a:r>
            <a:r>
              <a:rPr lang="en-US" sz="2400" dirty="0"/>
              <a:t>that </a:t>
            </a:r>
            <a:r>
              <a:rPr lang="en-US" sz="2400" i="1" dirty="0"/>
              <a:t>E</a:t>
            </a:r>
            <a:r>
              <a:rPr lang="en-US" sz="2400" i="1" baseline="-25000" dirty="0"/>
              <a:t>rc1</a:t>
            </a:r>
            <a:r>
              <a:rPr lang="en-US" sz="2400" dirty="0"/>
              <a:t> and </a:t>
            </a:r>
            <a:r>
              <a:rPr lang="en-US" sz="2400" i="1" dirty="0"/>
              <a:t>E</a:t>
            </a:r>
            <a:r>
              <a:rPr lang="en-US" sz="2400" i="1" baseline="-25000" dirty="0"/>
              <a:t>rc2</a:t>
            </a:r>
            <a:r>
              <a:rPr lang="en-US" sz="2400" dirty="0"/>
              <a:t> are fixed protocol parameters that can be pre calculated and stored in the sensor-node memory, using the following formula:</a:t>
            </a:r>
          </a:p>
        </p:txBody>
      </p:sp>
      <p:graphicFrame>
        <p:nvGraphicFramePr>
          <p:cNvPr id="43012" name="Object 4"/>
          <p:cNvGraphicFramePr>
            <a:graphicFrameLocks noChangeAspect="1"/>
          </p:cNvGraphicFramePr>
          <p:nvPr>
            <p:extLst>
              <p:ext uri="{D42A27DB-BD31-4B8C-83A1-F6EECF244321}">
                <p14:modId xmlns:p14="http://schemas.microsoft.com/office/powerpoint/2010/main" val="537270645"/>
              </p:ext>
            </p:extLst>
          </p:nvPr>
        </p:nvGraphicFramePr>
        <p:xfrm>
          <a:off x="980553" y="3172946"/>
          <a:ext cx="2924175" cy="685800"/>
        </p:xfrm>
        <a:graphic>
          <a:graphicData uri="http://schemas.openxmlformats.org/presentationml/2006/ole">
            <mc:AlternateContent xmlns:mc="http://schemas.openxmlformats.org/markup-compatibility/2006">
              <mc:Choice xmlns:v="urn:schemas-microsoft-com:vml" Requires="v">
                <p:oleObj spid="_x0000_s43153" name="Equation" r:id="rId3" imgW="1028254" imgH="241195" progId="Equation.3">
                  <p:embed/>
                </p:oleObj>
              </mc:Choice>
              <mc:Fallback>
                <p:oleObj name="Equation" r:id="rId3" imgW="1028254"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553" y="3172946"/>
                        <a:ext cx="29241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extLst>
              <p:ext uri="{D42A27DB-BD31-4B8C-83A1-F6EECF244321}">
                <p14:modId xmlns:p14="http://schemas.microsoft.com/office/powerpoint/2010/main" val="1687312877"/>
              </p:ext>
            </p:extLst>
          </p:nvPr>
        </p:nvGraphicFramePr>
        <p:xfrm>
          <a:off x="980553" y="4087346"/>
          <a:ext cx="3033713" cy="685800"/>
        </p:xfrm>
        <a:graphic>
          <a:graphicData uri="http://schemas.openxmlformats.org/presentationml/2006/ole">
            <mc:AlternateContent xmlns:mc="http://schemas.openxmlformats.org/markup-compatibility/2006">
              <mc:Choice xmlns:v="urn:schemas-microsoft-com:vml" Requires="v">
                <p:oleObj spid="_x0000_s43154" name="Equation" r:id="rId5" imgW="1066800" imgH="241300" progId="Equation.3">
                  <p:embed/>
                </p:oleObj>
              </mc:Choice>
              <mc:Fallback>
                <p:oleObj name="Equation" r:id="rId5" imgW="10668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553" y="4087346"/>
                        <a:ext cx="30337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
          <p:cNvGrpSpPr/>
          <p:nvPr/>
        </p:nvGrpSpPr>
        <p:grpSpPr>
          <a:xfrm>
            <a:off x="4800600" y="3515846"/>
            <a:ext cx="3505200" cy="3342154"/>
            <a:chOff x="4800600" y="3515846"/>
            <a:chExt cx="3505200" cy="3342154"/>
          </a:xfrm>
        </p:grpSpPr>
        <p:grpSp>
          <p:nvGrpSpPr>
            <p:cNvPr id="7" name="Group 6"/>
            <p:cNvGrpSpPr/>
            <p:nvPr/>
          </p:nvGrpSpPr>
          <p:grpSpPr>
            <a:xfrm>
              <a:off x="4800600" y="3515846"/>
              <a:ext cx="3505200" cy="3342154"/>
              <a:chOff x="4343400" y="2062517"/>
              <a:chExt cx="3505200" cy="3342154"/>
            </a:xfrm>
          </p:grpSpPr>
          <p:sp>
            <p:nvSpPr>
              <p:cNvPr id="8" name="Oval 7"/>
              <p:cNvSpPr/>
              <p:nvPr/>
            </p:nvSpPr>
            <p:spPr>
              <a:xfrm>
                <a:off x="5410200" y="3048000"/>
                <a:ext cx="1447800" cy="1371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95800" y="2220446"/>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43400" y="2062517"/>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19800" y="3581400"/>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6"/>
                <a:endCxn id="8" idx="6"/>
              </p:cNvCxnSpPr>
              <p:nvPr/>
            </p:nvCxnSpPr>
            <p:spPr>
              <a:xfrm>
                <a:off x="6248400" y="3695700"/>
                <a:ext cx="609600" cy="38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72200" y="2438400"/>
                <a:ext cx="685800" cy="1143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20464" y="2091392"/>
                <a:ext cx="444968" cy="1490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56584" y="3308002"/>
                <a:ext cx="762000" cy="461665"/>
              </a:xfrm>
              <a:prstGeom prst="rect">
                <a:avLst/>
              </a:prstGeom>
              <a:noFill/>
            </p:spPr>
            <p:txBody>
              <a:bodyPr wrap="square" rtlCol="0">
                <a:spAutoFit/>
              </a:bodyPr>
              <a:lstStyle/>
              <a:p>
                <a:r>
                  <a:rPr lang="en-US" i="1" dirty="0" err="1" smtClean="0"/>
                  <a:t>d</a:t>
                </a:r>
                <a:r>
                  <a:rPr lang="en-US" i="1" baseline="-25000" dirty="0" err="1" smtClean="0"/>
                  <a:t>r</a:t>
                </a:r>
                <a:endParaRPr lang="en-US" i="1" baseline="-25000" dirty="0"/>
              </a:p>
            </p:txBody>
          </p:sp>
          <p:sp>
            <p:nvSpPr>
              <p:cNvPr id="16" name="TextBox 15"/>
              <p:cNvSpPr txBox="1"/>
              <p:nvPr/>
            </p:nvSpPr>
            <p:spPr>
              <a:xfrm>
                <a:off x="6589796" y="2604399"/>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smtClean="0"/>
                  <a:t>1</a:t>
                </a:r>
                <a:endParaRPr lang="en-US" baseline="-25000" dirty="0"/>
              </a:p>
            </p:txBody>
          </p:sp>
          <p:sp>
            <p:nvSpPr>
              <p:cNvPr id="17" name="TextBox 16"/>
              <p:cNvSpPr txBox="1"/>
              <p:nvPr/>
            </p:nvSpPr>
            <p:spPr>
              <a:xfrm>
                <a:off x="5887202" y="2316417"/>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a:t>2</a:t>
                </a:r>
              </a:p>
            </p:txBody>
          </p:sp>
          <p:sp>
            <p:nvSpPr>
              <p:cNvPr id="18" name="TextBox 17"/>
              <p:cNvSpPr txBox="1"/>
              <p:nvPr/>
            </p:nvSpPr>
            <p:spPr>
              <a:xfrm>
                <a:off x="5791200" y="3715736"/>
                <a:ext cx="762000" cy="461665"/>
              </a:xfrm>
              <a:prstGeom prst="rect">
                <a:avLst/>
              </a:prstGeom>
              <a:noFill/>
            </p:spPr>
            <p:txBody>
              <a:bodyPr wrap="square" rtlCol="0">
                <a:spAutoFit/>
              </a:bodyPr>
              <a:lstStyle/>
              <a:p>
                <a:r>
                  <a:rPr lang="en-US" dirty="0" smtClean="0"/>
                  <a:t>CH</a:t>
                </a:r>
                <a:endParaRPr lang="en-US" dirty="0"/>
              </a:p>
            </p:txBody>
          </p:sp>
        </p:grpSp>
        <p:sp>
          <p:nvSpPr>
            <p:cNvPr id="19" name="Oval 18"/>
            <p:cNvSpPr/>
            <p:nvPr/>
          </p:nvSpPr>
          <p:spPr>
            <a:xfrm>
              <a:off x="5514022" y="3769164"/>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85422" y="6248113"/>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p:cNvCxnSpPr>
            <a:endCxn id="43013" idx="2"/>
          </p:cNvCxnSpPr>
          <p:nvPr/>
        </p:nvCxnSpPr>
        <p:spPr>
          <a:xfrm flipV="1">
            <a:off x="2099127" y="4773146"/>
            <a:ext cx="398282" cy="13014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462195" y="4688876"/>
            <a:ext cx="40103" cy="6433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43560" y="6074620"/>
            <a:ext cx="1846612" cy="400110"/>
          </a:xfrm>
          <a:prstGeom prst="rect">
            <a:avLst/>
          </a:prstGeom>
          <a:noFill/>
        </p:spPr>
        <p:txBody>
          <a:bodyPr wrap="square" rtlCol="0">
            <a:spAutoFit/>
          </a:bodyPr>
          <a:lstStyle/>
          <a:p>
            <a:r>
              <a:rPr lang="en-US" sz="2000" dirty="0" err="1" smtClean="0"/>
              <a:t>Tranmitt</a:t>
            </a:r>
            <a:r>
              <a:rPr lang="en-US" sz="2000" dirty="0" smtClean="0"/>
              <a:t> power</a:t>
            </a:r>
            <a:endParaRPr lang="en-US" sz="2000" dirty="0"/>
          </a:p>
        </p:txBody>
      </p:sp>
      <p:sp>
        <p:nvSpPr>
          <p:cNvPr id="25" name="TextBox 24"/>
          <p:cNvSpPr txBox="1"/>
          <p:nvPr/>
        </p:nvSpPr>
        <p:spPr>
          <a:xfrm>
            <a:off x="3084124" y="5332182"/>
            <a:ext cx="1318285" cy="400110"/>
          </a:xfrm>
          <a:prstGeom prst="rect">
            <a:avLst/>
          </a:prstGeom>
          <a:noFill/>
        </p:spPr>
        <p:txBody>
          <a:bodyPr wrap="square" rtlCol="0">
            <a:spAutoFit/>
          </a:bodyPr>
          <a:lstStyle/>
          <a:p>
            <a:r>
              <a:rPr lang="en-US" sz="2000" dirty="0" smtClean="0"/>
              <a:t>Path-loss</a:t>
            </a:r>
            <a:endParaRPr lang="en-US" sz="2000" dirty="0"/>
          </a:p>
        </p:txBody>
      </p:sp>
      <p:sp>
        <p:nvSpPr>
          <p:cNvPr id="26" name="TextBox 25"/>
          <p:cNvSpPr txBox="1"/>
          <p:nvPr/>
        </p:nvSpPr>
        <p:spPr>
          <a:xfrm>
            <a:off x="36711" y="5061389"/>
            <a:ext cx="1276082" cy="707886"/>
          </a:xfrm>
          <a:prstGeom prst="rect">
            <a:avLst/>
          </a:prstGeom>
          <a:noFill/>
        </p:spPr>
        <p:txBody>
          <a:bodyPr wrap="square" rtlCol="0">
            <a:spAutoFit/>
          </a:bodyPr>
          <a:lstStyle/>
          <a:p>
            <a:r>
              <a:rPr lang="en-US" sz="2000" dirty="0" smtClean="0"/>
              <a:t>Received power</a:t>
            </a:r>
            <a:endParaRPr lang="en-US" sz="2000" dirty="0"/>
          </a:p>
        </p:txBody>
      </p:sp>
      <p:cxnSp>
        <p:nvCxnSpPr>
          <p:cNvPr id="27" name="Straight Arrow Connector 26"/>
          <p:cNvCxnSpPr/>
          <p:nvPr/>
        </p:nvCxnSpPr>
        <p:spPr>
          <a:xfrm flipV="1">
            <a:off x="669754" y="4731011"/>
            <a:ext cx="373806" cy="4231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2"/>
          <p:cNvSpPr txBox="1">
            <a:spLocks noChangeArrowheads="1"/>
          </p:cNvSpPr>
          <p:nvPr/>
        </p:nvSpPr>
        <p:spPr bwMode="auto">
          <a:xfrm>
            <a:off x="228600" y="0"/>
            <a:ext cx="8686800" cy="120032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400" dirty="0"/>
              <a:t>After a </a:t>
            </a:r>
            <a:r>
              <a:rPr lang="en-US" sz="2400" dirty="0">
                <a:solidFill>
                  <a:srgbClr val="FF0000"/>
                </a:solidFill>
              </a:rPr>
              <a:t>new cluster-head candidate </a:t>
            </a:r>
            <a:r>
              <a:rPr lang="en-US" sz="2400" dirty="0"/>
              <a:t>is assigned, it sends a declaration signal </a:t>
            </a:r>
            <a:r>
              <a:rPr lang="en-US" sz="2400" dirty="0" smtClean="0"/>
              <a:t>(like previous cluster head) within </a:t>
            </a:r>
            <a:r>
              <a:rPr lang="en-US" sz="2400" dirty="0"/>
              <a:t>the range of </a:t>
            </a:r>
            <a:r>
              <a:rPr lang="en-US" sz="2400" i="1" dirty="0" err="1"/>
              <a:t>d</a:t>
            </a:r>
            <a:r>
              <a:rPr lang="en-US" sz="2400" i="1" baseline="-25000" dirty="0" err="1"/>
              <a:t>r</a:t>
            </a:r>
            <a:r>
              <a:rPr lang="en-US" sz="2400" dirty="0"/>
              <a:t> to find new cluster members</a:t>
            </a:r>
            <a:r>
              <a:rPr lang="en-US" sz="2400" dirty="0" smtClean="0"/>
              <a:t>. </a:t>
            </a:r>
            <a:endParaRPr lang="en-US" sz="2400" dirty="0"/>
          </a:p>
        </p:txBody>
      </p:sp>
      <p:sp>
        <p:nvSpPr>
          <p:cNvPr id="45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5221D61-356E-4A48-897A-D1085DBD30B7}" type="slidenum">
              <a:rPr lang="en-US" sz="1400" smtClean="0"/>
              <a:pPr>
                <a:spcBef>
                  <a:spcPct val="0"/>
                </a:spcBef>
                <a:buFontTx/>
                <a:buNone/>
              </a:pPr>
              <a:t>47</a:t>
            </a:fld>
            <a:endParaRPr lang="en-US" sz="1400"/>
          </a:p>
        </p:txBody>
      </p:sp>
      <p:grpSp>
        <p:nvGrpSpPr>
          <p:cNvPr id="5" name="Group 4"/>
          <p:cNvGrpSpPr/>
          <p:nvPr/>
        </p:nvGrpSpPr>
        <p:grpSpPr>
          <a:xfrm>
            <a:off x="1694849" y="1717316"/>
            <a:ext cx="4858351" cy="4531084"/>
            <a:chOff x="3339265" y="1133222"/>
            <a:chExt cx="4858351" cy="4531084"/>
          </a:xfrm>
        </p:grpSpPr>
        <p:grpSp>
          <p:nvGrpSpPr>
            <p:cNvPr id="6" name="Group 5"/>
            <p:cNvGrpSpPr/>
            <p:nvPr/>
          </p:nvGrpSpPr>
          <p:grpSpPr>
            <a:xfrm>
              <a:off x="4692416" y="1133222"/>
              <a:ext cx="3505200" cy="3342154"/>
              <a:chOff x="4800600" y="3515846"/>
              <a:chExt cx="3505200" cy="3342154"/>
            </a:xfrm>
          </p:grpSpPr>
          <p:grpSp>
            <p:nvGrpSpPr>
              <p:cNvPr id="15" name="Group 14"/>
              <p:cNvGrpSpPr/>
              <p:nvPr/>
            </p:nvGrpSpPr>
            <p:grpSpPr>
              <a:xfrm>
                <a:off x="4800600" y="3515846"/>
                <a:ext cx="3505200" cy="3342154"/>
                <a:chOff x="4343400" y="2062517"/>
                <a:chExt cx="3505200" cy="3342154"/>
              </a:xfrm>
            </p:grpSpPr>
            <p:sp>
              <p:nvSpPr>
                <p:cNvPr id="18" name="Oval 17"/>
                <p:cNvSpPr/>
                <p:nvPr/>
              </p:nvSpPr>
              <p:spPr>
                <a:xfrm>
                  <a:off x="5297104" y="2951746"/>
                  <a:ext cx="1676400" cy="16725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95800" y="2220446"/>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43400" y="2062517"/>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19800" y="3581400"/>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6"/>
                  <a:endCxn id="18" idx="6"/>
                </p:cNvCxnSpPr>
                <p:nvPr/>
              </p:nvCxnSpPr>
              <p:spPr>
                <a:xfrm>
                  <a:off x="6248400" y="3695700"/>
                  <a:ext cx="725104" cy="92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172200" y="2438400"/>
                  <a:ext cx="685800" cy="1143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120464" y="2091392"/>
                  <a:ext cx="444968" cy="1490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56584" y="3308002"/>
                  <a:ext cx="762000" cy="461665"/>
                </a:xfrm>
                <a:prstGeom prst="rect">
                  <a:avLst/>
                </a:prstGeom>
                <a:noFill/>
              </p:spPr>
              <p:txBody>
                <a:bodyPr wrap="square" rtlCol="0">
                  <a:spAutoFit/>
                </a:bodyPr>
                <a:lstStyle/>
                <a:p>
                  <a:r>
                    <a:rPr lang="en-US" i="1" dirty="0" err="1" smtClean="0"/>
                    <a:t>d</a:t>
                  </a:r>
                  <a:r>
                    <a:rPr lang="en-US" i="1" baseline="-25000" dirty="0" err="1" smtClean="0"/>
                    <a:t>r</a:t>
                  </a:r>
                  <a:endParaRPr lang="en-US" i="1" baseline="-25000" dirty="0"/>
                </a:p>
              </p:txBody>
            </p:sp>
            <p:sp>
              <p:nvSpPr>
                <p:cNvPr id="26" name="TextBox 25"/>
                <p:cNvSpPr txBox="1"/>
                <p:nvPr/>
              </p:nvSpPr>
              <p:spPr>
                <a:xfrm>
                  <a:off x="6589796" y="2604399"/>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smtClean="0"/>
                    <a:t>1</a:t>
                  </a:r>
                  <a:endParaRPr lang="en-US" baseline="-25000" dirty="0"/>
                </a:p>
              </p:txBody>
            </p:sp>
            <p:sp>
              <p:nvSpPr>
                <p:cNvPr id="27" name="TextBox 26"/>
                <p:cNvSpPr txBox="1"/>
                <p:nvPr/>
              </p:nvSpPr>
              <p:spPr>
                <a:xfrm>
                  <a:off x="5887202" y="2316417"/>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a:t>2</a:t>
                  </a:r>
                </a:p>
              </p:txBody>
            </p:sp>
            <p:sp>
              <p:nvSpPr>
                <p:cNvPr id="28" name="TextBox 27"/>
                <p:cNvSpPr txBox="1"/>
                <p:nvPr/>
              </p:nvSpPr>
              <p:spPr>
                <a:xfrm>
                  <a:off x="5791200" y="3715736"/>
                  <a:ext cx="762000" cy="461665"/>
                </a:xfrm>
                <a:prstGeom prst="rect">
                  <a:avLst/>
                </a:prstGeom>
                <a:noFill/>
              </p:spPr>
              <p:txBody>
                <a:bodyPr wrap="square" rtlCol="0">
                  <a:spAutoFit/>
                </a:bodyPr>
                <a:lstStyle/>
                <a:p>
                  <a:r>
                    <a:rPr lang="en-US" dirty="0" smtClean="0"/>
                    <a:t>CH</a:t>
                  </a:r>
                  <a:endParaRPr lang="en-US" dirty="0"/>
                </a:p>
              </p:txBody>
            </p:sp>
          </p:grpSp>
          <p:sp>
            <p:nvSpPr>
              <p:cNvPr id="16" name="Oval 15"/>
              <p:cNvSpPr/>
              <p:nvPr/>
            </p:nvSpPr>
            <p:spPr>
              <a:xfrm>
                <a:off x="5514022" y="3769164"/>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285422" y="6248113"/>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p:cNvSpPr/>
            <p:nvPr/>
          </p:nvSpPr>
          <p:spPr>
            <a:xfrm>
              <a:off x="4487478" y="3206904"/>
              <a:ext cx="1639403" cy="16096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25730" y="2461112"/>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67764" y="2322152"/>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39364" y="4152671"/>
              <a:ext cx="762000" cy="461665"/>
            </a:xfrm>
            <a:prstGeom prst="rect">
              <a:avLst/>
            </a:prstGeom>
            <a:noFill/>
          </p:spPr>
          <p:txBody>
            <a:bodyPr wrap="square" rtlCol="0">
              <a:spAutoFit/>
            </a:bodyPr>
            <a:lstStyle/>
            <a:p>
              <a:r>
                <a:rPr lang="en-US" dirty="0" smtClean="0"/>
                <a:t>CH</a:t>
              </a:r>
              <a:endParaRPr lang="en-US" dirty="0"/>
            </a:p>
          </p:txBody>
        </p:sp>
        <p:sp>
          <p:nvSpPr>
            <p:cNvPr id="11" name="Oval 10"/>
            <p:cNvSpPr/>
            <p:nvPr/>
          </p:nvSpPr>
          <p:spPr>
            <a:xfrm>
              <a:off x="4076801" y="2726072"/>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39265" y="2053876"/>
              <a:ext cx="1639403" cy="16096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7" idx="7"/>
            </p:cNvCxnSpPr>
            <p:nvPr/>
          </p:nvCxnSpPr>
          <p:spPr>
            <a:xfrm flipV="1">
              <a:off x="5372360" y="3352800"/>
              <a:ext cx="329004" cy="5461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3"/>
            </p:cNvCxnSpPr>
            <p:nvPr/>
          </p:nvCxnSpPr>
          <p:spPr>
            <a:xfrm flipH="1" flipV="1">
              <a:off x="3589446" y="3678445"/>
              <a:ext cx="1616295" cy="3074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3CC66DC-C496-4A87-A4D6-24BBFECA0FB1}" type="slidenum">
              <a:rPr lang="en-US" smtClean="0"/>
              <a:pPr>
                <a:defRPr/>
              </a:pPr>
              <a:t>48</a:t>
            </a:fld>
            <a:endParaRPr lang="en-US"/>
          </a:p>
        </p:txBody>
      </p:sp>
      <p:sp>
        <p:nvSpPr>
          <p:cNvPr id="4" name="Rectangle 3"/>
          <p:cNvSpPr/>
          <p:nvPr/>
        </p:nvSpPr>
        <p:spPr>
          <a:xfrm>
            <a:off x="39629" y="218042"/>
            <a:ext cx="8686800" cy="2677656"/>
          </a:xfrm>
          <a:prstGeom prst="rect">
            <a:avLst/>
          </a:prstGeom>
          <a:solidFill>
            <a:srgbClr val="CCFFFF"/>
          </a:solidFill>
        </p:spPr>
        <p:txBody>
          <a:bodyPr wrap="square">
            <a:spAutoFit/>
          </a:bodyPr>
          <a:lstStyle/>
          <a:p>
            <a:pPr algn="just" eaLnBrk="1" hangingPunct="1">
              <a:buFont typeface="Wingdings" panose="05000000000000000000" pitchFamily="2" charset="2"/>
              <a:buChar char="ü"/>
            </a:pPr>
            <a:r>
              <a:rPr lang="en-US" dirty="0"/>
              <a:t>If two cluster-head candidates can hear each other's declaration signal, they are too close to each other to be considered cluster-head candidates. Therefore, one of them is eliminated through a negotiation phase.</a:t>
            </a:r>
          </a:p>
          <a:p>
            <a:pPr algn="just" eaLnBrk="1" hangingPunct="1">
              <a:buFont typeface="Wingdings" panose="05000000000000000000" pitchFamily="2" charset="2"/>
              <a:buChar char="ü"/>
            </a:pPr>
            <a:r>
              <a:rPr lang="en-US" dirty="0"/>
              <a:t>A node that receives a declaration signal from more than one candidate chooses the candidate whose associated signal is received with a higher power.</a:t>
            </a:r>
          </a:p>
        </p:txBody>
      </p:sp>
      <p:grpSp>
        <p:nvGrpSpPr>
          <p:cNvPr id="5" name="Group 4"/>
          <p:cNvGrpSpPr/>
          <p:nvPr/>
        </p:nvGrpSpPr>
        <p:grpSpPr>
          <a:xfrm>
            <a:off x="2362200" y="3276600"/>
            <a:ext cx="3505200" cy="3200400"/>
            <a:chOff x="3339265" y="1133222"/>
            <a:chExt cx="4858351" cy="4531084"/>
          </a:xfrm>
        </p:grpSpPr>
        <p:grpSp>
          <p:nvGrpSpPr>
            <p:cNvPr id="6" name="Group 5"/>
            <p:cNvGrpSpPr/>
            <p:nvPr/>
          </p:nvGrpSpPr>
          <p:grpSpPr>
            <a:xfrm>
              <a:off x="4692416" y="1133222"/>
              <a:ext cx="3505200" cy="3342154"/>
              <a:chOff x="4800600" y="3515846"/>
              <a:chExt cx="3505200" cy="3342154"/>
            </a:xfrm>
          </p:grpSpPr>
          <p:grpSp>
            <p:nvGrpSpPr>
              <p:cNvPr id="15" name="Group 14"/>
              <p:cNvGrpSpPr/>
              <p:nvPr/>
            </p:nvGrpSpPr>
            <p:grpSpPr>
              <a:xfrm>
                <a:off x="4800600" y="3515846"/>
                <a:ext cx="3505200" cy="3342154"/>
                <a:chOff x="4343400" y="2062517"/>
                <a:chExt cx="3505200" cy="3342154"/>
              </a:xfrm>
            </p:grpSpPr>
            <p:sp>
              <p:nvSpPr>
                <p:cNvPr id="18" name="Oval 17"/>
                <p:cNvSpPr/>
                <p:nvPr/>
              </p:nvSpPr>
              <p:spPr>
                <a:xfrm>
                  <a:off x="5297104" y="2951746"/>
                  <a:ext cx="1676400" cy="16725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Oval 18"/>
                <p:cNvSpPr/>
                <p:nvPr/>
              </p:nvSpPr>
              <p:spPr>
                <a:xfrm>
                  <a:off x="4495800" y="2220446"/>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p:cNvSpPr/>
                <p:nvPr/>
              </p:nvSpPr>
              <p:spPr>
                <a:xfrm>
                  <a:off x="4343400" y="2062517"/>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Oval 20"/>
                <p:cNvSpPr/>
                <p:nvPr/>
              </p:nvSpPr>
              <p:spPr>
                <a:xfrm>
                  <a:off x="6019800" y="3581400"/>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2" name="Straight Arrow Connector 21"/>
                <p:cNvCxnSpPr>
                  <a:stCxn id="21" idx="6"/>
                  <a:endCxn id="18" idx="6"/>
                </p:cNvCxnSpPr>
                <p:nvPr/>
              </p:nvCxnSpPr>
              <p:spPr>
                <a:xfrm>
                  <a:off x="6248400" y="3695700"/>
                  <a:ext cx="725104" cy="92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172200" y="2438400"/>
                  <a:ext cx="685800" cy="1143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120464" y="2091392"/>
                  <a:ext cx="444968" cy="1490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56583" y="3308001"/>
                  <a:ext cx="762000" cy="479320"/>
                </a:xfrm>
                <a:prstGeom prst="rect">
                  <a:avLst/>
                </a:prstGeom>
                <a:noFill/>
              </p:spPr>
              <p:txBody>
                <a:bodyPr wrap="square" rtlCol="0">
                  <a:spAutoFit/>
                </a:bodyPr>
                <a:lstStyle/>
                <a:p>
                  <a:r>
                    <a:rPr lang="en-US" sz="1600" i="1" dirty="0" err="1" smtClean="0"/>
                    <a:t>d</a:t>
                  </a:r>
                  <a:r>
                    <a:rPr lang="en-US" sz="1600" i="1" baseline="-25000" dirty="0" err="1" smtClean="0"/>
                    <a:t>r</a:t>
                  </a:r>
                  <a:endParaRPr lang="en-US" sz="1600" i="1" baseline="-25000" dirty="0"/>
                </a:p>
              </p:txBody>
            </p:sp>
            <p:sp>
              <p:nvSpPr>
                <p:cNvPr id="26" name="TextBox 25"/>
                <p:cNvSpPr txBox="1"/>
                <p:nvPr/>
              </p:nvSpPr>
              <p:spPr>
                <a:xfrm>
                  <a:off x="6589796" y="2604399"/>
                  <a:ext cx="762000" cy="479320"/>
                </a:xfrm>
                <a:prstGeom prst="rect">
                  <a:avLst/>
                </a:prstGeom>
                <a:noFill/>
              </p:spPr>
              <p:txBody>
                <a:bodyPr wrap="square" rtlCol="0">
                  <a:spAutoFit/>
                </a:bodyPr>
                <a:lstStyle/>
                <a:p>
                  <a:r>
                    <a:rPr lang="en-US" sz="1600" i="1" dirty="0" smtClean="0"/>
                    <a:t>d</a:t>
                  </a:r>
                  <a:r>
                    <a:rPr lang="en-US" sz="1600" i="1" baseline="-25000" dirty="0" smtClean="0"/>
                    <a:t>r</a:t>
                  </a:r>
                  <a:r>
                    <a:rPr lang="en-US" sz="1600" baseline="-25000" dirty="0" smtClean="0"/>
                    <a:t>1</a:t>
                  </a:r>
                  <a:endParaRPr lang="en-US" sz="1600" baseline="-25000" dirty="0"/>
                </a:p>
              </p:txBody>
            </p:sp>
            <p:sp>
              <p:nvSpPr>
                <p:cNvPr id="27" name="TextBox 26"/>
                <p:cNvSpPr txBox="1"/>
                <p:nvPr/>
              </p:nvSpPr>
              <p:spPr>
                <a:xfrm>
                  <a:off x="5887202" y="2316417"/>
                  <a:ext cx="762000" cy="479320"/>
                </a:xfrm>
                <a:prstGeom prst="rect">
                  <a:avLst/>
                </a:prstGeom>
                <a:noFill/>
              </p:spPr>
              <p:txBody>
                <a:bodyPr wrap="square" rtlCol="0">
                  <a:spAutoFit/>
                </a:bodyPr>
                <a:lstStyle/>
                <a:p>
                  <a:r>
                    <a:rPr lang="en-US" sz="1600" i="1" dirty="0" smtClean="0"/>
                    <a:t>d</a:t>
                  </a:r>
                  <a:r>
                    <a:rPr lang="en-US" sz="1600" i="1" baseline="-25000" dirty="0" smtClean="0"/>
                    <a:t>r</a:t>
                  </a:r>
                  <a:r>
                    <a:rPr lang="en-US" sz="1600" baseline="-25000" dirty="0"/>
                    <a:t>2</a:t>
                  </a:r>
                </a:p>
              </p:txBody>
            </p:sp>
            <p:sp>
              <p:nvSpPr>
                <p:cNvPr id="28" name="TextBox 27"/>
                <p:cNvSpPr txBox="1"/>
                <p:nvPr/>
              </p:nvSpPr>
              <p:spPr>
                <a:xfrm>
                  <a:off x="5791201" y="3715737"/>
                  <a:ext cx="762000" cy="479320"/>
                </a:xfrm>
                <a:prstGeom prst="rect">
                  <a:avLst/>
                </a:prstGeom>
                <a:noFill/>
              </p:spPr>
              <p:txBody>
                <a:bodyPr wrap="square" rtlCol="0">
                  <a:spAutoFit/>
                </a:bodyPr>
                <a:lstStyle/>
                <a:p>
                  <a:r>
                    <a:rPr lang="en-US" sz="1600" dirty="0" smtClean="0"/>
                    <a:t>CH</a:t>
                  </a:r>
                  <a:endParaRPr lang="en-US" sz="1600" dirty="0"/>
                </a:p>
              </p:txBody>
            </p:sp>
          </p:grpSp>
          <p:sp>
            <p:nvSpPr>
              <p:cNvPr id="16" name="Oval 15"/>
              <p:cNvSpPr/>
              <p:nvPr/>
            </p:nvSpPr>
            <p:spPr>
              <a:xfrm>
                <a:off x="5514022" y="3769164"/>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Oval 16"/>
              <p:cNvSpPr/>
              <p:nvPr/>
            </p:nvSpPr>
            <p:spPr>
              <a:xfrm>
                <a:off x="5285422" y="6248113"/>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7" name="Oval 6"/>
            <p:cNvSpPr/>
            <p:nvPr/>
          </p:nvSpPr>
          <p:spPr>
            <a:xfrm>
              <a:off x="4487478" y="3206904"/>
              <a:ext cx="1639403" cy="16096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Oval 7"/>
            <p:cNvSpPr/>
            <p:nvPr/>
          </p:nvSpPr>
          <p:spPr>
            <a:xfrm>
              <a:off x="3725730" y="2461112"/>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Oval 8"/>
            <p:cNvSpPr/>
            <p:nvPr/>
          </p:nvSpPr>
          <p:spPr>
            <a:xfrm>
              <a:off x="3567764" y="2322152"/>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p:cNvSpPr txBox="1"/>
            <p:nvPr/>
          </p:nvSpPr>
          <p:spPr>
            <a:xfrm>
              <a:off x="4939363" y="4152670"/>
              <a:ext cx="762000" cy="479320"/>
            </a:xfrm>
            <a:prstGeom prst="rect">
              <a:avLst/>
            </a:prstGeom>
            <a:noFill/>
          </p:spPr>
          <p:txBody>
            <a:bodyPr wrap="square" rtlCol="0">
              <a:spAutoFit/>
            </a:bodyPr>
            <a:lstStyle/>
            <a:p>
              <a:r>
                <a:rPr lang="en-US" sz="1600" dirty="0" smtClean="0"/>
                <a:t>CH</a:t>
              </a:r>
              <a:endParaRPr lang="en-US" sz="1600" dirty="0"/>
            </a:p>
          </p:txBody>
        </p:sp>
        <p:sp>
          <p:nvSpPr>
            <p:cNvPr id="11" name="Oval 10"/>
            <p:cNvSpPr/>
            <p:nvPr/>
          </p:nvSpPr>
          <p:spPr>
            <a:xfrm>
              <a:off x="4076801" y="2726072"/>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Oval 11"/>
            <p:cNvSpPr/>
            <p:nvPr/>
          </p:nvSpPr>
          <p:spPr>
            <a:xfrm>
              <a:off x="3339265" y="2053876"/>
              <a:ext cx="1639403" cy="16096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3" name="Straight Arrow Connector 12"/>
            <p:cNvCxnSpPr>
              <a:stCxn id="17" idx="7"/>
            </p:cNvCxnSpPr>
            <p:nvPr/>
          </p:nvCxnSpPr>
          <p:spPr>
            <a:xfrm flipV="1">
              <a:off x="5372360" y="3352800"/>
              <a:ext cx="329004" cy="5461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3"/>
            </p:cNvCxnSpPr>
            <p:nvPr/>
          </p:nvCxnSpPr>
          <p:spPr>
            <a:xfrm flipH="1" flipV="1">
              <a:off x="3589446" y="3678445"/>
              <a:ext cx="1616295" cy="3074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900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25490" y="6238107"/>
            <a:ext cx="1905000" cy="457200"/>
          </a:xfrm>
        </p:spPr>
        <p:txBody>
          <a:bodyPr/>
          <a:lstStyle/>
          <a:p>
            <a:pPr>
              <a:defRPr/>
            </a:pPr>
            <a:fld id="{13CC66DC-C496-4A87-A4D6-24BBFECA0FB1}" type="slidenum">
              <a:rPr lang="en-US" smtClean="0"/>
              <a:pPr>
                <a:defRPr/>
              </a:pPr>
              <a:t>49</a:t>
            </a:fld>
            <a:endParaRPr lang="en-US" dirty="0"/>
          </a:p>
        </p:txBody>
      </p:sp>
      <p:grpSp>
        <p:nvGrpSpPr>
          <p:cNvPr id="36" name="Group 35"/>
          <p:cNvGrpSpPr/>
          <p:nvPr/>
        </p:nvGrpSpPr>
        <p:grpSpPr>
          <a:xfrm>
            <a:off x="1905000" y="2057400"/>
            <a:ext cx="4858351" cy="4531084"/>
            <a:chOff x="3339265" y="1133222"/>
            <a:chExt cx="4858351" cy="4531084"/>
          </a:xfrm>
        </p:grpSpPr>
        <p:grpSp>
          <p:nvGrpSpPr>
            <p:cNvPr id="4" name="Group 3"/>
            <p:cNvGrpSpPr/>
            <p:nvPr/>
          </p:nvGrpSpPr>
          <p:grpSpPr>
            <a:xfrm>
              <a:off x="4692416" y="1133222"/>
              <a:ext cx="3505200" cy="3342154"/>
              <a:chOff x="4800600" y="3515846"/>
              <a:chExt cx="3505200" cy="3342154"/>
            </a:xfrm>
          </p:grpSpPr>
          <p:grpSp>
            <p:nvGrpSpPr>
              <p:cNvPr id="5" name="Group 4"/>
              <p:cNvGrpSpPr/>
              <p:nvPr/>
            </p:nvGrpSpPr>
            <p:grpSpPr>
              <a:xfrm>
                <a:off x="4800600" y="3515846"/>
                <a:ext cx="3505200" cy="3342154"/>
                <a:chOff x="4343400" y="2062517"/>
                <a:chExt cx="3505200" cy="3342154"/>
              </a:xfrm>
            </p:grpSpPr>
            <p:sp>
              <p:nvSpPr>
                <p:cNvPr id="8" name="Oval 7"/>
                <p:cNvSpPr/>
                <p:nvPr/>
              </p:nvSpPr>
              <p:spPr>
                <a:xfrm>
                  <a:off x="5297104" y="2951746"/>
                  <a:ext cx="1676400" cy="16725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95800" y="2220446"/>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43400" y="2062517"/>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19800" y="3581400"/>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6"/>
                  <a:endCxn id="8" idx="6"/>
                </p:cNvCxnSpPr>
                <p:nvPr/>
              </p:nvCxnSpPr>
              <p:spPr>
                <a:xfrm>
                  <a:off x="6248400" y="3695700"/>
                  <a:ext cx="725104" cy="92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72200" y="2438400"/>
                  <a:ext cx="685800" cy="1143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20464" y="2091392"/>
                  <a:ext cx="444968" cy="1490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56584" y="3308002"/>
                  <a:ext cx="762000" cy="461665"/>
                </a:xfrm>
                <a:prstGeom prst="rect">
                  <a:avLst/>
                </a:prstGeom>
                <a:noFill/>
              </p:spPr>
              <p:txBody>
                <a:bodyPr wrap="square" rtlCol="0">
                  <a:spAutoFit/>
                </a:bodyPr>
                <a:lstStyle/>
                <a:p>
                  <a:r>
                    <a:rPr lang="en-US" i="1" dirty="0" err="1" smtClean="0"/>
                    <a:t>d</a:t>
                  </a:r>
                  <a:r>
                    <a:rPr lang="en-US" i="1" baseline="-25000" dirty="0" err="1" smtClean="0"/>
                    <a:t>r</a:t>
                  </a:r>
                  <a:endParaRPr lang="en-US" i="1" baseline="-25000" dirty="0"/>
                </a:p>
              </p:txBody>
            </p:sp>
            <p:sp>
              <p:nvSpPr>
                <p:cNvPr id="16" name="TextBox 15"/>
                <p:cNvSpPr txBox="1"/>
                <p:nvPr/>
              </p:nvSpPr>
              <p:spPr>
                <a:xfrm>
                  <a:off x="6589796" y="2604399"/>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smtClean="0"/>
                    <a:t>1</a:t>
                  </a:r>
                  <a:endParaRPr lang="en-US" baseline="-25000" dirty="0"/>
                </a:p>
              </p:txBody>
            </p:sp>
            <p:sp>
              <p:nvSpPr>
                <p:cNvPr id="17" name="TextBox 16"/>
                <p:cNvSpPr txBox="1"/>
                <p:nvPr/>
              </p:nvSpPr>
              <p:spPr>
                <a:xfrm>
                  <a:off x="5887202" y="2316417"/>
                  <a:ext cx="762000" cy="461665"/>
                </a:xfrm>
                <a:prstGeom prst="rect">
                  <a:avLst/>
                </a:prstGeom>
                <a:noFill/>
              </p:spPr>
              <p:txBody>
                <a:bodyPr wrap="square" rtlCol="0">
                  <a:spAutoFit/>
                </a:bodyPr>
                <a:lstStyle/>
                <a:p>
                  <a:r>
                    <a:rPr lang="en-US" i="1" dirty="0" smtClean="0"/>
                    <a:t>d</a:t>
                  </a:r>
                  <a:r>
                    <a:rPr lang="en-US" i="1" baseline="-25000" dirty="0" smtClean="0"/>
                    <a:t>r</a:t>
                  </a:r>
                  <a:r>
                    <a:rPr lang="en-US" baseline="-25000" dirty="0"/>
                    <a:t>2</a:t>
                  </a:r>
                </a:p>
              </p:txBody>
            </p:sp>
            <p:sp>
              <p:nvSpPr>
                <p:cNvPr id="18" name="TextBox 17"/>
                <p:cNvSpPr txBox="1"/>
                <p:nvPr/>
              </p:nvSpPr>
              <p:spPr>
                <a:xfrm>
                  <a:off x="5791200" y="3715736"/>
                  <a:ext cx="762000" cy="461665"/>
                </a:xfrm>
                <a:prstGeom prst="rect">
                  <a:avLst/>
                </a:prstGeom>
                <a:noFill/>
              </p:spPr>
              <p:txBody>
                <a:bodyPr wrap="square" rtlCol="0">
                  <a:spAutoFit/>
                </a:bodyPr>
                <a:lstStyle/>
                <a:p>
                  <a:r>
                    <a:rPr lang="en-US" dirty="0" smtClean="0"/>
                    <a:t>CH</a:t>
                  </a:r>
                  <a:endParaRPr lang="en-US" dirty="0"/>
                </a:p>
              </p:txBody>
            </p:sp>
          </p:grpSp>
          <p:sp>
            <p:nvSpPr>
              <p:cNvPr id="6" name="Oval 5"/>
              <p:cNvSpPr/>
              <p:nvPr/>
            </p:nvSpPr>
            <p:spPr>
              <a:xfrm>
                <a:off x="5514022" y="3769164"/>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85422" y="6248113"/>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p:cNvSpPr/>
            <p:nvPr/>
          </p:nvSpPr>
          <p:spPr>
            <a:xfrm>
              <a:off x="4487478" y="3206904"/>
              <a:ext cx="1639403" cy="16096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25730" y="2461112"/>
              <a:ext cx="3200400" cy="30373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567764" y="2322152"/>
              <a:ext cx="3505200" cy="3342154"/>
            </a:xfrm>
            <a:prstGeom prst="ellipse">
              <a:avLst/>
            </a:prstGeom>
            <a:noFill/>
            <a:ln w="285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939364" y="4152671"/>
              <a:ext cx="762000" cy="461665"/>
            </a:xfrm>
            <a:prstGeom prst="rect">
              <a:avLst/>
            </a:prstGeom>
            <a:noFill/>
          </p:spPr>
          <p:txBody>
            <a:bodyPr wrap="square" rtlCol="0">
              <a:spAutoFit/>
            </a:bodyPr>
            <a:lstStyle/>
            <a:p>
              <a:r>
                <a:rPr lang="en-US" dirty="0" smtClean="0"/>
                <a:t>CH</a:t>
              </a:r>
              <a:endParaRPr lang="en-US" dirty="0"/>
            </a:p>
          </p:txBody>
        </p:sp>
        <p:sp>
          <p:nvSpPr>
            <p:cNvPr id="28" name="Oval 27"/>
            <p:cNvSpPr/>
            <p:nvPr/>
          </p:nvSpPr>
          <p:spPr>
            <a:xfrm>
              <a:off x="4076801" y="2726072"/>
              <a:ext cx="228600" cy="228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339265" y="2053876"/>
              <a:ext cx="1639403" cy="16096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7" idx="7"/>
            </p:cNvCxnSpPr>
            <p:nvPr/>
          </p:nvCxnSpPr>
          <p:spPr>
            <a:xfrm flipV="1">
              <a:off x="5372360" y="3352800"/>
              <a:ext cx="329004" cy="5461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flipH="1" flipV="1">
              <a:off x="3589446" y="3678445"/>
              <a:ext cx="1616295" cy="3074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167490" y="172765"/>
            <a:ext cx="8763000" cy="1569660"/>
          </a:xfrm>
          <a:prstGeom prst="rect">
            <a:avLst/>
          </a:prstGeom>
          <a:solidFill>
            <a:srgbClr val="CCFFFF"/>
          </a:solidFill>
        </p:spPr>
        <p:txBody>
          <a:bodyPr wrap="square">
            <a:spAutoFit/>
          </a:bodyPr>
          <a:lstStyle/>
          <a:p>
            <a:pPr marL="342900" indent="-342900" algn="just">
              <a:buFont typeface="Wingdings" panose="05000000000000000000" pitchFamily="2" charset="2"/>
              <a:buChar char="ü"/>
            </a:pPr>
            <a:r>
              <a:rPr lang="en-US" dirty="0"/>
              <a:t>At this point, all confirmed cluster heads propagate exploration signals and search for new cluster-head candidates. Nodes that have already been chosen as </a:t>
            </a:r>
            <a:r>
              <a:rPr lang="en-US" dirty="0">
                <a:solidFill>
                  <a:srgbClr val="FF0000"/>
                </a:solidFill>
              </a:rPr>
              <a:t>cluster head </a:t>
            </a:r>
            <a:r>
              <a:rPr lang="en-US" dirty="0"/>
              <a:t>or </a:t>
            </a:r>
            <a:r>
              <a:rPr lang="en-US" dirty="0">
                <a:solidFill>
                  <a:srgbClr val="FF0000"/>
                </a:solidFill>
              </a:rPr>
              <a:t>member</a:t>
            </a:r>
            <a:r>
              <a:rPr lang="en-US" dirty="0"/>
              <a:t> ignore the cluster-head </a:t>
            </a:r>
            <a:r>
              <a:rPr lang="en-US" dirty="0">
                <a:solidFill>
                  <a:srgbClr val="FF0000"/>
                </a:solidFill>
              </a:rPr>
              <a:t>exploration</a:t>
            </a:r>
            <a:r>
              <a:rPr lang="en-US" dirty="0"/>
              <a:t> or </a:t>
            </a:r>
            <a:r>
              <a:rPr lang="en-US" dirty="0">
                <a:solidFill>
                  <a:srgbClr val="FF0000"/>
                </a:solidFill>
              </a:rPr>
              <a:t>declaration</a:t>
            </a:r>
            <a:r>
              <a:rPr lang="en-US" dirty="0"/>
              <a:t> signals.</a:t>
            </a:r>
          </a:p>
        </p:txBody>
      </p:sp>
    </p:spTree>
    <p:extLst>
      <p:ext uri="{BB962C8B-B14F-4D97-AF65-F5344CB8AC3E}">
        <p14:creationId xmlns:p14="http://schemas.microsoft.com/office/powerpoint/2010/main" val="1964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28600" y="533400"/>
            <a:ext cx="86868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800" b="1">
                <a:solidFill>
                  <a:srgbClr val="008000"/>
                </a:solidFill>
              </a:rPr>
              <a:t>Environmental applications</a:t>
            </a:r>
          </a:p>
          <a:p>
            <a:pPr eaLnBrk="1" hangingPunct="1">
              <a:spcBef>
                <a:spcPct val="0"/>
              </a:spcBef>
            </a:pPr>
            <a:r>
              <a:rPr lang="en-US" sz="2400"/>
              <a:t> Microclimates</a:t>
            </a:r>
          </a:p>
          <a:p>
            <a:pPr eaLnBrk="1" hangingPunct="1">
              <a:spcBef>
                <a:spcPct val="0"/>
              </a:spcBef>
            </a:pPr>
            <a:r>
              <a:rPr lang="en-US" sz="2400"/>
              <a:t> Forest fire detection</a:t>
            </a:r>
          </a:p>
          <a:p>
            <a:pPr eaLnBrk="1" hangingPunct="1">
              <a:spcBef>
                <a:spcPct val="0"/>
              </a:spcBef>
            </a:pPr>
            <a:r>
              <a:rPr lang="en-US" sz="2400"/>
              <a:t> Flood detection</a:t>
            </a:r>
          </a:p>
          <a:p>
            <a:pPr eaLnBrk="1" hangingPunct="1">
              <a:spcBef>
                <a:spcPct val="0"/>
              </a:spcBef>
            </a:pPr>
            <a:r>
              <a:rPr lang="en-US" sz="2400"/>
              <a:t> Precision agriculture</a:t>
            </a:r>
          </a:p>
          <a:p>
            <a:pPr eaLnBrk="1" hangingPunct="1">
              <a:spcBef>
                <a:spcPct val="0"/>
              </a:spcBef>
              <a:buFontTx/>
              <a:buNone/>
            </a:pPr>
            <a:r>
              <a:rPr lang="en-US" sz="2400"/>
              <a:t>and more . . .</a:t>
            </a:r>
          </a:p>
          <a:p>
            <a:pPr eaLnBrk="1" hangingPunct="1">
              <a:spcBef>
                <a:spcPct val="0"/>
              </a:spcBef>
              <a:buFontTx/>
              <a:buNone/>
            </a:pPr>
            <a:endParaRPr lang="en-US" sz="2400"/>
          </a:p>
          <a:p>
            <a:pPr eaLnBrk="1" hangingPunct="1">
              <a:spcBef>
                <a:spcPct val="0"/>
              </a:spcBef>
              <a:buFontTx/>
              <a:buNone/>
            </a:pPr>
            <a:r>
              <a:rPr lang="en-US" sz="2800" b="1">
                <a:solidFill>
                  <a:srgbClr val="008000"/>
                </a:solidFill>
              </a:rPr>
              <a:t>Health applications</a:t>
            </a:r>
          </a:p>
          <a:p>
            <a:pPr eaLnBrk="1" hangingPunct="1">
              <a:spcBef>
                <a:spcPct val="0"/>
              </a:spcBef>
            </a:pPr>
            <a:r>
              <a:rPr lang="en-US" sz="2400"/>
              <a:t> Remote monitoring of physiological data</a:t>
            </a:r>
          </a:p>
          <a:p>
            <a:pPr eaLnBrk="1" hangingPunct="1">
              <a:spcBef>
                <a:spcPct val="0"/>
              </a:spcBef>
            </a:pPr>
            <a:r>
              <a:rPr lang="en-US" sz="2400"/>
              <a:t> Tracking and monitoring doctors and patients inside a hospital</a:t>
            </a:r>
          </a:p>
          <a:p>
            <a:pPr eaLnBrk="1" hangingPunct="1">
              <a:spcBef>
                <a:spcPct val="0"/>
              </a:spcBef>
            </a:pPr>
            <a:r>
              <a:rPr lang="en-US" sz="2400"/>
              <a:t> Drug administration</a:t>
            </a:r>
          </a:p>
          <a:p>
            <a:pPr eaLnBrk="1" hangingPunct="1">
              <a:spcBef>
                <a:spcPct val="0"/>
              </a:spcBef>
            </a:pPr>
            <a:r>
              <a:rPr lang="en-US" sz="2400"/>
              <a:t> Elderly assistance</a:t>
            </a:r>
          </a:p>
          <a:p>
            <a:pPr eaLnBrk="1" hangingPunct="1">
              <a:spcBef>
                <a:spcPct val="0"/>
              </a:spcBef>
              <a:buFontTx/>
              <a:buNone/>
            </a:pPr>
            <a:r>
              <a:rPr lang="en-US" sz="2400"/>
              <a:t>and more . . .</a:t>
            </a:r>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535163-35ED-4B03-A4B8-A7F786DEA42A}" type="slidenum">
              <a:rPr lang="en-US" sz="1400" smtClean="0"/>
              <a:pPr>
                <a:spcBef>
                  <a:spcPct val="0"/>
                </a:spcBef>
                <a:buFontTx/>
                <a:buNone/>
              </a:pPr>
              <a:t>5</a:t>
            </a:fld>
            <a:endParaRPr 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2"/>
          <p:cNvSpPr txBox="1">
            <a:spLocks noChangeArrowheads="1"/>
          </p:cNvSpPr>
          <p:nvPr/>
        </p:nvSpPr>
        <p:spPr bwMode="auto">
          <a:xfrm>
            <a:off x="304800" y="1066800"/>
            <a:ext cx="8686800" cy="34163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ü"/>
            </a:pPr>
            <a:r>
              <a:rPr lang="en-US" sz="2400" dirty="0" smtClean="0"/>
              <a:t>Finally </a:t>
            </a:r>
            <a:r>
              <a:rPr lang="en-US" sz="2400" dirty="0"/>
              <a:t>this advertisement (cluster-head exploration or declaration signals) process terminates automatically when all the nodes in the field belong to a cluster. </a:t>
            </a:r>
          </a:p>
          <a:p>
            <a:pPr algn="just" eaLnBrk="1" hangingPunct="1">
              <a:spcBef>
                <a:spcPct val="0"/>
              </a:spcBef>
              <a:buFont typeface="Wingdings" panose="05000000000000000000" pitchFamily="2" charset="2"/>
              <a:buChar char="ü"/>
            </a:pPr>
            <a:endParaRPr lang="en-US" sz="2400" dirty="0"/>
          </a:p>
          <a:p>
            <a:pPr algn="just" eaLnBrk="1" hangingPunct="1">
              <a:spcBef>
                <a:spcPct val="0"/>
              </a:spcBef>
              <a:buFont typeface="Wingdings" panose="05000000000000000000" pitchFamily="2" charset="2"/>
              <a:buChar char="ü"/>
            </a:pPr>
            <a:r>
              <a:rPr lang="en-US" sz="2400" dirty="0"/>
              <a:t>At this point, the algorithm might have produced some clusters with a very small number of members. Therefore, a cluster whose total number of members is smaller than the minimum number of members, </a:t>
            </a:r>
            <a:r>
              <a:rPr lang="en-US" sz="2400" i="1" dirty="0" err="1"/>
              <a:t>m</a:t>
            </a:r>
            <a:r>
              <a:rPr lang="en-US" sz="2400" i="1" baseline="-25000" dirty="0" err="1"/>
              <a:t>n</a:t>
            </a:r>
            <a:r>
              <a:rPr lang="en-US" sz="2400" dirty="0"/>
              <a:t>, is dissolved, and all its members, including its cluster head, initiate a </a:t>
            </a:r>
            <a:r>
              <a:rPr lang="en-US" sz="2400" dirty="0">
                <a:solidFill>
                  <a:srgbClr val="FF0000"/>
                </a:solidFill>
              </a:rPr>
              <a:t>membership-search</a:t>
            </a:r>
            <a:r>
              <a:rPr lang="en-US" sz="2400" dirty="0"/>
              <a:t> signal.</a:t>
            </a:r>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7E0E41B-5904-4A64-9ED1-76E1DFA1C60A}" type="slidenum">
              <a:rPr lang="en-US" sz="1400" smtClean="0"/>
              <a:pPr>
                <a:spcBef>
                  <a:spcPct val="0"/>
                </a:spcBef>
                <a:buFontTx/>
                <a:buNone/>
              </a:pPr>
              <a:t>50</a:t>
            </a:fld>
            <a:endParaRPr 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17475"/>
            <a:ext cx="8991600" cy="6740525"/>
          </a:xfrm>
          <a:prstGeom prst="rect">
            <a:avLst/>
          </a:prstGeom>
          <a:solidFill>
            <a:srgbClr val="CCECFF"/>
          </a:solidFill>
        </p:spPr>
        <p:txBody>
          <a:bodyPr>
            <a:spAutoFit/>
          </a:bodyPr>
          <a:lstStyle/>
          <a:p>
            <a:pPr algn="just" eaLnBrk="1" hangingPunct="1">
              <a:defRPr/>
            </a:pPr>
            <a:r>
              <a:rPr lang="en-US" b="1" dirty="0">
                <a:solidFill>
                  <a:schemeClr val="accent2"/>
                </a:solidFill>
              </a:rPr>
              <a:t>Begin DEEP Clustering Algorithm </a:t>
            </a:r>
          </a:p>
          <a:p>
            <a:pPr marL="457200" indent="-457200" algn="just" eaLnBrk="1" hangingPunct="1">
              <a:buFont typeface="+mj-lt"/>
              <a:buAutoNum type="arabicPeriod"/>
              <a:defRPr/>
            </a:pPr>
            <a:r>
              <a:rPr lang="en-US" dirty="0"/>
              <a:t>Initial cluster head finds cluster members by sending </a:t>
            </a:r>
            <a:r>
              <a:rPr lang="en-US" dirty="0" smtClean="0"/>
              <a:t>‘</a:t>
            </a:r>
            <a:r>
              <a:rPr lang="en-US" dirty="0" smtClean="0">
                <a:solidFill>
                  <a:srgbClr val="FF0000"/>
                </a:solidFill>
              </a:rPr>
              <a:t>cluster-head declaration</a:t>
            </a:r>
            <a:r>
              <a:rPr lang="en-US" dirty="0" smtClean="0"/>
              <a:t>’.</a:t>
            </a:r>
            <a:endParaRPr lang="en-US" dirty="0"/>
          </a:p>
          <a:p>
            <a:pPr marL="457200" indent="-457200" algn="just" eaLnBrk="1" hangingPunct="1">
              <a:buFont typeface="+mj-lt"/>
              <a:buAutoNum type="arabicPeriod"/>
              <a:defRPr/>
            </a:pPr>
            <a:r>
              <a:rPr lang="en-US" dirty="0"/>
              <a:t>Initial cluster head finds new cluster-head candidates by sending </a:t>
            </a:r>
            <a:r>
              <a:rPr lang="en-US" dirty="0" smtClean="0"/>
              <a:t>‘</a:t>
            </a:r>
            <a:r>
              <a:rPr lang="en-US" dirty="0" smtClean="0">
                <a:solidFill>
                  <a:srgbClr val="FF0000"/>
                </a:solidFill>
              </a:rPr>
              <a:t>cluster-head </a:t>
            </a:r>
            <a:r>
              <a:rPr lang="en-US" dirty="0">
                <a:solidFill>
                  <a:srgbClr val="FF0000"/>
                </a:solidFill>
              </a:rPr>
              <a:t>exploration </a:t>
            </a:r>
            <a:r>
              <a:rPr lang="en-US" dirty="0" smtClean="0">
                <a:solidFill>
                  <a:srgbClr val="FF0000"/>
                </a:solidFill>
              </a:rPr>
              <a:t>signal</a:t>
            </a:r>
            <a:r>
              <a:rPr lang="en-US" dirty="0" smtClean="0"/>
              <a:t>’.</a:t>
            </a:r>
            <a:endParaRPr lang="en-US" dirty="0"/>
          </a:p>
          <a:p>
            <a:pPr marL="457200" indent="-457200" algn="just" eaLnBrk="1" hangingPunct="1">
              <a:buFont typeface="+mj-lt"/>
              <a:buAutoNum type="arabicPeriod"/>
              <a:defRPr/>
            </a:pPr>
            <a:r>
              <a:rPr lang="en-US" dirty="0" smtClean="0"/>
              <a:t>Repeat: Cluster-head </a:t>
            </a:r>
            <a:r>
              <a:rPr lang="en-US" dirty="0"/>
              <a:t>candidates that are placed on the (</a:t>
            </a:r>
            <a:r>
              <a:rPr lang="en-US" i="1" dirty="0"/>
              <a:t>d</a:t>
            </a:r>
            <a:r>
              <a:rPr lang="en-US" i="1" baseline="-25000" dirty="0"/>
              <a:t>r</a:t>
            </a:r>
            <a:r>
              <a:rPr lang="en-US" baseline="-25000" dirty="0"/>
              <a:t>1</a:t>
            </a:r>
            <a:r>
              <a:rPr lang="en-US" dirty="0"/>
              <a:t>, </a:t>
            </a:r>
            <a:r>
              <a:rPr lang="en-US" i="1" dirty="0"/>
              <a:t>d</a:t>
            </a:r>
            <a:r>
              <a:rPr lang="en-US" i="1" baseline="-25000" dirty="0"/>
              <a:t>r</a:t>
            </a:r>
            <a:r>
              <a:rPr lang="en-US" baseline="-25000" dirty="0"/>
              <a:t>2</a:t>
            </a:r>
            <a:r>
              <a:rPr lang="en-US" dirty="0"/>
              <a:t>) ring find cluster members. </a:t>
            </a:r>
          </a:p>
          <a:p>
            <a:pPr marL="457200" indent="-457200" algn="just" eaLnBrk="1" hangingPunct="1">
              <a:buFont typeface="+mj-lt"/>
              <a:buAutoNum type="arabicPeriod"/>
              <a:defRPr/>
            </a:pPr>
            <a:r>
              <a:rPr lang="en-US" dirty="0"/>
              <a:t>Nodes that receive more than one cluster-head declaration choose the closest cluster head, based on the received signal energy.</a:t>
            </a:r>
          </a:p>
          <a:p>
            <a:pPr marL="457200" indent="-457200" algn="just" eaLnBrk="1" hangingPunct="1">
              <a:buFont typeface="+mj-lt"/>
              <a:buAutoNum type="arabicPeriod"/>
              <a:defRPr/>
            </a:pPr>
            <a:r>
              <a:rPr lang="en-US" dirty="0"/>
              <a:t>Cluster-head candidates that receive a cluster-head declaration signal negotiate with the sender, and one of them gets eliminated.</a:t>
            </a:r>
          </a:p>
          <a:p>
            <a:pPr marL="457200" indent="-457200" algn="just" eaLnBrk="1" hangingPunct="1">
              <a:buFont typeface="+mj-lt"/>
              <a:buAutoNum type="arabicPeriod"/>
              <a:defRPr/>
            </a:pPr>
            <a:r>
              <a:rPr lang="en-US" dirty="0"/>
              <a:t>Confirmed cluster heads send "cluster-head exploration" signals to find new cluster-head candidates(Go to step 4).</a:t>
            </a:r>
          </a:p>
          <a:p>
            <a:pPr marL="457200" indent="-457200" algn="just" eaLnBrk="1" hangingPunct="1">
              <a:buFont typeface="+mj-lt"/>
              <a:buAutoNum type="arabicPeriod"/>
              <a:defRPr/>
            </a:pPr>
            <a:r>
              <a:rPr lang="en-US" dirty="0"/>
              <a:t>Finalize: If the number of members in a cluster is less than </a:t>
            </a:r>
            <a:r>
              <a:rPr lang="en-US" i="1" dirty="0" err="1"/>
              <a:t>m</a:t>
            </a:r>
            <a:r>
              <a:rPr lang="en-US" i="1" baseline="-25000" dirty="0" err="1"/>
              <a:t>n</a:t>
            </a:r>
            <a:r>
              <a:rPr lang="en-US" dirty="0"/>
              <a:t>, all the members find new clusters by sending the </a:t>
            </a:r>
            <a:r>
              <a:rPr lang="en-US" dirty="0">
                <a:solidFill>
                  <a:srgbClr val="FF0000"/>
                </a:solidFill>
              </a:rPr>
              <a:t>membership-search signal</a:t>
            </a:r>
            <a:r>
              <a:rPr lang="en-US" dirty="0"/>
              <a:t>.</a:t>
            </a:r>
          </a:p>
          <a:p>
            <a:pPr marL="457200" indent="-457200" algn="just" eaLnBrk="1" hangingPunct="1">
              <a:buFont typeface="+mj-lt"/>
              <a:buAutoNum type="arabicPeriod"/>
              <a:defRPr/>
            </a:pPr>
            <a:r>
              <a:rPr lang="en-US" dirty="0"/>
              <a:t>At the end, a node that has not received any control signal sends the </a:t>
            </a:r>
            <a:r>
              <a:rPr lang="en-US" dirty="0">
                <a:solidFill>
                  <a:srgbClr val="FF0000"/>
                </a:solidFill>
              </a:rPr>
              <a:t>membership-search signal</a:t>
            </a:r>
            <a:r>
              <a:rPr lang="en-US" dirty="0"/>
              <a:t>.</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A0DD85-BB96-4083-9C7B-640D0B85DB56}" type="slidenum">
              <a:rPr lang="en-US" sz="1400" smtClean="0"/>
              <a:pPr>
                <a:spcBef>
                  <a:spcPct val="0"/>
                </a:spcBef>
                <a:buFontTx/>
                <a:buNone/>
              </a:pPr>
              <a:t>51</a:t>
            </a:fld>
            <a:endParaRPr 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0" y="0"/>
            <a:ext cx="8991600" cy="280076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b="1" dirty="0">
                <a:solidFill>
                  <a:schemeClr val="accent2"/>
                </a:solidFill>
              </a:rPr>
              <a:t>a. </a:t>
            </a:r>
            <a:r>
              <a:rPr lang="en-US" b="1" dirty="0" err="1">
                <a:solidFill>
                  <a:schemeClr val="accent2"/>
                </a:solidFill>
              </a:rPr>
              <a:t>Intracluster</a:t>
            </a:r>
            <a:r>
              <a:rPr lang="en-US" b="1" dirty="0">
                <a:solidFill>
                  <a:schemeClr val="accent2"/>
                </a:solidFill>
              </a:rPr>
              <a:t> Routing Protocols</a:t>
            </a:r>
          </a:p>
          <a:p>
            <a:pPr algn="just" eaLnBrk="1" hangingPunct="1">
              <a:spcBef>
                <a:spcPct val="0"/>
              </a:spcBef>
              <a:buFontTx/>
              <a:buNone/>
            </a:pPr>
            <a:r>
              <a:rPr lang="en-US" sz="2400" dirty="0"/>
              <a:t>A routing algorithm within a cluster can be either </a:t>
            </a:r>
            <a:r>
              <a:rPr lang="en-US" sz="2400" dirty="0">
                <a:solidFill>
                  <a:srgbClr val="FF0000"/>
                </a:solidFill>
              </a:rPr>
              <a:t>direct</a:t>
            </a:r>
            <a:r>
              <a:rPr lang="en-US" sz="2400" dirty="0"/>
              <a:t> or </a:t>
            </a:r>
            <a:r>
              <a:rPr lang="en-US" sz="2400" dirty="0" smtClean="0">
                <a:solidFill>
                  <a:srgbClr val="FF0000"/>
                </a:solidFill>
              </a:rPr>
              <a:t>multi-hop</a:t>
            </a:r>
            <a:r>
              <a:rPr lang="en-US" sz="2400" dirty="0"/>
              <a:t>. </a:t>
            </a:r>
            <a:endParaRPr lang="en-US" sz="2400" dirty="0" smtClean="0"/>
          </a:p>
          <a:p>
            <a:pPr algn="just" eaLnBrk="1" hangingPunct="1">
              <a:spcBef>
                <a:spcPct val="0"/>
              </a:spcBef>
              <a:buFontTx/>
              <a:buNone/>
            </a:pPr>
            <a:endParaRPr lang="en-US" sz="2400" dirty="0"/>
          </a:p>
          <a:p>
            <a:pPr marL="342900" indent="-342900" algn="just" eaLnBrk="1" hangingPunct="1">
              <a:spcBef>
                <a:spcPct val="0"/>
              </a:spcBef>
              <a:buFont typeface="Wingdings" panose="05000000000000000000" pitchFamily="2" charset="2"/>
              <a:buChar char="ü"/>
            </a:pPr>
            <a:r>
              <a:rPr lang="en-US" sz="2400" dirty="0" smtClean="0"/>
              <a:t>In </a:t>
            </a:r>
            <a:r>
              <a:rPr lang="en-US" sz="2400" dirty="0"/>
              <a:t>a </a:t>
            </a:r>
            <a:r>
              <a:rPr lang="en-US" sz="2400" dirty="0">
                <a:solidFill>
                  <a:srgbClr val="FF0000"/>
                </a:solidFill>
              </a:rPr>
              <a:t>direct routing algorithm</a:t>
            </a:r>
            <a:r>
              <a:rPr lang="en-US" sz="2400" dirty="0"/>
              <a:t>, the cluster head as the destination for all cluster nodes is located in the center of the cluster, so all nodes can communicate with the cluster head directly, as shown in Figure </a:t>
            </a:r>
            <a:r>
              <a:rPr lang="en-US" sz="2400" dirty="0" smtClean="0"/>
              <a:t>below. </a:t>
            </a:r>
            <a:endParaRPr lang="en-US" sz="2400" dirty="0"/>
          </a:p>
        </p:txBody>
      </p:sp>
      <p:pic>
        <p:nvPicPr>
          <p:cNvPr id="48131" name="Picture 6" descr="467-cf3d260aa1"/>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114800" y="3064089"/>
            <a:ext cx="4191000" cy="3650334"/>
          </a:xfrm>
          <a:noFill/>
        </p:spPr>
      </p:pic>
      <p:sp>
        <p:nvSpPr>
          <p:cNvPr id="481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53BC895-4731-4089-B2B3-AF827C22C7B7}" type="slidenum">
              <a:rPr lang="en-US" sz="1400" smtClean="0"/>
              <a:pPr>
                <a:spcBef>
                  <a:spcPct val="0"/>
                </a:spcBef>
                <a:buFontTx/>
                <a:buNone/>
              </a:pPr>
              <a:t>52</a:t>
            </a:fld>
            <a:endParaRPr lang="en-US" sz="1400"/>
          </a:p>
        </p:txBody>
      </p:sp>
      <p:sp>
        <p:nvSpPr>
          <p:cNvPr id="2" name="Rectangle 1"/>
          <p:cNvSpPr/>
          <p:nvPr/>
        </p:nvSpPr>
        <p:spPr>
          <a:xfrm>
            <a:off x="1600200" y="5105400"/>
            <a:ext cx="1994457" cy="461665"/>
          </a:xfrm>
          <a:prstGeom prst="rect">
            <a:avLst/>
          </a:prstGeom>
          <a:solidFill>
            <a:srgbClr val="FFCCFF"/>
          </a:solidFill>
        </p:spPr>
        <p:txBody>
          <a:bodyPr wrap="none">
            <a:spAutoFit/>
          </a:bodyPr>
          <a:lstStyle/>
          <a:p>
            <a:r>
              <a:rPr lang="en-US" dirty="0" smtClean="0"/>
              <a:t>Direct </a:t>
            </a:r>
            <a:r>
              <a:rPr lang="en-US" dirty="0"/>
              <a:t>routing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3CC66DC-C496-4A87-A4D6-24BBFECA0FB1}" type="slidenum">
              <a:rPr lang="en-US" smtClean="0"/>
              <a:pPr>
                <a:defRPr/>
              </a:pPr>
              <a:t>53</a:t>
            </a:fld>
            <a:endParaRPr lang="en-US"/>
          </a:p>
        </p:txBody>
      </p:sp>
      <p:sp>
        <p:nvSpPr>
          <p:cNvPr id="4" name="Rectangle 3"/>
          <p:cNvSpPr/>
          <p:nvPr/>
        </p:nvSpPr>
        <p:spPr>
          <a:xfrm>
            <a:off x="152400" y="457200"/>
            <a:ext cx="8763000" cy="1938992"/>
          </a:xfrm>
          <a:prstGeom prst="rect">
            <a:avLst/>
          </a:prstGeom>
          <a:solidFill>
            <a:srgbClr val="CCFFFF"/>
          </a:solidFill>
        </p:spPr>
        <p:txBody>
          <a:bodyPr wrap="square">
            <a:spAutoFit/>
          </a:bodyPr>
          <a:lstStyle/>
          <a:p>
            <a:pPr marL="342900" indent="-342900" algn="just" eaLnBrk="1" hangingPunct="1">
              <a:buFont typeface="Wingdings" panose="05000000000000000000" pitchFamily="2" charset="2"/>
              <a:buChar char="ü"/>
            </a:pPr>
            <a:r>
              <a:rPr lang="en-US" dirty="0"/>
              <a:t>The number associated with each node indicates a normalized value of the remaining energy in that node.</a:t>
            </a:r>
          </a:p>
          <a:p>
            <a:pPr algn="just" eaLnBrk="1" hangingPunct="1"/>
            <a:endParaRPr lang="en-US" dirty="0" smtClean="0"/>
          </a:p>
          <a:p>
            <a:pPr marL="342900" indent="-342900" algn="just" eaLnBrk="1" hangingPunct="1">
              <a:buFont typeface="Wingdings" panose="05000000000000000000" pitchFamily="2" charset="2"/>
              <a:buChar char="ü"/>
            </a:pPr>
            <a:r>
              <a:rPr lang="en-US" dirty="0" smtClean="0"/>
              <a:t>Note </a:t>
            </a:r>
            <a:r>
              <a:rPr lang="en-US" dirty="0"/>
              <a:t>that in this figure, two nodes cannot reach the destination, as they are located far from it. </a:t>
            </a:r>
          </a:p>
        </p:txBody>
      </p:sp>
      <p:pic>
        <p:nvPicPr>
          <p:cNvPr id="5" name="Picture 6" descr="467-cf3d260aa1"/>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905000" y="2971800"/>
            <a:ext cx="4191000" cy="3650334"/>
          </a:xfrm>
          <a:noFill/>
        </p:spPr>
      </p:pic>
    </p:spTree>
    <p:extLst>
      <p:ext uri="{BB962C8B-B14F-4D97-AF65-F5344CB8AC3E}">
        <p14:creationId xmlns:p14="http://schemas.microsoft.com/office/powerpoint/2010/main" val="8581878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0" y="228600"/>
            <a:ext cx="8915400" cy="2308324"/>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ü"/>
            </a:pPr>
            <a:r>
              <a:rPr lang="en-US" sz="2400" dirty="0"/>
              <a:t>In a </a:t>
            </a:r>
            <a:r>
              <a:rPr lang="en-US" sz="2400" dirty="0" err="1">
                <a:solidFill>
                  <a:srgbClr val="FF0000"/>
                </a:solidFill>
              </a:rPr>
              <a:t>multihop</a:t>
            </a:r>
            <a:r>
              <a:rPr lang="en-US" sz="2400" dirty="0">
                <a:solidFill>
                  <a:srgbClr val="FF0000"/>
                </a:solidFill>
              </a:rPr>
              <a:t> routing algorithm</a:t>
            </a:r>
            <a:r>
              <a:rPr lang="en-US" sz="2400" dirty="0"/>
              <a:t>, a node can face multiple hops in order to reach the destination. Figure below shows two paths from a node (</a:t>
            </a:r>
            <a:r>
              <a:rPr lang="en-US" sz="2400" dirty="0">
                <a:solidFill>
                  <a:srgbClr val="FF0000"/>
                </a:solidFill>
              </a:rPr>
              <a:t>node 5 is the source node</a:t>
            </a:r>
            <a:r>
              <a:rPr lang="en-US" sz="2400" dirty="0"/>
              <a:t>) to a cluster-head node. One path involves the shortest distance in terms of hop counts; the other one uses the highest-energy route. The challenge here is to find the best path that suits the rapid and secure deployment of data. </a:t>
            </a:r>
          </a:p>
        </p:txBody>
      </p:sp>
      <p:sp>
        <p:nvSpPr>
          <p:cNvPr id="491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1FB4FB9-EE75-441C-A482-72A8596E9D9A}" type="slidenum">
              <a:rPr lang="en-US" sz="1400" smtClean="0"/>
              <a:pPr>
                <a:spcBef>
                  <a:spcPct val="0"/>
                </a:spcBef>
                <a:buFontTx/>
                <a:buNone/>
              </a:pPr>
              <a:t>54</a:t>
            </a:fld>
            <a:endParaRPr lang="en-US" sz="1400"/>
          </a:p>
        </p:txBody>
      </p:sp>
      <p:pic>
        <p:nvPicPr>
          <p:cNvPr id="491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95600"/>
            <a:ext cx="41148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76200" y="304800"/>
            <a:ext cx="8915400" cy="3662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b="1">
                <a:solidFill>
                  <a:schemeClr val="accent2"/>
                </a:solidFill>
              </a:rPr>
              <a:t>b. Intercluster Routing Protocols</a:t>
            </a:r>
          </a:p>
          <a:p>
            <a:pPr algn="just" eaLnBrk="1" hangingPunct="1">
              <a:spcBef>
                <a:spcPct val="0"/>
              </a:spcBef>
              <a:buFontTx/>
              <a:buNone/>
            </a:pPr>
            <a:r>
              <a:rPr lang="en-US" sz="2000"/>
              <a:t>Intercluster protocols are not typically different from the multihop ones for intradomain cases.  Interdomain protocols are available for</a:t>
            </a:r>
          </a:p>
          <a:p>
            <a:pPr algn="just" eaLnBrk="1" hangingPunct="1">
              <a:spcBef>
                <a:spcPct val="0"/>
              </a:spcBef>
              <a:buFont typeface="Wingdings" panose="05000000000000000000" pitchFamily="2" charset="2"/>
              <a:buChar char="ü"/>
            </a:pPr>
            <a:r>
              <a:rPr lang="en-US" sz="2000"/>
              <a:t>Intercluster energy conscious routing (ICR)</a:t>
            </a:r>
          </a:p>
          <a:p>
            <a:pPr algn="just" eaLnBrk="1" hangingPunct="1">
              <a:spcBef>
                <a:spcPct val="0"/>
              </a:spcBef>
              <a:buFont typeface="Wingdings" panose="05000000000000000000" pitchFamily="2" charset="2"/>
              <a:buChar char="ü"/>
            </a:pPr>
            <a:r>
              <a:rPr lang="en-US" sz="2000"/>
              <a:t>Energy-aware routing (EAR)</a:t>
            </a:r>
          </a:p>
          <a:p>
            <a:pPr algn="just" eaLnBrk="1" hangingPunct="1">
              <a:spcBef>
                <a:spcPct val="0"/>
              </a:spcBef>
              <a:buFont typeface="Wingdings" panose="05000000000000000000" pitchFamily="2" charset="2"/>
              <a:buChar char="ü"/>
            </a:pPr>
            <a:r>
              <a:rPr lang="en-US" sz="2000"/>
              <a:t>Direct diffusion</a:t>
            </a:r>
          </a:p>
          <a:p>
            <a:pPr algn="just" eaLnBrk="1" hangingPunct="1">
              <a:spcBef>
                <a:spcPct val="0"/>
              </a:spcBef>
              <a:buFontTx/>
              <a:buNone/>
            </a:pPr>
            <a:r>
              <a:rPr lang="en-US" sz="2000"/>
              <a:t> </a:t>
            </a:r>
            <a:r>
              <a:rPr lang="en-US" sz="2000" b="1"/>
              <a:t>Intercluster Energy-Conscious Routing (ICR)</a:t>
            </a:r>
          </a:p>
          <a:p>
            <a:pPr algn="just" eaLnBrk="1" hangingPunct="1">
              <a:spcBef>
                <a:spcPct val="0"/>
              </a:spcBef>
              <a:buFontTx/>
              <a:buNone/>
            </a:pPr>
            <a:r>
              <a:rPr lang="en-US" sz="2000"/>
              <a:t>ICR is a destination-initiated reactive routing protocol. This means that a  destination, local base station (LBS), initiates an explicit route-discovery phase, which includes the propagation of an interest signal that floods throughout the network and establishes energy-efficient routes. </a:t>
            </a:r>
          </a:p>
        </p:txBody>
      </p:sp>
      <p:sp>
        <p:nvSpPr>
          <p:cNvPr id="50179" name="Rectangle 12"/>
          <p:cNvSpPr>
            <a:spLocks noChangeArrowheads="1"/>
          </p:cNvSpPr>
          <p:nvPr/>
        </p:nvSpPr>
        <p:spPr bwMode="auto">
          <a:xfrm>
            <a:off x="3657600" y="5334000"/>
            <a:ext cx="4281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000"/>
              <a:t>Figure 7. LBS starts route discovery by </a:t>
            </a:r>
          </a:p>
          <a:p>
            <a:pPr>
              <a:spcBef>
                <a:spcPct val="0"/>
              </a:spcBef>
              <a:buFontTx/>
              <a:buNone/>
            </a:pPr>
            <a:r>
              <a:rPr lang="en-US" sz="2000"/>
              <a:t>generating interest signals </a:t>
            </a:r>
          </a:p>
        </p:txBody>
      </p:sp>
      <p:pic>
        <p:nvPicPr>
          <p:cNvPr id="501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64000"/>
            <a:ext cx="28956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3C6A279-25F4-4491-BDFF-E54CF348AD64}" type="slidenum">
              <a:rPr lang="en-US" sz="1400" smtClean="0"/>
              <a:pPr>
                <a:spcBef>
                  <a:spcPct val="0"/>
                </a:spcBef>
                <a:buFontTx/>
                <a:buNone/>
              </a:pPr>
              <a:t>55</a:t>
            </a:fld>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762000" y="762000"/>
            <a:ext cx="7467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800" b="1" dirty="0">
                <a:solidFill>
                  <a:srgbClr val="008000"/>
                </a:solidFill>
              </a:rPr>
              <a:t>Home applications</a:t>
            </a:r>
          </a:p>
          <a:p>
            <a:pPr eaLnBrk="1" hangingPunct="1">
              <a:spcBef>
                <a:spcPct val="0"/>
              </a:spcBef>
            </a:pPr>
            <a:r>
              <a:rPr lang="en-US" sz="2400" dirty="0"/>
              <a:t> Home automation</a:t>
            </a:r>
          </a:p>
          <a:p>
            <a:pPr eaLnBrk="1" hangingPunct="1">
              <a:spcBef>
                <a:spcPct val="0"/>
              </a:spcBef>
            </a:pPr>
            <a:r>
              <a:rPr lang="en-US" sz="2400" dirty="0"/>
              <a:t> Instrumented environment</a:t>
            </a:r>
          </a:p>
          <a:p>
            <a:pPr eaLnBrk="1" hangingPunct="1">
              <a:spcBef>
                <a:spcPct val="0"/>
              </a:spcBef>
            </a:pPr>
            <a:r>
              <a:rPr lang="en-US" sz="2400" dirty="0"/>
              <a:t> Automated meter reading</a:t>
            </a:r>
          </a:p>
          <a:p>
            <a:pPr eaLnBrk="1" hangingPunct="1">
              <a:spcBef>
                <a:spcPct val="0"/>
              </a:spcBef>
              <a:buFontTx/>
              <a:buNone/>
            </a:pPr>
            <a:r>
              <a:rPr lang="en-US" sz="2400" dirty="0"/>
              <a:t>and more . . .</a:t>
            </a:r>
          </a:p>
          <a:p>
            <a:pPr eaLnBrk="1" hangingPunct="1">
              <a:spcBef>
                <a:spcPct val="0"/>
              </a:spcBef>
              <a:buFontTx/>
              <a:buNone/>
            </a:pPr>
            <a:endParaRPr lang="en-US" sz="2400" dirty="0"/>
          </a:p>
          <a:p>
            <a:pPr eaLnBrk="1" hangingPunct="1">
              <a:spcBef>
                <a:spcPct val="0"/>
              </a:spcBef>
              <a:buFontTx/>
              <a:buNone/>
            </a:pPr>
            <a:r>
              <a:rPr lang="en-US" sz="2800" b="1" dirty="0">
                <a:solidFill>
                  <a:srgbClr val="008000"/>
                </a:solidFill>
              </a:rPr>
              <a:t>Commercial applications</a:t>
            </a:r>
          </a:p>
          <a:p>
            <a:pPr eaLnBrk="1" hangingPunct="1">
              <a:spcBef>
                <a:spcPct val="0"/>
              </a:spcBef>
            </a:pPr>
            <a:r>
              <a:rPr lang="en-US" sz="2400" dirty="0"/>
              <a:t> Environmental control in industrial and office buildings</a:t>
            </a:r>
          </a:p>
          <a:p>
            <a:pPr eaLnBrk="1" hangingPunct="1">
              <a:spcBef>
                <a:spcPct val="0"/>
              </a:spcBef>
            </a:pPr>
            <a:r>
              <a:rPr lang="en-US" sz="2400" dirty="0"/>
              <a:t> </a:t>
            </a:r>
            <a:r>
              <a:rPr lang="en-US" sz="2400" dirty="0" smtClean="0"/>
              <a:t>Vehicle </a:t>
            </a:r>
            <a:r>
              <a:rPr lang="en-US" sz="2400" dirty="0"/>
              <a:t>tracking and detection</a:t>
            </a:r>
          </a:p>
          <a:p>
            <a:pPr eaLnBrk="1" hangingPunct="1">
              <a:spcBef>
                <a:spcPct val="0"/>
              </a:spcBef>
            </a:pPr>
            <a:r>
              <a:rPr lang="en-US" sz="2400" dirty="0"/>
              <a:t> Traffic flow surveillance</a:t>
            </a:r>
          </a:p>
          <a:p>
            <a:pPr eaLnBrk="1" hangingPunct="1">
              <a:spcBef>
                <a:spcPct val="0"/>
              </a:spcBef>
              <a:buFontTx/>
              <a:buNone/>
            </a:pPr>
            <a:r>
              <a:rPr lang="en-US" sz="2400" dirty="0"/>
              <a:t>and more . . .</a:t>
            </a:r>
          </a:p>
        </p:txBody>
      </p:sp>
      <p:sp>
        <p:nvSpPr>
          <p:cNvPr id="112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7C44DAB-86D0-4724-A80E-AB4EA8E554B4}" type="slidenum">
              <a:rPr lang="en-US" sz="1400" smtClean="0"/>
              <a:pPr>
                <a:spcBef>
                  <a:spcPct val="0"/>
                </a:spcBef>
                <a:buFontTx/>
                <a:buNone/>
              </a:pPr>
              <a:t>6</a:t>
            </a:fld>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0" y="0"/>
            <a:ext cx="9144000" cy="24320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b="1">
                <a:solidFill>
                  <a:srgbClr val="FF0000"/>
                </a:solidFill>
              </a:rPr>
              <a:t>Infrastructure of Sensor Networks</a:t>
            </a:r>
          </a:p>
          <a:p>
            <a:pPr algn="just" eaLnBrk="1" hangingPunct="1">
              <a:spcBef>
                <a:spcPct val="0"/>
              </a:spcBef>
              <a:buFont typeface="Wingdings" panose="05000000000000000000" pitchFamily="2" charset="2"/>
              <a:buChar char="v"/>
            </a:pPr>
            <a:r>
              <a:rPr lang="en-US" sz="2400"/>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a:t>
            </a:r>
            <a:endParaRPr lang="en-US" sz="2000"/>
          </a:p>
        </p:txBody>
      </p:sp>
      <p:sp>
        <p:nvSpPr>
          <p:cNvPr id="12291" name="Rectangle 8"/>
          <p:cNvSpPr>
            <a:spLocks noChangeArrowheads="1"/>
          </p:cNvSpPr>
          <p:nvPr/>
        </p:nvSpPr>
        <p:spPr bwMode="auto">
          <a:xfrm>
            <a:off x="2133600" y="6172200"/>
            <a:ext cx="5491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a:t>Figure 2. A sensor network and its clusters </a:t>
            </a:r>
          </a:p>
        </p:txBody>
      </p:sp>
      <p:sp>
        <p:nvSpPr>
          <p:cNvPr id="122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3428909-5F83-4A85-8812-92D188CC7CA1}" type="slidenum">
              <a:rPr lang="en-US" sz="1400" smtClean="0"/>
              <a:pPr>
                <a:spcBef>
                  <a:spcPct val="0"/>
                </a:spcBef>
                <a:buFontTx/>
                <a:buNone/>
              </a:pPr>
              <a:t>7</a:t>
            </a:fld>
            <a:endParaRPr lang="en-US" sz="1400"/>
          </a:p>
        </p:txBody>
      </p:sp>
      <p:pic>
        <p:nvPicPr>
          <p:cNvPr id="1229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2500313"/>
            <a:ext cx="66167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2"/>
          </p:nvPr>
        </p:nvSpPr>
        <p:spPr>
          <a:xfrm>
            <a:off x="7010400" y="2238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9712C-9EC1-406F-853B-558C39F44ACB}" type="slidenum">
              <a:rPr lang="en-US" sz="1400" smtClean="0"/>
              <a:pPr/>
              <a:t>8</a:t>
            </a:fld>
            <a:endParaRPr lang="en-US" sz="1400"/>
          </a:p>
        </p:txBody>
      </p:sp>
      <p:sp>
        <p:nvSpPr>
          <p:cNvPr id="13315" name="TextBox 3"/>
          <p:cNvSpPr txBox="1">
            <a:spLocks noChangeArrowheads="1"/>
          </p:cNvSpPr>
          <p:nvPr/>
        </p:nvSpPr>
        <p:spPr bwMode="auto">
          <a:xfrm>
            <a:off x="152400" y="304800"/>
            <a:ext cx="8763000" cy="1200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Wingdings" panose="05000000000000000000" pitchFamily="2" charset="2"/>
              <a:buChar char="v"/>
            </a:pPr>
            <a:r>
              <a:rPr lang="en-US" dirty="0"/>
              <a:t>In Figure 2, three clusters are interconnected to the main base station, each cluster contains a cluster head responsible for routing data from its corresponding cluster to a base station.</a:t>
            </a:r>
          </a:p>
        </p:txBody>
      </p:sp>
      <p:grpSp>
        <p:nvGrpSpPr>
          <p:cNvPr id="13316" name="Group 156"/>
          <p:cNvGrpSpPr>
            <a:grpSpLocks/>
          </p:cNvGrpSpPr>
          <p:nvPr/>
        </p:nvGrpSpPr>
        <p:grpSpPr bwMode="auto">
          <a:xfrm>
            <a:off x="257175" y="1752600"/>
            <a:ext cx="8658225" cy="4879975"/>
            <a:chOff x="257011" y="1752600"/>
            <a:chExt cx="8658389" cy="4880256"/>
          </a:xfrm>
        </p:grpSpPr>
        <p:grpSp>
          <p:nvGrpSpPr>
            <p:cNvPr id="13317" name="Group 141"/>
            <p:cNvGrpSpPr>
              <a:grpSpLocks/>
            </p:cNvGrpSpPr>
            <p:nvPr/>
          </p:nvGrpSpPr>
          <p:grpSpPr bwMode="auto">
            <a:xfrm>
              <a:off x="257011" y="1752600"/>
              <a:ext cx="8658389" cy="4870979"/>
              <a:chOff x="257011" y="1752600"/>
              <a:chExt cx="8658389" cy="4870979"/>
            </a:xfrm>
          </p:grpSpPr>
          <p:grpSp>
            <p:nvGrpSpPr>
              <p:cNvPr id="13328" name="Group 133"/>
              <p:cNvGrpSpPr>
                <a:grpSpLocks/>
              </p:cNvGrpSpPr>
              <p:nvPr/>
            </p:nvGrpSpPr>
            <p:grpSpPr bwMode="auto">
              <a:xfrm>
                <a:off x="2665122" y="1752600"/>
                <a:ext cx="6250278" cy="4870979"/>
                <a:chOff x="1903122" y="1394463"/>
                <a:chExt cx="6250278" cy="4870979"/>
              </a:xfrm>
            </p:grpSpPr>
            <p:grpSp>
              <p:nvGrpSpPr>
                <p:cNvPr id="13333" name="Group 41"/>
                <p:cNvGrpSpPr>
                  <a:grpSpLocks/>
                </p:cNvGrpSpPr>
                <p:nvPr/>
              </p:nvGrpSpPr>
              <p:grpSpPr bwMode="auto">
                <a:xfrm>
                  <a:off x="5257800" y="2514601"/>
                  <a:ext cx="2895600" cy="1981200"/>
                  <a:chOff x="5257800" y="2514600"/>
                  <a:chExt cx="3200400" cy="2362200"/>
                </a:xfrm>
              </p:grpSpPr>
              <p:sp>
                <p:nvSpPr>
                  <p:cNvPr id="6" name="Cloud 5"/>
                  <p:cNvSpPr/>
                  <p:nvPr/>
                </p:nvSpPr>
                <p:spPr>
                  <a:xfrm>
                    <a:off x="5257739" y="2515436"/>
                    <a:ext cx="3200461" cy="236044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315931" y="2895909"/>
                    <a:ext cx="228103" cy="229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6352634" y="2981089"/>
                    <a:ext cx="228103" cy="2290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003461" y="3848036"/>
                    <a:ext cx="228103" cy="2290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977285" y="4043005"/>
                    <a:ext cx="228103" cy="229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6701807" y="3361562"/>
                    <a:ext cx="412340" cy="38047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823021" y="3323704"/>
                    <a:ext cx="228103" cy="2271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5447240" y="3467564"/>
                    <a:ext cx="228103" cy="229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7515960" y="3929431"/>
                    <a:ext cx="228103" cy="2271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10" idx="7"/>
                    <a:endCxn id="9" idx="2"/>
                  </p:cNvCxnSpPr>
                  <p:nvPr/>
                </p:nvCxnSpPr>
                <p:spPr>
                  <a:xfrm flipV="1">
                    <a:off x="6547399" y="3009483"/>
                    <a:ext cx="768532" cy="56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7"/>
                    <a:endCxn id="10" idx="2"/>
                  </p:cNvCxnSpPr>
                  <p:nvPr/>
                </p:nvCxnSpPr>
                <p:spPr>
                  <a:xfrm flipV="1">
                    <a:off x="5642006" y="3094662"/>
                    <a:ext cx="710628" cy="40508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5"/>
                    <a:endCxn id="11" idx="2"/>
                  </p:cNvCxnSpPr>
                  <p:nvPr/>
                </p:nvCxnSpPr>
                <p:spPr>
                  <a:xfrm>
                    <a:off x="5642006" y="3662532"/>
                    <a:ext cx="361456" cy="2990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2" idx="2"/>
                  </p:cNvCxnSpPr>
                  <p:nvPr/>
                </p:nvCxnSpPr>
                <p:spPr>
                  <a:xfrm>
                    <a:off x="6231564" y="4037325"/>
                    <a:ext cx="745721" cy="11925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2" idx="1"/>
                  </p:cNvCxnSpPr>
                  <p:nvPr/>
                </p:nvCxnSpPr>
                <p:spPr>
                  <a:xfrm>
                    <a:off x="6977285" y="3707961"/>
                    <a:ext cx="33339" cy="36911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3" idx="7"/>
                  </p:cNvCxnSpPr>
                  <p:nvPr/>
                </p:nvCxnSpPr>
                <p:spPr>
                  <a:xfrm flipH="1">
                    <a:off x="7054489" y="3124949"/>
                    <a:ext cx="403567" cy="2915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5"/>
                    <a:endCxn id="14" idx="1"/>
                  </p:cNvCxnSpPr>
                  <p:nvPr/>
                </p:nvCxnSpPr>
                <p:spPr>
                  <a:xfrm>
                    <a:off x="7510695" y="3090877"/>
                    <a:ext cx="345664" cy="2650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6" idx="2"/>
                  </p:cNvCxnSpPr>
                  <p:nvPr/>
                </p:nvCxnSpPr>
                <p:spPr>
                  <a:xfrm flipV="1">
                    <a:off x="7215916" y="4043005"/>
                    <a:ext cx="300044" cy="11357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0"/>
                  </p:cNvCxnSpPr>
                  <p:nvPr/>
                </p:nvCxnSpPr>
                <p:spPr>
                  <a:xfrm flipV="1">
                    <a:off x="7630011" y="3550851"/>
                    <a:ext cx="263196" cy="37857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3" idx="2"/>
                  </p:cNvCxnSpPr>
                  <p:nvPr/>
                </p:nvCxnSpPr>
                <p:spPr>
                  <a:xfrm flipV="1">
                    <a:off x="5636741" y="3550851"/>
                    <a:ext cx="1065066" cy="530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4" name="Cloud 43"/>
                <p:cNvSpPr/>
                <p:nvPr/>
              </p:nvSpPr>
              <p:spPr>
                <a:xfrm>
                  <a:off x="1903295" y="4283879"/>
                  <a:ext cx="2895655" cy="19813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960734" y="4664901"/>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2824062" y="4893514"/>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2649434" y="5617456"/>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3622589" y="5812730"/>
                  <a:ext cx="207967"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3346359" y="5130066"/>
                  <a:ext cx="374657" cy="32069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4468743" y="5091964"/>
                  <a:ext cx="206379"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2092211" y="5236434"/>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4160763" y="5698423"/>
                  <a:ext cx="206379"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3" name="Straight Connector 52"/>
                <p:cNvCxnSpPr>
                  <a:stCxn id="46" idx="7"/>
                  <a:endCxn id="45" idx="2"/>
                </p:cNvCxnSpPr>
                <p:nvPr/>
              </p:nvCxnSpPr>
              <p:spPr>
                <a:xfrm flipV="1">
                  <a:off x="3000278" y="4760156"/>
                  <a:ext cx="960456" cy="16193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7"/>
                  <a:endCxn id="46" idx="2"/>
                </p:cNvCxnSpPr>
                <p:nvPr/>
              </p:nvCxnSpPr>
              <p:spPr>
                <a:xfrm flipV="1">
                  <a:off x="2268427" y="4988770"/>
                  <a:ext cx="555635" cy="2762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5"/>
                  <a:endCxn id="47" idx="2"/>
                </p:cNvCxnSpPr>
                <p:nvPr/>
              </p:nvCxnSpPr>
              <p:spPr>
                <a:xfrm>
                  <a:off x="2268427" y="5399956"/>
                  <a:ext cx="381007" cy="3127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5"/>
                  <a:endCxn id="48" idx="2"/>
                </p:cNvCxnSpPr>
                <p:nvPr/>
              </p:nvCxnSpPr>
              <p:spPr>
                <a:xfrm>
                  <a:off x="2825649" y="5780978"/>
                  <a:ext cx="796940" cy="1270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8" idx="0"/>
                </p:cNvCxnSpPr>
                <p:nvPr/>
              </p:nvCxnSpPr>
              <p:spPr>
                <a:xfrm>
                  <a:off x="3660690" y="5379317"/>
                  <a:ext cx="65089" cy="4334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5" idx="3"/>
                  <a:endCxn id="49" idx="7"/>
                </p:cNvCxnSpPr>
                <p:nvPr/>
              </p:nvCxnSpPr>
              <p:spPr>
                <a:xfrm flipH="1">
                  <a:off x="3665453" y="4828423"/>
                  <a:ext cx="325443" cy="3492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5" idx="5"/>
                  <a:endCxn id="50" idx="1"/>
                </p:cNvCxnSpPr>
                <p:nvPr/>
              </p:nvCxnSpPr>
              <p:spPr>
                <a:xfrm>
                  <a:off x="4136949" y="4828423"/>
                  <a:ext cx="361957" cy="29211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2" idx="2"/>
                </p:cNvCxnSpPr>
                <p:nvPr/>
              </p:nvCxnSpPr>
              <p:spPr>
                <a:xfrm flipV="1">
                  <a:off x="3862307" y="5793679"/>
                  <a:ext cx="298456" cy="133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2" idx="0"/>
                  <a:endCxn id="50" idx="3"/>
                </p:cNvCxnSpPr>
                <p:nvPr/>
              </p:nvCxnSpPr>
              <p:spPr>
                <a:xfrm flipV="1">
                  <a:off x="4263952" y="5255485"/>
                  <a:ext cx="234954" cy="4429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9" idx="2"/>
                </p:cNvCxnSpPr>
                <p:nvPr/>
              </p:nvCxnSpPr>
              <p:spPr>
                <a:xfrm flipV="1">
                  <a:off x="2282714" y="5290412"/>
                  <a:ext cx="1063645" cy="825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2455755" y="1394463"/>
                  <a:ext cx="2895655" cy="19813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Oval 64"/>
                <p:cNvSpPr/>
                <p:nvPr/>
              </p:nvSpPr>
              <p:spPr>
                <a:xfrm>
                  <a:off x="4513194" y="1775485"/>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3376523" y="2004098"/>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3201895" y="2728040"/>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4175050" y="2923314"/>
                  <a:ext cx="206379"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p:cNvSpPr/>
                <p:nvPr/>
              </p:nvSpPr>
              <p:spPr>
                <a:xfrm>
                  <a:off x="4376667" y="2353368"/>
                  <a:ext cx="374657" cy="32069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5019616" y="2202547"/>
                  <a:ext cx="207967"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Oval 70"/>
                <p:cNvSpPr/>
                <p:nvPr/>
              </p:nvSpPr>
              <p:spPr>
                <a:xfrm>
                  <a:off x="2644671" y="2347018"/>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Oval 71"/>
                <p:cNvSpPr/>
                <p:nvPr/>
              </p:nvSpPr>
              <p:spPr>
                <a:xfrm>
                  <a:off x="4713223" y="2809007"/>
                  <a:ext cx="206379"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3" name="Straight Connector 72"/>
                <p:cNvCxnSpPr>
                  <a:stCxn id="66" idx="7"/>
                  <a:endCxn id="65" idx="2"/>
                </p:cNvCxnSpPr>
                <p:nvPr/>
              </p:nvCxnSpPr>
              <p:spPr>
                <a:xfrm flipV="1">
                  <a:off x="3552738" y="1870740"/>
                  <a:ext cx="960456" cy="16193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7"/>
                  <a:endCxn id="66" idx="2"/>
                </p:cNvCxnSpPr>
                <p:nvPr/>
              </p:nvCxnSpPr>
              <p:spPr>
                <a:xfrm flipV="1">
                  <a:off x="2820887" y="2099354"/>
                  <a:ext cx="555635" cy="2762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5"/>
                  <a:endCxn id="67" idx="2"/>
                </p:cNvCxnSpPr>
                <p:nvPr/>
              </p:nvCxnSpPr>
              <p:spPr>
                <a:xfrm>
                  <a:off x="2820887" y="2510540"/>
                  <a:ext cx="381007" cy="3127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68" idx="2"/>
                </p:cNvCxnSpPr>
                <p:nvPr/>
              </p:nvCxnSpPr>
              <p:spPr>
                <a:xfrm>
                  <a:off x="3401923" y="2889974"/>
                  <a:ext cx="773127" cy="12859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3" idx="6"/>
                  <a:endCxn id="68" idx="1"/>
                </p:cNvCxnSpPr>
                <p:nvPr/>
              </p:nvCxnSpPr>
              <p:spPr>
                <a:xfrm>
                  <a:off x="3754355" y="2496251"/>
                  <a:ext cx="450859" cy="45563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0" idx="2"/>
                  <a:endCxn id="69" idx="7"/>
                </p:cNvCxnSpPr>
                <p:nvPr/>
              </p:nvCxnSpPr>
              <p:spPr>
                <a:xfrm flipH="1">
                  <a:off x="4697348" y="2297803"/>
                  <a:ext cx="322268" cy="1031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5" idx="5"/>
                  <a:endCxn id="70" idx="1"/>
                </p:cNvCxnSpPr>
                <p:nvPr/>
              </p:nvCxnSpPr>
              <p:spPr>
                <a:xfrm>
                  <a:off x="4689410" y="1939007"/>
                  <a:ext cx="360370" cy="29211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2" idx="2"/>
                </p:cNvCxnSpPr>
                <p:nvPr/>
              </p:nvCxnSpPr>
              <p:spPr>
                <a:xfrm flipV="1">
                  <a:off x="4414767" y="2904263"/>
                  <a:ext cx="298456" cy="133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6"/>
                  <a:endCxn id="69" idx="2"/>
                </p:cNvCxnSpPr>
                <p:nvPr/>
              </p:nvCxnSpPr>
              <p:spPr>
                <a:xfrm>
                  <a:off x="3754355" y="2496251"/>
                  <a:ext cx="622312" cy="174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546388" y="2400996"/>
                  <a:ext cx="207967"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5" name="Straight Connector 84"/>
                <p:cNvCxnSpPr>
                  <a:endCxn id="65" idx="3"/>
                </p:cNvCxnSpPr>
                <p:nvPr/>
              </p:nvCxnSpPr>
              <p:spPr>
                <a:xfrm flipV="1">
                  <a:off x="3659103" y="1939007"/>
                  <a:ext cx="884254" cy="46992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3" idx="2"/>
                </p:cNvCxnSpPr>
                <p:nvPr/>
              </p:nvCxnSpPr>
              <p:spPr>
                <a:xfrm>
                  <a:off x="2830413" y="2435923"/>
                  <a:ext cx="715976" cy="6032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83" idx="3"/>
                </p:cNvCxnSpPr>
                <p:nvPr/>
              </p:nvCxnSpPr>
              <p:spPr>
                <a:xfrm flipV="1">
                  <a:off x="3387635" y="2564518"/>
                  <a:ext cx="188917" cy="2063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3" idx="1"/>
                </p:cNvCxnSpPr>
                <p:nvPr/>
              </p:nvCxnSpPr>
              <p:spPr>
                <a:xfrm flipH="1" flipV="1">
                  <a:off x="3520988" y="2218423"/>
                  <a:ext cx="55564" cy="2111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3149506" y="4517256"/>
                  <a:ext cx="206379" cy="1920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Oval 95"/>
                <p:cNvSpPr/>
                <p:nvPr/>
              </p:nvSpPr>
              <p:spPr>
                <a:xfrm>
                  <a:off x="3975021" y="5280886"/>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7" name="Straight Connector 96"/>
                <p:cNvCxnSpPr>
                  <a:endCxn id="49" idx="3"/>
                </p:cNvCxnSpPr>
                <p:nvPr/>
              </p:nvCxnSpPr>
              <p:spPr>
                <a:xfrm flipV="1">
                  <a:off x="2738336" y="5403131"/>
                  <a:ext cx="663588" cy="25083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49" idx="6"/>
                  <a:endCxn id="96" idx="2"/>
                </p:cNvCxnSpPr>
                <p:nvPr/>
              </p:nvCxnSpPr>
              <p:spPr>
                <a:xfrm>
                  <a:off x="3721016" y="5290412"/>
                  <a:ext cx="254005" cy="857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6" idx="7"/>
                  <a:endCxn id="50" idx="2"/>
                </p:cNvCxnSpPr>
                <p:nvPr/>
              </p:nvCxnSpPr>
              <p:spPr>
                <a:xfrm flipV="1">
                  <a:off x="4151237" y="5188806"/>
                  <a:ext cx="317506" cy="12065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45" idx="1"/>
                </p:cNvCxnSpPr>
                <p:nvPr/>
              </p:nvCxnSpPr>
              <p:spPr>
                <a:xfrm>
                  <a:off x="3328897" y="4580759"/>
                  <a:ext cx="661999" cy="1127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5" idx="3"/>
                  <a:endCxn id="46" idx="0"/>
                </p:cNvCxnSpPr>
                <p:nvPr/>
              </p:nvCxnSpPr>
              <p:spPr>
                <a:xfrm flipH="1">
                  <a:off x="2927251" y="4680777"/>
                  <a:ext cx="252418" cy="21273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49" idx="1"/>
                </p:cNvCxnSpPr>
                <p:nvPr/>
              </p:nvCxnSpPr>
              <p:spPr>
                <a:xfrm>
                  <a:off x="3009803" y="5031635"/>
                  <a:ext cx="392120" cy="1460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69" idx="5"/>
                  <a:endCxn id="13" idx="1"/>
                </p:cNvCxnSpPr>
                <p:nvPr/>
              </p:nvCxnSpPr>
              <p:spPr>
                <a:xfrm>
                  <a:off x="4697348" y="2626434"/>
                  <a:ext cx="1920911" cy="6445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49" idx="6"/>
                  <a:endCxn id="13" idx="4"/>
                </p:cNvCxnSpPr>
                <p:nvPr/>
              </p:nvCxnSpPr>
              <p:spPr>
                <a:xfrm flipV="1">
                  <a:off x="3721016" y="3544062"/>
                  <a:ext cx="3030595" cy="17463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5" name="Rectangle 134"/>
              <p:cNvSpPr/>
              <p:nvPr/>
            </p:nvSpPr>
            <p:spPr>
              <a:xfrm>
                <a:off x="257011" y="4197491"/>
                <a:ext cx="1600230" cy="82554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Base Station</a:t>
                </a:r>
              </a:p>
            </p:txBody>
          </p:sp>
          <p:cxnSp>
            <p:nvCxnSpPr>
              <p:cNvPr id="136" name="Straight Connector 135"/>
              <p:cNvCxnSpPr/>
              <p:nvPr/>
            </p:nvCxnSpPr>
            <p:spPr>
              <a:xfrm>
                <a:off x="952349" y="5032564"/>
                <a:ext cx="3211574" cy="5826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rot="1029711">
                <a:off x="1253980" y="5204023"/>
                <a:ext cx="325444" cy="95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Rectangle 140"/>
              <p:cNvSpPr/>
              <p:nvPr/>
            </p:nvSpPr>
            <p:spPr>
              <a:xfrm rot="1029711">
                <a:off x="1661976" y="5335794"/>
                <a:ext cx="325443" cy="93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318" name="TextBox 142"/>
            <p:cNvSpPr txBox="1">
              <a:spLocks noChangeArrowheads="1"/>
            </p:cNvSpPr>
            <p:nvPr/>
          </p:nvSpPr>
          <p:spPr bwMode="auto">
            <a:xfrm>
              <a:off x="952500" y="5667153"/>
              <a:ext cx="1181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t>Packets</a:t>
              </a:r>
            </a:p>
          </p:txBody>
        </p:sp>
        <p:cxnSp>
          <p:nvCxnSpPr>
            <p:cNvPr id="145" name="Straight Arrow Connector 144"/>
            <p:cNvCxnSpPr/>
            <p:nvPr/>
          </p:nvCxnSpPr>
          <p:spPr>
            <a:xfrm flipH="1">
              <a:off x="6113410" y="2133622"/>
              <a:ext cx="1103333" cy="163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20" name="TextBox 145"/>
            <p:cNvSpPr txBox="1">
              <a:spLocks noChangeArrowheads="1"/>
            </p:cNvSpPr>
            <p:nvPr/>
          </p:nvSpPr>
          <p:spPr bwMode="auto">
            <a:xfrm>
              <a:off x="7325904" y="1828800"/>
              <a:ext cx="1589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t>Cluster 1</a:t>
              </a:r>
            </a:p>
          </p:txBody>
        </p:sp>
        <p:cxnSp>
          <p:nvCxnSpPr>
            <p:cNvPr id="147" name="Straight Arrow Connector 146"/>
            <p:cNvCxnSpPr/>
            <p:nvPr/>
          </p:nvCxnSpPr>
          <p:spPr>
            <a:xfrm flipH="1" flipV="1">
              <a:off x="7753328" y="4853167"/>
              <a:ext cx="541348" cy="754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22" name="TextBox 148"/>
            <p:cNvSpPr txBox="1">
              <a:spLocks noChangeArrowheads="1"/>
            </p:cNvSpPr>
            <p:nvPr/>
          </p:nvSpPr>
          <p:spPr bwMode="auto">
            <a:xfrm>
              <a:off x="7391580" y="5550004"/>
              <a:ext cx="1295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t>Cluster 2</a:t>
              </a:r>
            </a:p>
          </p:txBody>
        </p:sp>
        <p:sp>
          <p:nvSpPr>
            <p:cNvPr id="13323" name="TextBox 149"/>
            <p:cNvSpPr txBox="1">
              <a:spLocks noChangeArrowheads="1"/>
            </p:cNvSpPr>
            <p:nvPr/>
          </p:nvSpPr>
          <p:spPr bwMode="auto">
            <a:xfrm>
              <a:off x="5231531" y="6171191"/>
              <a:ext cx="1462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t>Cluster 3</a:t>
              </a:r>
            </a:p>
          </p:txBody>
        </p:sp>
        <p:sp>
          <p:nvSpPr>
            <p:cNvPr id="152" name="Oval 151"/>
            <p:cNvSpPr/>
            <p:nvPr/>
          </p:nvSpPr>
          <p:spPr>
            <a:xfrm>
              <a:off x="745970" y="2333658"/>
              <a:ext cx="206379" cy="1920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 name="Oval 152"/>
            <p:cNvSpPr/>
            <p:nvPr/>
          </p:nvSpPr>
          <p:spPr>
            <a:xfrm>
              <a:off x="682469" y="2987746"/>
              <a:ext cx="374657" cy="32069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6" name="TextBox 153"/>
            <p:cNvSpPr txBox="1">
              <a:spLocks noChangeArrowheads="1"/>
            </p:cNvSpPr>
            <p:nvPr/>
          </p:nvSpPr>
          <p:spPr bwMode="auto">
            <a:xfrm>
              <a:off x="1112182" y="2232715"/>
              <a:ext cx="1500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a:t>Sensor Node</a:t>
              </a:r>
            </a:p>
          </p:txBody>
        </p:sp>
        <p:sp>
          <p:nvSpPr>
            <p:cNvPr id="13327" name="TextBox 154"/>
            <p:cNvSpPr txBox="1">
              <a:spLocks noChangeArrowheads="1"/>
            </p:cNvSpPr>
            <p:nvPr/>
          </p:nvSpPr>
          <p:spPr bwMode="auto">
            <a:xfrm>
              <a:off x="1149763" y="2967405"/>
              <a:ext cx="15001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a:t>Cluster-Head Node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228600" y="1295400"/>
            <a:ext cx="8686800" cy="23082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 typeface="Wingdings" panose="05000000000000000000" pitchFamily="2" charset="2"/>
              <a:buChar char="v"/>
            </a:pPr>
            <a:r>
              <a:rPr lang="en-US" sz="2400" dirty="0"/>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A7B1F9-9C91-4B2B-A61A-02F13787E8A9}" type="slidenum">
              <a:rPr lang="en-US" sz="1400" smtClean="0"/>
              <a:pPr>
                <a:spcBef>
                  <a:spcPct val="0"/>
                </a:spcBef>
                <a:buFontTx/>
                <a:buNone/>
              </a:pPr>
              <a:t>9</a:t>
            </a:fld>
            <a:endParaRPr lang="en-US" sz="1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1428</TotalTime>
  <Words>3688</Words>
  <Application>Microsoft Office PowerPoint</Application>
  <PresentationFormat>On-screen Show (4:3)</PresentationFormat>
  <Paragraphs>381</Paragraphs>
  <Slides>55</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1" baseType="lpstr">
      <vt:lpstr>Calibri</vt:lpstr>
      <vt:lpstr>Times New Roman</vt:lpstr>
      <vt:lpstr>Wingdings</vt:lpstr>
      <vt:lpstr>Default Design</vt:lpstr>
      <vt:lpstr>Equation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260</cp:revision>
  <dcterms:created xsi:type="dcterms:W3CDTF">1601-01-01T00:00:00Z</dcterms:created>
  <dcterms:modified xsi:type="dcterms:W3CDTF">2020-03-17T16:51:28Z</dcterms:modified>
</cp:coreProperties>
</file>