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8" r:id="rId3"/>
    <p:sldId id="261" r:id="rId4"/>
    <p:sldId id="260" r:id="rId5"/>
    <p:sldId id="263" r:id="rId6"/>
    <p:sldId id="264" r:id="rId7"/>
    <p:sldId id="267" r:id="rId8"/>
    <p:sldId id="268" r:id="rId9"/>
    <p:sldId id="262" r:id="rId1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59FE5-CC16-45F6-98E6-A25C1D3DBB04}" v="404" dt="2022-11-15T15:14:20.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15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704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60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461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416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1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99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884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3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431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99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4718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6730000" y="639097"/>
            <a:ext cx="4813072" cy="3494791"/>
          </a:xfrm>
        </p:spPr>
        <p:txBody>
          <a:bodyPr rtlCol="0">
            <a:normAutofit/>
          </a:bodyPr>
          <a:lstStyle/>
          <a:p>
            <a:r>
              <a:rPr lang="en-US" sz="4000" dirty="0"/>
              <a:t>GÖRÜNTÜ İŞLEME YÖNTEMLERİ KULLANILARAK KİRAZ MEYVESİNİN SINIFLANDIRILMASI</a:t>
            </a:r>
            <a:endParaRPr lang="tr-TR" sz="4000" dirty="0"/>
          </a:p>
        </p:txBody>
      </p:sp>
      <p:sp>
        <p:nvSpPr>
          <p:cNvPr id="3" name="Alt Başlık 2"/>
          <p:cNvSpPr>
            <a:spLocks noGrp="1"/>
          </p:cNvSpPr>
          <p:nvPr>
            <p:ph type="subTitle" idx="1"/>
          </p:nvPr>
        </p:nvSpPr>
        <p:spPr>
          <a:xfrm>
            <a:off x="7376980" y="6022752"/>
            <a:ext cx="4814724" cy="332843"/>
          </a:xfrm>
        </p:spPr>
        <p:txBody>
          <a:bodyPr vert="horz" lIns="91440" tIns="45720" rIns="91440" bIns="45720" rtlCol="0" anchor="t">
            <a:normAutofit fontScale="92500" lnSpcReduction="20000"/>
          </a:bodyPr>
          <a:lstStyle/>
          <a:p>
            <a:r>
              <a:rPr lang="en-US" sz="1800" dirty="0">
                <a:latin typeface="Times New Roman"/>
                <a:cs typeface="Times New Roman"/>
              </a:rPr>
              <a:t>02200201011 HABİB ŞAKO</a:t>
            </a:r>
          </a:p>
        </p:txBody>
      </p:sp>
      <p:pic>
        <p:nvPicPr>
          <p:cNvPr id="4" name="Picture 3" descr="Soyut siyah beyaz desen">
            <a:extLst>
              <a:ext uri="{FF2B5EF4-FFF2-40B4-BE49-F238E27FC236}">
                <a16:creationId xmlns:a16="http://schemas.microsoft.com/office/drawing/2014/main" id="{A8A240E8-6CD0-00F5-3494-E3586E3B0ED3}"/>
              </a:ext>
            </a:extLst>
          </p:cNvPr>
          <p:cNvPicPr>
            <a:picLocks noChangeAspect="1"/>
          </p:cNvPicPr>
          <p:nvPr/>
        </p:nvPicPr>
        <p:blipFill rotWithShape="1">
          <a:blip r:embed="rId2"/>
          <a:srcRect l="20791" r="16988" b="1"/>
          <a:stretch/>
        </p:blipFill>
        <p:spPr>
          <a:xfrm>
            <a:off x="1" y="10"/>
            <a:ext cx="6096000" cy="6857990"/>
          </a:xfrm>
          <a:prstGeom prst="rect">
            <a:avLst/>
          </a:prstGeom>
        </p:spPr>
      </p:pic>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0FA637-7375-7484-66C5-CC5F7874A11D}"/>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57631467-CF08-E03F-2CBC-31CFC8C521AC}"/>
              </a:ext>
            </a:extLst>
          </p:cNvPr>
          <p:cNvSpPr>
            <a:spLocks noGrp="1"/>
          </p:cNvSpPr>
          <p:nvPr>
            <p:ph idx="1"/>
          </p:nvPr>
        </p:nvSpPr>
        <p:spPr/>
        <p:txBody>
          <a:bodyPr vert="horz" lIns="0" tIns="45720" rIns="0" bIns="45720" rtlCol="0" anchor="t">
            <a:normAutofit/>
          </a:bodyPr>
          <a:lstStyle/>
          <a:p>
            <a:r>
              <a:rPr lang="tr-TR" sz="2400" dirty="0">
                <a:latin typeface="Times New Roman"/>
                <a:ea typeface="+mn-lt"/>
                <a:cs typeface="+mn-lt"/>
              </a:rPr>
              <a:t>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a:t>
            </a:r>
            <a:endParaRPr lang="tr-TR" sz="2400" dirty="0">
              <a:latin typeface="Times New Roman"/>
            </a:endParaRPr>
          </a:p>
        </p:txBody>
      </p:sp>
    </p:spTree>
    <p:extLst>
      <p:ext uri="{BB962C8B-B14F-4D97-AF65-F5344CB8AC3E}">
        <p14:creationId xmlns:p14="http://schemas.microsoft.com/office/powerpoint/2010/main" val="89440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AC273AF5-2B3D-64F2-298F-48957A5620E7}"/>
              </a:ext>
            </a:extLst>
          </p:cNvPr>
          <p:cNvSpPr>
            <a:spLocks noGrp="1"/>
          </p:cNvSpPr>
          <p:nvPr>
            <p:ph type="title"/>
          </p:nvPr>
        </p:nvSpPr>
        <p:spPr>
          <a:xfrm>
            <a:off x="492369" y="605896"/>
            <a:ext cx="3642309" cy="5646208"/>
          </a:xfrm>
        </p:spPr>
        <p:txBody>
          <a:bodyPr anchor="ctr">
            <a:normAutofit/>
          </a:bodyPr>
          <a:lstStyle/>
          <a:p>
            <a:r>
              <a:rPr lang="tr-TR" sz="4400">
                <a:solidFill>
                  <a:srgbClr val="FFFFFF"/>
                </a:solidFill>
              </a:rPr>
              <a:t>MATEYAL VE METOT</a:t>
            </a:r>
          </a:p>
        </p:txBody>
      </p:sp>
      <p:sp>
        <p:nvSpPr>
          <p:cNvPr id="3" name="İçerik Yer Tutucusu 2">
            <a:extLst>
              <a:ext uri="{FF2B5EF4-FFF2-40B4-BE49-F238E27FC236}">
                <a16:creationId xmlns:a16="http://schemas.microsoft.com/office/drawing/2014/main" id="{94C16975-6697-A875-94BC-305768756E92}"/>
              </a:ext>
            </a:extLst>
          </p:cNvPr>
          <p:cNvSpPr>
            <a:spLocks noGrp="1"/>
          </p:cNvSpPr>
          <p:nvPr>
            <p:ph idx="1"/>
          </p:nvPr>
        </p:nvSpPr>
        <p:spPr>
          <a:xfrm>
            <a:off x="5231958" y="605896"/>
            <a:ext cx="6470060" cy="5646208"/>
          </a:xfrm>
        </p:spPr>
        <p:txBody>
          <a:bodyPr vert="horz" lIns="0" tIns="45720" rIns="0" bIns="45720" rtlCol="0" anchor="ctr">
            <a:normAutofit/>
          </a:bodyPr>
          <a:lstStyle/>
          <a:p>
            <a:pPr marL="342900" indent="-342900" algn="just">
              <a:buFont typeface="Wingdings" panose="020F0502020204030204" pitchFamily="34" charset="0"/>
              <a:buChar char="v"/>
            </a:pPr>
            <a:r>
              <a:rPr lang="tr-TR" sz="2400" dirty="0">
                <a:latin typeface="Times New Roman"/>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a:t>
            </a:r>
            <a:endParaRPr lang="tr-TR" dirty="0"/>
          </a:p>
          <a:p>
            <a:pPr marL="0" indent="0" algn="just">
              <a:buNone/>
            </a:pPr>
            <a:endParaRPr lang="tr-TR" sz="2400" dirty="0">
              <a:latin typeface="Times New Roman"/>
              <a:ea typeface="+mn-lt"/>
              <a:cs typeface="+mn-lt"/>
            </a:endParaRPr>
          </a:p>
          <a:p>
            <a:pPr marL="342900" indent="-342900" algn="just">
              <a:buFont typeface="Wingdings" panose="020F0502020204030204" pitchFamily="34" charset="0"/>
              <a:buChar char="v"/>
            </a:pPr>
            <a:r>
              <a:rPr lang="tr-TR" sz="2400" dirty="0">
                <a:latin typeface="Times New Roman"/>
                <a:ea typeface="+mn-lt"/>
                <a:cs typeface="+mn-lt"/>
              </a:rPr>
              <a:t>Türkiye 2018 yılında 84.087 ha ile toplam dünya kiraz alanının %19’unu ve 639.564 ton ile de toplam dünya kiraz üretiminin %25’ini oluşturarak Dünya Liderliğini sürdürmektedir.</a:t>
            </a:r>
            <a:endParaRPr lang="tr-TR" sz="2400" dirty="0">
              <a:latin typeface="Times New Roman"/>
              <a:cs typeface="Times New Roman"/>
            </a:endParaRPr>
          </a:p>
        </p:txBody>
      </p:sp>
    </p:spTree>
    <p:extLst>
      <p:ext uri="{BB962C8B-B14F-4D97-AF65-F5344CB8AC3E}">
        <p14:creationId xmlns:p14="http://schemas.microsoft.com/office/powerpoint/2010/main" val="25790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E9094913-C6F5-B674-0207-1E1469AC81FD}"/>
              </a:ext>
            </a:extLst>
          </p:cNvPr>
          <p:cNvPicPr>
            <a:picLocks noGrp="1" noChangeAspect="1"/>
          </p:cNvPicPr>
          <p:nvPr>
            <p:ph idx="1"/>
          </p:nvPr>
        </p:nvPicPr>
        <p:blipFill>
          <a:blip r:embed="rId2"/>
          <a:stretch>
            <a:fillRect/>
          </a:stretch>
        </p:blipFill>
        <p:spPr>
          <a:xfrm>
            <a:off x="943356" y="1099907"/>
            <a:ext cx="10337292" cy="4651780"/>
          </a:xfrm>
          <a:prstGeom prst="rect">
            <a:avLst/>
          </a:prstGeom>
        </p:spPr>
      </p:pic>
    </p:spTree>
    <p:extLst>
      <p:ext uri="{BB962C8B-B14F-4D97-AF65-F5344CB8AC3E}">
        <p14:creationId xmlns:p14="http://schemas.microsoft.com/office/powerpoint/2010/main" val="128751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içeren bir resim&#10;&#10;Açıklama otomatik olarak oluşturuldu">
            <a:extLst>
              <a:ext uri="{FF2B5EF4-FFF2-40B4-BE49-F238E27FC236}">
                <a16:creationId xmlns:a16="http://schemas.microsoft.com/office/drawing/2014/main" id="{A33BD51F-9FCC-8E3A-BF8D-C6D8ABA2C920}"/>
              </a:ext>
            </a:extLst>
          </p:cNvPr>
          <p:cNvPicPr>
            <a:picLocks noGrp="1" noChangeAspect="1"/>
          </p:cNvPicPr>
          <p:nvPr>
            <p:ph idx="1"/>
          </p:nvPr>
        </p:nvPicPr>
        <p:blipFill>
          <a:blip r:embed="rId2"/>
          <a:stretch>
            <a:fillRect/>
          </a:stretch>
        </p:blipFill>
        <p:spPr>
          <a:xfrm>
            <a:off x="943356" y="1720145"/>
            <a:ext cx="10337292" cy="3411304"/>
          </a:xfrm>
          <a:prstGeom prst="rect">
            <a:avLst/>
          </a:prstGeom>
        </p:spPr>
      </p:pic>
    </p:spTree>
    <p:extLst>
      <p:ext uri="{BB962C8B-B14F-4D97-AF65-F5344CB8AC3E}">
        <p14:creationId xmlns:p14="http://schemas.microsoft.com/office/powerpoint/2010/main" val="110977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BDC3EA-A9DE-470B-98ED-300864EB6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E453EA-2514-A45F-D7C6-9B988F6D17EF}"/>
              </a:ext>
            </a:extLst>
          </p:cNvPr>
          <p:cNvSpPr>
            <a:spLocks noGrp="1"/>
          </p:cNvSpPr>
          <p:nvPr>
            <p:ph type="title"/>
          </p:nvPr>
        </p:nvSpPr>
        <p:spPr>
          <a:xfrm>
            <a:off x="7889788" y="-1760939"/>
            <a:ext cx="4306225" cy="5273484"/>
          </a:xfrm>
        </p:spPr>
        <p:txBody>
          <a:bodyPr vert="horz" lIns="91440" tIns="45720" rIns="91440" bIns="45720" rtlCol="0" anchor="b">
            <a:normAutofit/>
          </a:bodyPr>
          <a:lstStyle/>
          <a:p>
            <a:r>
              <a:rPr lang="en-US" sz="4400" dirty="0">
                <a:solidFill>
                  <a:schemeClr val="tx1"/>
                </a:solidFill>
              </a:rPr>
              <a:t>KİRAZLARI SINIFLANDIRMA</a:t>
            </a:r>
          </a:p>
        </p:txBody>
      </p:sp>
      <p:pic>
        <p:nvPicPr>
          <p:cNvPr id="4" name="Resim 4" descr="iç mekan, kiraz, sebze içeren bir resim&#10;&#10;Açıklama otomatik olarak oluşturuldu">
            <a:extLst>
              <a:ext uri="{FF2B5EF4-FFF2-40B4-BE49-F238E27FC236}">
                <a16:creationId xmlns:a16="http://schemas.microsoft.com/office/drawing/2014/main" id="{885B4A00-6C13-C054-DB3C-ED63FE054EFF}"/>
              </a:ext>
            </a:extLst>
          </p:cNvPr>
          <p:cNvPicPr>
            <a:picLocks noGrp="1" noChangeAspect="1"/>
          </p:cNvPicPr>
          <p:nvPr>
            <p:ph idx="1"/>
          </p:nvPr>
        </p:nvPicPr>
        <p:blipFill rotWithShape="1">
          <a:blip r:embed="rId2"/>
          <a:srcRect r="212" b="-1"/>
          <a:stretch/>
        </p:blipFill>
        <p:spPr>
          <a:xfrm>
            <a:off x="20" y="3407444"/>
            <a:ext cx="7556869" cy="3383270"/>
          </a:xfrm>
          <a:prstGeom prst="rect">
            <a:avLst/>
          </a:prstGeom>
        </p:spPr>
      </p:pic>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Resim 5" descr="tablo içeren bir resim&#10;&#10;Açıklama otomatik olarak oluşturuldu">
            <a:extLst>
              <a:ext uri="{FF2B5EF4-FFF2-40B4-BE49-F238E27FC236}">
                <a16:creationId xmlns:a16="http://schemas.microsoft.com/office/drawing/2014/main" id="{32F0A235-F47B-A345-E939-FCED4FA309FA}"/>
              </a:ext>
            </a:extLst>
          </p:cNvPr>
          <p:cNvPicPr>
            <a:picLocks noChangeAspect="1"/>
          </p:cNvPicPr>
          <p:nvPr/>
        </p:nvPicPr>
        <p:blipFill rotWithShape="1">
          <a:blip r:embed="rId3"/>
          <a:srcRect r="13369" b="2"/>
          <a:stretch/>
        </p:blipFill>
        <p:spPr>
          <a:xfrm>
            <a:off x="16" y="-4601"/>
            <a:ext cx="7556889" cy="3383280"/>
          </a:xfrm>
          <a:prstGeom prst="rect">
            <a:avLst/>
          </a:prstGeom>
        </p:spPr>
      </p:pic>
    </p:spTree>
    <p:extLst>
      <p:ext uri="{BB962C8B-B14F-4D97-AF65-F5344CB8AC3E}">
        <p14:creationId xmlns:p14="http://schemas.microsoft.com/office/powerpoint/2010/main" val="7831046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a:extLst>
              <a:ext uri="{FF2B5EF4-FFF2-40B4-BE49-F238E27FC236}">
                <a16:creationId xmlns:a16="http://schemas.microsoft.com/office/drawing/2014/main" id="{A54574CB-C625-AB89-B1C5-620009A8736D}"/>
              </a:ext>
            </a:extLst>
          </p:cNvPr>
          <p:cNvPicPr>
            <a:picLocks noChangeAspect="1"/>
          </p:cNvPicPr>
          <p:nvPr/>
        </p:nvPicPr>
        <p:blipFill>
          <a:blip r:embed="rId2"/>
          <a:stretch>
            <a:fillRect/>
          </a:stretch>
        </p:blipFill>
        <p:spPr>
          <a:xfrm>
            <a:off x="298135" y="179640"/>
            <a:ext cx="5115347" cy="2641849"/>
          </a:xfrm>
          <a:prstGeom prst="rect">
            <a:avLst/>
          </a:prstGeom>
        </p:spPr>
      </p:pic>
      <p:cxnSp>
        <p:nvCxnSpPr>
          <p:cNvPr id="29" name="Straight Connector 2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844B887-97F1-1D9F-3BD7-96FB059F895A}"/>
              </a:ext>
            </a:extLst>
          </p:cNvPr>
          <p:cNvSpPr>
            <a:spLocks noGrp="1"/>
          </p:cNvSpPr>
          <p:nvPr>
            <p:ph idx="1"/>
          </p:nvPr>
        </p:nvSpPr>
        <p:spPr>
          <a:xfrm>
            <a:off x="5965986" y="178947"/>
            <a:ext cx="6147964" cy="6135845"/>
          </a:xfrm>
        </p:spPr>
        <p:txBody>
          <a:bodyPr vert="horz" lIns="0" tIns="45720" rIns="0" bIns="45720" rtlCol="0" anchor="t">
            <a:noAutofit/>
          </a:bodyPr>
          <a:lstStyle/>
          <a:p>
            <a:pPr marL="342900" indent="-342900" algn="just">
              <a:buFont typeface="Wingdings" panose="020F0502020204030204" pitchFamily="34" charset="0"/>
              <a:buChar char="v"/>
            </a:pPr>
            <a:r>
              <a:rPr lang="tr-TR" sz="2100" dirty="0">
                <a:latin typeface="Times New Roman"/>
                <a:ea typeface="+mn-lt"/>
                <a:cs typeface="+mn-lt"/>
              </a:rPr>
              <a:t>İşlenmiş olarak sisteme yüklenen resim siyah- beyaz piksellere dönüştürülmektedir. Resmin siyah-beyaz piksellere yani </a:t>
            </a:r>
            <a:r>
              <a:rPr lang="tr-TR" sz="2100" dirty="0" err="1">
                <a:latin typeface="Times New Roman"/>
                <a:ea typeface="+mn-lt"/>
                <a:cs typeface="+mn-lt"/>
              </a:rPr>
              <a:t>binary</a:t>
            </a:r>
            <a:r>
              <a:rPr lang="tr-TR" sz="2100" dirty="0">
                <a:latin typeface="Times New Roman"/>
                <a:ea typeface="+mn-lt"/>
                <a:cs typeface="+mn-lt"/>
              </a:rPr>
              <a:t> moda dönüştürülmesi iki aşamada gerçekleşmektedir. İlk aşamada resmin arka planı beyaza kirazlar ise siyaha dönüştürülmektedir. İkinci aşamada ise </a:t>
            </a:r>
            <a:r>
              <a:rPr lang="tr-TR" sz="2100" dirty="0" err="1">
                <a:latin typeface="Times New Roman"/>
                <a:ea typeface="+mn-lt"/>
                <a:cs typeface="+mn-lt"/>
              </a:rPr>
              <a:t>binary</a:t>
            </a:r>
            <a:r>
              <a:rPr lang="tr-TR" sz="2100" dirty="0">
                <a:latin typeface="Times New Roman"/>
                <a:ea typeface="+mn-lt"/>
                <a:cs typeface="+mn-lt"/>
              </a:rPr>
              <a:t> moddaki resim Matlab </a:t>
            </a:r>
            <a:r>
              <a:rPr lang="tr-TR" sz="2100" dirty="0" err="1">
                <a:latin typeface="Times New Roman"/>
                <a:ea typeface="+mn-lt"/>
                <a:cs typeface="+mn-lt"/>
              </a:rPr>
              <a:t>bwboundaries</a:t>
            </a:r>
            <a:r>
              <a:rPr lang="tr-TR" sz="2100" dirty="0">
                <a:latin typeface="Times New Roman"/>
                <a:ea typeface="+mn-lt"/>
                <a:cs typeface="+mn-lt"/>
              </a:rPr>
              <a:t> komutu ile ters çevrilerek arka plan siyaha sınıflandırılacak olan kirazlar beyaza dönüştürülmektedir.</a:t>
            </a:r>
            <a:endParaRPr lang="tr-TR" sz="2100"/>
          </a:p>
          <a:p>
            <a:pPr marL="342900" indent="-342900" algn="just">
              <a:buFont typeface="Wingdings" panose="020F0502020204030204" pitchFamily="34" charset="0"/>
              <a:buChar char="v"/>
            </a:pPr>
            <a:r>
              <a:rPr lang="tr-TR" sz="2100" dirty="0">
                <a:latin typeface="Times New Roman"/>
                <a:ea typeface="+mn-lt"/>
                <a:cs typeface="+mn-lt"/>
              </a:rPr>
              <a:t>Resim siyah-beyaz piksellere dönüştürülüp ters çevirme işlemi uygulandıktan sonra resimde bulunan belirli boyutun altındaki gürültü olarak tabir edilen nesneler Matlab </a:t>
            </a:r>
            <a:r>
              <a:rPr lang="tr-TR" sz="2100" dirty="0" err="1">
                <a:latin typeface="Times New Roman"/>
                <a:ea typeface="+mn-lt"/>
                <a:cs typeface="+mn-lt"/>
              </a:rPr>
              <a:t>bwareaopen</a:t>
            </a:r>
            <a:r>
              <a:rPr lang="tr-TR" sz="2100" dirty="0">
                <a:latin typeface="Times New Roman"/>
                <a:ea typeface="+mn-lt"/>
                <a:cs typeface="+mn-lt"/>
              </a:rPr>
              <a:t> komutu ile kaldırılmıştır. Daha sonra program tarafından tespit edilen kirazların sınırları eşikleme yöntemi kullanılarak mavi renk ile belirlenmiş ve resimde bulunan nesne sayısı ekrana yansıtılmıştır. </a:t>
            </a:r>
          </a:p>
        </p:txBody>
      </p:sp>
      <p:sp>
        <p:nvSpPr>
          <p:cNvPr id="31" name="Rectangle 3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Resim 6" descr="metin, ekran, ekran görüntüsü içeren bir resim&#10;&#10;Açıklama otomatik olarak oluşturuldu">
            <a:extLst>
              <a:ext uri="{FF2B5EF4-FFF2-40B4-BE49-F238E27FC236}">
                <a16:creationId xmlns:a16="http://schemas.microsoft.com/office/drawing/2014/main" id="{676177C8-B02F-9EA4-FA90-B90DCF6D2484}"/>
              </a:ext>
            </a:extLst>
          </p:cNvPr>
          <p:cNvPicPr>
            <a:picLocks noChangeAspect="1"/>
          </p:cNvPicPr>
          <p:nvPr/>
        </p:nvPicPr>
        <p:blipFill>
          <a:blip r:embed="rId3"/>
          <a:stretch>
            <a:fillRect/>
          </a:stretch>
        </p:blipFill>
        <p:spPr>
          <a:xfrm>
            <a:off x="296174" y="3081533"/>
            <a:ext cx="5129840" cy="2650254"/>
          </a:xfrm>
          <a:prstGeom prst="rect">
            <a:avLst/>
          </a:prstGeom>
        </p:spPr>
      </p:pic>
    </p:spTree>
    <p:extLst>
      <p:ext uri="{BB962C8B-B14F-4D97-AF65-F5344CB8AC3E}">
        <p14:creationId xmlns:p14="http://schemas.microsoft.com/office/powerpoint/2010/main" val="25822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FF0F2D44-E844-0789-548E-2C112FB834B0}"/>
              </a:ext>
            </a:extLst>
          </p:cNvPr>
          <p:cNvSpPr>
            <a:spLocks noGrp="1"/>
          </p:cNvSpPr>
          <p:nvPr>
            <p:ph type="title"/>
          </p:nvPr>
        </p:nvSpPr>
        <p:spPr>
          <a:xfrm>
            <a:off x="1097280" y="286603"/>
            <a:ext cx="10058400" cy="1450757"/>
          </a:xfrm>
        </p:spPr>
        <p:txBody>
          <a:bodyPr anchor="ctr">
            <a:normAutofit/>
          </a:bodyPr>
          <a:lstStyle/>
          <a:p>
            <a:r>
              <a:rPr lang="tr-TR">
                <a:solidFill>
                  <a:srgbClr val="FFFFFF"/>
                </a:solidFill>
              </a:rPr>
              <a:t>SONUÇ</a:t>
            </a:r>
          </a:p>
        </p:txBody>
      </p:sp>
      <p:sp>
        <p:nvSpPr>
          <p:cNvPr id="3" name="İçerik Yer Tutucusu 2">
            <a:extLst>
              <a:ext uri="{FF2B5EF4-FFF2-40B4-BE49-F238E27FC236}">
                <a16:creationId xmlns:a16="http://schemas.microsoft.com/office/drawing/2014/main" id="{D94E4FB3-D6BA-3226-08DE-F40AC60AC1E4}"/>
              </a:ext>
            </a:extLst>
          </p:cNvPr>
          <p:cNvSpPr>
            <a:spLocks noGrp="1"/>
          </p:cNvSpPr>
          <p:nvPr>
            <p:ph idx="1"/>
          </p:nvPr>
        </p:nvSpPr>
        <p:spPr>
          <a:xfrm>
            <a:off x="1096963" y="2158110"/>
            <a:ext cx="10590362" cy="4142198"/>
          </a:xfrm>
        </p:spPr>
        <p:txBody>
          <a:bodyPr vert="horz" lIns="0" tIns="45720" rIns="0" bIns="45720" rtlCol="0" anchor="t">
            <a:normAutofit/>
          </a:bodyPr>
          <a:lstStyle/>
          <a:p>
            <a:pPr marL="342900" indent="-342900" algn="just">
              <a:buFont typeface="Wingdings" panose="020F0502020204030204" pitchFamily="34" charset="0"/>
              <a:buChar char="v"/>
            </a:pPr>
            <a:r>
              <a:rPr lang="tr-TR" sz="2100" dirty="0">
                <a:latin typeface="Times New Roman"/>
                <a:ea typeface="+mn-lt"/>
                <a:cs typeface="+mn-lt"/>
              </a:rPr>
              <a:t>Yapılan çalışmada, kiraz meyvesinin uluslararası standartlara uygun olarak tasnif edilmesi sağlanacak ve ülke ekonomisine katkısı dahada arttırılacaktır.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endParaRPr lang="tr-TR"/>
          </a:p>
          <a:p>
            <a:pPr marL="342900" indent="-342900" algn="just">
              <a:buFont typeface="Wingdings" panose="020F0502020204030204" pitchFamily="34" charset="0"/>
              <a:buChar char="v"/>
            </a:pPr>
            <a:r>
              <a:rPr lang="tr-TR" sz="2100" dirty="0">
                <a:latin typeface="Times New Roman"/>
                <a:ea typeface="+mn-lt"/>
                <a:cs typeface="+mn-lt"/>
              </a:rPr>
              <a:t>Yapılan çalışma ile farklı büyüklükteki meyveler sistem tarafından başarılı bir şekilde değerlendirilerek sınıflandırılmıştır. Bu sayede kalite ve pazarlama için önemli bir etken olan sınıflandırma işlemi gerçekleştirilmiştir.</a:t>
            </a:r>
            <a:endParaRPr lang="tr-TR" sz="2100" dirty="0">
              <a:latin typeface="Times New Roman"/>
              <a:cs typeface="Times New Roman"/>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921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44D91F-1CFE-D461-F8C8-63D2689BCA6A}"/>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8F431E88-97E0-790B-CE8B-31018DB9C7F3}"/>
              </a:ext>
            </a:extLst>
          </p:cNvPr>
          <p:cNvSpPr>
            <a:spLocks noGrp="1"/>
          </p:cNvSpPr>
          <p:nvPr>
            <p:ph idx="1"/>
          </p:nvPr>
        </p:nvSpPr>
        <p:spPr/>
        <p:txBody>
          <a:bodyPr vert="horz" lIns="0" tIns="45720" rIns="0" bIns="45720" rtlCol="0" anchor="t">
            <a:normAutofit/>
          </a:bodyPr>
          <a:lstStyle/>
          <a:p>
            <a:pPr marL="342900" indent="-342900">
              <a:buFont typeface="Wingdings" panose="020F0502020204030204" pitchFamily="34" charset="0"/>
              <a:buChar char="v"/>
            </a:pPr>
            <a:r>
              <a:rPr lang="tr-TR" dirty="0">
                <a:latin typeface="Times New Roman"/>
                <a:ea typeface="+mn-lt"/>
                <a:cs typeface="+mn-lt"/>
              </a:rPr>
              <a:t>Avrupa Bilim ve Teknoloji Dergisi Özel Sayı, S. 108-112, Eylül 2020, </a:t>
            </a:r>
            <a:r>
              <a:rPr lang="tr-TR" dirty="0" err="1">
                <a:latin typeface="Times New Roman"/>
                <a:ea typeface="+mn-lt"/>
                <a:cs typeface="+mn-lt"/>
              </a:rPr>
              <a:t>September</a:t>
            </a:r>
            <a:r>
              <a:rPr lang="tr-TR" dirty="0">
                <a:latin typeface="Times New Roman"/>
                <a:ea typeface="+mn-lt"/>
                <a:cs typeface="+mn-lt"/>
              </a:rPr>
              <a:t> 2020, Görüntü İşleme Yöntemleri Kullanılarak Kiraz Meyvesinin Sınıflandırılması</a:t>
            </a:r>
            <a:endParaRPr lang="tr-TR" dirty="0">
              <a:latin typeface="Times New Roman"/>
              <a:cs typeface="Times New Roman"/>
            </a:endParaRPr>
          </a:p>
        </p:txBody>
      </p:sp>
    </p:spTree>
    <p:extLst>
      <p:ext uri="{BB962C8B-B14F-4D97-AF65-F5344CB8AC3E}">
        <p14:creationId xmlns:p14="http://schemas.microsoft.com/office/powerpoint/2010/main" val="3895393010"/>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Geniş ekran</PresentationFormat>
  <Paragraphs>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RetrospectVTI</vt:lpstr>
      <vt:lpstr>GÖRÜNTÜ İŞLEME YÖNTEMLERİ KULLANILARAK KİRAZ MEYVESİNİN SINIFLANDIRILMASI</vt:lpstr>
      <vt:lpstr>GİRİŞ</vt:lpstr>
      <vt:lpstr>MATEYAL VE METOT</vt:lpstr>
      <vt:lpstr>PowerPoint Sunusu</vt:lpstr>
      <vt:lpstr>PowerPoint Sunusu</vt:lpstr>
      <vt:lpstr>KİRAZLARI SINIFLANDIRMA</vt:lpstr>
      <vt:lpstr>PowerPoint Sunusu</vt:lpstr>
      <vt:lpstr>SONUÇ</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222</cp:revision>
  <dcterms:created xsi:type="dcterms:W3CDTF">2014-09-12T02:18:09Z</dcterms:created>
  <dcterms:modified xsi:type="dcterms:W3CDTF">2022-11-15T15:15:01Z</dcterms:modified>
</cp:coreProperties>
</file>