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3" r:id="rId14"/>
    <p:sldId id="272" r:id="rId15"/>
    <p:sldId id="269" r:id="rId16"/>
    <p:sldId id="270" r:id="rId17"/>
    <p:sldId id="271"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23FA5-4DCF-41AD-AEBC-9CD169512805}" v="2" dt="2022-12-13T06:27:26.530"/>
    <p1510:client id="{29203B93-C8E8-493C-A78D-E4BB54E0094E}" v="78" dt="2022-12-13T07:57:18.491"/>
    <p1510:client id="{359BBAEC-50E1-4433-ADA1-F921F5399C3B}" v="460" dt="2022-12-13T11:52: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1168F-C12A-4693-AB02-24FD0CE0D78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65E19A-326F-45C6-9698-C9E9E7CACFC3}">
      <dgm:prSet/>
      <dgm:spPr/>
      <dgm:t>
        <a:bodyPr/>
        <a:lstStyle/>
        <a:p>
          <a:pPr rtl="0"/>
          <a:r>
            <a:rPr lang="tr-TR"/>
            <a:t>2.1 Morfolojik işlemler</a:t>
          </a:r>
          <a:r>
            <a:rPr lang="tr-TR">
              <a:latin typeface="Walbaum Display Light"/>
            </a:rPr>
            <a:t>; </a:t>
          </a:r>
          <a:r>
            <a:rPr lang="tr-TR"/>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a:t>
          </a:r>
          <a:endParaRPr lang="en-US">
            <a:latin typeface="Walbaum Display Light"/>
          </a:endParaRPr>
        </a:p>
      </dgm:t>
    </dgm:pt>
    <dgm:pt modelId="{72B568F8-AB8F-4886-B7EB-9B5EA1F962A8}" type="parTrans" cxnId="{8961B1BA-4736-41D5-BB4C-93C3A0AC99F3}">
      <dgm:prSet/>
      <dgm:spPr/>
      <dgm:t>
        <a:bodyPr/>
        <a:lstStyle/>
        <a:p>
          <a:endParaRPr lang="en-US"/>
        </a:p>
      </dgm:t>
    </dgm:pt>
    <dgm:pt modelId="{C30CEDCA-A0B7-4A46-9385-C9D11086CA50}" type="sibTrans" cxnId="{8961B1BA-4736-41D5-BB4C-93C3A0AC99F3}">
      <dgm:prSet/>
      <dgm:spPr/>
      <dgm:t>
        <a:bodyPr/>
        <a:lstStyle/>
        <a:p>
          <a:endParaRPr lang="en-US"/>
        </a:p>
      </dgm:t>
    </dgm:pt>
    <dgm:pt modelId="{7936AB34-FE73-4C52-B807-962E5E0A8A7F}">
      <dgm:prSet/>
      <dgm:spPr/>
      <dgm:t>
        <a:bodyPr/>
        <a:lstStyle/>
        <a:p>
          <a:r>
            <a:rPr lang="tr-TR"/>
            <a:t>2.2 Eşikleme yöntemleri</a:t>
          </a:r>
          <a:r>
            <a:rPr lang="tr-TR">
              <a:latin typeface="Walbaum Display Light"/>
            </a:rPr>
            <a:t>;</a:t>
          </a:r>
          <a:r>
            <a:rPr lang="tr-TR"/>
            <a:t> Görüntü eşikleme sadeliği ve sağlamlığı nedeni ile en sık kullanılan görüntü bölütleme yöntemlerinden biridir. Eşikleme işlemi, gri ölçekli bir görünün yoğunluk seviyesine göre sınıflara ayrıldığı bir işlemdir</a:t>
          </a:r>
          <a:endParaRPr lang="en-US"/>
        </a:p>
      </dgm:t>
    </dgm:pt>
    <dgm:pt modelId="{68A41040-0FD5-42CF-A2FC-9C5EB3EA7072}" type="parTrans" cxnId="{4F97E3EF-3C11-4EDF-9912-751877CDC7F1}">
      <dgm:prSet/>
      <dgm:spPr/>
      <dgm:t>
        <a:bodyPr/>
        <a:lstStyle/>
        <a:p>
          <a:endParaRPr lang="en-US"/>
        </a:p>
      </dgm:t>
    </dgm:pt>
    <dgm:pt modelId="{4EA344BC-0A5F-433B-A814-1D161318E4DD}" type="sibTrans" cxnId="{4F97E3EF-3C11-4EDF-9912-751877CDC7F1}">
      <dgm:prSet/>
      <dgm:spPr/>
      <dgm:t>
        <a:bodyPr/>
        <a:lstStyle/>
        <a:p>
          <a:endParaRPr lang="en-US"/>
        </a:p>
      </dgm:t>
    </dgm:pt>
    <dgm:pt modelId="{5FB44791-2902-4D60-8BD6-ED17A0899CB0}" type="pres">
      <dgm:prSet presAssocID="{DD91168F-C12A-4693-AB02-24FD0CE0D788}" presName="vert0" presStyleCnt="0">
        <dgm:presLayoutVars>
          <dgm:dir/>
          <dgm:animOne val="branch"/>
          <dgm:animLvl val="lvl"/>
        </dgm:presLayoutVars>
      </dgm:prSet>
      <dgm:spPr/>
    </dgm:pt>
    <dgm:pt modelId="{D7CF55C0-F7E0-413E-8080-909A21F0507B}" type="pres">
      <dgm:prSet presAssocID="{E765E19A-326F-45C6-9698-C9E9E7CACFC3}" presName="thickLine" presStyleLbl="alignNode1" presStyleIdx="0" presStyleCnt="2"/>
      <dgm:spPr/>
    </dgm:pt>
    <dgm:pt modelId="{B1783DF3-602D-442E-B071-D2DAE4873D39}" type="pres">
      <dgm:prSet presAssocID="{E765E19A-326F-45C6-9698-C9E9E7CACFC3}" presName="horz1" presStyleCnt="0"/>
      <dgm:spPr/>
    </dgm:pt>
    <dgm:pt modelId="{5EEF8663-110A-4CFE-B6DC-4610FB687140}" type="pres">
      <dgm:prSet presAssocID="{E765E19A-326F-45C6-9698-C9E9E7CACFC3}" presName="tx1" presStyleLbl="revTx" presStyleIdx="0" presStyleCnt="2"/>
      <dgm:spPr/>
    </dgm:pt>
    <dgm:pt modelId="{5E057C86-EC2C-468D-A362-5570041DE4F2}" type="pres">
      <dgm:prSet presAssocID="{E765E19A-326F-45C6-9698-C9E9E7CACFC3}" presName="vert1" presStyleCnt="0"/>
      <dgm:spPr/>
    </dgm:pt>
    <dgm:pt modelId="{381AA049-4C16-40B0-A5FE-DFBB82FA6AA9}" type="pres">
      <dgm:prSet presAssocID="{7936AB34-FE73-4C52-B807-962E5E0A8A7F}" presName="thickLine" presStyleLbl="alignNode1" presStyleIdx="1" presStyleCnt="2"/>
      <dgm:spPr/>
    </dgm:pt>
    <dgm:pt modelId="{BB5703D0-9A80-45CC-AA3A-20048600B72F}" type="pres">
      <dgm:prSet presAssocID="{7936AB34-FE73-4C52-B807-962E5E0A8A7F}" presName="horz1" presStyleCnt="0"/>
      <dgm:spPr/>
    </dgm:pt>
    <dgm:pt modelId="{C6991DE1-D8B1-4474-BC97-F382FAB1F153}" type="pres">
      <dgm:prSet presAssocID="{7936AB34-FE73-4C52-B807-962E5E0A8A7F}" presName="tx1" presStyleLbl="revTx" presStyleIdx="1" presStyleCnt="2"/>
      <dgm:spPr/>
    </dgm:pt>
    <dgm:pt modelId="{220504B6-D76A-4CF3-B94C-A50B749DD4D6}" type="pres">
      <dgm:prSet presAssocID="{7936AB34-FE73-4C52-B807-962E5E0A8A7F}" presName="vert1" presStyleCnt="0"/>
      <dgm:spPr/>
    </dgm:pt>
  </dgm:ptLst>
  <dgm:cxnLst>
    <dgm:cxn modelId="{61BBEE71-EC37-480A-82A0-210C3D6D2B78}" type="presOf" srcId="{7936AB34-FE73-4C52-B807-962E5E0A8A7F}" destId="{C6991DE1-D8B1-4474-BC97-F382FAB1F153}" srcOrd="0" destOrd="0" presId="urn:microsoft.com/office/officeart/2008/layout/LinedList"/>
    <dgm:cxn modelId="{5BEF7899-9A25-4C13-A059-18F7F6B30FEE}" type="presOf" srcId="{E765E19A-326F-45C6-9698-C9E9E7CACFC3}" destId="{5EEF8663-110A-4CFE-B6DC-4610FB687140}" srcOrd="0" destOrd="0" presId="urn:microsoft.com/office/officeart/2008/layout/LinedList"/>
    <dgm:cxn modelId="{8961B1BA-4736-41D5-BB4C-93C3A0AC99F3}" srcId="{DD91168F-C12A-4693-AB02-24FD0CE0D788}" destId="{E765E19A-326F-45C6-9698-C9E9E7CACFC3}" srcOrd="0" destOrd="0" parTransId="{72B568F8-AB8F-4886-B7EB-9B5EA1F962A8}" sibTransId="{C30CEDCA-A0B7-4A46-9385-C9D11086CA50}"/>
    <dgm:cxn modelId="{4F97E3EF-3C11-4EDF-9912-751877CDC7F1}" srcId="{DD91168F-C12A-4693-AB02-24FD0CE0D788}" destId="{7936AB34-FE73-4C52-B807-962E5E0A8A7F}" srcOrd="1" destOrd="0" parTransId="{68A41040-0FD5-42CF-A2FC-9C5EB3EA7072}" sibTransId="{4EA344BC-0A5F-433B-A814-1D161318E4DD}"/>
    <dgm:cxn modelId="{E7250AF2-81B5-47FE-B0C9-616AE653A9EE}" type="presOf" srcId="{DD91168F-C12A-4693-AB02-24FD0CE0D788}" destId="{5FB44791-2902-4D60-8BD6-ED17A0899CB0}" srcOrd="0" destOrd="0" presId="urn:microsoft.com/office/officeart/2008/layout/LinedList"/>
    <dgm:cxn modelId="{CC93B076-3C8E-4368-9F7C-8C17DC6EECF2}" type="presParOf" srcId="{5FB44791-2902-4D60-8BD6-ED17A0899CB0}" destId="{D7CF55C0-F7E0-413E-8080-909A21F0507B}" srcOrd="0" destOrd="0" presId="urn:microsoft.com/office/officeart/2008/layout/LinedList"/>
    <dgm:cxn modelId="{EAE08D64-19CE-4D18-8AB5-DC9585188BA6}" type="presParOf" srcId="{5FB44791-2902-4D60-8BD6-ED17A0899CB0}" destId="{B1783DF3-602D-442E-B071-D2DAE4873D39}" srcOrd="1" destOrd="0" presId="urn:microsoft.com/office/officeart/2008/layout/LinedList"/>
    <dgm:cxn modelId="{423CDCE2-AAD6-4F6F-8487-45622EAECAA2}" type="presParOf" srcId="{B1783DF3-602D-442E-B071-D2DAE4873D39}" destId="{5EEF8663-110A-4CFE-B6DC-4610FB687140}" srcOrd="0" destOrd="0" presId="urn:microsoft.com/office/officeart/2008/layout/LinedList"/>
    <dgm:cxn modelId="{8877CACD-DF94-4AF7-8B2F-EF68B398B82B}" type="presParOf" srcId="{B1783DF3-602D-442E-B071-D2DAE4873D39}" destId="{5E057C86-EC2C-468D-A362-5570041DE4F2}" srcOrd="1" destOrd="0" presId="urn:microsoft.com/office/officeart/2008/layout/LinedList"/>
    <dgm:cxn modelId="{6381370B-B467-4914-97A2-2332FAC68CDF}" type="presParOf" srcId="{5FB44791-2902-4D60-8BD6-ED17A0899CB0}" destId="{381AA049-4C16-40B0-A5FE-DFBB82FA6AA9}" srcOrd="2" destOrd="0" presId="urn:microsoft.com/office/officeart/2008/layout/LinedList"/>
    <dgm:cxn modelId="{07C7D76C-6DA9-4856-8971-CAE674C5E5C6}" type="presParOf" srcId="{5FB44791-2902-4D60-8BD6-ED17A0899CB0}" destId="{BB5703D0-9A80-45CC-AA3A-20048600B72F}" srcOrd="3" destOrd="0" presId="urn:microsoft.com/office/officeart/2008/layout/LinedList"/>
    <dgm:cxn modelId="{629A0FE4-A72A-4703-8B8C-41C49728A8CB}" type="presParOf" srcId="{BB5703D0-9A80-45CC-AA3A-20048600B72F}" destId="{C6991DE1-D8B1-4474-BC97-F382FAB1F153}" srcOrd="0" destOrd="0" presId="urn:microsoft.com/office/officeart/2008/layout/LinedList"/>
    <dgm:cxn modelId="{C8E6B40A-CB6B-4AE7-9B74-F90616F60773}" type="presParOf" srcId="{BB5703D0-9A80-45CC-AA3A-20048600B72F}" destId="{220504B6-D76A-4CF3-B94C-A50B749DD4D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F55C0-F7E0-413E-8080-909A21F0507B}">
      <dsp:nvSpPr>
        <dsp:cNvPr id="0" name=""/>
        <dsp:cNvSpPr/>
      </dsp:nvSpPr>
      <dsp:spPr>
        <a:xfrm>
          <a:off x="0" y="0"/>
          <a:ext cx="74244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F8663-110A-4CFE-B6DC-4610FB687140}">
      <dsp:nvSpPr>
        <dsp:cNvPr id="0" name=""/>
        <dsp:cNvSpPr/>
      </dsp:nvSpPr>
      <dsp:spPr>
        <a:xfrm>
          <a:off x="0" y="0"/>
          <a:ext cx="7424423" cy="262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tr-TR" sz="2400" kern="1200"/>
            <a:t>2.1 Morfolojik işlemler</a:t>
          </a:r>
          <a:r>
            <a:rPr lang="tr-TR" sz="2400" kern="1200">
              <a:latin typeface="Walbaum Display Light"/>
            </a:rPr>
            <a:t>; </a:t>
          </a:r>
          <a:r>
            <a:rPr lang="tr-TR" sz="2400" kern="1200"/>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a:t>
          </a:r>
          <a:endParaRPr lang="en-US" sz="2400" kern="1200">
            <a:latin typeface="Walbaum Display Light"/>
          </a:endParaRPr>
        </a:p>
      </dsp:txBody>
      <dsp:txXfrm>
        <a:off x="0" y="0"/>
        <a:ext cx="7424423" cy="2622812"/>
      </dsp:txXfrm>
    </dsp:sp>
    <dsp:sp modelId="{381AA049-4C16-40B0-A5FE-DFBB82FA6AA9}">
      <dsp:nvSpPr>
        <dsp:cNvPr id="0" name=""/>
        <dsp:cNvSpPr/>
      </dsp:nvSpPr>
      <dsp:spPr>
        <a:xfrm>
          <a:off x="0" y="2622812"/>
          <a:ext cx="74244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91DE1-D8B1-4474-BC97-F382FAB1F153}">
      <dsp:nvSpPr>
        <dsp:cNvPr id="0" name=""/>
        <dsp:cNvSpPr/>
      </dsp:nvSpPr>
      <dsp:spPr>
        <a:xfrm>
          <a:off x="0" y="2622812"/>
          <a:ext cx="7424423" cy="262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2.2 Eşikleme yöntemleri</a:t>
          </a:r>
          <a:r>
            <a:rPr lang="tr-TR" sz="2400" kern="1200">
              <a:latin typeface="Walbaum Display Light"/>
            </a:rPr>
            <a:t>;</a:t>
          </a:r>
          <a:r>
            <a:rPr lang="tr-TR" sz="2400" kern="1200"/>
            <a:t> Görüntü eşikleme sadeliği ve sağlamlığı nedeni ile en sık kullanılan görüntü bölütleme yöntemlerinden biridir. Eşikleme işlemi, gri ölçekli bir görünün yoğunluk seviyesine göre sınıflara ayrıldığı bir işlemdir</a:t>
          </a:r>
          <a:endParaRPr lang="en-US" sz="2400" kern="1200"/>
        </a:p>
      </dsp:txBody>
      <dsp:txXfrm>
        <a:off x="0" y="2622812"/>
        <a:ext cx="7424423" cy="26228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8686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865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7628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1806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550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8735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9445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850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9822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7319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12/13/2022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0640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12/13/2022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03584948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rgipark.org.tr/tr/download/article-file/340880" TargetMode="External"/><Relationship Id="rId2" Type="http://schemas.openxmlformats.org/officeDocument/2006/relationships/hyperlink" Target="https://dergipark.org.tr/tr/download/article-file/16528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3">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3789" y="6628"/>
            <a:ext cx="4518211"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5882" h="6857998">
                <a:moveTo>
                  <a:pt x="2702091" y="0"/>
                </a:moveTo>
                <a:lnTo>
                  <a:pt x="6125882" y="0"/>
                </a:lnTo>
                <a:lnTo>
                  <a:pt x="6125882" y="6857998"/>
                </a:lnTo>
                <a:lnTo>
                  <a:pt x="0" y="6846045"/>
                </a:lnTo>
                <a:lnTo>
                  <a:pt x="270209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512048" y="1645542"/>
            <a:ext cx="7009948" cy="3516189"/>
          </a:xfrm>
        </p:spPr>
        <p:txBody>
          <a:bodyPr anchor="t">
            <a:normAutofit/>
          </a:bodyPr>
          <a:lstStyle/>
          <a:p>
            <a:pPr algn="l"/>
            <a:r>
              <a:rPr lang="tr-TR" sz="4400" err="1"/>
              <a:t>Retına</a:t>
            </a:r>
            <a:r>
              <a:rPr lang="tr-TR" sz="4400"/>
              <a:t> kan damarlarını çıkarmak </a:t>
            </a:r>
            <a:r>
              <a:rPr lang="tr-TR" sz="4400" err="1"/>
              <a:t>ıcın</a:t>
            </a:r>
            <a:r>
              <a:rPr lang="tr-TR" sz="4400"/>
              <a:t> </a:t>
            </a:r>
            <a:r>
              <a:rPr lang="tr-TR" sz="4400" err="1"/>
              <a:t>esıkleme</a:t>
            </a:r>
            <a:r>
              <a:rPr lang="tr-TR" sz="4400"/>
              <a:t> </a:t>
            </a:r>
            <a:r>
              <a:rPr lang="tr-TR" sz="4400" err="1"/>
              <a:t>temellı</a:t>
            </a:r>
            <a:r>
              <a:rPr lang="tr-TR" sz="4400"/>
              <a:t> </a:t>
            </a:r>
            <a:r>
              <a:rPr lang="tr-TR" sz="4400" err="1"/>
              <a:t>morfolojık</a:t>
            </a:r>
            <a:r>
              <a:rPr lang="tr-TR" sz="4400"/>
              <a:t> </a:t>
            </a:r>
            <a:r>
              <a:rPr lang="tr-TR" sz="4400" err="1"/>
              <a:t>yontem</a:t>
            </a:r>
            <a:endParaRPr lang="tr-TR" sz="4400"/>
          </a:p>
        </p:txBody>
      </p:sp>
      <p:sp>
        <p:nvSpPr>
          <p:cNvPr id="3" name="Alt Başlık 2"/>
          <p:cNvSpPr>
            <a:spLocks noGrp="1"/>
          </p:cNvSpPr>
          <p:nvPr>
            <p:ph type="subTitle" idx="1"/>
          </p:nvPr>
        </p:nvSpPr>
        <p:spPr>
          <a:xfrm>
            <a:off x="8753061" y="3637722"/>
            <a:ext cx="2663687" cy="2026478"/>
          </a:xfrm>
        </p:spPr>
        <p:txBody>
          <a:bodyPr anchor="ctr">
            <a:normAutofit/>
          </a:bodyPr>
          <a:lstStyle/>
          <a:p>
            <a:pPr algn="r"/>
            <a:r>
              <a:rPr lang="tr-TR"/>
              <a:t>Habib </a:t>
            </a:r>
            <a:r>
              <a:rPr lang="tr-TR" err="1"/>
              <a:t>şako</a:t>
            </a:r>
          </a:p>
          <a:p>
            <a:pPr algn="r"/>
            <a:r>
              <a:rPr lang="tr-TR"/>
              <a:t>02200201011</a:t>
            </a:r>
          </a:p>
        </p:txBody>
      </p:sp>
      <p:cxnSp>
        <p:nvCxnSpPr>
          <p:cNvPr id="69" name="Straight Connector 68">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5898776" cy="13506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1613647"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173896"/>
            <a:ext cx="3094383" cy="36841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038522" y="0"/>
            <a:ext cx="2153476" cy="44461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277412" y="-1"/>
            <a:ext cx="3914588" cy="20977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6383" y="5811078"/>
            <a:ext cx="4678017" cy="1046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C10EA2-1BD8-4267-AA7D-AB8CCA53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98777" y="5307496"/>
            <a:ext cx="6293223" cy="155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3A50B71-F7CE-8B1F-6500-188433020133}"/>
              </a:ext>
            </a:extLst>
          </p:cNvPr>
          <p:cNvSpPr>
            <a:spLocks noGrp="1"/>
          </p:cNvSpPr>
          <p:nvPr>
            <p:ph type="title"/>
          </p:nvPr>
        </p:nvSpPr>
        <p:spPr>
          <a:xfrm>
            <a:off x="1204812" y="608660"/>
            <a:ext cx="8789241" cy="3851004"/>
          </a:xfrm>
        </p:spPr>
        <p:txBody>
          <a:bodyPr>
            <a:normAutofit/>
          </a:bodyPr>
          <a:lstStyle/>
          <a:p>
            <a:r>
              <a:rPr lang="tr-TR" sz="4800" b="1"/>
              <a:t>Görüntü</a:t>
            </a:r>
            <a:r>
              <a:rPr lang="tr-TR" sz="4800"/>
              <a:t> iş</a:t>
            </a:r>
            <a:r>
              <a:rPr lang="tr-TR" sz="4800" b="1"/>
              <a:t>leme ve kümeleme yöntemler</a:t>
            </a:r>
            <a:r>
              <a:rPr lang="tr-TR" sz="4800"/>
              <a:t>i</a:t>
            </a:r>
            <a:r>
              <a:rPr lang="tr-TR" sz="4800" b="1"/>
              <a:t>yle Fındık meyves</a:t>
            </a:r>
            <a:r>
              <a:rPr lang="tr-TR" sz="4800"/>
              <a:t>i</a:t>
            </a:r>
            <a:r>
              <a:rPr lang="tr-TR" sz="4800" b="1"/>
              <a:t>n</a:t>
            </a:r>
            <a:r>
              <a:rPr lang="tr-TR" sz="4800"/>
              <a:t>i</a:t>
            </a:r>
            <a:r>
              <a:rPr lang="tr-TR" sz="4800" b="1"/>
              <a:t>n tesp</a:t>
            </a:r>
            <a:r>
              <a:rPr lang="tr-TR" sz="4800"/>
              <a:t>i</a:t>
            </a:r>
            <a:r>
              <a:rPr lang="tr-TR" sz="4800" b="1"/>
              <a:t>t</a:t>
            </a:r>
            <a:r>
              <a:rPr lang="tr-TR" sz="4800"/>
              <a:t>i </a:t>
            </a:r>
            <a:r>
              <a:rPr lang="tr-TR" sz="4800" b="1"/>
              <a:t>ve sınıflandırılması</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17FBA3D-5D82-7447-4B53-9AA53AADA51E}"/>
              </a:ext>
            </a:extLst>
          </p:cNvPr>
          <p:cNvSpPr>
            <a:spLocks noGrp="1"/>
          </p:cNvSpPr>
          <p:nvPr>
            <p:ph idx="1"/>
          </p:nvPr>
        </p:nvSpPr>
        <p:spPr>
          <a:xfrm>
            <a:off x="8655480" y="4610182"/>
            <a:ext cx="3166059" cy="1499100"/>
          </a:xfrm>
        </p:spPr>
        <p:txBody>
          <a:bodyPr anchor="ctr">
            <a:normAutofit/>
          </a:bodyPr>
          <a:lstStyle/>
          <a:p>
            <a:r>
              <a:rPr lang="tr-TR"/>
              <a:t>02200201011</a:t>
            </a:r>
          </a:p>
          <a:p>
            <a:r>
              <a:rPr lang="tr-TR"/>
              <a:t>HABİB ŞAKO</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04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9580E3-6A57-5761-AA7A-BDB6B8611C2B}"/>
              </a:ext>
            </a:extLst>
          </p:cNvPr>
          <p:cNvSpPr>
            <a:spLocks noGrp="1"/>
          </p:cNvSpPr>
          <p:nvPr>
            <p:ph type="title"/>
          </p:nvPr>
        </p:nvSpPr>
        <p:spPr>
          <a:xfrm>
            <a:off x="1105019" y="533400"/>
            <a:ext cx="8263878" cy="1361195"/>
          </a:xfrm>
        </p:spPr>
        <p:txBody>
          <a:bodyPr>
            <a:normAutofit/>
          </a:bodyPr>
          <a:lstStyle/>
          <a:p>
            <a:r>
              <a:rPr lang="tr-TR" b="1"/>
              <a:t>ÖNER</a:t>
            </a:r>
            <a:r>
              <a:rPr lang="tr-TR"/>
              <a:t>İ</a:t>
            </a:r>
            <a:r>
              <a:rPr lang="tr-TR" b="1"/>
              <a:t>LEN METOT</a:t>
            </a:r>
          </a:p>
        </p:txBody>
      </p:sp>
      <p:sp>
        <p:nvSpPr>
          <p:cNvPr id="3" name="İçerik Yer Tutucusu 2">
            <a:extLst>
              <a:ext uri="{FF2B5EF4-FFF2-40B4-BE49-F238E27FC236}">
                <a16:creationId xmlns:a16="http://schemas.microsoft.com/office/drawing/2014/main" id="{950061AE-1193-3616-0DE3-5F1271AE6FBF}"/>
              </a:ext>
            </a:extLst>
          </p:cNvPr>
          <p:cNvSpPr>
            <a:spLocks noGrp="1"/>
          </p:cNvSpPr>
          <p:nvPr>
            <p:ph idx="1"/>
          </p:nvPr>
        </p:nvSpPr>
        <p:spPr>
          <a:xfrm>
            <a:off x="1104900" y="1885186"/>
            <a:ext cx="4405314" cy="4119561"/>
          </a:xfrm>
        </p:spPr>
        <p:txBody>
          <a:bodyPr vert="horz" lIns="91440" tIns="45720" rIns="91440" bIns="45720" rtlCol="0" anchor="t">
            <a:normAutofit fontScale="92500" lnSpcReduction="20000"/>
          </a:bodyPr>
          <a:lstStyle/>
          <a:p>
            <a:pPr algn="just"/>
            <a:r>
              <a:rPr lang="tr-TR">
                <a:ea typeface="+mn-lt"/>
                <a:cs typeface="+mn-lt"/>
              </a:rPr>
              <a:t>Ortamda bulunan aynı nesnelerin tespit edilerek, sınıflandırılmasına yönelik yapılan çalışmada üç aşamalı bir yöntem önerilmektedir.</a:t>
            </a:r>
            <a:endParaRPr lang="tr-TR"/>
          </a:p>
          <a:p>
            <a:pPr algn="just"/>
            <a:r>
              <a:rPr lang="tr-TR">
                <a:ea typeface="+mn-lt"/>
                <a:cs typeface="+mn-lt"/>
              </a:rP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lang="tr-TR"/>
          </a:p>
        </p:txBody>
      </p:sp>
      <p:cxnSp>
        <p:nvCxnSpPr>
          <p:cNvPr id="11" name="Straight Connector 1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CD640712-8E9A-EA3C-191B-FDEDA8F10548}"/>
              </a:ext>
            </a:extLst>
          </p:cNvPr>
          <p:cNvPicPr>
            <a:picLocks noChangeAspect="1"/>
          </p:cNvPicPr>
          <p:nvPr/>
        </p:nvPicPr>
        <p:blipFill>
          <a:blip r:embed="rId2"/>
          <a:stretch>
            <a:fillRect/>
          </a:stretch>
        </p:blipFill>
        <p:spPr>
          <a:xfrm>
            <a:off x="6626136" y="1841030"/>
            <a:ext cx="2874847" cy="4681125"/>
          </a:xfrm>
          <a:prstGeom prst="rect">
            <a:avLst/>
          </a:prstGeom>
        </p:spPr>
      </p:pic>
    </p:spTree>
    <p:extLst>
      <p:ext uri="{BB962C8B-B14F-4D97-AF65-F5344CB8AC3E}">
        <p14:creationId xmlns:p14="http://schemas.microsoft.com/office/powerpoint/2010/main" val="266876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8C179A21-8559-FB69-E83D-608170F69C5F}"/>
              </a:ext>
            </a:extLst>
          </p:cNvPr>
          <p:cNvSpPr>
            <a:spLocks noGrp="1"/>
          </p:cNvSpPr>
          <p:nvPr>
            <p:ph type="title"/>
          </p:nvPr>
        </p:nvSpPr>
        <p:spPr>
          <a:xfrm>
            <a:off x="1129553" y="638174"/>
            <a:ext cx="10529048" cy="1476375"/>
          </a:xfrm>
        </p:spPr>
        <p:txBody>
          <a:bodyPr>
            <a:normAutofit/>
          </a:bodyPr>
          <a:lstStyle/>
          <a:p>
            <a:r>
              <a:rPr lang="tr-TR" b="1" dirty="0"/>
              <a:t>GÖRÜNTÜ ÖN</a:t>
            </a:r>
            <a:r>
              <a:rPr lang="tr-TR" dirty="0"/>
              <a:t> İŞ</a:t>
            </a:r>
            <a:r>
              <a:rPr lang="tr-TR" b="1" dirty="0"/>
              <a:t>LEME A</a:t>
            </a:r>
            <a:r>
              <a:rPr lang="tr-TR" dirty="0"/>
              <a:t>Ş</a:t>
            </a:r>
            <a:r>
              <a:rPr lang="tr-TR" b="1" dirty="0"/>
              <a:t>AMASI</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E43ADB86-25FC-7CC0-0618-94FBB99090FB}"/>
              </a:ext>
            </a:extLst>
          </p:cNvPr>
          <p:cNvSpPr>
            <a:spLocks noGrp="1"/>
          </p:cNvSpPr>
          <p:nvPr>
            <p:ph idx="1"/>
          </p:nvPr>
        </p:nvSpPr>
        <p:spPr>
          <a:xfrm>
            <a:off x="1129553" y="2114549"/>
            <a:ext cx="4632341" cy="4190331"/>
          </a:xfrm>
        </p:spPr>
        <p:txBody>
          <a:bodyPr vert="horz" lIns="91440" tIns="45720" rIns="91440" bIns="45720" rtlCol="0">
            <a:normAutofit/>
          </a:bodyPr>
          <a:lstStyle/>
          <a:p>
            <a:pPr>
              <a:lnSpc>
                <a:spcPct val="90000"/>
              </a:lnSpc>
            </a:pPr>
            <a:r>
              <a:rPr lang="tr-TR" sz="150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a:p>
            <a:pPr>
              <a:lnSpc>
                <a:spcPct val="90000"/>
              </a:lnSpc>
            </a:pPr>
            <a:r>
              <a:rPr lang="tr-TR" sz="1500">
                <a:ea typeface="+mn-lt"/>
                <a:cs typeface="+mn-lt"/>
              </a:rPr>
              <a:t>Filtre uygulama adımında, görüntü üzerinde yer alan tuz biber gürültülerinin giderilmesi ve resimde yer alan gereksiz ayrıntıların azaltılması sağlanmaktadır.</a:t>
            </a:r>
          </a:p>
          <a:p>
            <a:pPr>
              <a:lnSpc>
                <a:spcPct val="90000"/>
              </a:lnSpc>
            </a:pPr>
            <a:r>
              <a:rPr lang="tr-TR" sz="1500">
                <a:ea typeface="+mn-lt"/>
                <a:cs typeface="+mn-lt"/>
              </a:rPr>
              <a:t>. Kameradan alınan görüntü matrisi üzerinde, 3x3, 5x5 </a:t>
            </a:r>
            <a:r>
              <a:rPr lang="tr-TR" sz="1500" err="1">
                <a:ea typeface="+mn-lt"/>
                <a:cs typeface="+mn-lt"/>
              </a:rPr>
              <a:t>vb</a:t>
            </a:r>
            <a:r>
              <a:rPr lang="tr-TR" sz="1500">
                <a:ea typeface="+mn-lt"/>
                <a:cs typeface="+mn-lt"/>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a:t>
            </a:r>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CE586A3B-9377-C9CB-9522-7A17B407B521}"/>
              </a:ext>
            </a:extLst>
          </p:cNvPr>
          <p:cNvPicPr>
            <a:picLocks noChangeAspect="1"/>
          </p:cNvPicPr>
          <p:nvPr/>
        </p:nvPicPr>
        <p:blipFill>
          <a:blip r:embed="rId2"/>
          <a:stretch>
            <a:fillRect/>
          </a:stretch>
        </p:blipFill>
        <p:spPr>
          <a:xfrm>
            <a:off x="7595989" y="2114549"/>
            <a:ext cx="3015058" cy="4210052"/>
          </a:xfrm>
          <a:prstGeom prst="rect">
            <a:avLst/>
          </a:prstGeom>
        </p:spPr>
      </p:pic>
    </p:spTree>
    <p:extLst>
      <p:ext uri="{BB962C8B-B14F-4D97-AF65-F5344CB8AC3E}">
        <p14:creationId xmlns:p14="http://schemas.microsoft.com/office/powerpoint/2010/main" val="292002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4CD7FE-A713-4F49-85A1-1288513C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9BAAD23-0119-402F-8301-E5F5CD03F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2790967" cy="9007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E3C22F-EDA2-4D06-924A-8184ADCD1C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727743" y="0"/>
            <a:ext cx="3464257" cy="160361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AC06DA77-298E-7766-F4C4-3E6D72272B94}"/>
              </a:ext>
            </a:extLst>
          </p:cNvPr>
          <p:cNvSpPr>
            <a:spLocks noGrp="1"/>
          </p:cNvSpPr>
          <p:nvPr>
            <p:ph type="title"/>
          </p:nvPr>
        </p:nvSpPr>
        <p:spPr>
          <a:xfrm>
            <a:off x="1143000" y="757238"/>
            <a:ext cx="9710738" cy="1245242"/>
          </a:xfrm>
        </p:spPr>
        <p:txBody>
          <a:bodyPr>
            <a:normAutofit/>
          </a:bodyPr>
          <a:lstStyle/>
          <a:p>
            <a:r>
              <a:rPr lang="tr-TR" b="1" dirty="0"/>
              <a:t>ÖN</a:t>
            </a:r>
            <a:r>
              <a:rPr lang="tr-TR" dirty="0"/>
              <a:t> İŞ</a:t>
            </a:r>
            <a:r>
              <a:rPr lang="tr-TR" b="1" dirty="0"/>
              <a:t>LEME SONRASI</a:t>
            </a:r>
          </a:p>
        </p:txBody>
      </p:sp>
      <p:cxnSp>
        <p:nvCxnSpPr>
          <p:cNvPr id="30" name="Straight Connector 29">
            <a:extLst>
              <a:ext uri="{FF2B5EF4-FFF2-40B4-BE49-F238E27FC236}">
                <a16:creationId xmlns:a16="http://schemas.microsoft.com/office/drawing/2014/main" id="{3B92B40A-D71A-4D53-A8B2-41176E222C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49000" y="0"/>
            <a:ext cx="1143000" cy="44014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5D1022-1095-4170-84E8-BBA5C08F19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65" y="4942445"/>
            <a:ext cx="2533303" cy="191555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A89759-1F78-4414-80AF-0441C3F13F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114197"/>
            <a:ext cx="8441268" cy="7438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Resim 13">
            <a:extLst>
              <a:ext uri="{FF2B5EF4-FFF2-40B4-BE49-F238E27FC236}">
                <a16:creationId xmlns:a16="http://schemas.microsoft.com/office/drawing/2014/main" id="{FDA64C6D-B995-1BF7-BCDA-5F1AEDCFA2C1}"/>
              </a:ext>
            </a:extLst>
          </p:cNvPr>
          <p:cNvPicPr>
            <a:picLocks noChangeAspect="1"/>
          </p:cNvPicPr>
          <p:nvPr/>
        </p:nvPicPr>
        <p:blipFill>
          <a:blip r:embed="rId2"/>
          <a:stretch>
            <a:fillRect/>
          </a:stretch>
        </p:blipFill>
        <p:spPr>
          <a:xfrm>
            <a:off x="543208" y="2811915"/>
            <a:ext cx="2889276" cy="3042858"/>
          </a:xfrm>
          <a:prstGeom prst="rect">
            <a:avLst/>
          </a:prstGeom>
        </p:spPr>
      </p:pic>
      <p:pic>
        <p:nvPicPr>
          <p:cNvPr id="4" name="Resim 4">
            <a:extLst>
              <a:ext uri="{FF2B5EF4-FFF2-40B4-BE49-F238E27FC236}">
                <a16:creationId xmlns:a16="http://schemas.microsoft.com/office/drawing/2014/main" id="{4E7AC8CE-7719-FEF1-C9B1-BBF523D86DEE}"/>
              </a:ext>
            </a:extLst>
          </p:cNvPr>
          <p:cNvPicPr>
            <a:picLocks noChangeAspect="1"/>
          </p:cNvPicPr>
          <p:nvPr/>
        </p:nvPicPr>
        <p:blipFill>
          <a:blip r:embed="rId3"/>
          <a:stretch>
            <a:fillRect/>
          </a:stretch>
        </p:blipFill>
        <p:spPr>
          <a:xfrm>
            <a:off x="3749500" y="2846900"/>
            <a:ext cx="2889276" cy="2972888"/>
          </a:xfrm>
          <a:prstGeom prst="rect">
            <a:avLst/>
          </a:prstGeom>
        </p:spPr>
      </p:pic>
      <p:sp>
        <p:nvSpPr>
          <p:cNvPr id="3" name="İçerik Yer Tutucusu 2">
            <a:extLst>
              <a:ext uri="{FF2B5EF4-FFF2-40B4-BE49-F238E27FC236}">
                <a16:creationId xmlns:a16="http://schemas.microsoft.com/office/drawing/2014/main" id="{27F6D4CC-439B-0146-8862-00AC27B9A95D}"/>
              </a:ext>
            </a:extLst>
          </p:cNvPr>
          <p:cNvSpPr>
            <a:spLocks noGrp="1"/>
          </p:cNvSpPr>
          <p:nvPr>
            <p:ph idx="1"/>
          </p:nvPr>
        </p:nvSpPr>
        <p:spPr>
          <a:xfrm>
            <a:off x="7114833" y="2364755"/>
            <a:ext cx="4152045" cy="3945083"/>
          </a:xfrm>
        </p:spPr>
        <p:txBody>
          <a:bodyPr vert="horz" lIns="91440" tIns="45720" rIns="91440" bIns="45720" rtlCol="0">
            <a:normAutofit/>
          </a:bodyPr>
          <a:lstStyle/>
          <a:p>
            <a:r>
              <a:rPr lang="tr-TR" dirty="0">
                <a:ea typeface="+mn-lt"/>
                <a:cs typeface="+mn-lt"/>
              </a:rPr>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 </a:t>
            </a:r>
            <a:endParaRPr lang="tr-TR"/>
          </a:p>
        </p:txBody>
      </p:sp>
    </p:spTree>
    <p:extLst>
      <p:ext uri="{BB962C8B-B14F-4D97-AF65-F5344CB8AC3E}">
        <p14:creationId xmlns:p14="http://schemas.microsoft.com/office/powerpoint/2010/main" val="366077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0C4943-D26B-F26A-1E42-963A4BDC0415}"/>
              </a:ext>
            </a:extLst>
          </p:cNvPr>
          <p:cNvSpPr>
            <a:spLocks noGrp="1"/>
          </p:cNvSpPr>
          <p:nvPr>
            <p:ph type="title"/>
          </p:nvPr>
        </p:nvSpPr>
        <p:spPr>
          <a:xfrm>
            <a:off x="6757988" y="533400"/>
            <a:ext cx="4496228" cy="1690687"/>
          </a:xfrm>
        </p:spPr>
        <p:txBody>
          <a:bodyPr>
            <a:normAutofit fontScale="90000"/>
          </a:bodyPr>
          <a:lstStyle/>
          <a:p>
            <a:r>
              <a:rPr lang="tr-TR" b="1" dirty="0"/>
              <a:t>TESP</a:t>
            </a:r>
            <a:r>
              <a:rPr lang="tr-TR" dirty="0"/>
              <a:t>İ</a:t>
            </a:r>
            <a:r>
              <a:rPr lang="tr-TR" b="1" dirty="0"/>
              <a:t>T VE SINIFLANDIRMA</a:t>
            </a:r>
          </a:p>
        </p:txBody>
      </p:sp>
      <p:cxnSp>
        <p:nvCxnSpPr>
          <p:cNvPr id="22" name="Straight Connector 12">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4">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6">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C915CDC8-0EB7-0B6D-56BB-462E031BB656}"/>
              </a:ext>
            </a:extLst>
          </p:cNvPr>
          <p:cNvPicPr>
            <a:picLocks noChangeAspect="1"/>
          </p:cNvPicPr>
          <p:nvPr/>
        </p:nvPicPr>
        <p:blipFill>
          <a:blip r:embed="rId2"/>
          <a:stretch>
            <a:fillRect/>
          </a:stretch>
        </p:blipFill>
        <p:spPr>
          <a:xfrm>
            <a:off x="533400" y="1711547"/>
            <a:ext cx="5562600" cy="3434904"/>
          </a:xfrm>
          <a:prstGeom prst="rect">
            <a:avLst/>
          </a:prstGeom>
        </p:spPr>
      </p:pic>
      <p:sp>
        <p:nvSpPr>
          <p:cNvPr id="28" name="Content Placeholder 7">
            <a:extLst>
              <a:ext uri="{FF2B5EF4-FFF2-40B4-BE49-F238E27FC236}">
                <a16:creationId xmlns:a16="http://schemas.microsoft.com/office/drawing/2014/main" id="{F53FD396-244B-7C42-4318-7DB6BABC27BE}"/>
              </a:ext>
            </a:extLst>
          </p:cNvPr>
          <p:cNvSpPr>
            <a:spLocks noGrp="1"/>
          </p:cNvSpPr>
          <p:nvPr>
            <p:ph idx="1"/>
          </p:nvPr>
        </p:nvSpPr>
        <p:spPr>
          <a:xfrm>
            <a:off x="6681789" y="2290762"/>
            <a:ext cx="4572428" cy="4033837"/>
          </a:xfrm>
        </p:spPr>
        <p:txBody>
          <a:bodyPr anchor="t">
            <a:normAutofit fontScale="70000" lnSpcReduction="20000"/>
          </a:bodyPr>
          <a:lstStyle/>
          <a:p>
            <a:pPr algn="just"/>
            <a:r>
              <a:rPr lang="en-US" dirty="0" err="1">
                <a:ea typeface="+mn-lt"/>
                <a:cs typeface="+mn-lt"/>
              </a:rPr>
              <a:t>Şekil</a:t>
            </a:r>
            <a:r>
              <a:rPr lang="en-US" dirty="0">
                <a:ea typeface="+mn-lt"/>
                <a:cs typeface="+mn-lt"/>
              </a:rPr>
              <a:t> 6 (a)’da </a:t>
            </a:r>
            <a:r>
              <a:rPr lang="en-US" dirty="0" err="1">
                <a:ea typeface="+mn-lt"/>
                <a:cs typeface="+mn-lt"/>
              </a:rPr>
              <a:t>kameradan</a:t>
            </a:r>
            <a:r>
              <a:rPr lang="en-US" dirty="0">
                <a:ea typeface="+mn-lt"/>
                <a:cs typeface="+mn-lt"/>
              </a:rPr>
              <a:t> </a:t>
            </a:r>
            <a:r>
              <a:rPr lang="en-US" dirty="0" err="1">
                <a:ea typeface="+mn-lt"/>
                <a:cs typeface="+mn-lt"/>
              </a:rPr>
              <a:t>alınan</a:t>
            </a:r>
            <a:r>
              <a:rPr lang="en-US" dirty="0">
                <a:ea typeface="+mn-lt"/>
                <a:cs typeface="+mn-lt"/>
              </a:rPr>
              <a:t> </a:t>
            </a:r>
            <a:r>
              <a:rPr lang="en-US" dirty="0" err="1">
                <a:ea typeface="+mn-lt"/>
                <a:cs typeface="+mn-lt"/>
              </a:rPr>
              <a:t>görüntüye</a:t>
            </a:r>
            <a:r>
              <a:rPr lang="en-US" dirty="0">
                <a:ea typeface="+mn-lt"/>
                <a:cs typeface="+mn-lt"/>
              </a:rPr>
              <a:t> </a:t>
            </a:r>
            <a:r>
              <a:rPr lang="en-US" dirty="0" err="1">
                <a:ea typeface="+mn-lt"/>
                <a:cs typeface="+mn-lt"/>
              </a:rPr>
              <a:t>ait</a:t>
            </a:r>
            <a:r>
              <a:rPr lang="en-US" dirty="0">
                <a:ea typeface="+mn-lt"/>
                <a:cs typeface="+mn-lt"/>
              </a:rPr>
              <a:t> </a:t>
            </a:r>
            <a:r>
              <a:rPr lang="en-US" dirty="0" err="1">
                <a:ea typeface="+mn-lt"/>
                <a:cs typeface="+mn-lt"/>
              </a:rPr>
              <a:t>ilgilenilen</a:t>
            </a:r>
            <a:r>
              <a:rPr lang="en-US" dirty="0">
                <a:ea typeface="+mn-lt"/>
                <a:cs typeface="+mn-lt"/>
              </a:rPr>
              <a:t> </a:t>
            </a:r>
            <a:r>
              <a:rPr lang="en-US" dirty="0" err="1">
                <a:ea typeface="+mn-lt"/>
                <a:cs typeface="+mn-lt"/>
              </a:rPr>
              <a:t>kısım</a:t>
            </a:r>
            <a:r>
              <a:rPr lang="en-US" dirty="0">
                <a:ea typeface="+mn-lt"/>
                <a:cs typeface="+mn-lt"/>
              </a:rPr>
              <a:t> </a:t>
            </a:r>
            <a:r>
              <a:rPr lang="en-US" dirty="0" err="1">
                <a:ea typeface="+mn-lt"/>
                <a:cs typeface="+mn-lt"/>
              </a:rPr>
              <a:t>sunulmaktadır</a:t>
            </a:r>
            <a:r>
              <a:rPr lang="en-US" dirty="0">
                <a:ea typeface="+mn-lt"/>
                <a:cs typeface="+mn-lt"/>
              </a:rPr>
              <a:t>. </a:t>
            </a:r>
            <a:r>
              <a:rPr lang="en-US" dirty="0" err="1">
                <a:ea typeface="+mn-lt"/>
                <a:cs typeface="+mn-lt"/>
              </a:rPr>
              <a:t>Kameradan</a:t>
            </a:r>
            <a:r>
              <a:rPr lang="en-US" dirty="0">
                <a:ea typeface="+mn-lt"/>
                <a:cs typeface="+mn-lt"/>
              </a:rPr>
              <a:t> </a:t>
            </a:r>
            <a:r>
              <a:rPr lang="en-US" dirty="0" err="1">
                <a:ea typeface="+mn-lt"/>
                <a:cs typeface="+mn-lt"/>
              </a:rPr>
              <a:t>alınan</a:t>
            </a:r>
            <a:r>
              <a:rPr lang="en-US" dirty="0">
                <a:ea typeface="+mn-lt"/>
                <a:cs typeface="+mn-lt"/>
              </a:rPr>
              <a:t> ham </a:t>
            </a:r>
            <a:r>
              <a:rPr lang="en-US" dirty="0" err="1">
                <a:ea typeface="+mn-lt"/>
                <a:cs typeface="+mn-lt"/>
              </a:rPr>
              <a:t>görüntüde</a:t>
            </a:r>
            <a:r>
              <a:rPr lang="en-US" dirty="0">
                <a:ea typeface="+mn-lt"/>
                <a:cs typeface="+mn-lt"/>
              </a:rPr>
              <a:t>, </a:t>
            </a:r>
            <a:r>
              <a:rPr lang="en-US" dirty="0" err="1">
                <a:ea typeface="+mn-lt"/>
                <a:cs typeface="+mn-lt"/>
              </a:rPr>
              <a:t>çalışma</a:t>
            </a:r>
            <a:r>
              <a:rPr lang="en-US" dirty="0">
                <a:ea typeface="+mn-lt"/>
                <a:cs typeface="+mn-lt"/>
              </a:rPr>
              <a:t> </a:t>
            </a:r>
            <a:r>
              <a:rPr lang="en-US" dirty="0" err="1">
                <a:ea typeface="+mn-lt"/>
                <a:cs typeface="+mn-lt"/>
              </a:rPr>
              <a:t>alanı</a:t>
            </a:r>
            <a:r>
              <a:rPr lang="en-US" dirty="0">
                <a:ea typeface="+mn-lt"/>
                <a:cs typeface="+mn-lt"/>
              </a:rPr>
              <a:t> </a:t>
            </a:r>
            <a:r>
              <a:rPr lang="en-US" dirty="0" err="1">
                <a:ea typeface="+mn-lt"/>
                <a:cs typeface="+mn-lt"/>
              </a:rPr>
              <a:t>dışında</a:t>
            </a:r>
            <a:r>
              <a:rPr lang="en-US" dirty="0">
                <a:ea typeface="+mn-lt"/>
                <a:cs typeface="+mn-lt"/>
              </a:rPr>
              <a:t> </a:t>
            </a:r>
            <a:r>
              <a:rPr lang="en-US" dirty="0" err="1">
                <a:ea typeface="+mn-lt"/>
                <a:cs typeface="+mn-lt"/>
              </a:rPr>
              <a:t>kalan</a:t>
            </a:r>
            <a:r>
              <a:rPr lang="en-US" dirty="0">
                <a:ea typeface="+mn-lt"/>
                <a:cs typeface="+mn-lt"/>
              </a:rPr>
              <a:t> </a:t>
            </a:r>
            <a:r>
              <a:rPr lang="en-US" dirty="0" err="1">
                <a:ea typeface="+mn-lt"/>
                <a:cs typeface="+mn-lt"/>
              </a:rPr>
              <a:t>dörtgenin</a:t>
            </a:r>
            <a:r>
              <a:rPr lang="en-US" dirty="0">
                <a:ea typeface="+mn-lt"/>
                <a:cs typeface="+mn-lt"/>
              </a:rPr>
              <a:t> </a:t>
            </a:r>
            <a:r>
              <a:rPr lang="en-US" dirty="0" err="1">
                <a:ea typeface="+mn-lt"/>
                <a:cs typeface="+mn-lt"/>
              </a:rPr>
              <a:t>bulunduğu</a:t>
            </a:r>
            <a:r>
              <a:rPr lang="en-US" dirty="0">
                <a:ea typeface="+mn-lt"/>
                <a:cs typeface="+mn-lt"/>
              </a:rPr>
              <a:t> </a:t>
            </a:r>
            <a:r>
              <a:rPr lang="en-US" dirty="0" err="1">
                <a:ea typeface="+mn-lt"/>
                <a:cs typeface="+mn-lt"/>
              </a:rPr>
              <a:t>alan</a:t>
            </a:r>
            <a:r>
              <a:rPr lang="en-US" dirty="0">
                <a:ea typeface="+mn-lt"/>
                <a:cs typeface="+mn-lt"/>
              </a:rPr>
              <a:t> </a:t>
            </a:r>
            <a:r>
              <a:rPr lang="en-US" dirty="0" err="1">
                <a:ea typeface="+mn-lt"/>
                <a:cs typeface="+mn-lt"/>
              </a:rPr>
              <a:t>kesilmiştir</a:t>
            </a:r>
            <a:r>
              <a:rPr lang="en-US" dirty="0">
                <a:ea typeface="+mn-lt"/>
                <a:cs typeface="+mn-lt"/>
              </a:rPr>
              <a:t>. Bu </a:t>
            </a:r>
            <a:r>
              <a:rPr lang="en-US" dirty="0" err="1">
                <a:ea typeface="+mn-lt"/>
                <a:cs typeface="+mn-lt"/>
              </a:rPr>
              <a:t>işlemden</a:t>
            </a:r>
            <a:r>
              <a:rPr lang="en-US" dirty="0">
                <a:ea typeface="+mn-lt"/>
                <a:cs typeface="+mn-lt"/>
              </a:rPr>
              <a:t> </a:t>
            </a:r>
            <a:r>
              <a:rPr lang="en-US" dirty="0" err="1">
                <a:ea typeface="+mn-lt"/>
                <a:cs typeface="+mn-lt"/>
              </a:rPr>
              <a:t>sonra</a:t>
            </a:r>
            <a:r>
              <a:rPr lang="en-US" dirty="0">
                <a:ea typeface="+mn-lt"/>
                <a:cs typeface="+mn-lt"/>
              </a:rPr>
              <a:t> </a:t>
            </a:r>
            <a:r>
              <a:rPr lang="en-US" dirty="0" err="1">
                <a:ea typeface="+mn-lt"/>
                <a:cs typeface="+mn-lt"/>
              </a:rPr>
              <a:t>görüntü</a:t>
            </a:r>
            <a:r>
              <a:rPr lang="en-US" dirty="0">
                <a:ea typeface="+mn-lt"/>
                <a:cs typeface="+mn-lt"/>
              </a:rPr>
              <a:t> </a:t>
            </a:r>
            <a:r>
              <a:rPr lang="en-US" dirty="0" err="1">
                <a:ea typeface="+mn-lt"/>
                <a:cs typeface="+mn-lt"/>
              </a:rPr>
              <a:t>ön</a:t>
            </a:r>
            <a:r>
              <a:rPr lang="en-US" dirty="0">
                <a:ea typeface="+mn-lt"/>
                <a:cs typeface="+mn-lt"/>
              </a:rPr>
              <a:t> </a:t>
            </a:r>
            <a:r>
              <a:rPr lang="en-US" dirty="0" err="1">
                <a:ea typeface="+mn-lt"/>
                <a:cs typeface="+mn-lt"/>
              </a:rPr>
              <a:t>işleme</a:t>
            </a:r>
            <a:r>
              <a:rPr lang="en-US" dirty="0">
                <a:ea typeface="+mn-lt"/>
                <a:cs typeface="+mn-lt"/>
              </a:rPr>
              <a:t> </a:t>
            </a:r>
            <a:r>
              <a:rPr lang="en-US" dirty="0" err="1">
                <a:ea typeface="+mn-lt"/>
                <a:cs typeface="+mn-lt"/>
              </a:rPr>
              <a:t>aşamasına</a:t>
            </a:r>
            <a:r>
              <a:rPr lang="en-US" dirty="0">
                <a:ea typeface="+mn-lt"/>
                <a:cs typeface="+mn-lt"/>
              </a:rPr>
              <a:t> </a:t>
            </a:r>
            <a:r>
              <a:rPr lang="en-US" dirty="0" err="1">
                <a:ea typeface="+mn-lt"/>
                <a:cs typeface="+mn-lt"/>
              </a:rPr>
              <a:t>geçilmektedir</a:t>
            </a:r>
            <a:r>
              <a:rPr lang="en-US" dirty="0">
                <a:ea typeface="+mn-lt"/>
                <a:cs typeface="+mn-lt"/>
              </a:rPr>
              <a:t>. </a:t>
            </a:r>
            <a:r>
              <a:rPr lang="en-US" dirty="0" err="1">
                <a:ea typeface="+mn-lt"/>
                <a:cs typeface="+mn-lt"/>
              </a:rPr>
              <a:t>Görüntü</a:t>
            </a:r>
            <a:r>
              <a:rPr lang="en-US" dirty="0">
                <a:ea typeface="+mn-lt"/>
                <a:cs typeface="+mn-lt"/>
              </a:rPr>
              <a:t> </a:t>
            </a:r>
            <a:r>
              <a:rPr lang="en-US" dirty="0" err="1">
                <a:ea typeface="+mn-lt"/>
                <a:cs typeface="+mn-lt"/>
              </a:rPr>
              <a:t>ön</a:t>
            </a:r>
            <a:r>
              <a:rPr lang="en-US" dirty="0">
                <a:ea typeface="+mn-lt"/>
                <a:cs typeface="+mn-lt"/>
              </a:rPr>
              <a:t> </a:t>
            </a:r>
            <a:r>
              <a:rPr lang="en-US" dirty="0" err="1">
                <a:ea typeface="+mn-lt"/>
                <a:cs typeface="+mn-lt"/>
              </a:rPr>
              <a:t>işleme</a:t>
            </a:r>
            <a:r>
              <a:rPr lang="en-US" dirty="0">
                <a:ea typeface="+mn-lt"/>
                <a:cs typeface="+mn-lt"/>
              </a:rPr>
              <a:t> </a:t>
            </a:r>
            <a:r>
              <a:rPr lang="en-US" dirty="0" err="1">
                <a:ea typeface="+mn-lt"/>
                <a:cs typeface="+mn-lt"/>
              </a:rPr>
              <a:t>aşamasında</a:t>
            </a:r>
            <a:r>
              <a:rPr lang="en-US" dirty="0">
                <a:ea typeface="+mn-lt"/>
                <a:cs typeface="+mn-lt"/>
              </a:rPr>
              <a:t>, </a:t>
            </a:r>
            <a:r>
              <a:rPr lang="en-US" dirty="0" err="1">
                <a:ea typeface="+mn-lt"/>
                <a:cs typeface="+mn-lt"/>
              </a:rPr>
              <a:t>resim</a:t>
            </a:r>
            <a:r>
              <a:rPr lang="en-US" dirty="0">
                <a:ea typeface="+mn-lt"/>
                <a:cs typeface="+mn-lt"/>
              </a:rPr>
              <a:t> </a:t>
            </a:r>
            <a:r>
              <a:rPr lang="en-US" dirty="0" err="1">
                <a:ea typeface="+mn-lt"/>
                <a:cs typeface="+mn-lt"/>
              </a:rPr>
              <a:t>üzerinde</a:t>
            </a:r>
            <a:r>
              <a:rPr lang="en-US" dirty="0">
                <a:ea typeface="+mn-lt"/>
                <a:cs typeface="+mn-lt"/>
              </a:rPr>
              <a:t> </a:t>
            </a:r>
            <a:r>
              <a:rPr lang="en-US" dirty="0" err="1">
                <a:ea typeface="+mn-lt"/>
                <a:cs typeface="+mn-lt"/>
              </a:rPr>
              <a:t>filtreleme</a:t>
            </a:r>
            <a:r>
              <a:rPr lang="en-US" dirty="0">
                <a:ea typeface="+mn-lt"/>
                <a:cs typeface="+mn-lt"/>
              </a:rPr>
              <a:t>, </a:t>
            </a:r>
            <a:r>
              <a:rPr lang="en-US" dirty="0" err="1">
                <a:ea typeface="+mn-lt"/>
                <a:cs typeface="+mn-lt"/>
              </a:rPr>
              <a:t>grileştirme</a:t>
            </a:r>
            <a:r>
              <a:rPr lang="en-US" dirty="0">
                <a:ea typeface="+mn-lt"/>
                <a:cs typeface="+mn-lt"/>
              </a:rPr>
              <a:t>, </a:t>
            </a:r>
            <a:r>
              <a:rPr lang="en-US" dirty="0" err="1">
                <a:ea typeface="+mn-lt"/>
                <a:cs typeface="+mn-lt"/>
              </a:rPr>
              <a:t>eşikleşme</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morfolojik</a:t>
            </a:r>
            <a:r>
              <a:rPr lang="en-US" dirty="0">
                <a:ea typeface="+mn-lt"/>
                <a:cs typeface="+mn-lt"/>
              </a:rPr>
              <a:t> </a:t>
            </a:r>
            <a:r>
              <a:rPr lang="en-US" dirty="0" err="1">
                <a:ea typeface="+mn-lt"/>
                <a:cs typeface="+mn-lt"/>
              </a:rPr>
              <a:t>işlem</a:t>
            </a:r>
            <a:r>
              <a:rPr lang="en-US" dirty="0">
                <a:ea typeface="+mn-lt"/>
                <a:cs typeface="+mn-lt"/>
              </a:rPr>
              <a:t> </a:t>
            </a:r>
            <a:r>
              <a:rPr lang="en-US" dirty="0" err="1">
                <a:ea typeface="+mn-lt"/>
                <a:cs typeface="+mn-lt"/>
              </a:rPr>
              <a:t>uygulanmaktadır</a:t>
            </a:r>
            <a:r>
              <a:rPr lang="en-US" dirty="0">
                <a:ea typeface="+mn-lt"/>
                <a:cs typeface="+mn-lt"/>
              </a:rPr>
              <a:t>. Bu </a:t>
            </a:r>
            <a:r>
              <a:rPr lang="en-US" dirty="0" err="1">
                <a:ea typeface="+mn-lt"/>
                <a:cs typeface="+mn-lt"/>
              </a:rPr>
              <a:t>işlem</a:t>
            </a:r>
            <a:r>
              <a:rPr lang="en-US" dirty="0">
                <a:ea typeface="+mn-lt"/>
                <a:cs typeface="+mn-lt"/>
              </a:rPr>
              <a:t> </a:t>
            </a:r>
            <a:r>
              <a:rPr lang="en-US" dirty="0" err="1">
                <a:ea typeface="+mn-lt"/>
                <a:cs typeface="+mn-lt"/>
              </a:rPr>
              <a:t>basamakları</a:t>
            </a:r>
            <a:r>
              <a:rPr lang="en-US" dirty="0">
                <a:ea typeface="+mn-lt"/>
                <a:cs typeface="+mn-lt"/>
              </a:rPr>
              <a:t> </a:t>
            </a:r>
            <a:r>
              <a:rPr lang="en-US" dirty="0" err="1">
                <a:ea typeface="+mn-lt"/>
                <a:cs typeface="+mn-lt"/>
              </a:rPr>
              <a:t>sonucunda</a:t>
            </a:r>
            <a:r>
              <a:rPr lang="en-US" dirty="0">
                <a:ea typeface="+mn-lt"/>
                <a:cs typeface="+mn-lt"/>
              </a:rPr>
              <a:t> </a:t>
            </a:r>
            <a:r>
              <a:rPr lang="en-US" dirty="0" err="1">
                <a:ea typeface="+mn-lt"/>
                <a:cs typeface="+mn-lt"/>
              </a:rPr>
              <a:t>elde</a:t>
            </a:r>
            <a:r>
              <a:rPr lang="en-US" dirty="0">
                <a:ea typeface="+mn-lt"/>
                <a:cs typeface="+mn-lt"/>
              </a:rPr>
              <a:t> </a:t>
            </a:r>
            <a:r>
              <a:rPr lang="en-US" dirty="0" err="1">
                <a:ea typeface="+mn-lt"/>
                <a:cs typeface="+mn-lt"/>
              </a:rPr>
              <a:t>edilen</a:t>
            </a:r>
            <a:r>
              <a:rPr lang="en-US" dirty="0">
                <a:ea typeface="+mn-lt"/>
                <a:cs typeface="+mn-lt"/>
              </a:rPr>
              <a:t> </a:t>
            </a:r>
            <a:r>
              <a:rPr lang="en-US" dirty="0" err="1">
                <a:ea typeface="+mn-lt"/>
                <a:cs typeface="+mn-lt"/>
              </a:rPr>
              <a:t>görüntü</a:t>
            </a:r>
            <a:r>
              <a:rPr lang="en-US" dirty="0">
                <a:ea typeface="+mn-lt"/>
                <a:cs typeface="+mn-lt"/>
              </a:rPr>
              <a:t> </a:t>
            </a:r>
            <a:r>
              <a:rPr lang="en-US" dirty="0" err="1">
                <a:ea typeface="+mn-lt"/>
                <a:cs typeface="+mn-lt"/>
              </a:rPr>
              <a:t>Şekil</a:t>
            </a:r>
            <a:r>
              <a:rPr lang="en-US" dirty="0">
                <a:ea typeface="+mn-lt"/>
                <a:cs typeface="+mn-lt"/>
              </a:rPr>
              <a:t> 6 (b)’de </a:t>
            </a:r>
            <a:r>
              <a:rPr lang="en-US" dirty="0" err="1">
                <a:ea typeface="+mn-lt"/>
                <a:cs typeface="+mn-lt"/>
              </a:rPr>
              <a:t>sunulmaktadır</a:t>
            </a:r>
            <a:r>
              <a:rPr lang="en-US" dirty="0">
                <a:ea typeface="+mn-lt"/>
                <a:cs typeface="+mn-lt"/>
              </a:rPr>
              <a:t>. Bu </a:t>
            </a:r>
            <a:r>
              <a:rPr lang="en-US" dirty="0" err="1">
                <a:ea typeface="+mn-lt"/>
                <a:cs typeface="+mn-lt"/>
              </a:rPr>
              <a:t>görüntü</a:t>
            </a:r>
            <a:r>
              <a:rPr lang="en-US" dirty="0">
                <a:ea typeface="+mn-lt"/>
                <a:cs typeface="+mn-lt"/>
              </a:rPr>
              <a:t> </a:t>
            </a:r>
            <a:r>
              <a:rPr lang="en-US" dirty="0" err="1">
                <a:ea typeface="+mn-lt"/>
                <a:cs typeface="+mn-lt"/>
              </a:rPr>
              <a:t>nesne</a:t>
            </a:r>
            <a:r>
              <a:rPr lang="en-US" dirty="0">
                <a:ea typeface="+mn-lt"/>
                <a:cs typeface="+mn-lt"/>
              </a:rPr>
              <a:t> </a:t>
            </a:r>
            <a:r>
              <a:rPr lang="en-US" dirty="0" err="1">
                <a:ea typeface="+mn-lt"/>
                <a:cs typeface="+mn-lt"/>
              </a:rPr>
              <a:t>bulma</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özellik</a:t>
            </a:r>
            <a:r>
              <a:rPr lang="en-US" dirty="0">
                <a:ea typeface="+mn-lt"/>
                <a:cs typeface="+mn-lt"/>
              </a:rPr>
              <a:t> </a:t>
            </a:r>
            <a:r>
              <a:rPr lang="en-US" dirty="0" err="1">
                <a:ea typeface="+mn-lt"/>
                <a:cs typeface="+mn-lt"/>
              </a:rPr>
              <a:t>belirleme</a:t>
            </a:r>
            <a:r>
              <a:rPr lang="en-US" dirty="0">
                <a:ea typeface="+mn-lt"/>
                <a:cs typeface="+mn-lt"/>
              </a:rPr>
              <a:t> </a:t>
            </a:r>
            <a:r>
              <a:rPr lang="en-US" dirty="0" err="1">
                <a:ea typeface="+mn-lt"/>
                <a:cs typeface="+mn-lt"/>
              </a:rPr>
              <a:t>aşamasına</a:t>
            </a:r>
            <a:r>
              <a:rPr lang="en-US" dirty="0">
                <a:ea typeface="+mn-lt"/>
                <a:cs typeface="+mn-lt"/>
              </a:rPr>
              <a:t> </a:t>
            </a:r>
            <a:r>
              <a:rPr lang="en-US" dirty="0" err="1">
                <a:ea typeface="+mn-lt"/>
                <a:cs typeface="+mn-lt"/>
              </a:rPr>
              <a:t>girdi</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verilmektedir</a:t>
            </a:r>
            <a:r>
              <a:rPr lang="en-US" dirty="0">
                <a:ea typeface="+mn-lt"/>
                <a:cs typeface="+mn-lt"/>
              </a:rPr>
              <a:t>. </a:t>
            </a:r>
            <a:r>
              <a:rPr lang="en-US" dirty="0" err="1">
                <a:ea typeface="+mn-lt"/>
                <a:cs typeface="+mn-lt"/>
              </a:rPr>
              <a:t>Ortamda</a:t>
            </a:r>
            <a:r>
              <a:rPr lang="en-US" dirty="0">
                <a:ea typeface="+mn-lt"/>
                <a:cs typeface="+mn-lt"/>
              </a:rPr>
              <a:t> </a:t>
            </a:r>
            <a:r>
              <a:rPr lang="en-US" dirty="0" err="1">
                <a:ea typeface="+mn-lt"/>
                <a:cs typeface="+mn-lt"/>
              </a:rPr>
              <a:t>bulunan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ilgilenilen</a:t>
            </a:r>
            <a:r>
              <a:rPr lang="en-US" dirty="0">
                <a:ea typeface="+mn-lt"/>
                <a:cs typeface="+mn-lt"/>
              </a:rPr>
              <a:t> </a:t>
            </a:r>
            <a:r>
              <a:rPr lang="en-US" dirty="0" err="1">
                <a:ea typeface="+mn-lt"/>
                <a:cs typeface="+mn-lt"/>
              </a:rPr>
              <a:t>nesnelerin</a:t>
            </a:r>
            <a:r>
              <a:rPr lang="en-US" dirty="0">
                <a:ea typeface="+mn-lt"/>
                <a:cs typeface="+mn-lt"/>
              </a:rPr>
              <a:t> </a:t>
            </a:r>
            <a:r>
              <a:rPr lang="en-US" dirty="0" err="1">
                <a:ea typeface="+mn-lt"/>
                <a:cs typeface="+mn-lt"/>
              </a:rPr>
              <a:t>dış</a:t>
            </a:r>
            <a:r>
              <a:rPr lang="en-US" dirty="0">
                <a:ea typeface="+mn-lt"/>
                <a:cs typeface="+mn-lt"/>
              </a:rPr>
              <a:t> </a:t>
            </a:r>
            <a:r>
              <a:rPr lang="en-US" dirty="0" err="1">
                <a:ea typeface="+mn-lt"/>
                <a:cs typeface="+mn-lt"/>
              </a:rPr>
              <a:t>hatları</a:t>
            </a:r>
            <a:r>
              <a:rPr lang="en-US" dirty="0">
                <a:ea typeface="+mn-lt"/>
                <a:cs typeface="+mn-lt"/>
              </a:rPr>
              <a:t> </a:t>
            </a:r>
            <a:r>
              <a:rPr lang="en-US" dirty="0" err="1">
                <a:ea typeface="+mn-lt"/>
                <a:cs typeface="+mn-lt"/>
              </a:rPr>
              <a:t>belirlenmektedir</a:t>
            </a:r>
            <a:r>
              <a:rPr lang="en-US" dirty="0">
                <a:ea typeface="+mn-lt"/>
                <a:cs typeface="+mn-lt"/>
              </a:rPr>
              <a:t>. </a:t>
            </a:r>
            <a:r>
              <a:rPr lang="en-US" dirty="0" err="1">
                <a:ea typeface="+mn-lt"/>
                <a:cs typeface="+mn-lt"/>
              </a:rPr>
              <a:t>Çalışmada</a:t>
            </a:r>
            <a:r>
              <a:rPr lang="en-US" dirty="0">
                <a:ea typeface="+mn-lt"/>
                <a:cs typeface="+mn-lt"/>
              </a:rPr>
              <a:t> </a:t>
            </a:r>
            <a:r>
              <a:rPr lang="en-US" dirty="0" err="1">
                <a:ea typeface="+mn-lt"/>
                <a:cs typeface="+mn-lt"/>
              </a:rPr>
              <a:t>kullanılacak</a:t>
            </a:r>
            <a:r>
              <a:rPr lang="en-US" dirty="0">
                <a:ea typeface="+mn-lt"/>
                <a:cs typeface="+mn-lt"/>
              </a:rPr>
              <a:t> </a:t>
            </a:r>
            <a:r>
              <a:rPr lang="en-US" dirty="0" err="1">
                <a:ea typeface="+mn-lt"/>
                <a:cs typeface="+mn-lt"/>
              </a:rPr>
              <a:t>alan</a:t>
            </a:r>
            <a:r>
              <a:rPr lang="en-US" dirty="0">
                <a:ea typeface="+mn-lt"/>
                <a:cs typeface="+mn-lt"/>
              </a:rPr>
              <a:t>, </a:t>
            </a:r>
            <a:r>
              <a:rPr lang="en-US" dirty="0" err="1">
                <a:ea typeface="+mn-lt"/>
                <a:cs typeface="+mn-lt"/>
              </a:rPr>
              <a:t>çap</a:t>
            </a:r>
            <a:r>
              <a:rPr lang="en-US" dirty="0">
                <a:ea typeface="+mn-lt"/>
                <a:cs typeface="+mn-lt"/>
              </a:rPr>
              <a:t>, </a:t>
            </a:r>
            <a:r>
              <a:rPr lang="en-US" dirty="0" err="1">
                <a:ea typeface="+mn-lt"/>
                <a:cs typeface="+mn-lt"/>
              </a:rPr>
              <a:t>yarıçap</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merkez</a:t>
            </a:r>
            <a:r>
              <a:rPr lang="en-US" dirty="0">
                <a:ea typeface="+mn-lt"/>
                <a:cs typeface="+mn-lt"/>
              </a:rPr>
              <a:t> </a:t>
            </a:r>
            <a:r>
              <a:rPr lang="en-US" dirty="0" err="1">
                <a:ea typeface="+mn-lt"/>
                <a:cs typeface="+mn-lt"/>
              </a:rPr>
              <a:t>noktasına</a:t>
            </a:r>
            <a:r>
              <a:rPr lang="en-US" dirty="0">
                <a:ea typeface="+mn-lt"/>
                <a:cs typeface="+mn-lt"/>
              </a:rPr>
              <a:t> </a:t>
            </a:r>
            <a:r>
              <a:rPr lang="en-US" dirty="0" err="1">
                <a:ea typeface="+mn-lt"/>
                <a:cs typeface="+mn-lt"/>
              </a:rPr>
              <a:t>ait</a:t>
            </a:r>
            <a:r>
              <a:rPr lang="en-US" dirty="0">
                <a:ea typeface="+mn-lt"/>
                <a:cs typeface="+mn-lt"/>
              </a:rPr>
              <a:t> </a:t>
            </a:r>
            <a:r>
              <a:rPr lang="en-US" dirty="0" err="1">
                <a:ea typeface="+mn-lt"/>
                <a:cs typeface="+mn-lt"/>
              </a:rPr>
              <a:t>koordinatlar</a:t>
            </a:r>
            <a:r>
              <a:rPr lang="en-US" dirty="0">
                <a:ea typeface="+mn-lt"/>
                <a:cs typeface="+mn-lt"/>
              </a:rPr>
              <a:t> </a:t>
            </a:r>
            <a:r>
              <a:rPr lang="en-US" dirty="0" err="1">
                <a:ea typeface="+mn-lt"/>
                <a:cs typeface="+mn-lt"/>
              </a:rPr>
              <a:t>elde</a:t>
            </a:r>
            <a:r>
              <a:rPr lang="en-US" dirty="0">
                <a:ea typeface="+mn-lt"/>
                <a:cs typeface="+mn-lt"/>
              </a:rPr>
              <a:t> </a:t>
            </a:r>
            <a:r>
              <a:rPr lang="en-US" dirty="0" err="1">
                <a:ea typeface="+mn-lt"/>
                <a:cs typeface="+mn-lt"/>
              </a:rPr>
              <a:t>edilmektedir</a:t>
            </a:r>
            <a:r>
              <a:rPr lang="en-US" dirty="0">
                <a:ea typeface="+mn-lt"/>
                <a:cs typeface="+mn-lt"/>
              </a:rPr>
              <a:t>. </a:t>
            </a:r>
            <a:r>
              <a:rPr lang="en-US" dirty="0" err="1">
                <a:ea typeface="+mn-lt"/>
                <a:cs typeface="+mn-lt"/>
              </a:rPr>
              <a:t>Şekil</a:t>
            </a:r>
            <a:r>
              <a:rPr lang="en-US" dirty="0">
                <a:ea typeface="+mn-lt"/>
                <a:cs typeface="+mn-lt"/>
              </a:rPr>
              <a:t> 6 (c)’de </a:t>
            </a:r>
            <a:r>
              <a:rPr lang="en-US" dirty="0" err="1">
                <a:ea typeface="+mn-lt"/>
                <a:cs typeface="+mn-lt"/>
              </a:rPr>
              <a:t>ortamda</a:t>
            </a:r>
            <a:r>
              <a:rPr lang="en-US" dirty="0">
                <a:ea typeface="+mn-lt"/>
                <a:cs typeface="+mn-lt"/>
              </a:rPr>
              <a:t> </a:t>
            </a:r>
            <a:r>
              <a:rPr lang="en-US" dirty="0" err="1">
                <a:ea typeface="+mn-lt"/>
                <a:cs typeface="+mn-lt"/>
              </a:rPr>
              <a:t>bulunan</a:t>
            </a:r>
            <a:r>
              <a:rPr lang="en-US" dirty="0">
                <a:ea typeface="+mn-lt"/>
                <a:cs typeface="+mn-lt"/>
              </a:rPr>
              <a:t> </a:t>
            </a:r>
            <a:r>
              <a:rPr lang="en-US" dirty="0" err="1">
                <a:ea typeface="+mn-lt"/>
                <a:cs typeface="+mn-lt"/>
              </a:rPr>
              <a:t>nesnelerin</a:t>
            </a:r>
            <a:r>
              <a:rPr lang="en-US" dirty="0">
                <a:ea typeface="+mn-lt"/>
                <a:cs typeface="+mn-lt"/>
              </a:rPr>
              <a:t> </a:t>
            </a:r>
            <a:r>
              <a:rPr lang="en-US" dirty="0" err="1">
                <a:ea typeface="+mn-lt"/>
                <a:cs typeface="+mn-lt"/>
              </a:rPr>
              <a:t>dış</a:t>
            </a:r>
            <a:r>
              <a:rPr lang="en-US" dirty="0">
                <a:ea typeface="+mn-lt"/>
                <a:cs typeface="+mn-lt"/>
              </a:rPr>
              <a:t> </a:t>
            </a:r>
            <a:r>
              <a:rPr lang="en-US" dirty="0" err="1">
                <a:ea typeface="+mn-lt"/>
                <a:cs typeface="+mn-lt"/>
              </a:rPr>
              <a:t>hatları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indis</a:t>
            </a:r>
            <a:r>
              <a:rPr lang="en-US" dirty="0">
                <a:ea typeface="+mn-lt"/>
                <a:cs typeface="+mn-lt"/>
              </a:rPr>
              <a:t> </a:t>
            </a:r>
            <a:r>
              <a:rPr lang="en-US" dirty="0" err="1">
                <a:ea typeface="+mn-lt"/>
                <a:cs typeface="+mn-lt"/>
              </a:rPr>
              <a:t>numaraları</a:t>
            </a:r>
            <a:r>
              <a:rPr lang="en-US" dirty="0">
                <a:ea typeface="+mn-lt"/>
                <a:cs typeface="+mn-lt"/>
              </a:rPr>
              <a:t> </a:t>
            </a:r>
            <a:r>
              <a:rPr lang="en-US" dirty="0" err="1">
                <a:ea typeface="+mn-lt"/>
                <a:cs typeface="+mn-lt"/>
              </a:rPr>
              <a:t>sunulmaktadır</a:t>
            </a:r>
            <a:r>
              <a:rPr lang="en-US" dirty="0">
                <a:ea typeface="+mn-lt"/>
                <a:cs typeface="+mn-lt"/>
              </a:rPr>
              <a:t>.</a:t>
            </a:r>
            <a:endParaRPr lang="en-US" dirty="0"/>
          </a:p>
        </p:txBody>
      </p:sp>
      <p:cxnSp>
        <p:nvCxnSpPr>
          <p:cNvPr id="30" name="Straight Connector 18">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04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323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metin, bina içeren bir resim&#10;&#10;Açıklama otomatik olarak oluşturuldu">
            <a:extLst>
              <a:ext uri="{FF2B5EF4-FFF2-40B4-BE49-F238E27FC236}">
                <a16:creationId xmlns:a16="http://schemas.microsoft.com/office/drawing/2014/main" id="{EF1CAF96-C781-D13D-0489-CF5F700B412E}"/>
              </a:ext>
            </a:extLst>
          </p:cNvPr>
          <p:cNvPicPr>
            <a:picLocks noChangeAspect="1"/>
          </p:cNvPicPr>
          <p:nvPr/>
        </p:nvPicPr>
        <p:blipFill>
          <a:blip r:embed="rId2"/>
          <a:stretch>
            <a:fillRect/>
          </a:stretch>
        </p:blipFill>
        <p:spPr>
          <a:xfrm>
            <a:off x="2211347" y="806754"/>
            <a:ext cx="3467238" cy="5243929"/>
          </a:xfrm>
          <a:prstGeom prst="rect">
            <a:avLst/>
          </a:prstGeom>
        </p:spPr>
      </p:pic>
      <p:sp>
        <p:nvSpPr>
          <p:cNvPr id="58" name="Rectangle 57">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7" descr="tablo içeren bir resim&#10;&#10;Açıklama otomatik olarak oluşturuldu">
            <a:extLst>
              <a:ext uri="{FF2B5EF4-FFF2-40B4-BE49-F238E27FC236}">
                <a16:creationId xmlns:a16="http://schemas.microsoft.com/office/drawing/2014/main" id="{C93F5DED-F19E-35F1-019B-A4F414EAF021}"/>
              </a:ext>
            </a:extLst>
          </p:cNvPr>
          <p:cNvPicPr>
            <a:picLocks noChangeAspect="1"/>
          </p:cNvPicPr>
          <p:nvPr/>
        </p:nvPicPr>
        <p:blipFill>
          <a:blip r:embed="rId3"/>
          <a:stretch>
            <a:fillRect/>
          </a:stretch>
        </p:blipFill>
        <p:spPr>
          <a:xfrm>
            <a:off x="7883059" y="1372082"/>
            <a:ext cx="3502643" cy="1723871"/>
          </a:xfrm>
          <a:prstGeom prst="rect">
            <a:avLst/>
          </a:prstGeom>
        </p:spPr>
      </p:pic>
      <p:sp>
        <p:nvSpPr>
          <p:cNvPr id="60" name="Rectangle 59">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6" descr="tablo içeren bir resim&#10;&#10;Açıklama otomatik olarak oluşturuldu">
            <a:extLst>
              <a:ext uri="{FF2B5EF4-FFF2-40B4-BE49-F238E27FC236}">
                <a16:creationId xmlns:a16="http://schemas.microsoft.com/office/drawing/2014/main" id="{5AF9FBDB-D143-641D-E01E-3AF82E727909}"/>
              </a:ext>
            </a:extLst>
          </p:cNvPr>
          <p:cNvPicPr>
            <a:picLocks noChangeAspect="1"/>
          </p:cNvPicPr>
          <p:nvPr/>
        </p:nvPicPr>
        <p:blipFill>
          <a:blip r:embed="rId4"/>
          <a:stretch>
            <a:fillRect/>
          </a:stretch>
        </p:blipFill>
        <p:spPr>
          <a:xfrm>
            <a:off x="7883059" y="4694548"/>
            <a:ext cx="3502643" cy="1112089"/>
          </a:xfrm>
          <a:prstGeom prst="rect">
            <a:avLst/>
          </a:prstGeom>
        </p:spPr>
      </p:pic>
    </p:spTree>
    <p:extLst>
      <p:ext uri="{BB962C8B-B14F-4D97-AF65-F5344CB8AC3E}">
        <p14:creationId xmlns:p14="http://schemas.microsoft.com/office/powerpoint/2010/main" val="23857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25C497-D9CE-DC90-F297-BB6B1E62305C}"/>
              </a:ext>
            </a:extLst>
          </p:cNvPr>
          <p:cNvSpPr>
            <a:spLocks noGrp="1"/>
          </p:cNvSpPr>
          <p:nvPr>
            <p:ph type="title"/>
          </p:nvPr>
        </p:nvSpPr>
        <p:spPr/>
        <p:txBody>
          <a:bodyPr/>
          <a:lstStyle/>
          <a:p>
            <a:r>
              <a:rPr lang="tr-TR" b="1"/>
              <a:t>SONUÇLAR</a:t>
            </a:r>
          </a:p>
        </p:txBody>
      </p:sp>
      <p:sp>
        <p:nvSpPr>
          <p:cNvPr id="3" name="İçerik Yer Tutucusu 2">
            <a:extLst>
              <a:ext uri="{FF2B5EF4-FFF2-40B4-BE49-F238E27FC236}">
                <a16:creationId xmlns:a16="http://schemas.microsoft.com/office/drawing/2014/main" id="{69DEEDDD-E142-28AF-2355-7CEB5C02802E}"/>
              </a:ext>
            </a:extLst>
          </p:cNvPr>
          <p:cNvSpPr>
            <a:spLocks noGrp="1"/>
          </p:cNvSpPr>
          <p:nvPr>
            <p:ph idx="1"/>
          </p:nvPr>
        </p:nvSpPr>
        <p:spPr>
          <a:xfrm>
            <a:off x="1143000" y="1785437"/>
            <a:ext cx="9906000" cy="4374046"/>
          </a:xfrm>
        </p:spPr>
        <p:txBody>
          <a:bodyPr vert="horz" lIns="91440" tIns="45720" rIns="91440" bIns="45720" rtlCol="0" anchor="t">
            <a:normAutofit fontScale="92500"/>
          </a:bodyPr>
          <a:lstStyle/>
          <a:p>
            <a:r>
              <a:rPr lang="tr-TR" dirty="0">
                <a:ea typeface="+mn-lt"/>
                <a:cs typeface="+mn-lt"/>
              </a:rPr>
              <a:t>Makalenin, deneysel çalışma bölümünde örnekleme işlemi için fındık meyvesi kullanılmaktadır. Çalışma ortamında bulunan fındık meyveleri gerçek zamanlı olarak %100 başarımla tespit edilmektedir. Ortalama tabanlı ve K-</a:t>
            </a:r>
            <a:r>
              <a:rPr lang="tr-TR" dirty="0" err="1">
                <a:ea typeface="+mn-lt"/>
                <a:cs typeface="+mn-lt"/>
              </a:rPr>
              <a:t>means</a:t>
            </a:r>
            <a:r>
              <a:rPr lang="tr-TR" dirty="0">
                <a:ea typeface="+mn-lt"/>
                <a:cs typeface="+mn-lt"/>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a:t>
            </a:r>
          </a:p>
          <a:p>
            <a:r>
              <a:rPr lang="tr-TR" dirty="0">
                <a:ea typeface="+mn-lt"/>
                <a:cs typeface="+mn-lt"/>
              </a:rPr>
              <a:t>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 </a:t>
            </a:r>
            <a:endParaRPr lang="tr-TR" dirty="0"/>
          </a:p>
        </p:txBody>
      </p:sp>
    </p:spTree>
    <p:extLst>
      <p:ext uri="{BB962C8B-B14F-4D97-AF65-F5344CB8AC3E}">
        <p14:creationId xmlns:p14="http://schemas.microsoft.com/office/powerpoint/2010/main" val="387520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E6E87D-A99F-9861-68ED-C36A3FE66195}"/>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9F993697-D037-3B60-E4E8-13C911850EE4}"/>
              </a:ext>
            </a:extLst>
          </p:cNvPr>
          <p:cNvSpPr>
            <a:spLocks noGrp="1"/>
          </p:cNvSpPr>
          <p:nvPr>
            <p:ph idx="1"/>
          </p:nvPr>
        </p:nvSpPr>
        <p:spPr/>
        <p:txBody>
          <a:bodyPr vert="horz" lIns="91440" tIns="45720" rIns="91440" bIns="45720" rtlCol="0" anchor="t">
            <a:normAutofit/>
          </a:bodyPr>
          <a:lstStyle/>
          <a:p>
            <a:r>
              <a:rPr lang="tr-TR" dirty="0">
                <a:ea typeface="+mn-lt"/>
                <a:cs typeface="+mn-lt"/>
                <a:hlinkClick r:id="rId2"/>
              </a:rPr>
              <a:t>https://dergipark.org.tr/tr/download/article-file/1652878</a:t>
            </a:r>
            <a:endParaRPr lang="tr-TR">
              <a:ea typeface="+mn-lt"/>
              <a:cs typeface="+mn-lt"/>
            </a:endParaRPr>
          </a:p>
          <a:p>
            <a:r>
              <a:rPr lang="tr-TR" dirty="0">
                <a:ea typeface="+mn-lt"/>
                <a:cs typeface="+mn-lt"/>
                <a:hlinkClick r:id="rId3"/>
              </a:rPr>
              <a:t>https://dergipark.org.tr/tr/download/article-file/340880</a:t>
            </a:r>
            <a:endParaRPr lang="tr-TR" dirty="0">
              <a:ea typeface="+mn-lt"/>
              <a:cs typeface="+mn-lt"/>
            </a:endParaRPr>
          </a:p>
          <a:p>
            <a:endParaRPr lang="tr-TR" dirty="0"/>
          </a:p>
        </p:txBody>
      </p:sp>
    </p:spTree>
    <p:extLst>
      <p:ext uri="{BB962C8B-B14F-4D97-AF65-F5344CB8AC3E}">
        <p14:creationId xmlns:p14="http://schemas.microsoft.com/office/powerpoint/2010/main" val="379721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B8F4735-2F61-4154-1919-62A37AA4562D}"/>
              </a:ext>
            </a:extLst>
          </p:cNvPr>
          <p:cNvSpPr>
            <a:spLocks noGrp="1"/>
          </p:cNvSpPr>
          <p:nvPr>
            <p:ph type="title"/>
          </p:nvPr>
        </p:nvSpPr>
        <p:spPr>
          <a:xfrm>
            <a:off x="716282" y="675167"/>
            <a:ext cx="2289566" cy="1631751"/>
          </a:xfrm>
        </p:spPr>
        <p:txBody>
          <a:bodyPr anchor="t">
            <a:normAutofit/>
          </a:bodyPr>
          <a:lstStyle/>
          <a:p>
            <a:r>
              <a:rPr lang="tr-TR" sz="3200" b="1"/>
              <a:t>özet</a:t>
            </a:r>
          </a:p>
        </p:txBody>
      </p:sp>
      <p:cxnSp>
        <p:nvCxnSpPr>
          <p:cNvPr id="12" name="Straight Connector 11">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EEA032C5-1C90-307B-241E-9140E0300AA6}"/>
              </a:ext>
            </a:extLst>
          </p:cNvPr>
          <p:cNvSpPr>
            <a:spLocks noGrp="1"/>
          </p:cNvSpPr>
          <p:nvPr>
            <p:ph idx="1"/>
          </p:nvPr>
        </p:nvSpPr>
        <p:spPr>
          <a:xfrm>
            <a:off x="3900792" y="533400"/>
            <a:ext cx="7286018" cy="5791199"/>
          </a:xfrm>
        </p:spPr>
        <p:txBody>
          <a:bodyPr vert="horz" lIns="91440" tIns="45720" rIns="91440" bIns="45720" rtlCol="0" anchor="ctr">
            <a:normAutofit/>
          </a:bodyPr>
          <a:lstStyle/>
          <a:p>
            <a:pPr algn="just">
              <a:lnSpc>
                <a:spcPct val="90000"/>
              </a:lnSpc>
            </a:pPr>
            <a:r>
              <a:rPr lang="tr-TR" sz="2500">
                <a:ea typeface="+mn-lt"/>
                <a:cs typeface="+mn-lt"/>
              </a:rPr>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sz="2500" err="1">
                <a:ea typeface="+mn-lt"/>
                <a:cs typeface="+mn-lt"/>
              </a:rPr>
              <a:t>fundus</a:t>
            </a:r>
            <a:r>
              <a:rPr lang="tr-TR" sz="2500">
                <a:ea typeface="+mn-lt"/>
                <a:cs typeface="+mn-lt"/>
              </a:rPr>
              <a:t> görüntüsü üzerinde retina damarlarını otomatik olarak </a:t>
            </a:r>
            <a:r>
              <a:rPr lang="tr-TR" sz="2500" err="1">
                <a:ea typeface="+mn-lt"/>
                <a:cs typeface="+mn-lt"/>
              </a:rPr>
              <a:t>bölütleyen</a:t>
            </a:r>
            <a:r>
              <a:rPr lang="tr-TR" sz="2500">
                <a:ea typeface="+mn-lt"/>
                <a:cs typeface="+mn-lt"/>
              </a:rPr>
              <a:t> bir yöntem önerilmiştir. Retina damar ağ yapısını bölütleme için morfolojik işlemlere dayalı bir yöntem retina görüntüleri üzerine uygulanmıştır. Morfolojik işlemlerin uygulandığı </a:t>
            </a:r>
            <a:r>
              <a:rPr lang="tr-TR" sz="2500" err="1">
                <a:ea typeface="+mn-lt"/>
                <a:cs typeface="+mn-lt"/>
              </a:rPr>
              <a:t>fundus</a:t>
            </a:r>
            <a:r>
              <a:rPr lang="tr-TR" sz="2500">
                <a:ea typeface="+mn-lt"/>
                <a:cs typeface="+mn-lt"/>
              </a:rPr>
              <a:t> görüntüsüne üç farklı eşikleme yöntemi uygulanmıştır. Bu eşikleme yöntemleri; Çoklu Eşikleme, Maksimum Entropi Tabanlı Eşikleme ve Bulanık Kümeleme Tabanlı Eşikleme yöntemleridir. Eşikleme sonucunda bölütlenmiş damar görüntüleri elde edilmiştir</a:t>
            </a:r>
            <a:endParaRPr lang="tr-TR" sz="2500"/>
          </a:p>
        </p:txBody>
      </p:sp>
    </p:spTree>
    <p:extLst>
      <p:ext uri="{BB962C8B-B14F-4D97-AF65-F5344CB8AC3E}">
        <p14:creationId xmlns:p14="http://schemas.microsoft.com/office/powerpoint/2010/main" val="92479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604346-097B-B88D-EE87-3051E7A64FBE}"/>
              </a:ext>
            </a:extLst>
          </p:cNvPr>
          <p:cNvSpPr>
            <a:spLocks noGrp="1"/>
          </p:cNvSpPr>
          <p:nvPr>
            <p:ph type="title"/>
          </p:nvPr>
        </p:nvSpPr>
        <p:spPr>
          <a:xfrm>
            <a:off x="883920" y="800849"/>
            <a:ext cx="4065767" cy="3510553"/>
          </a:xfrm>
        </p:spPr>
        <p:txBody>
          <a:bodyPr anchor="t">
            <a:normAutofit/>
          </a:bodyPr>
          <a:lstStyle/>
          <a:p>
            <a:r>
              <a:rPr lang="tr-TR" b="1"/>
              <a:t>g</a:t>
            </a:r>
            <a:r>
              <a:rPr lang="tr-TR"/>
              <a:t>i</a:t>
            </a:r>
            <a:r>
              <a:rPr lang="tr-TR" b="1"/>
              <a:t>r</a:t>
            </a:r>
            <a:r>
              <a:rPr lang="tr-TR"/>
              <a:t>iş</a:t>
            </a:r>
          </a:p>
        </p:txBody>
      </p:sp>
      <p:sp>
        <p:nvSpPr>
          <p:cNvPr id="3" name="İçerik Yer Tutucusu 2">
            <a:extLst>
              <a:ext uri="{FF2B5EF4-FFF2-40B4-BE49-F238E27FC236}">
                <a16:creationId xmlns:a16="http://schemas.microsoft.com/office/drawing/2014/main" id="{D4DCBAD7-6DB5-746F-26DD-9132F3412578}"/>
              </a:ext>
            </a:extLst>
          </p:cNvPr>
          <p:cNvSpPr>
            <a:spLocks noGrp="1"/>
          </p:cNvSpPr>
          <p:nvPr>
            <p:ph idx="1"/>
          </p:nvPr>
        </p:nvSpPr>
        <p:spPr>
          <a:xfrm>
            <a:off x="5895753" y="533400"/>
            <a:ext cx="5458046" cy="5791200"/>
          </a:xfrm>
        </p:spPr>
        <p:txBody>
          <a:bodyPr vert="horz" lIns="91440" tIns="45720" rIns="91440" bIns="45720" rtlCol="0" anchor="ctr">
            <a:normAutofit/>
          </a:bodyPr>
          <a:lstStyle/>
          <a:p>
            <a:pPr algn="just"/>
            <a:r>
              <a:rPr lang="tr-TR">
                <a:ea typeface="+mn-lt"/>
                <a:cs typeface="+mn-lt"/>
              </a:rPr>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a:t>
            </a:r>
            <a:endParaRPr lang="tr-TR" err="1"/>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0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A413987-6F30-588A-CFFB-6608A414775D}"/>
              </a:ext>
            </a:extLst>
          </p:cNvPr>
          <p:cNvSpPr>
            <a:spLocks noGrp="1"/>
          </p:cNvSpPr>
          <p:nvPr>
            <p:ph type="title"/>
          </p:nvPr>
        </p:nvSpPr>
        <p:spPr>
          <a:xfrm>
            <a:off x="711810" y="714374"/>
            <a:ext cx="2472454" cy="1857375"/>
          </a:xfrm>
        </p:spPr>
        <p:txBody>
          <a:bodyPr anchor="t">
            <a:normAutofit/>
          </a:bodyPr>
          <a:lstStyle/>
          <a:p>
            <a:r>
              <a:rPr lang="tr-TR" sz="3200" b="1"/>
              <a:t>Materyal ve metot</a:t>
            </a:r>
          </a:p>
        </p:txBody>
      </p:sp>
      <p:cxnSp>
        <p:nvCxnSpPr>
          <p:cNvPr id="14" name="Straight Connector 13">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E1BB3CB6-59EE-AB62-548E-C530F20FF3E7}"/>
              </a:ext>
            </a:extLst>
          </p:cNvPr>
          <p:cNvGraphicFramePr>
            <a:graphicFrameLocks noGrp="1"/>
          </p:cNvGraphicFramePr>
          <p:nvPr>
            <p:ph idx="1"/>
            <p:extLst>
              <p:ext uri="{D42A27DB-BD31-4B8C-83A1-F6EECF244321}">
                <p14:modId xmlns:p14="http://schemas.microsoft.com/office/powerpoint/2010/main" val="3605130973"/>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1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E707101-0790-5B35-F590-FA59A9463707}"/>
              </a:ext>
            </a:extLst>
          </p:cNvPr>
          <p:cNvSpPr>
            <a:spLocks noGrp="1"/>
          </p:cNvSpPr>
          <p:nvPr>
            <p:ph type="title"/>
          </p:nvPr>
        </p:nvSpPr>
        <p:spPr>
          <a:xfrm>
            <a:off x="6096000" y="519111"/>
            <a:ext cx="5435010" cy="1705617"/>
          </a:xfrm>
        </p:spPr>
        <p:txBody>
          <a:bodyPr>
            <a:normAutofit/>
          </a:bodyPr>
          <a:lstStyle/>
          <a:p>
            <a:r>
              <a:rPr lang="tr-TR" b="1"/>
              <a:t>Kullanılan yöntem</a:t>
            </a:r>
          </a:p>
        </p:txBody>
      </p:sp>
      <p:sp>
        <p:nvSpPr>
          <p:cNvPr id="7"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81439F00-E17D-135A-0D2D-94EEEA5A9E08}"/>
              </a:ext>
            </a:extLst>
          </p:cNvPr>
          <p:cNvPicPr>
            <a:picLocks noChangeAspect="1"/>
          </p:cNvPicPr>
          <p:nvPr/>
        </p:nvPicPr>
        <p:blipFill>
          <a:blip r:embed="rId2"/>
          <a:stretch>
            <a:fillRect/>
          </a:stretch>
        </p:blipFill>
        <p:spPr>
          <a:xfrm>
            <a:off x="1267205" y="533401"/>
            <a:ext cx="3561587" cy="5791199"/>
          </a:xfrm>
          <a:prstGeom prst="rect">
            <a:avLst/>
          </a:prstGeom>
        </p:spPr>
      </p:pic>
      <p:sp>
        <p:nvSpPr>
          <p:cNvPr id="3" name="İçerik Yer Tutucusu 2">
            <a:extLst>
              <a:ext uri="{FF2B5EF4-FFF2-40B4-BE49-F238E27FC236}">
                <a16:creationId xmlns:a16="http://schemas.microsoft.com/office/drawing/2014/main" id="{33234FD7-F478-A5B3-61FF-9784E6C1AA82}"/>
              </a:ext>
            </a:extLst>
          </p:cNvPr>
          <p:cNvSpPr>
            <a:spLocks noGrp="1"/>
          </p:cNvSpPr>
          <p:nvPr>
            <p:ph idx="1"/>
          </p:nvPr>
        </p:nvSpPr>
        <p:spPr>
          <a:xfrm>
            <a:off x="6096001" y="2224729"/>
            <a:ext cx="5435010" cy="4099872"/>
          </a:xfrm>
        </p:spPr>
        <p:txBody>
          <a:bodyPr vert="horz" lIns="91440" tIns="45720" rIns="91440" bIns="45720" rtlCol="0">
            <a:normAutofit/>
          </a:bodyPr>
          <a:lstStyle/>
          <a:p>
            <a:r>
              <a:rPr lang="tr-TR">
                <a:ea typeface="+mn-lt"/>
                <a:cs typeface="+mn-lt"/>
              </a:rPr>
              <a:t>Önerilen yöntemde, veri setinde bulunan </a:t>
            </a:r>
            <a:r>
              <a:rPr lang="tr-TR" err="1">
                <a:ea typeface="+mn-lt"/>
                <a:cs typeface="+mn-lt"/>
              </a:rPr>
              <a:t>fundus</a:t>
            </a:r>
            <a:r>
              <a:rPr lang="tr-TR">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a:t>
            </a:r>
            <a:endParaRPr lang="tr-TR"/>
          </a:p>
        </p:txBody>
      </p:sp>
    </p:spTree>
    <p:extLst>
      <p:ext uri="{BB962C8B-B14F-4D97-AF65-F5344CB8AC3E}">
        <p14:creationId xmlns:p14="http://schemas.microsoft.com/office/powerpoint/2010/main" val="51144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DAA6046B-CEA5-6290-ADC0-522B90E7F17E}"/>
              </a:ext>
            </a:extLst>
          </p:cNvPr>
          <p:cNvSpPr>
            <a:spLocks noGrp="1"/>
          </p:cNvSpPr>
          <p:nvPr>
            <p:ph type="title"/>
          </p:nvPr>
        </p:nvSpPr>
        <p:spPr>
          <a:xfrm>
            <a:off x="1129553" y="638174"/>
            <a:ext cx="10529048" cy="1476375"/>
          </a:xfrm>
        </p:spPr>
        <p:txBody>
          <a:bodyPr>
            <a:normAutofit/>
          </a:bodyPr>
          <a:lstStyle/>
          <a:p>
            <a:r>
              <a:rPr lang="tr-TR" b="1"/>
              <a:t>Morfoloj</a:t>
            </a:r>
            <a:r>
              <a:rPr lang="tr-TR"/>
              <a:t>i</a:t>
            </a:r>
            <a:r>
              <a:rPr lang="tr-TR" b="1"/>
              <a:t>k</a:t>
            </a:r>
            <a:r>
              <a:rPr lang="tr-TR"/>
              <a:t> iş</a:t>
            </a:r>
            <a:r>
              <a:rPr lang="tr-TR" b="1"/>
              <a:t>lemler</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F2B69F2-CA87-DD59-B94C-C86EF291E9D5}"/>
              </a:ext>
            </a:extLst>
          </p:cNvPr>
          <p:cNvSpPr>
            <a:spLocks noGrp="1"/>
          </p:cNvSpPr>
          <p:nvPr>
            <p:ph idx="1"/>
          </p:nvPr>
        </p:nvSpPr>
        <p:spPr>
          <a:xfrm>
            <a:off x="1129553" y="2114549"/>
            <a:ext cx="4632341" cy="4190331"/>
          </a:xfrm>
        </p:spPr>
        <p:txBody>
          <a:bodyPr vert="horz" lIns="91440" tIns="45720" rIns="91440" bIns="45720" rtlCol="0" anchor="t">
            <a:normAutofit/>
          </a:bodyPr>
          <a:lstStyle/>
          <a:p>
            <a:pPr marL="0" indent="0" algn="just">
              <a:lnSpc>
                <a:spcPct val="90000"/>
              </a:lnSpc>
              <a:buNone/>
            </a:pPr>
            <a:r>
              <a:rPr lang="tr-TR" sz="190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a:t>
            </a:r>
            <a:endParaRPr lang="tr-TR" sz="1900"/>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53A21E6B-2F4D-4604-3756-03CB717B7634}"/>
              </a:ext>
            </a:extLst>
          </p:cNvPr>
          <p:cNvPicPr>
            <a:picLocks noChangeAspect="1"/>
          </p:cNvPicPr>
          <p:nvPr/>
        </p:nvPicPr>
        <p:blipFill>
          <a:blip r:embed="rId2"/>
          <a:stretch>
            <a:fillRect/>
          </a:stretch>
        </p:blipFill>
        <p:spPr>
          <a:xfrm>
            <a:off x="6548437" y="3060875"/>
            <a:ext cx="5110163" cy="2317399"/>
          </a:xfrm>
          <a:prstGeom prst="rect">
            <a:avLst/>
          </a:prstGeom>
        </p:spPr>
      </p:pic>
    </p:spTree>
    <p:extLst>
      <p:ext uri="{BB962C8B-B14F-4D97-AF65-F5344CB8AC3E}">
        <p14:creationId xmlns:p14="http://schemas.microsoft.com/office/powerpoint/2010/main" val="181717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732679-9175-B41C-AECA-74E9C6090F5B}"/>
              </a:ext>
            </a:extLst>
          </p:cNvPr>
          <p:cNvSpPr>
            <a:spLocks noGrp="1"/>
          </p:cNvSpPr>
          <p:nvPr>
            <p:ph type="title"/>
          </p:nvPr>
        </p:nvSpPr>
        <p:spPr>
          <a:xfrm>
            <a:off x="5752909" y="533401"/>
            <a:ext cx="5663774" cy="1685972"/>
          </a:xfrm>
        </p:spPr>
        <p:txBody>
          <a:bodyPr>
            <a:normAutofit/>
          </a:bodyPr>
          <a:lstStyle/>
          <a:p>
            <a:r>
              <a:rPr lang="tr-TR" sz="3400" b="1">
                <a:ea typeface="+mj-lt"/>
                <a:cs typeface="+mj-lt"/>
              </a:rPr>
              <a:t>MORFOLOJ</a:t>
            </a:r>
            <a:r>
              <a:rPr lang="tr-TR" sz="3400">
                <a:ea typeface="+mj-lt"/>
                <a:cs typeface="+mj-lt"/>
              </a:rPr>
              <a:t>İ</a:t>
            </a:r>
            <a:r>
              <a:rPr lang="tr-TR" sz="3400" b="1">
                <a:ea typeface="+mj-lt"/>
                <a:cs typeface="+mj-lt"/>
              </a:rPr>
              <a:t>K</a:t>
            </a:r>
            <a:r>
              <a:rPr lang="tr-TR" sz="3400">
                <a:ea typeface="+mj-lt"/>
                <a:cs typeface="+mj-lt"/>
              </a:rPr>
              <a:t> İŞ</a:t>
            </a:r>
            <a:r>
              <a:rPr lang="tr-TR" sz="3400" b="1">
                <a:ea typeface="+mj-lt"/>
                <a:cs typeface="+mj-lt"/>
              </a:rPr>
              <a:t>LEMLER</a:t>
            </a:r>
            <a:endParaRPr lang="tr-TR" sz="3400"/>
          </a:p>
        </p:txBody>
      </p:sp>
      <p:sp>
        <p:nvSpPr>
          <p:cNvPr id="17"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metin, omurgasız içeren bir resim&#10;&#10;Açıklama otomatik olarak oluşturuldu">
            <a:extLst>
              <a:ext uri="{FF2B5EF4-FFF2-40B4-BE49-F238E27FC236}">
                <a16:creationId xmlns:a16="http://schemas.microsoft.com/office/drawing/2014/main" id="{B3914621-1E61-547E-77C6-4112650A38B2}"/>
              </a:ext>
            </a:extLst>
          </p:cNvPr>
          <p:cNvPicPr>
            <a:picLocks noChangeAspect="1"/>
          </p:cNvPicPr>
          <p:nvPr/>
        </p:nvPicPr>
        <p:blipFill>
          <a:blip r:embed="rId2"/>
          <a:stretch>
            <a:fillRect/>
          </a:stretch>
        </p:blipFill>
        <p:spPr>
          <a:xfrm>
            <a:off x="594786" y="533400"/>
            <a:ext cx="4130990" cy="2720408"/>
          </a:xfrm>
          <a:prstGeom prst="rect">
            <a:avLst/>
          </a:prstGeom>
        </p:spPr>
      </p:pic>
      <p:cxnSp>
        <p:nvCxnSpPr>
          <p:cNvPr id="18" name="Straight Connector 22">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90D96EAC-320B-85A5-A461-B48D6F9CE0BB}"/>
              </a:ext>
            </a:extLst>
          </p:cNvPr>
          <p:cNvPicPr>
            <a:picLocks noChangeAspect="1"/>
          </p:cNvPicPr>
          <p:nvPr/>
        </p:nvPicPr>
        <p:blipFill>
          <a:blip r:embed="rId3"/>
          <a:stretch>
            <a:fillRect/>
          </a:stretch>
        </p:blipFill>
        <p:spPr>
          <a:xfrm>
            <a:off x="533400" y="3872856"/>
            <a:ext cx="4236986" cy="2183081"/>
          </a:xfrm>
          <a:prstGeom prst="rect">
            <a:avLst/>
          </a:prstGeom>
        </p:spPr>
      </p:pic>
      <p:sp>
        <p:nvSpPr>
          <p:cNvPr id="3" name="İçerik Yer Tutucusu 2">
            <a:extLst>
              <a:ext uri="{FF2B5EF4-FFF2-40B4-BE49-F238E27FC236}">
                <a16:creationId xmlns:a16="http://schemas.microsoft.com/office/drawing/2014/main" id="{93687F40-7344-A75D-4B74-F94D61EA49EA}"/>
              </a:ext>
            </a:extLst>
          </p:cNvPr>
          <p:cNvSpPr>
            <a:spLocks noGrp="1"/>
          </p:cNvSpPr>
          <p:nvPr>
            <p:ph idx="1"/>
          </p:nvPr>
        </p:nvSpPr>
        <p:spPr>
          <a:xfrm>
            <a:off x="5719445" y="2357221"/>
            <a:ext cx="5697238" cy="3947659"/>
          </a:xfrm>
        </p:spPr>
        <p:txBody>
          <a:bodyPr vert="horz" lIns="91440" tIns="45720" rIns="91440" bIns="45720" rtlCol="0">
            <a:normAutofit/>
          </a:bodyPr>
          <a:lstStyle/>
          <a:p>
            <a:pPr>
              <a:lnSpc>
                <a:spcPct val="90000"/>
              </a:lnSpc>
            </a:pPr>
            <a:r>
              <a:rPr lang="tr-TR" sz="1700">
                <a:ea typeface="+mn-lt"/>
                <a:cs typeface="+mn-lt"/>
              </a:rPr>
              <a:t>Belirli bir açıda yönlendirilmiş çizgisel bir yapılandırma elamanı </a:t>
            </a:r>
            <a:r>
              <a:rPr lang="tr-TR" sz="1700" err="1">
                <a:ea typeface="+mn-lt"/>
                <a:cs typeface="+mn-lt"/>
              </a:rPr>
              <a:t>fundus</a:t>
            </a:r>
            <a:r>
              <a:rPr lang="tr-TR" sz="1700">
                <a:ea typeface="+mn-lt"/>
                <a:cs typeface="+mn-lt"/>
              </a:rPr>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a:t>
            </a:r>
            <a:r>
              <a:rPr lang="tr-TR" sz="1700" err="1">
                <a:ea typeface="+mn-lt"/>
                <a:cs typeface="+mn-lt"/>
              </a:rPr>
              <a:t>Fraz</a:t>
            </a:r>
            <a:r>
              <a:rPr lang="tr-TR" sz="1700">
                <a:ea typeface="+mn-lt"/>
                <a:cs typeface="+mn-lt"/>
              </a:rPr>
              <a:t> vd. [11], bu probleme çözüm olması için 21 piksel uzunluğunda bir çizgisel yapılandırma elemanı belirlemiştir. Bu yapısal elemanı 22.5°’lik açılarla </a:t>
            </a:r>
            <a:r>
              <a:rPr lang="tr-TR" sz="1700" err="1">
                <a:ea typeface="+mn-lt"/>
                <a:cs typeface="+mn-lt"/>
              </a:rPr>
              <a:t>döndermiş</a:t>
            </a:r>
            <a:r>
              <a:rPr lang="tr-TR" sz="1700">
                <a:ea typeface="+mn-lt"/>
                <a:cs typeface="+mn-lt"/>
              </a:rPr>
              <a:t> ve en büyük çapa sahip damarı çıkarmak için bir toplam üst şapka dönüşümü kullanmıştır. M. </a:t>
            </a:r>
            <a:r>
              <a:rPr lang="tr-TR" sz="1700" err="1">
                <a:ea typeface="+mn-lt"/>
                <a:cs typeface="+mn-lt"/>
              </a:rPr>
              <a:t>Fraz</a:t>
            </a:r>
            <a:r>
              <a:rPr lang="tr-TR" sz="1700">
                <a:ea typeface="+mn-lt"/>
                <a:cs typeface="+mn-lt"/>
              </a:rPr>
              <a:t> vd. [11]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a:t>
            </a:r>
            <a:endParaRPr lang="tr-TR" sz="1700"/>
          </a:p>
        </p:txBody>
      </p:sp>
    </p:spTree>
    <p:extLst>
      <p:ext uri="{BB962C8B-B14F-4D97-AF65-F5344CB8AC3E}">
        <p14:creationId xmlns:p14="http://schemas.microsoft.com/office/powerpoint/2010/main" val="332157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BFA82B-2A6A-BEFD-8275-D9559CC835F0}"/>
              </a:ext>
            </a:extLst>
          </p:cNvPr>
          <p:cNvSpPr>
            <a:spLocks noGrp="1"/>
          </p:cNvSpPr>
          <p:nvPr>
            <p:ph type="title"/>
          </p:nvPr>
        </p:nvSpPr>
        <p:spPr>
          <a:xfrm>
            <a:off x="1114426" y="533400"/>
            <a:ext cx="4529138" cy="1671639"/>
          </a:xfrm>
        </p:spPr>
        <p:txBody>
          <a:bodyPr>
            <a:normAutofit/>
          </a:bodyPr>
          <a:lstStyle/>
          <a:p>
            <a:r>
              <a:rPr lang="tr-TR" b="1"/>
              <a:t>Bulgular ve tartı</a:t>
            </a:r>
            <a:r>
              <a:rPr lang="tr-TR"/>
              <a:t>ş</a:t>
            </a:r>
            <a:r>
              <a:rPr lang="tr-TR" b="1"/>
              <a:t>ma</a:t>
            </a:r>
          </a:p>
        </p:txBody>
      </p:sp>
      <p:sp>
        <p:nvSpPr>
          <p:cNvPr id="3" name="İçerik Yer Tutucusu 2">
            <a:extLst>
              <a:ext uri="{FF2B5EF4-FFF2-40B4-BE49-F238E27FC236}">
                <a16:creationId xmlns:a16="http://schemas.microsoft.com/office/drawing/2014/main" id="{35646C19-4DBC-EA1B-1197-6B96D4CB9DF2}"/>
              </a:ext>
            </a:extLst>
          </p:cNvPr>
          <p:cNvSpPr>
            <a:spLocks noGrp="1"/>
          </p:cNvSpPr>
          <p:nvPr>
            <p:ph idx="1"/>
          </p:nvPr>
        </p:nvSpPr>
        <p:spPr>
          <a:xfrm>
            <a:off x="1114307" y="2195631"/>
            <a:ext cx="4414721" cy="4335930"/>
          </a:xfrm>
        </p:spPr>
        <p:txBody>
          <a:bodyPr vert="horz" lIns="91440" tIns="45720" rIns="91440" bIns="45720" rtlCol="0" anchor="t">
            <a:normAutofit/>
          </a:bodyPr>
          <a:lstStyle/>
          <a:p>
            <a:pPr algn="just">
              <a:lnSpc>
                <a:spcPct val="90000"/>
              </a:lnSpc>
            </a:pPr>
            <a:r>
              <a:rPr lang="tr-TR" sz="1700">
                <a:ea typeface="+mn-lt"/>
                <a:cs typeface="+mn-lt"/>
              </a:rPr>
              <a:t>Üç farklı eşikleme algoritması iyileştirilmiş </a:t>
            </a:r>
            <a:r>
              <a:rPr lang="tr-TR" sz="1700" err="1">
                <a:ea typeface="+mn-lt"/>
                <a:cs typeface="+mn-lt"/>
              </a:rPr>
              <a:t>fundus</a:t>
            </a:r>
            <a:r>
              <a:rPr lang="tr-TR" sz="1700">
                <a:ea typeface="+mn-lt"/>
                <a:cs typeface="+mn-lt"/>
              </a:rPr>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İlk sütunda orijinal görüntüler, ikinci sütunda Bulanık Mantık Tabanlı Eşikleme yöntem sonuçları, üçüncü sütunda Maksimum Entropi Tabanlı Eşikleme yöntem sonuçları, son sütunda Çoklu Eşikleme yöntem sonuçları gösterilmiştir.</a:t>
            </a:r>
            <a:endParaRPr lang="tr-TR" sz="1700"/>
          </a:p>
        </p:txBody>
      </p:sp>
      <p:cxnSp>
        <p:nvCxnSpPr>
          <p:cNvPr id="11" name="Straight Connector 1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C453879F-1027-A201-777F-0D10D278B4EC}"/>
              </a:ext>
            </a:extLst>
          </p:cNvPr>
          <p:cNvPicPr>
            <a:picLocks noChangeAspect="1"/>
          </p:cNvPicPr>
          <p:nvPr/>
        </p:nvPicPr>
        <p:blipFill>
          <a:blip r:embed="rId2"/>
          <a:stretch>
            <a:fillRect/>
          </a:stretch>
        </p:blipFill>
        <p:spPr>
          <a:xfrm>
            <a:off x="6506159" y="533401"/>
            <a:ext cx="4742283" cy="5791199"/>
          </a:xfrm>
          <a:prstGeom prst="rect">
            <a:avLst/>
          </a:prstGeom>
        </p:spPr>
      </p:pic>
    </p:spTree>
    <p:extLst>
      <p:ext uri="{BB962C8B-B14F-4D97-AF65-F5344CB8AC3E}">
        <p14:creationId xmlns:p14="http://schemas.microsoft.com/office/powerpoint/2010/main" val="326463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E0F35E9-0D23-D877-0FEF-D7716C2D1020}"/>
              </a:ext>
            </a:extLst>
          </p:cNvPr>
          <p:cNvSpPr>
            <a:spLocks noGrp="1"/>
          </p:cNvSpPr>
          <p:nvPr>
            <p:ph type="title"/>
          </p:nvPr>
        </p:nvSpPr>
        <p:spPr>
          <a:xfrm>
            <a:off x="1114426" y="533400"/>
            <a:ext cx="4529138" cy="1671639"/>
          </a:xfrm>
        </p:spPr>
        <p:txBody>
          <a:bodyPr>
            <a:normAutofit/>
          </a:bodyPr>
          <a:lstStyle/>
          <a:p>
            <a:r>
              <a:rPr lang="tr-TR" b="1"/>
              <a:t> </a:t>
            </a:r>
            <a:r>
              <a:rPr lang="tr-TR" sz="4800" b="1"/>
              <a:t>sonuçlar</a:t>
            </a:r>
          </a:p>
        </p:txBody>
      </p:sp>
      <p:sp>
        <p:nvSpPr>
          <p:cNvPr id="8" name="Content Placeholder 7">
            <a:extLst>
              <a:ext uri="{FF2B5EF4-FFF2-40B4-BE49-F238E27FC236}">
                <a16:creationId xmlns:a16="http://schemas.microsoft.com/office/drawing/2014/main" id="{53BD0AAF-865F-DE98-B6BB-7DD37CC1263E}"/>
              </a:ext>
            </a:extLst>
          </p:cNvPr>
          <p:cNvSpPr>
            <a:spLocks noGrp="1"/>
          </p:cNvSpPr>
          <p:nvPr>
            <p:ph idx="1"/>
          </p:nvPr>
        </p:nvSpPr>
        <p:spPr>
          <a:xfrm>
            <a:off x="1104900" y="2205038"/>
            <a:ext cx="4405314" cy="4119561"/>
          </a:xfrm>
        </p:spPr>
        <p:txBody>
          <a:bodyPr vert="horz" lIns="91440" tIns="45720" rIns="91440" bIns="45720" rtlCol="0" anchor="t">
            <a:normAutofit fontScale="77500" lnSpcReduction="20000"/>
          </a:bodyPr>
          <a:lstStyle/>
          <a:p>
            <a:r>
              <a:rPr lang="tr-TR">
                <a:ea typeface="+mn-lt"/>
                <a:cs typeface="+mn-lt"/>
              </a:rPr>
              <a:t>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a:t>
            </a:r>
            <a:endParaRPr lang="en-US"/>
          </a:p>
        </p:txBody>
      </p:sp>
      <p:cxnSp>
        <p:nvCxnSpPr>
          <p:cNvPr id="22" name="Straight Connector 2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Resim 4" descr="tablo içeren bir resim&#10;&#10;Açıklama otomatik olarak oluşturuldu">
            <a:extLst>
              <a:ext uri="{FF2B5EF4-FFF2-40B4-BE49-F238E27FC236}">
                <a16:creationId xmlns:a16="http://schemas.microsoft.com/office/drawing/2014/main" id="{65DDAA18-3F5E-9DEF-D579-7375DE6484D7}"/>
              </a:ext>
            </a:extLst>
          </p:cNvPr>
          <p:cNvPicPr>
            <a:picLocks noChangeAspect="1"/>
          </p:cNvPicPr>
          <p:nvPr/>
        </p:nvPicPr>
        <p:blipFill rotWithShape="1">
          <a:blip r:embed="rId2"/>
          <a:srcRect b="25795"/>
          <a:stretch/>
        </p:blipFill>
        <p:spPr>
          <a:xfrm>
            <a:off x="7092062" y="533401"/>
            <a:ext cx="3551664" cy="5762977"/>
          </a:xfrm>
          <a:prstGeom prst="rect">
            <a:avLst/>
          </a:prstGeom>
        </p:spPr>
      </p:pic>
    </p:spTree>
    <p:extLst>
      <p:ext uri="{BB962C8B-B14F-4D97-AF65-F5344CB8AC3E}">
        <p14:creationId xmlns:p14="http://schemas.microsoft.com/office/powerpoint/2010/main" val="99077789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17</Slides>
  <Notes>0</Notes>
  <HiddenSlides>0</HiddenSlide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AngleLinesVTI</vt:lpstr>
      <vt:lpstr>Retına kan damarlarını çıkarmak ıcın esıkleme temellı morfolojık yontem</vt:lpstr>
      <vt:lpstr>özet</vt:lpstr>
      <vt:lpstr>giriş</vt:lpstr>
      <vt:lpstr>Materyal ve metot</vt:lpstr>
      <vt:lpstr>Kullanılan yöntem</vt:lpstr>
      <vt:lpstr>Morfolojik işlemler</vt:lpstr>
      <vt:lpstr>MORFOLOJİK İŞLEMLER</vt:lpstr>
      <vt:lpstr>Bulgular ve tartışma</vt:lpstr>
      <vt:lpstr> sonuçlar</vt:lpstr>
      <vt:lpstr>Görüntü işleme ve kümeleme yöntemleriyle Fındık meyvesinin tespiti ve sınıflandırılması</vt:lpstr>
      <vt:lpstr>ÖNERİLEN METOT</vt:lpstr>
      <vt:lpstr>GÖRÜNTÜ ÖN İŞLEME AŞAMASI</vt:lpstr>
      <vt:lpstr>ÖN İŞLEME SONRASI</vt:lpstr>
      <vt:lpstr>TESPİT VE SINIFLANDIRMA</vt:lpstr>
      <vt:lpstr>PowerPoint Sunusu</vt:lpstr>
      <vt:lpstr>SONUÇLAR</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89</cp:revision>
  <dcterms:created xsi:type="dcterms:W3CDTF">2022-12-13T05:44:22Z</dcterms:created>
  <dcterms:modified xsi:type="dcterms:W3CDTF">2022-12-13T11:55:59Z</dcterms:modified>
</cp:coreProperties>
</file>