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68" r:id="rId2"/>
    <p:sldId id="256" r:id="rId3"/>
    <p:sldId id="258" r:id="rId4"/>
    <p:sldId id="269" r:id="rId5"/>
    <p:sldId id="278" r:id="rId6"/>
    <p:sldId id="270" r:id="rId7"/>
    <p:sldId id="271" r:id="rId8"/>
    <p:sldId id="279" r:id="rId9"/>
    <p:sldId id="272" r:id="rId10"/>
    <p:sldId id="280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70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5963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16034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8502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867868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8280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054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667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788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804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6941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273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496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256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2819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295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AFB9-0080-4921-9F30-D3C22A99643A}" type="datetimeFigureOut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825222AB-EEAC-409E-90BA-28D9A8AB8B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655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510116" y="250723"/>
            <a:ext cx="591410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Object-Oriented Programming in JAVA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001943" y="2081587"/>
            <a:ext cx="242227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Lecture 06</a:t>
            </a:r>
          </a:p>
        </p:txBody>
      </p:sp>
    </p:spTree>
    <p:extLst>
      <p:ext uri="{BB962C8B-B14F-4D97-AF65-F5344CB8AC3E}">
        <p14:creationId xmlns:p14="http://schemas.microsoft.com/office/powerpoint/2010/main" val="1521575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The Remote Control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>
                <a:solidFill>
                  <a:srgbClr val="FF0000"/>
                </a:solidFill>
              </a:rPr>
              <a:t>RemoteControl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private</a:t>
            </a:r>
            <a:r>
              <a:rPr lang="en-US" sz="1600" dirty="0"/>
              <a:t> </a:t>
            </a:r>
            <a:r>
              <a:rPr lang="en-US" sz="1600" dirty="0" err="1"/>
              <a:t>boolean</a:t>
            </a:r>
            <a:r>
              <a:rPr lang="en-US" sz="1600" dirty="0"/>
              <a:t> </a:t>
            </a:r>
            <a:r>
              <a:rPr lang="en-US" sz="1600" dirty="0" err="1"/>
              <a:t>isOn</a:t>
            </a:r>
            <a:r>
              <a:rPr lang="en-US" sz="1600" dirty="0"/>
              <a:t>; // Private variable</a:t>
            </a:r>
          </a:p>
          <a:p>
            <a:endParaRPr lang="en-US" sz="1600" dirty="0"/>
          </a:p>
          <a:p>
            <a:r>
              <a:rPr lang="en-US" sz="1600" dirty="0"/>
              <a:t>    public void </a:t>
            </a:r>
            <a:r>
              <a:rPr lang="en-US" sz="1600" dirty="0">
                <a:solidFill>
                  <a:srgbClr val="FF0000"/>
                </a:solidFill>
              </a:rPr>
              <a:t>power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isOn</a:t>
            </a:r>
            <a:r>
              <a:rPr lang="en-US" sz="1600" dirty="0"/>
              <a:t> = !</a:t>
            </a:r>
            <a:r>
              <a:rPr lang="en-US" sz="1600" dirty="0" err="1"/>
              <a:t>isOn</a:t>
            </a:r>
            <a:r>
              <a:rPr lang="en-US" sz="1600" dirty="0"/>
              <a:t>; // Toggle power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public void </a:t>
            </a:r>
            <a:r>
              <a:rPr lang="en-US" sz="1600" dirty="0" err="1">
                <a:solidFill>
                  <a:srgbClr val="FF0000"/>
                </a:solidFill>
              </a:rPr>
              <a:t>changeChannel</a:t>
            </a:r>
            <a:r>
              <a:rPr lang="en-US" sz="1600" dirty="0"/>
              <a:t>(int channel) {</a:t>
            </a:r>
          </a:p>
          <a:p>
            <a:r>
              <a:rPr lang="en-US" sz="1600" dirty="0"/>
              <a:t>        if (</a:t>
            </a:r>
            <a:r>
              <a:rPr lang="en-US" sz="1600" dirty="0" err="1"/>
              <a:t>isOn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("Changing to channel: " + channel);</a:t>
            </a:r>
          </a:p>
          <a:p>
            <a:r>
              <a:rPr lang="en-US" sz="1600" dirty="0"/>
              <a:t>        } else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("Remote is off.");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public void </a:t>
            </a:r>
            <a:r>
              <a:rPr lang="en-US" sz="1600" dirty="0" err="1">
                <a:solidFill>
                  <a:srgbClr val="FF0000"/>
                </a:solidFill>
              </a:rPr>
              <a:t>adjustVolume</a:t>
            </a:r>
            <a:r>
              <a:rPr lang="en-US" sz="1600" dirty="0"/>
              <a:t>(int level) {</a:t>
            </a:r>
          </a:p>
          <a:p>
            <a:r>
              <a:rPr lang="en-US" sz="1600" dirty="0"/>
              <a:t>        if (</a:t>
            </a:r>
            <a:r>
              <a:rPr lang="en-US" sz="1600" dirty="0" err="1"/>
              <a:t>isOn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("Setting volume to: " + level);</a:t>
            </a:r>
          </a:p>
          <a:p>
            <a:r>
              <a:rPr lang="en-US" sz="1600" dirty="0"/>
              <a:t>        } else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System.out.println</a:t>
            </a:r>
            <a:r>
              <a:rPr lang="en-US" sz="1600" dirty="0"/>
              <a:t>("Remote is off.");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endParaRPr lang="en-US" sz="16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17309-A9CE-096A-B379-13788E23A70C}"/>
              </a:ext>
            </a:extLst>
          </p:cNvPr>
          <p:cNvSpPr/>
          <p:nvPr/>
        </p:nvSpPr>
        <p:spPr>
          <a:xfrm>
            <a:off x="7781545" y="740664"/>
            <a:ext cx="4410455" cy="5660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/>
              <a:t>// Usage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lnSpc>
                <a:spcPct val="150000"/>
              </a:lnSpc>
            </a:pPr>
            <a:r>
              <a:rPr lang="en-US" sz="1200" dirty="0"/>
              <a:t>        </a:t>
            </a:r>
            <a:r>
              <a:rPr lang="en-US" sz="1200" dirty="0" err="1"/>
              <a:t>RemoteControl</a:t>
            </a:r>
            <a:r>
              <a:rPr lang="en-US" sz="1200" dirty="0"/>
              <a:t> remote = new </a:t>
            </a:r>
            <a:r>
              <a:rPr lang="en-US" sz="1200" dirty="0" err="1"/>
              <a:t>RemoteControl</a:t>
            </a:r>
            <a:r>
              <a:rPr lang="en-US" sz="1200" dirty="0"/>
              <a:t>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remote.power</a:t>
            </a:r>
            <a:r>
              <a:rPr lang="en-US" dirty="0"/>
              <a:t>();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remote.changeChannel</a:t>
            </a:r>
            <a:r>
              <a:rPr lang="en-US" dirty="0"/>
              <a:t>(5);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</a:t>
            </a:r>
            <a:r>
              <a:rPr lang="en-US" dirty="0" err="1"/>
              <a:t>remote.adjustVolume</a:t>
            </a:r>
            <a:r>
              <a:rPr lang="en-US" dirty="0"/>
              <a:t>(10);</a:t>
            </a:r>
          </a:p>
          <a:p>
            <a:pPr>
              <a:lnSpc>
                <a:spcPct val="150000"/>
              </a:lnSpc>
            </a:pPr>
            <a:r>
              <a:rPr lang="en-US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42204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Real Time Scenarios - Encapsulation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55735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Question 3: The Smartphone App</a:t>
            </a:r>
          </a:p>
          <a:p>
            <a:pPr>
              <a:lnSpc>
                <a:spcPct val="150000"/>
              </a:lnSpc>
            </a:pPr>
            <a:r>
              <a:rPr lang="en-US" sz="2000" b="1" u="sng" dirty="0"/>
              <a:t>Scenario: </a:t>
            </a:r>
            <a:r>
              <a:rPr lang="en-US" sz="2000" b="1" dirty="0"/>
              <a:t>You have a banking app on your smartphone.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b="1" dirty="0"/>
              <a:t>Which of these features reflects encapsulation?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The app shows all your transaction details and allows anyone to modify them.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The app requires a password for access, and you can perform transactions through secure methods without revealing your balance directly.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b="1" dirty="0"/>
              <a:t>The app crashes frequently.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Answer: 2. </a:t>
            </a:r>
            <a:r>
              <a:rPr lang="en-US" sz="2000" b="1" dirty="0"/>
              <a:t>The app requires a password for access, and you can perform transactions through secure methods without revealing your balance directly.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27394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The Smartphone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public class </a:t>
            </a:r>
            <a:r>
              <a:rPr lang="en-US" sz="1400" dirty="0" err="1">
                <a:solidFill>
                  <a:srgbClr val="FF0000"/>
                </a:solidFill>
              </a:rPr>
              <a:t>BankingApp</a:t>
            </a:r>
            <a:r>
              <a:rPr lang="en-US" sz="1400" dirty="0"/>
              <a:t> {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private</a:t>
            </a:r>
            <a:r>
              <a:rPr lang="en-US" sz="1400" dirty="0"/>
              <a:t> double balance; // Private variable</a:t>
            </a:r>
          </a:p>
          <a:p>
            <a:r>
              <a:rPr lang="en-US" sz="1400" dirty="0"/>
              <a:t>    </a:t>
            </a:r>
            <a:r>
              <a:rPr lang="en-US" sz="1400" dirty="0">
                <a:solidFill>
                  <a:srgbClr val="FF0000"/>
                </a:solidFill>
              </a:rPr>
              <a:t>private</a:t>
            </a:r>
            <a:r>
              <a:rPr lang="en-US" sz="1400" dirty="0"/>
              <a:t> String password; // Private variable</a:t>
            </a:r>
          </a:p>
          <a:p>
            <a:endParaRPr lang="en-US" sz="1400" dirty="0"/>
          </a:p>
          <a:p>
            <a:r>
              <a:rPr lang="en-US" sz="1400" dirty="0"/>
              <a:t>    public </a:t>
            </a:r>
            <a:r>
              <a:rPr lang="en-US" sz="1400" dirty="0" err="1">
                <a:solidFill>
                  <a:srgbClr val="FF0000"/>
                </a:solidFill>
              </a:rPr>
              <a:t>BankingApp</a:t>
            </a:r>
            <a:r>
              <a:rPr lang="en-US" sz="1400" dirty="0"/>
              <a:t>(double </a:t>
            </a:r>
            <a:r>
              <a:rPr lang="en-US" sz="1400" dirty="0" err="1"/>
              <a:t>initialBalance</a:t>
            </a:r>
            <a:r>
              <a:rPr lang="en-US" sz="1400" dirty="0"/>
              <a:t>, String password)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this.balance</a:t>
            </a:r>
            <a:r>
              <a:rPr lang="en-US" sz="1400" dirty="0"/>
              <a:t> = </a:t>
            </a:r>
            <a:r>
              <a:rPr lang="en-US" sz="1400" dirty="0" err="1"/>
              <a:t>initialBalance</a:t>
            </a:r>
            <a:r>
              <a:rPr lang="en-US" sz="1400" dirty="0"/>
              <a:t>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this.password</a:t>
            </a:r>
            <a:r>
              <a:rPr lang="en-US" sz="1400" dirty="0"/>
              <a:t> = password;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FF0000"/>
                </a:solidFill>
              </a:rPr>
              <a:t>login</a:t>
            </a:r>
            <a:r>
              <a:rPr lang="en-US" sz="1400" dirty="0"/>
              <a:t>(String password) {</a:t>
            </a:r>
          </a:p>
          <a:p>
            <a:r>
              <a:rPr lang="en-US" sz="1400" dirty="0"/>
              <a:t>        return </a:t>
            </a:r>
            <a:r>
              <a:rPr lang="en-US" sz="1400" dirty="0" err="1"/>
              <a:t>this.password.equals</a:t>
            </a:r>
            <a:r>
              <a:rPr lang="en-US" sz="1400" dirty="0"/>
              <a:t>(password); // Validate password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>
                <a:solidFill>
                  <a:srgbClr val="FF0000"/>
                </a:solidFill>
              </a:rPr>
              <a:t>deposit</a:t>
            </a:r>
            <a:r>
              <a:rPr lang="en-US" sz="1400" dirty="0"/>
              <a:t>(double amount) {</a:t>
            </a:r>
          </a:p>
          <a:p>
            <a:r>
              <a:rPr lang="en-US" sz="1400" dirty="0"/>
              <a:t>        if (amount &gt; 0) {</a:t>
            </a:r>
          </a:p>
          <a:p>
            <a:r>
              <a:rPr lang="en-US" sz="1400" dirty="0"/>
              <a:t>            balance += amount;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double </a:t>
            </a:r>
            <a:r>
              <a:rPr lang="en-US" sz="1400" dirty="0" err="1">
                <a:solidFill>
                  <a:srgbClr val="FF0000"/>
                </a:solidFill>
              </a:rPr>
              <a:t>getBalance</a:t>
            </a:r>
            <a:r>
              <a:rPr lang="en-US" sz="1400" dirty="0"/>
              <a:t>(String password) {</a:t>
            </a:r>
          </a:p>
          <a:p>
            <a:r>
              <a:rPr lang="en-US" sz="1400" dirty="0"/>
              <a:t>        if (login(password)) {</a:t>
            </a:r>
          </a:p>
          <a:p>
            <a:r>
              <a:rPr lang="en-US" sz="1400" dirty="0"/>
              <a:t>            return balance; // Controlled access to balance</a:t>
            </a:r>
          </a:p>
          <a:p>
            <a:r>
              <a:rPr lang="en-US" sz="1400" dirty="0"/>
              <a:t>        } else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("Invalid password.");</a:t>
            </a:r>
          </a:p>
          <a:p>
            <a:r>
              <a:rPr lang="en-US" sz="1400" dirty="0"/>
              <a:t>            return -1;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17309-A9CE-096A-B379-13788E23A70C}"/>
              </a:ext>
            </a:extLst>
          </p:cNvPr>
          <p:cNvSpPr/>
          <p:nvPr/>
        </p:nvSpPr>
        <p:spPr>
          <a:xfrm>
            <a:off x="7351777" y="740664"/>
            <a:ext cx="4840224" cy="5660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400" dirty="0"/>
              <a:t>// Usage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BankingApp</a:t>
            </a:r>
            <a:r>
              <a:rPr lang="en-US" sz="1400" dirty="0"/>
              <a:t> app = new </a:t>
            </a:r>
            <a:r>
              <a:rPr lang="en-US" sz="1400" dirty="0" err="1"/>
              <a:t>BankingApp</a:t>
            </a:r>
            <a:r>
              <a:rPr lang="en-US" sz="1400" dirty="0"/>
              <a:t>(1500.0, "</a:t>
            </a:r>
            <a:r>
              <a:rPr lang="en-US" sz="1400" dirty="0" err="1"/>
              <a:t>securePassword</a:t>
            </a:r>
            <a:r>
              <a:rPr lang="en-US" sz="1400" dirty="0"/>
              <a:t>");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app.deposit</a:t>
            </a:r>
            <a:r>
              <a:rPr lang="en-US" sz="1400" dirty="0"/>
              <a:t>(300);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("Account Balance: $" + </a:t>
            </a:r>
            <a:r>
              <a:rPr lang="en-US" sz="1400" dirty="0" err="1"/>
              <a:t>app.getBalance</a:t>
            </a:r>
            <a:r>
              <a:rPr lang="en-US" sz="1400" dirty="0"/>
              <a:t>("</a:t>
            </a:r>
            <a:r>
              <a:rPr lang="en-US" sz="1400" dirty="0" err="1"/>
              <a:t>securePassword</a:t>
            </a:r>
            <a:r>
              <a:rPr lang="en-US" sz="1400" dirty="0"/>
              <a:t>"));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20741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Real Time Scenarios - Encapsulation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49908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Question 4: The Library System</a:t>
            </a:r>
            <a:endParaRPr lang="en-US" dirty="0"/>
          </a:p>
          <a:p>
            <a:pPr>
              <a:lnSpc>
                <a:spcPct val="200000"/>
              </a:lnSpc>
            </a:pPr>
            <a:r>
              <a:rPr lang="en-US" b="1" dirty="0"/>
              <a:t>Scenario</a:t>
            </a:r>
            <a:r>
              <a:rPr lang="en-US" dirty="0"/>
              <a:t>: In a library, books are categorized and managed by a system.</a:t>
            </a:r>
          </a:p>
          <a:p>
            <a:pPr>
              <a:lnSpc>
                <a:spcPct val="200000"/>
              </a:lnSpc>
            </a:pPr>
            <a:r>
              <a:rPr lang="en-US" b="1" dirty="0"/>
              <a:t>A.</a:t>
            </a:r>
            <a:r>
              <a:rPr lang="en-US" dirty="0"/>
              <a:t> How does the library system exemplify encapsulation?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Everyone can change the book details directly.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The library staff has specific access to add or remove books while patrons can only check them out.</a:t>
            </a:r>
          </a:p>
          <a:p>
            <a:pPr marL="1257300" lvl="2" indent="-342900">
              <a:lnSpc>
                <a:spcPct val="200000"/>
              </a:lnSpc>
              <a:buFont typeface="+mj-lt"/>
              <a:buAutoNum type="arabicPeriod"/>
            </a:pPr>
            <a:r>
              <a:rPr lang="en-US" dirty="0"/>
              <a:t>Books are left lying around without organization.</a:t>
            </a:r>
          </a:p>
          <a:p>
            <a:pPr>
              <a:lnSpc>
                <a:spcPct val="200000"/>
              </a:lnSpc>
            </a:pPr>
            <a:r>
              <a:rPr lang="en-US" b="1" dirty="0">
                <a:solidFill>
                  <a:srgbClr val="FF0000"/>
                </a:solidFill>
              </a:rPr>
              <a:t>Answer</a:t>
            </a:r>
            <a:r>
              <a:rPr lang="en-US" dirty="0">
                <a:solidFill>
                  <a:srgbClr val="FF0000"/>
                </a:solidFill>
              </a:rPr>
              <a:t>: </a:t>
            </a:r>
            <a:r>
              <a:rPr lang="en-US" b="1" dirty="0">
                <a:solidFill>
                  <a:srgbClr val="FF0000"/>
                </a:solidFill>
              </a:rPr>
              <a:t>2. </a:t>
            </a:r>
            <a:r>
              <a:rPr lang="en-US" b="1" dirty="0"/>
              <a:t>The library staff has specific access to add or remove books while patrons can only check them out.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216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The Smartphone App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import </a:t>
            </a:r>
            <a:r>
              <a:rPr lang="en-US" sz="1400" b="1" dirty="0" err="1"/>
              <a:t>java.util.HashMap</a:t>
            </a:r>
            <a:r>
              <a:rPr lang="en-US" sz="1400" b="1" dirty="0"/>
              <a:t>;</a:t>
            </a:r>
          </a:p>
          <a:p>
            <a:endParaRPr lang="en-US" sz="1400" b="1" dirty="0"/>
          </a:p>
          <a:p>
            <a:r>
              <a:rPr lang="en-US" sz="1400" dirty="0"/>
              <a:t>public class </a:t>
            </a:r>
            <a:r>
              <a:rPr lang="en-US" sz="1400" dirty="0">
                <a:solidFill>
                  <a:srgbClr val="FF0000"/>
                </a:solidFill>
              </a:rPr>
              <a:t>Library</a:t>
            </a:r>
            <a:r>
              <a:rPr lang="en-US" sz="1400" dirty="0"/>
              <a:t> {</a:t>
            </a:r>
          </a:p>
          <a:p>
            <a:r>
              <a:rPr lang="en-US" sz="1400" dirty="0"/>
              <a:t>    private HashMap&lt;String, Boolean&gt; books; // Private variable for books</a:t>
            </a:r>
          </a:p>
          <a:p>
            <a:endParaRPr lang="en-US" sz="1400" dirty="0"/>
          </a:p>
          <a:p>
            <a:r>
              <a:rPr lang="en-US" sz="1400" dirty="0"/>
              <a:t>    public </a:t>
            </a:r>
            <a:r>
              <a:rPr lang="en-US" sz="1400" dirty="0">
                <a:solidFill>
                  <a:srgbClr val="FF0000"/>
                </a:solidFill>
              </a:rPr>
              <a:t>Library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books = new HashMap&lt;&gt;();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>
                <a:solidFill>
                  <a:srgbClr val="FF0000"/>
                </a:solidFill>
              </a:rPr>
              <a:t>addBook</a:t>
            </a:r>
            <a:r>
              <a:rPr lang="en-US" sz="1400" dirty="0"/>
              <a:t>(String title)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books.put</a:t>
            </a:r>
            <a:r>
              <a:rPr lang="en-US" sz="1400" dirty="0"/>
              <a:t>(title, true); // Book available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</a:t>
            </a:r>
            <a:r>
              <a:rPr lang="en-US" sz="1400" dirty="0" err="1"/>
              <a:t>boolean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FF0000"/>
                </a:solidFill>
              </a:rPr>
              <a:t>checkOutBook</a:t>
            </a:r>
            <a:r>
              <a:rPr lang="en-US" sz="1400" dirty="0"/>
              <a:t>(String title) {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books.containsKey</a:t>
            </a:r>
            <a:r>
              <a:rPr lang="en-US" sz="1400" dirty="0"/>
              <a:t>(title) &amp;&amp; </a:t>
            </a:r>
            <a:r>
              <a:rPr lang="en-US" sz="1400" dirty="0" err="1"/>
              <a:t>books.get</a:t>
            </a:r>
            <a:r>
              <a:rPr lang="en-US" sz="1400" dirty="0"/>
              <a:t>(title))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books.put</a:t>
            </a:r>
            <a:r>
              <a:rPr lang="en-US" sz="1400" dirty="0"/>
              <a:t>(title, false); // Mark book as checked out</a:t>
            </a:r>
          </a:p>
          <a:p>
            <a:r>
              <a:rPr lang="en-US" sz="1400" dirty="0"/>
              <a:t>            return true;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return false; // Book not available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void </a:t>
            </a:r>
            <a:r>
              <a:rPr lang="en-US" sz="1400" dirty="0" err="1">
                <a:solidFill>
                  <a:srgbClr val="FF0000"/>
                </a:solidFill>
              </a:rPr>
              <a:t>returnBook</a:t>
            </a:r>
            <a:r>
              <a:rPr lang="en-US" sz="1400" dirty="0"/>
              <a:t>(String title) {</a:t>
            </a:r>
          </a:p>
          <a:p>
            <a:r>
              <a:rPr lang="en-US" sz="1400" dirty="0"/>
              <a:t>        if (</a:t>
            </a:r>
            <a:r>
              <a:rPr lang="en-US" sz="1400" dirty="0" err="1"/>
              <a:t>books.containsKey</a:t>
            </a:r>
            <a:r>
              <a:rPr lang="en-US" sz="1400" dirty="0"/>
              <a:t>(title)) {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books.put</a:t>
            </a:r>
            <a:r>
              <a:rPr lang="en-US" sz="1400" dirty="0"/>
              <a:t>(title, true); // Mark book as available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en-US" sz="1400" b="1" dirty="0"/>
          </a:p>
          <a:p>
            <a:endParaRPr lang="en-US" sz="14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17309-A9CE-096A-B379-13788E23A70C}"/>
              </a:ext>
            </a:extLst>
          </p:cNvPr>
          <p:cNvSpPr/>
          <p:nvPr/>
        </p:nvSpPr>
        <p:spPr>
          <a:xfrm>
            <a:off x="7351777" y="740664"/>
            <a:ext cx="4840224" cy="5660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400" dirty="0"/>
              <a:t>// Usage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Library </a:t>
            </a:r>
            <a:r>
              <a:rPr lang="en-US" sz="1400" dirty="0" err="1"/>
              <a:t>library</a:t>
            </a:r>
            <a:r>
              <a:rPr lang="en-US" sz="1400" dirty="0"/>
              <a:t> = new Library();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library.addBook</a:t>
            </a:r>
            <a:r>
              <a:rPr lang="en-US" sz="1400" dirty="0"/>
              <a:t>("The Great Gatsby");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if (</a:t>
            </a:r>
            <a:r>
              <a:rPr lang="en-US" sz="1400" dirty="0" err="1"/>
              <a:t>library.checkOutBook</a:t>
            </a:r>
            <a:r>
              <a:rPr lang="en-US" sz="1400" dirty="0"/>
              <a:t>("The Great Gatsby"))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("Checked out 'The Great Gatsby'");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("'The Great Gatsby' is not available.");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</a:t>
            </a:r>
            <a:r>
              <a:rPr lang="en-US" sz="1400" dirty="0" err="1"/>
              <a:t>library.returnBook</a:t>
            </a:r>
            <a:r>
              <a:rPr lang="en-US" sz="1400" dirty="0"/>
              <a:t>("The Great Gatsby");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}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7559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71216" y="108401"/>
            <a:ext cx="54763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2060"/>
                </a:solidFill>
              </a:rPr>
              <a:t> Encapsulation in Java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88143" y="619433"/>
            <a:ext cx="9483213" cy="553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696064" y="879744"/>
            <a:ext cx="10279625" cy="536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1696065" y="879744"/>
            <a:ext cx="10279625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Wingdings" panose="05000000000000000000" pitchFamily="2" charset="2"/>
              <a:buChar char="Ø"/>
            </a:pPr>
            <a:r>
              <a:rPr lang="en-US" sz="2400" b="1" dirty="0"/>
              <a:t>What is Encapsulation?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Definition</a:t>
            </a:r>
            <a:r>
              <a:rPr lang="en-US" sz="2400" b="1" dirty="0"/>
              <a:t>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Encapsulation is the bundling of data (attributes) and methods (functions) that operate on the data into a </a:t>
            </a:r>
            <a:r>
              <a:rPr lang="en-US" sz="2400" b="1" dirty="0">
                <a:solidFill>
                  <a:srgbClr val="FF0000"/>
                </a:solidFill>
              </a:rPr>
              <a:t>single unit</a:t>
            </a:r>
            <a:r>
              <a:rPr lang="en-US" sz="2400" b="1" dirty="0"/>
              <a:t>, or class.</a:t>
            </a:r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lvl="1" algn="just"/>
            <a:endParaRPr lang="en-US" sz="2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endParaRPr lang="en-US" sz="2400" b="1" dirty="0"/>
          </a:p>
          <a:p>
            <a:pPr marL="742950" lvl="1" indent="-285750" algn="just">
              <a:buFont typeface="Wingdings" panose="05000000000000000000" pitchFamily="2" charset="2"/>
              <a:buChar char="Ø"/>
            </a:pPr>
            <a:r>
              <a:rPr lang="en-US" sz="2400" b="1" dirty="0">
                <a:solidFill>
                  <a:srgbClr val="FF0000"/>
                </a:solidFill>
              </a:rPr>
              <a:t>Purpose</a:t>
            </a:r>
            <a:r>
              <a:rPr lang="en-US" sz="2400" b="1" dirty="0"/>
              <a:t>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Protects the integrity of the data.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2400" b="1" dirty="0"/>
              <a:t>Restricts direct access to some of the object's components.</a:t>
            </a:r>
          </a:p>
        </p:txBody>
      </p:sp>
    </p:spTree>
    <p:extLst>
      <p:ext uri="{BB962C8B-B14F-4D97-AF65-F5344CB8AC3E}">
        <p14:creationId xmlns:p14="http://schemas.microsoft.com/office/powerpoint/2010/main" val="2469657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081529" y="0"/>
            <a:ext cx="70317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Key Features of Encapsulation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47264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Access Modifiers: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private</a:t>
            </a:r>
            <a:r>
              <a:rPr lang="en-US" sz="2000" b="1" dirty="0"/>
              <a:t>: Restricts access to the class itself.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public</a:t>
            </a:r>
            <a:r>
              <a:rPr lang="en-US" sz="2000" b="1" dirty="0"/>
              <a:t>: Accessible from other classes.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protected</a:t>
            </a:r>
            <a:r>
              <a:rPr lang="en-US" sz="2000" b="1" dirty="0"/>
              <a:t>: Accessible within the same package and subclasses.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FF0000"/>
                </a:solidFill>
              </a:rPr>
              <a:t>Default</a:t>
            </a:r>
            <a:r>
              <a:rPr lang="en-US" sz="2000" b="1" dirty="0"/>
              <a:t>: </a:t>
            </a:r>
          </a:p>
          <a:p>
            <a:pPr marL="742950" lvl="1" indent="-285750">
              <a:lnSpc>
                <a:spcPct val="250000"/>
              </a:lnSpc>
              <a:buFont typeface="Arial" panose="020B0604020202020204" pitchFamily="34" charset="0"/>
              <a:buChar char="•"/>
            </a:pPr>
            <a:endParaRPr lang="en-US" sz="2000" b="1" dirty="0"/>
          </a:p>
        </p:txBody>
      </p:sp>
      <p:pic>
        <p:nvPicPr>
          <p:cNvPr id="1026" name="Picture 2" descr="Access Specifiers in Java | Access Modifiers - Smartherd">
            <a:extLst>
              <a:ext uri="{FF2B5EF4-FFF2-40B4-BE49-F238E27FC236}">
                <a16:creationId xmlns:a16="http://schemas.microsoft.com/office/drawing/2014/main" id="{982C3285-689F-5C95-B010-92D5A4C7B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649" y="3895154"/>
            <a:ext cx="6305550" cy="2524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8313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Encapsulation Code Example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64889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// Class definition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public class Person {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// Private variables (attributes)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private</a:t>
            </a:r>
            <a:r>
              <a:rPr lang="en-US" sz="1600" b="1" dirty="0"/>
              <a:t> String name;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</a:t>
            </a:r>
            <a:r>
              <a:rPr lang="en-US" sz="1600" b="1" dirty="0">
                <a:solidFill>
                  <a:srgbClr val="FF0000"/>
                </a:solidFill>
              </a:rPr>
              <a:t>private</a:t>
            </a:r>
            <a:r>
              <a:rPr lang="en-US" sz="1600" b="1" dirty="0"/>
              <a:t> int age;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/>
              <a:t>    // Public constructor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public </a:t>
            </a:r>
            <a:r>
              <a:rPr lang="en-US" sz="1600" b="1" dirty="0">
                <a:solidFill>
                  <a:srgbClr val="FF0000"/>
                </a:solidFill>
              </a:rPr>
              <a:t>Person</a:t>
            </a:r>
            <a:r>
              <a:rPr lang="en-US" sz="1600" b="1" dirty="0"/>
              <a:t>(String name, int age) {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    this.name = name;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    </a:t>
            </a:r>
            <a:r>
              <a:rPr lang="en-US" sz="1600" b="1" dirty="0" err="1"/>
              <a:t>this.age</a:t>
            </a:r>
            <a:r>
              <a:rPr lang="en-US" sz="1600" b="1" dirty="0"/>
              <a:t> = age;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}</a:t>
            </a:r>
          </a:p>
          <a:p>
            <a:pPr>
              <a:lnSpc>
                <a:spcPct val="150000"/>
              </a:lnSpc>
            </a:pPr>
            <a:endParaRPr lang="en-US" sz="1600" b="1" dirty="0"/>
          </a:p>
          <a:p>
            <a:pPr>
              <a:lnSpc>
                <a:spcPct val="150000"/>
              </a:lnSpc>
            </a:pPr>
            <a:r>
              <a:rPr lang="en-US" sz="1600" b="1" dirty="0"/>
              <a:t>    // Getter for name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public String </a:t>
            </a:r>
            <a:r>
              <a:rPr lang="en-US" sz="1600" b="1" dirty="0" err="1">
                <a:solidFill>
                  <a:srgbClr val="FF0000"/>
                </a:solidFill>
              </a:rPr>
              <a:t>getName</a:t>
            </a:r>
            <a:r>
              <a:rPr lang="en-US" sz="1600" b="1" dirty="0"/>
              <a:t>() {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    return name;</a:t>
            </a:r>
          </a:p>
          <a:p>
            <a:pPr>
              <a:lnSpc>
                <a:spcPct val="150000"/>
              </a:lnSpc>
            </a:pPr>
            <a:r>
              <a:rPr lang="en-US" sz="1600" b="1" dirty="0"/>
              <a:t>    }</a:t>
            </a:r>
          </a:p>
          <a:p>
            <a:pPr>
              <a:lnSpc>
                <a:spcPct val="150000"/>
              </a:lnSpc>
            </a:pPr>
            <a:endParaRPr lang="en-US" sz="700" dirty="0"/>
          </a:p>
          <a:p>
            <a:pPr>
              <a:lnSpc>
                <a:spcPct val="150000"/>
              </a:lnSpc>
            </a:pPr>
            <a:r>
              <a:rPr lang="en-US" sz="7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12778498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Encapsulation Code Example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63530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US" sz="700" dirty="0"/>
          </a:p>
          <a:p>
            <a:pPr>
              <a:lnSpc>
                <a:spcPct val="150000"/>
              </a:lnSpc>
            </a:pPr>
            <a:r>
              <a:rPr lang="en-US" sz="1400" dirty="0"/>
              <a:t>    // Setter for name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public void </a:t>
            </a:r>
            <a:r>
              <a:rPr lang="en-US" sz="1400" dirty="0" err="1">
                <a:solidFill>
                  <a:srgbClr val="FF0000"/>
                </a:solidFill>
              </a:rPr>
              <a:t>setName</a:t>
            </a:r>
            <a:r>
              <a:rPr lang="en-US" sz="1400" dirty="0"/>
              <a:t>(String name)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this.name = name;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}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// Getter for age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public int </a:t>
            </a:r>
            <a:r>
              <a:rPr lang="en-US" sz="1400" dirty="0" err="1">
                <a:solidFill>
                  <a:srgbClr val="FF0000"/>
                </a:solidFill>
              </a:rPr>
              <a:t>getAge</a:t>
            </a:r>
            <a:r>
              <a:rPr lang="en-US" sz="1400" dirty="0"/>
              <a:t>()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return age;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}</a:t>
            </a:r>
          </a:p>
          <a:p>
            <a:pPr>
              <a:lnSpc>
                <a:spcPct val="150000"/>
              </a:lnSpc>
            </a:pPr>
            <a:endParaRPr lang="en-US" sz="1400" dirty="0"/>
          </a:p>
          <a:p>
            <a:pPr>
              <a:lnSpc>
                <a:spcPct val="150000"/>
              </a:lnSpc>
            </a:pPr>
            <a:r>
              <a:rPr lang="en-US" sz="1400" dirty="0"/>
              <a:t>    // Setter for age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public void </a:t>
            </a:r>
            <a:r>
              <a:rPr lang="en-US" sz="1400" dirty="0" err="1">
                <a:solidFill>
                  <a:srgbClr val="FF0000"/>
                </a:solidFill>
              </a:rPr>
              <a:t>setAge</a:t>
            </a:r>
            <a:r>
              <a:rPr lang="en-US" sz="1400" dirty="0"/>
              <a:t>(int age)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if (age &gt; 0)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this.age</a:t>
            </a:r>
            <a:r>
              <a:rPr lang="en-US" sz="1400" dirty="0"/>
              <a:t> = age;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} else {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    </a:t>
            </a:r>
            <a:r>
              <a:rPr lang="en-US" sz="1400" dirty="0" err="1"/>
              <a:t>System.out.println</a:t>
            </a:r>
            <a:r>
              <a:rPr lang="en-US" sz="1400" dirty="0"/>
              <a:t>("Age must be positive.");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   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B992CDF-2DA4-FBB7-6A5A-6739E9924B08}"/>
              </a:ext>
            </a:extLst>
          </p:cNvPr>
          <p:cNvSpPr/>
          <p:nvPr/>
        </p:nvSpPr>
        <p:spPr>
          <a:xfrm>
            <a:off x="6848856" y="822960"/>
            <a:ext cx="4562856" cy="59436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sz="1600" dirty="0"/>
              <a:t>// Usage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Person </a:t>
            </a:r>
            <a:r>
              <a:rPr lang="en-US" sz="1600" dirty="0" err="1"/>
              <a:t>person</a:t>
            </a:r>
            <a:r>
              <a:rPr lang="en-US" sz="1600" dirty="0"/>
              <a:t> = new Person("Alice", 30);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person.setAge</a:t>
            </a:r>
            <a:r>
              <a:rPr lang="en-US" sz="1600" dirty="0"/>
              <a:t>(25);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("Name: " + </a:t>
            </a:r>
            <a:r>
              <a:rPr lang="en-US" sz="1600" dirty="0" err="1"/>
              <a:t>person.getName</a:t>
            </a:r>
            <a:r>
              <a:rPr lang="en-US" sz="1600" dirty="0"/>
              <a:t>() + ", Age: " + </a:t>
            </a:r>
            <a:r>
              <a:rPr lang="en-US" sz="1600" dirty="0" err="1"/>
              <a:t>person.getAge</a:t>
            </a:r>
            <a:r>
              <a:rPr lang="en-US" sz="1600" dirty="0"/>
              <a:t>());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    }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312295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Benefits of Encapsulation: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2699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Control</a:t>
            </a:r>
            <a:r>
              <a:rPr lang="en-US" sz="2400" dirty="0"/>
              <a:t>: Restrict how the data is accessed and modified.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Flexibility</a:t>
            </a:r>
            <a:r>
              <a:rPr lang="en-US" sz="2400" dirty="0"/>
              <a:t>: Easier to change and maintain code.</a:t>
            </a:r>
          </a:p>
          <a:p>
            <a:pPr>
              <a:lnSpc>
                <a:spcPct val="25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 Improved Security</a:t>
            </a:r>
            <a:r>
              <a:rPr lang="en-US" sz="2400" dirty="0"/>
              <a:t>: Protects object integrity.</a:t>
            </a:r>
          </a:p>
        </p:txBody>
      </p:sp>
    </p:spTree>
    <p:extLst>
      <p:ext uri="{BB962C8B-B14F-4D97-AF65-F5344CB8AC3E}">
        <p14:creationId xmlns:p14="http://schemas.microsoft.com/office/powerpoint/2010/main" val="3223040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Understanding Encapsulation Through Real-Life Scenarios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>
                <a:solidFill>
                  <a:srgbClr val="FF0000"/>
                </a:solidFill>
              </a:rPr>
              <a:t>Question 1: The Bank Account</a:t>
            </a:r>
          </a:p>
          <a:p>
            <a:endParaRPr lang="en-US" sz="2000" b="1" dirty="0"/>
          </a:p>
          <a:p>
            <a:r>
              <a:rPr lang="en-US" sz="2000" b="1" u="sng" dirty="0"/>
              <a:t>Scenario: </a:t>
            </a:r>
          </a:p>
          <a:p>
            <a:r>
              <a:rPr lang="en-US" sz="2000" b="1" dirty="0"/>
              <a:t>Imagine a bank account where you can deposit and withdraw money.</a:t>
            </a:r>
          </a:p>
          <a:p>
            <a:endParaRPr lang="en-US" sz="2000" b="1" dirty="0"/>
          </a:p>
          <a:p>
            <a:pPr marL="914400" lvl="1" indent="-457200">
              <a:buAutoNum type="alphaUcPeriod"/>
            </a:pPr>
            <a:r>
              <a:rPr lang="en-US" sz="2000" b="1" dirty="0"/>
              <a:t>Which of the following represents encapsulation in this scenario?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b="1" dirty="0"/>
              <a:t>Public access to the account balance.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b="1" dirty="0"/>
              <a:t>Private variables for account balance and methods for deposit and withdrawal.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2000" b="1" dirty="0"/>
              <a:t>Sharing your PIN code with everyone.</a:t>
            </a:r>
          </a:p>
          <a:p>
            <a:endParaRPr lang="en-US" sz="2000" b="1" dirty="0"/>
          </a:p>
          <a:p>
            <a:endParaRPr lang="en-US" sz="2000" b="1" dirty="0"/>
          </a:p>
          <a:p>
            <a:endParaRPr lang="en-US" sz="2000" b="1" dirty="0"/>
          </a:p>
          <a:p>
            <a:r>
              <a:rPr lang="en-US" sz="2000" b="1" dirty="0"/>
              <a:t>Answer: 2. Private variables for account balance and methods for deposit and withdrawal.</a:t>
            </a:r>
            <a:endParaRPr lang="en-US" sz="1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5539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2060"/>
                </a:solidFill>
              </a:rPr>
              <a:t>Bank Account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public class </a:t>
            </a:r>
            <a:r>
              <a:rPr lang="en-US" sz="1600" dirty="0" err="1"/>
              <a:t>BankAccount</a:t>
            </a:r>
            <a:r>
              <a:rPr lang="en-US" sz="1600" dirty="0"/>
              <a:t> {</a:t>
            </a:r>
          </a:p>
          <a:p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>
                <a:solidFill>
                  <a:srgbClr val="FF0000"/>
                </a:solidFill>
              </a:rPr>
              <a:t>private</a:t>
            </a:r>
            <a:r>
              <a:rPr lang="en-US" sz="1600" dirty="0"/>
              <a:t> double balance; // Private variable</a:t>
            </a:r>
          </a:p>
          <a:p>
            <a:endParaRPr lang="en-US" sz="1600" dirty="0"/>
          </a:p>
          <a:p>
            <a:r>
              <a:rPr lang="en-US" sz="1600" dirty="0"/>
              <a:t>    public </a:t>
            </a:r>
            <a:r>
              <a:rPr lang="en-US" sz="1600" dirty="0" err="1">
                <a:solidFill>
                  <a:srgbClr val="FF0000"/>
                </a:solidFill>
              </a:rPr>
              <a:t>BankAccount</a:t>
            </a:r>
            <a:r>
              <a:rPr lang="en-US" sz="1600" dirty="0"/>
              <a:t>(double </a:t>
            </a:r>
            <a:r>
              <a:rPr lang="en-US" sz="1600" dirty="0" err="1"/>
              <a:t>initialBalance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this.balance</a:t>
            </a:r>
            <a:r>
              <a:rPr lang="en-US" sz="1600" dirty="0"/>
              <a:t> = </a:t>
            </a:r>
            <a:r>
              <a:rPr lang="en-US" sz="1600" dirty="0" err="1"/>
              <a:t>initialBalance</a:t>
            </a:r>
            <a:r>
              <a:rPr lang="en-US" sz="1600" dirty="0"/>
              <a:t>;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public void </a:t>
            </a:r>
            <a:r>
              <a:rPr lang="en-US" sz="1600" dirty="0">
                <a:solidFill>
                  <a:srgbClr val="FF0000"/>
                </a:solidFill>
              </a:rPr>
              <a:t>deposit</a:t>
            </a:r>
            <a:r>
              <a:rPr lang="en-US" sz="1600" dirty="0"/>
              <a:t>(double amount) {</a:t>
            </a:r>
          </a:p>
          <a:p>
            <a:r>
              <a:rPr lang="en-US" sz="1600" dirty="0"/>
              <a:t>        if (amount &gt; 0) {</a:t>
            </a:r>
          </a:p>
          <a:p>
            <a:r>
              <a:rPr lang="en-US" sz="1600" dirty="0"/>
              <a:t>            balance += amount;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public void </a:t>
            </a:r>
            <a:r>
              <a:rPr lang="en-US" sz="1600" dirty="0">
                <a:solidFill>
                  <a:srgbClr val="FF0000"/>
                </a:solidFill>
              </a:rPr>
              <a:t>withdraw</a:t>
            </a:r>
            <a:r>
              <a:rPr lang="en-US" sz="1600" dirty="0"/>
              <a:t>(double amount) {</a:t>
            </a:r>
          </a:p>
          <a:p>
            <a:r>
              <a:rPr lang="en-US" sz="1600" dirty="0"/>
              <a:t>        if (amount &gt; 0 &amp;&amp; amount &lt;= balance) {</a:t>
            </a:r>
          </a:p>
          <a:p>
            <a:r>
              <a:rPr lang="en-US" sz="1600" dirty="0"/>
              <a:t>            balance -= amount;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public double </a:t>
            </a:r>
            <a:r>
              <a:rPr lang="en-US" sz="1600" dirty="0" err="1">
                <a:solidFill>
                  <a:srgbClr val="FF0000"/>
                </a:solidFill>
              </a:rPr>
              <a:t>getBalance</a:t>
            </a:r>
            <a:r>
              <a:rPr lang="en-US" sz="1600" dirty="0"/>
              <a:t>() {</a:t>
            </a:r>
          </a:p>
          <a:p>
            <a:r>
              <a:rPr lang="en-US" sz="1600" dirty="0"/>
              <a:t>        return balance; // Controlled access to balance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</a:p>
          <a:p>
            <a:endParaRPr lang="en-US" sz="1200" b="1" dirty="0"/>
          </a:p>
          <a:p>
            <a:endParaRPr lang="en-US" sz="1200" b="1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0817309-A9CE-096A-B379-13788E23A70C}"/>
              </a:ext>
            </a:extLst>
          </p:cNvPr>
          <p:cNvSpPr/>
          <p:nvPr/>
        </p:nvSpPr>
        <p:spPr>
          <a:xfrm>
            <a:off x="7242048" y="841248"/>
            <a:ext cx="4663440" cy="5660136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dirty="0"/>
              <a:t>// Usage</a:t>
            </a:r>
          </a:p>
          <a:p>
            <a:pPr>
              <a:lnSpc>
                <a:spcPct val="150000"/>
              </a:lnSpc>
            </a:pPr>
            <a:r>
              <a:rPr lang="en-US" dirty="0"/>
              <a:t>public class Main {</a:t>
            </a:r>
          </a:p>
          <a:p>
            <a:pPr>
              <a:lnSpc>
                <a:spcPct val="150000"/>
              </a:lnSpc>
            </a:pPr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pPr>
              <a:lnSpc>
                <a:spcPct val="200000"/>
              </a:lnSpc>
            </a:pPr>
            <a:r>
              <a:rPr lang="en-US" dirty="0"/>
              <a:t>        </a:t>
            </a:r>
            <a:r>
              <a:rPr lang="en-US" sz="1200" dirty="0" err="1"/>
              <a:t>BankAccount</a:t>
            </a:r>
            <a:r>
              <a:rPr lang="en-US" sz="1200" dirty="0"/>
              <a:t> account = new </a:t>
            </a:r>
            <a:r>
              <a:rPr lang="en-US" sz="1200" dirty="0" err="1"/>
              <a:t>BankAccount</a:t>
            </a:r>
            <a:r>
              <a:rPr lang="en-US" sz="1200" dirty="0"/>
              <a:t>(1000.0);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            </a:t>
            </a:r>
            <a:r>
              <a:rPr lang="en-US" sz="1200" dirty="0" err="1"/>
              <a:t>account.deposit</a:t>
            </a:r>
            <a:r>
              <a:rPr lang="en-US" sz="1200" dirty="0"/>
              <a:t>(500);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            </a:t>
            </a:r>
            <a:r>
              <a:rPr lang="en-US" sz="1200" dirty="0" err="1"/>
              <a:t>account.withdraw</a:t>
            </a:r>
            <a:r>
              <a:rPr lang="en-US" sz="1200" dirty="0"/>
              <a:t>(200);</a:t>
            </a:r>
          </a:p>
          <a:p>
            <a:pPr>
              <a:lnSpc>
                <a:spcPct val="200000"/>
              </a:lnSpc>
            </a:pPr>
            <a:r>
              <a:rPr lang="en-US" sz="1200" dirty="0"/>
              <a:t>           </a:t>
            </a:r>
            <a:r>
              <a:rPr lang="en-US" sz="1200" dirty="0" err="1"/>
              <a:t>System.out.println</a:t>
            </a:r>
            <a:r>
              <a:rPr lang="en-US" sz="1200" dirty="0"/>
              <a:t>("Account Balance: $" + </a:t>
            </a:r>
            <a:r>
              <a:rPr lang="en-US" sz="1200" dirty="0" err="1"/>
              <a:t>account.getBalance</a:t>
            </a:r>
            <a:r>
              <a:rPr lang="en-US" sz="1200" dirty="0"/>
              <a:t>());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    }</a:t>
            </a:r>
          </a:p>
          <a:p>
            <a:pPr algn="ctr">
              <a:lnSpc>
                <a:spcPct val="150000"/>
              </a:lnSpc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7773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2536" y="0"/>
            <a:ext cx="81107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/>
              <a:t>Real Time Scenarios - Encapsulation</a:t>
            </a:r>
            <a:endParaRPr lang="en-US" sz="3200" b="1" dirty="0">
              <a:solidFill>
                <a:srgbClr val="00206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78077" y="584775"/>
            <a:ext cx="9733936" cy="5112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Question 2: The Remote Control</a:t>
            </a:r>
          </a:p>
          <a:p>
            <a:pPr>
              <a:lnSpc>
                <a:spcPct val="150000"/>
              </a:lnSpc>
            </a:pPr>
            <a:r>
              <a:rPr lang="en-US" sz="2000" u="sng" dirty="0"/>
              <a:t>Scenario: 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You have a remote control for your TV.</a:t>
            </a:r>
          </a:p>
          <a:p>
            <a:pPr marL="457200" indent="-457200">
              <a:lnSpc>
                <a:spcPct val="150000"/>
              </a:lnSpc>
              <a:buAutoNum type="alphaUcPeriod"/>
            </a:pPr>
            <a:r>
              <a:rPr lang="en-US" sz="2000" dirty="0"/>
              <a:t>How does the remote control illustrate encapsulation?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You can see the internal wiring.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You have buttons to change channels and adjust volume, but you don’t need to know how it works internally.</a:t>
            </a:r>
          </a:p>
          <a:p>
            <a:pPr marL="914400" lvl="1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000" dirty="0"/>
              <a:t>The remote control has no buttons.</a:t>
            </a:r>
          </a:p>
          <a:p>
            <a:pPr lvl="1">
              <a:lnSpc>
                <a:spcPct val="150000"/>
              </a:lnSpc>
            </a:pPr>
            <a:endParaRPr lang="en-US" sz="2000" dirty="0"/>
          </a:p>
          <a:p>
            <a:pPr>
              <a:lnSpc>
                <a:spcPct val="150000"/>
              </a:lnSpc>
            </a:pPr>
            <a:r>
              <a:rPr lang="en-US" sz="2000" b="1" dirty="0">
                <a:solidFill>
                  <a:srgbClr val="FF0000"/>
                </a:solidFill>
              </a:rPr>
              <a:t>Answer: 2. </a:t>
            </a:r>
            <a:r>
              <a:rPr lang="en-US" sz="2000" dirty="0"/>
              <a:t>You have buttons to change channels and adjust volume, but you don’t need to know how it works internally.</a:t>
            </a:r>
          </a:p>
        </p:txBody>
      </p:sp>
    </p:spTree>
    <p:extLst>
      <p:ext uri="{BB962C8B-B14F-4D97-AF65-F5344CB8AC3E}">
        <p14:creationId xmlns:p14="http://schemas.microsoft.com/office/powerpoint/2010/main" val="2524767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440</TotalTime>
  <Words>1521</Words>
  <Application>Microsoft Office PowerPoint</Application>
  <PresentationFormat>Widescreen</PresentationFormat>
  <Paragraphs>266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Wingdings</vt:lpstr>
      <vt:lpstr>Wingdings 3</vt:lpstr>
      <vt:lpstr>Wisp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Muhammad Fayez</dc:creator>
  <cp:lastModifiedBy>Ali Sher Kashif</cp:lastModifiedBy>
  <cp:revision>45</cp:revision>
  <dcterms:created xsi:type="dcterms:W3CDTF">2023-02-07T06:17:31Z</dcterms:created>
  <dcterms:modified xsi:type="dcterms:W3CDTF">2024-09-26T06:13:31Z</dcterms:modified>
</cp:coreProperties>
</file>