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Century Gothic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hPa4Qyj34eFifhITYOvzfMeu/y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CenturyGothic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italic.fntdata"/><Relationship Id="rId25" Type="http://schemas.openxmlformats.org/officeDocument/2006/relationships/font" Target="fonts/CenturyGothic-bold.fntdata"/><Relationship Id="rId28" Type="http://customschemas.google.com/relationships/presentationmetadata" Target="metadata"/><Relationship Id="rId27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9d07feb5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g319d07feb51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9d07feb5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g319d07feb51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9d07feb5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g319d07feb51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19d07feb5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g319d07feb51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19d07feb5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g319d07feb51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19d07feb5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g319d07feb51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19d07feb5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0" name="Google Shape;280;g319d07feb51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19fb1adf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8" name="Google Shape;288;g319fb1adfc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19fb1adfc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g319fb1adfcc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9fb1adfc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g319fb1adfcc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b126d6e8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30b126d6e8c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39aa9c16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3139aa9c163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39aa9c16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g3139aa9c163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9d07feb5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g319d07feb51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9d07feb5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319d07feb51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9d07feb5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g319d07feb51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6b4a9f5e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316b4a9f5e4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6b4a9f5e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g316b4a9f5e4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5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5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4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5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5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6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6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4" name="Google Shape;114;p46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4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6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6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4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6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7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7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24" name="Google Shape;124;p4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7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7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8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8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31" name="Google Shape;131;p48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32" name="Google Shape;132;p4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8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8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4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9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9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1" name="Google Shape;141;p49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2" name="Google Shape;142;p4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9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9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50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9" name="Google Shape;149;p5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5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1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51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56" name="Google Shape;156;p5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5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7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7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3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7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7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9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9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3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9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9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0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7" name="Google Shape;67;p40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4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41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41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78" name="Google Shape;78;p4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3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3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43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4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4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4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44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4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5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35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35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35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35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35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5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5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5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5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5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5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5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35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35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5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5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5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5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5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5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5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5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5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5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5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35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35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3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3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3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/>
        </p:nvSpPr>
        <p:spPr>
          <a:xfrm>
            <a:off x="1857376" y="250723"/>
            <a:ext cx="8524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Binary Files (Object Streaming) and Object Serialization in Java</a:t>
            </a:r>
            <a:endParaRPr b="1" i="0" sz="36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3119996" y="2081575"/>
            <a:ext cx="86823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Lecture 1</a:t>
            </a: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 b="1" i="0" sz="32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19d07feb51_0_42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Transient Field in Java?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319d07feb51_0_42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g319d07feb51_0_42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g319d07feb51_0_42"/>
          <p:cNvSpPr txBox="1"/>
          <p:nvPr/>
        </p:nvSpPr>
        <p:spPr>
          <a:xfrm>
            <a:off x="1696065" y="879744"/>
            <a:ext cx="102795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r>
              <a:rPr b="1"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transient</a:t>
            </a: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field in Java is a class field that is </a:t>
            </a:r>
            <a:r>
              <a:rPr b="1"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 serialized</a:t>
            </a: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during the </a:t>
            </a:r>
            <a:r>
              <a:rPr b="1"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serialization </a:t>
            </a: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process. </a:t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means that when an object is serialized (converted into a byte stream for saving or transmission), the values of transient fields are not included in the serialized output.</a:t>
            </a:r>
            <a:endParaRPr b="1"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9d07feb51_0_51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Why Use Transient Fields?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319d07feb51_0_51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4" name="Google Shape;244;g319d07feb51_0_51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g319d07feb51_0_51"/>
          <p:cNvSpPr txBox="1"/>
          <p:nvPr/>
        </p:nvSpPr>
        <p:spPr>
          <a:xfrm>
            <a:off x="1696065" y="879744"/>
            <a:ext cx="10279500" cy="4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Transient fields are used for data that:</a:t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eriod"/>
            </a:pPr>
            <a:r>
              <a:rPr b="1"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Doesn't need to be saved:</a:t>
            </a:r>
            <a:br>
              <a:rPr b="1"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example, calculated or temporary values.</a:t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eriod"/>
            </a:pPr>
            <a:r>
              <a:rPr b="1"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Shouldn't be serialized for security reasons:</a:t>
            </a:r>
            <a:br>
              <a:rPr b="1"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example, sensitive information like passwords.</a:t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eriod"/>
            </a:pPr>
            <a:r>
              <a:rPr b="1"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irrelevant to the object's persistent state:</a:t>
            </a:r>
            <a:br>
              <a:rPr b="1"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example, references to runtime resources like file streams or sockets.</a:t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9d07feb51_0_60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 Characteristics of Transient Fields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319d07feb51_0_60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g319d07feb51_0_60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319d07feb51_0_60"/>
          <p:cNvSpPr txBox="1"/>
          <p:nvPr/>
        </p:nvSpPr>
        <p:spPr>
          <a:xfrm>
            <a:off x="1696065" y="879744"/>
            <a:ext cx="10279500" cy="3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Transient fields are </a:t>
            </a:r>
            <a:r>
              <a:rPr b="1"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ignored during serialization</a:t>
            </a: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the object is deserialized, transient fields are initialized to their default values:</a:t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>
                <a:solidFill>
                  <a:srgbClr val="1880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null</a:t>
            </a: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 object references.</a:t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>
                <a:solidFill>
                  <a:srgbClr val="1880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</a:t>
            </a: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 numeric types.</a:t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>
                <a:solidFill>
                  <a:srgbClr val="1880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false</a:t>
            </a: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 boolean.</a:t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19d07feb51_0_69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319d07feb51_0_69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g319d07feb51_0_69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Google Shape;261;g319d07feb51_0_69"/>
          <p:cNvSpPr txBox="1"/>
          <p:nvPr/>
        </p:nvSpPr>
        <p:spPr>
          <a:xfrm>
            <a:off x="1696065" y="879744"/>
            <a:ext cx="10279500" cy="6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MyClass implements </a:t>
            </a: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Serializable 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private static final long serialVersionUID = 1L; // For serialization compatibility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private String name;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private </a:t>
            </a:r>
            <a:r>
              <a:rPr b="1"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transient </a:t>
            </a: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password; // This field won't be serialized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MyClass(String name, String password) {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this.name = name;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this.password = password;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@Override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String toString() {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return "Name: " + name + ", Password: " + password;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  }</a:t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9d07feb51_0_77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Example: Transient Fields in Serialization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319d07feb51_0_77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8" name="Google Shape;268;g319d07feb51_0_77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319d07feb51_0_77"/>
          <p:cNvSpPr txBox="1"/>
          <p:nvPr/>
        </p:nvSpPr>
        <p:spPr>
          <a:xfrm>
            <a:off x="1696065" y="879744"/>
            <a:ext cx="10279500" cy="71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java.io.*;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User implements Serializable {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private static final long serialVersionUID = 1L;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private String username;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private </a:t>
            </a: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transient 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password; // Transient field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User(String username, String password) {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this.username = username;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this.password = password;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@Override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String toString() {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return "Username: " + username + ", Password: " + password;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9d07feb51_0_86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Example: Transient Fields in Serialization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319d07feb51_0_86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319d07feb51_0_86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7" name="Google Shape;277;g319d07feb51_0_86"/>
          <p:cNvSpPr txBox="1"/>
          <p:nvPr/>
        </p:nvSpPr>
        <p:spPr>
          <a:xfrm>
            <a:off x="1696065" y="879744"/>
            <a:ext cx="10279500" cy="6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TransientFieldExample {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static void </a:t>
            </a: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(String[] args) {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String fileName = "user.dat";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</a:t>
            </a: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// Step 1: Create a User object</a:t>
            </a:r>
            <a:endParaRPr b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User user = new User("john_doe", "securepassword123");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Step 2: Serialize the User object</a:t>
            </a:r>
            <a:endParaRPr b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try 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(ObjectOutputStream oos = new ObjectOutputStream(new FileOutputStream(fileName))) {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oos.writeObject(user);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System.out.println("Object serialized: " + user);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 </a:t>
            </a: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catch 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(IOException e) {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e.printStackTrace();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9d07feb51_0_93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Example: Transient Fields in Serialization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319d07feb51_0_93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4" name="Google Shape;284;g319d07feb51_0_93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5" name="Google Shape;285;g319d07feb51_0_93"/>
          <p:cNvSpPr txBox="1"/>
          <p:nvPr/>
        </p:nvSpPr>
        <p:spPr>
          <a:xfrm>
            <a:off x="1696065" y="879744"/>
            <a:ext cx="10279500" cy="6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</a:t>
            </a: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// Step 3: Deserialize the User object</a:t>
            </a:r>
            <a:endParaRPr b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try 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(ObjectInputStream ois = new ObjectInputStream(new FileInputStream(fileName))) {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User deserializedUser = (User) ois.readObject();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System.out.println("Object deserialized: " + deserializedUser);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 </a:t>
            </a: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catch 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(IOException | ClassNotFoundException e) {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e.printStackTrace();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19fb1adfcc_0_0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Putting It All Together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319fb1adfcc_0_0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g319fb1adfcc_0_0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" name="Google Shape;293;g319fb1adfcc_0_0"/>
          <p:cNvSpPr txBox="1"/>
          <p:nvPr/>
        </p:nvSpPr>
        <p:spPr>
          <a:xfrm>
            <a:off x="1696065" y="879744"/>
            <a:ext cx="10279500" cy="6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javax.swing.*;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java.awt.*;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java.awt.event.ActionEvent;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java.awt.event.ActionListener;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GUIExample {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static void </a:t>
            </a: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(String[] args) {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Create the frame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JFrame frame = new JFrame("GUI Example");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frame.setDefaultCloseOperation(JFrame.EXIT_ON_CLOSE);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frame.setSize(400, 300);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Create components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JLabel label = new JLabel("Enter Name:");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JTextField textField = new JTextField(15);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JButton button = new JButton("Submit");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19fb1adfcc_0_8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g319fb1adfcc_0_8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0" name="Google Shape;300;g319fb1adfcc_0_8"/>
          <p:cNvSpPr txBox="1"/>
          <p:nvPr/>
        </p:nvSpPr>
        <p:spPr>
          <a:xfrm>
            <a:off x="1696075" y="87950"/>
            <a:ext cx="10279500" cy="8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// Add ActionListener to the button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b="1"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button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.addActionListener(new ActionListener() {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@Override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public void actionPerformed(ActionEvent e) {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// Get text from the text field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String name = textField.getText();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Show a message dialog with the entered name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JOptionPane.</a:t>
            </a:r>
            <a:r>
              <a:rPr b="1"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showMessageDialog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(frame, "Hello, " + name + "!", "Greeting", JOptionPane.INFORMATION_MESSAGE);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} });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// Add components to the frame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frame.add(label);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frame.add(textField);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frame.add(button);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// Set layout and make the frame visible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frame.setLayout(new FlowLayout());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frame.setVisible(true);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 }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19fb1adfcc_0_22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6" name="Google Shape;306;g319fb1adfcc_0_22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g319fb1adfcc_0_22"/>
          <p:cNvSpPr txBox="1"/>
          <p:nvPr/>
        </p:nvSpPr>
        <p:spPr>
          <a:xfrm>
            <a:off x="1696075" y="129200"/>
            <a:ext cx="10279500" cy="12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javax.swing.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java.awt.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java.awt.event.ActionEvent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java.awt.event.ActionListener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Create the frame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JFrame frame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JFrame(</a:t>
            </a:r>
            <a:r>
              <a:rPr lang="en-US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"GUI Example"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.setDefaultCloseOperation(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JFrame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EXIT_ON_CLOSE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.setSize(</a:t>
            </a:r>
            <a:r>
              <a:rPr lang="en-US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Create components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JLabel label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JLabel(</a:t>
            </a:r>
            <a:r>
              <a:rPr lang="en-US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"Enter Name:"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JTextField textField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JTextField(</a:t>
            </a:r>
            <a:r>
              <a:rPr lang="en-US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JButton button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JButton(</a:t>
            </a:r>
            <a:r>
              <a:rPr lang="en-US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Add ActionListener to the button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.addActionListener(</a:t>
            </a: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ActionListener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2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2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-US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actionPerformed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ActionEvent e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Get text from the text field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name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200">
                <a:solidFill>
                  <a:srgbClr val="8516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textField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.getText();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en-US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Show a message dialog with the entered n</a:t>
            </a:r>
            <a:r>
              <a:rPr i="1" lang="en-US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ame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JOptionPane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showMessageDialog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>
                <a:solidFill>
                  <a:srgbClr val="8516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"Hello, "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-US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"!"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"Greeting"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JOptionPane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US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INFORMATION_MESSAGE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Add components to the frame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textField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US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Set layout and make the frame visible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.setLayout(</a:t>
            </a: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FlowLayout());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frame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.setVisible(</a:t>
            </a:r>
            <a:r>
              <a:rPr lang="en-US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8" name="Google Shape;308;g319fb1adfcc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0050" y="751775"/>
            <a:ext cx="363855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b126d6e8c_0_9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30b126d6e8c_0_9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g30b126d6e8c_0_9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g30b126d6e8c_0_9"/>
          <p:cNvSpPr txBox="1"/>
          <p:nvPr/>
        </p:nvSpPr>
        <p:spPr>
          <a:xfrm>
            <a:off x="1696065" y="879744"/>
            <a:ext cx="10279500" cy="6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Binary Files:</a:t>
            </a:r>
            <a:br>
              <a:rPr b="0" i="0" lang="en-US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type of file that stores data in a binary format, enabling efficient storage and retrieval of structured data like </a:t>
            </a:r>
            <a:r>
              <a:rPr b="1"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objects</a:t>
            </a: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Streaming:</a:t>
            </a:r>
            <a:endParaRPr b="0" i="0" sz="27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process of reading and writing objects to binary files using Java’s I/O streams.</a:t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Serialization:</a:t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process of converting an object into a </a:t>
            </a:r>
            <a:r>
              <a:rPr lang="en-US" sz="27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stream of bytes</a:t>
            </a: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save it to a file or send it over a network. The reverse process is called </a:t>
            </a:r>
            <a:r>
              <a:rPr b="1"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Deserialization</a:t>
            </a: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39aa9c163_0_3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Key Components in 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3139aa9c163_0_3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3139aa9c163_0_3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3139aa9c163_0_3"/>
          <p:cNvSpPr txBox="1"/>
          <p:nvPr/>
        </p:nvSpPr>
        <p:spPr>
          <a:xfrm>
            <a:off x="1696065" y="879744"/>
            <a:ext cx="10279500" cy="6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Serializable Interface:</a:t>
            </a:r>
            <a:endParaRPr b="1" i="0" sz="27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marker interface in Java that allows a class's objects to be serialized.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for Object Streaming:</a:t>
            </a:r>
            <a:endParaRPr b="1"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ObjectOutputStream</a:t>
            </a: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Writes serialized objects to an output stream (e.g., a file).</a:t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ObjectInputStream</a:t>
            </a: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Reads serialized objects from an input stream.</a:t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39aa9c163_0_12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Serialization and Deserialization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3139aa9c163_0_12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3139aa9c163_0_12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3139aa9c163_0_12"/>
          <p:cNvSpPr txBox="1"/>
          <p:nvPr/>
        </p:nvSpPr>
        <p:spPr>
          <a:xfrm>
            <a:off x="1696065" y="879744"/>
            <a:ext cx="10279500" cy="61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Save and retrieve a list of employees from a binary file.</a:t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java.io.*;</a:t>
            </a:r>
            <a:endParaRPr sz="2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java.util.ArrayList;</a:t>
            </a:r>
            <a:endParaRPr sz="2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 java.util.List;</a:t>
            </a:r>
            <a:endParaRPr sz="2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Step 1: Define a Serializable class</a:t>
            </a:r>
            <a:endParaRPr sz="2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</a:t>
            </a:r>
            <a:r>
              <a:rPr b="1" lang="en-US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Employee </a:t>
            </a:r>
            <a:r>
              <a:rPr lang="en-US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implements </a:t>
            </a:r>
            <a:r>
              <a:rPr b="1" lang="en-US" sz="2100">
                <a:solidFill>
                  <a:srgbClr val="0C343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Serializable </a:t>
            </a:r>
            <a:r>
              <a:rPr lang="en-US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 sz="2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private static final long </a:t>
            </a:r>
            <a:r>
              <a:rPr b="1" lang="en-US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serialVersionUID </a:t>
            </a:r>
            <a:r>
              <a:rPr lang="en-US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 1L; // Version ID for serialization</a:t>
            </a:r>
            <a:endParaRPr sz="2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private String </a:t>
            </a:r>
            <a:r>
              <a:rPr b="1" lang="en-US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</a:t>
            </a:r>
            <a:r>
              <a:rPr lang="en-US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 sz="2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private int </a:t>
            </a:r>
            <a:r>
              <a:rPr b="1" lang="en-US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id;</a:t>
            </a:r>
            <a:endParaRPr b="1" sz="2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private double </a:t>
            </a:r>
            <a:r>
              <a:rPr b="1" lang="en-US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salary</a:t>
            </a:r>
            <a:r>
              <a:rPr lang="en-US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 sz="2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9d07feb51_0_17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Serialization and Deserialization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319d07feb51_0_17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319d07feb51_0_17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319d07feb51_0_17"/>
          <p:cNvSpPr txBox="1"/>
          <p:nvPr/>
        </p:nvSpPr>
        <p:spPr>
          <a:xfrm>
            <a:off x="1696065" y="879744"/>
            <a:ext cx="10279500" cy="6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</a:t>
            </a:r>
            <a:r>
              <a:rPr b="1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Employee</a:t>
            </a: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(String name, int id, double salary) {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this.name = name;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this.id = id;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this.salary = salary;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@Override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String </a:t>
            </a:r>
            <a:r>
              <a:rPr b="1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toString</a:t>
            </a: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{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return "Employee{" +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"Name='" + name + '\'' +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", ID=" + id +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", Salary=" + salary +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'}';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 }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9d07feb51_0_31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Serialization and Deserialization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319d07feb51_0_31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319d07feb51_0_31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319d07feb51_0_31"/>
          <p:cNvSpPr txBox="1"/>
          <p:nvPr/>
        </p:nvSpPr>
        <p:spPr>
          <a:xfrm>
            <a:off x="1696065" y="879744"/>
            <a:ext cx="10279500" cy="54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</a:t>
            </a:r>
            <a:r>
              <a:rPr b="1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ObjectSerializationExample </a:t>
            </a: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static void </a:t>
            </a:r>
            <a:r>
              <a:rPr b="1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</a:t>
            </a: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(String[] args) {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</a:t>
            </a:r>
            <a:r>
              <a:rPr lang="en-US" sz="24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fileName 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 "employees.dat";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List&lt;</a:t>
            </a:r>
            <a:r>
              <a:rPr b="1" lang="en-US" sz="24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Employee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employees = new ArrayList&lt;&gt;();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// Step 2: Add Employee objects to the list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employees.add(</a:t>
            </a: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new Employee("Alice", 101, 50000)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employees.add(new Employee("Bob", 102, 60000));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employees.add(new Employee("Charlie", 103, 70000));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9d07feb51_0_24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Serialization and Deserialization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319d07feb51_0_24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319d07feb51_0_24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g319d07feb51_0_24"/>
          <p:cNvSpPr txBox="1"/>
          <p:nvPr/>
        </p:nvSpPr>
        <p:spPr>
          <a:xfrm>
            <a:off x="1696065" y="879744"/>
            <a:ext cx="10279500" cy="73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Step 3: Serialize the list of employees to a file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try 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(ObjectOutputStream oos = new ObjectOutputStream(</a:t>
            </a: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new FileOutputStream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en-US" sz="16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fileName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)))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{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</a:t>
            </a: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oos.writeObject(employees);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System.out.println("Employee data saved successfully.");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 </a:t>
            </a: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catch 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(IOException e) {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System.out.println("Error during serialization: " + e.getMessage());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Step 4: Deserialize the list of employees from the file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try 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(ObjectInputStream ois = new ObjectInputStream(new FileInputStream(fileName))) {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List&lt;Employee&gt; deserializedEmployees = (List&lt;Employee&gt;) </a:t>
            </a: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ois.readObject();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System.out.println("\nDeserialized Employee Data:");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for (Employee emp : deserializedEmployees) {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System.out.println(emp);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}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 </a:t>
            </a:r>
            <a:r>
              <a:rPr b="1"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catch </a:t>
            </a: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(IOException | ClassNotFoundException e) {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System.out.println("Error during deserialization: " + e.getMessage());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     }  }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6b4a9f5e4_0_11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Advantages of Object Serialization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316b4a9f5e4_0_11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Google Shape;220;g316b4a9f5e4_0_11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1" name="Google Shape;221;g316b4a9f5e4_0_11"/>
          <p:cNvSpPr txBox="1"/>
          <p:nvPr/>
        </p:nvSpPr>
        <p:spPr>
          <a:xfrm>
            <a:off x="1696065" y="879744"/>
            <a:ext cx="102795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Persistence: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Save objects to files for later use.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Transfer: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Transmit objects over a network.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Ease of Use: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Simplifies the saving and loading of complex data structures.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6b4a9f5e4_0_22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316b4a9f5e4_0_22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Google Shape;228;g316b4a9f5e4_0_22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g316b4a9f5e4_0_22"/>
          <p:cNvSpPr txBox="1"/>
          <p:nvPr/>
        </p:nvSpPr>
        <p:spPr>
          <a:xfrm>
            <a:off x="1696065" y="879744"/>
            <a:ext cx="102795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Transient Fields:</a:t>
            </a:r>
            <a:b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Fields marked as </a:t>
            </a:r>
            <a:r>
              <a:rPr b="1" lang="en-US" sz="2200">
                <a:solidFill>
                  <a:srgbClr val="1880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transient</a:t>
            </a: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are not serialized.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 Serialization Logic:</a:t>
            </a:r>
            <a:b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Override </a:t>
            </a:r>
            <a:r>
              <a:rPr lang="en-US" sz="2200">
                <a:solidFill>
                  <a:srgbClr val="1880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writeObject()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</a:t>
            </a:r>
            <a:r>
              <a:rPr lang="en-US" sz="2200">
                <a:solidFill>
                  <a:srgbClr val="1880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readObject()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 customized serialization.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2023-02-07T06:17:31Z</dcterms:created>
  <dc:creator>Muhammad Fayez</dc:creator>
</cp:coreProperties>
</file>