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lePEzSuXS51FcOMDbrwdN/NMZ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64133992e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g2d64133992e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468bfd2f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0" name="Google Shape;240;g2a468bfd2fd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468bfd2fd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g2a468bfd2f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468bfd2fd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g2a468bfd2fd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a468bfd2fd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g2a468bfd2fd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b126d6e8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g30b126d6e8c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39aa9c163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g3139aa9c163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39aa9c16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g3139aa9c163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9d07feb5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g319d07feb51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d64133992e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g2d64133992e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9d07feb5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319d07feb51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64133992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6" name="Google Shape;216;g2d64133992e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9d07feb5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g319d07feb51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4" name="Shape 104"/>
        <p:cNvGrpSpPr/>
        <p:nvPr/>
      </p:nvGrpSpPr>
      <p:grpSpPr>
        <a:xfrm>
          <a:off x="0" y="0"/>
          <a:ext cx="0" cy="0"/>
          <a:chOff x="0" y="0"/>
          <a:chExt cx="0" cy="0"/>
        </a:xfrm>
      </p:grpSpPr>
      <p:sp>
        <p:nvSpPr>
          <p:cNvPr id="105" name="Google Shape;105;p45"/>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5"/>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07" name="Google Shape;107;p4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5"/>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5"/>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1" name="Shape 111"/>
        <p:cNvGrpSpPr/>
        <p:nvPr/>
      </p:nvGrpSpPr>
      <p:grpSpPr>
        <a:xfrm>
          <a:off x="0" y="0"/>
          <a:ext cx="0" cy="0"/>
          <a:chOff x="0" y="0"/>
          <a:chExt cx="0" cy="0"/>
        </a:xfrm>
      </p:grpSpPr>
      <p:sp>
        <p:nvSpPr>
          <p:cNvPr id="112" name="Google Shape;112;p46"/>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6"/>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600"/>
              <a:buFont typeface="Century Gothic"/>
              <a:buNone/>
              <a:defRPr sz="1600">
                <a:solidFill>
                  <a:srgbClr val="7F7F7F"/>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14" name="Google Shape;114;p46"/>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800"/>
              <a:buNone/>
              <a:defRPr sz="18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115" name="Google Shape;115;p4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46"/>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46"/>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1" name="Shape 121"/>
        <p:cNvGrpSpPr/>
        <p:nvPr/>
      </p:nvGrpSpPr>
      <p:grpSpPr>
        <a:xfrm>
          <a:off x="0" y="0"/>
          <a:ext cx="0" cy="0"/>
          <a:chOff x="0" y="0"/>
          <a:chExt cx="0" cy="0"/>
        </a:xfrm>
      </p:grpSpPr>
      <p:sp>
        <p:nvSpPr>
          <p:cNvPr id="122" name="Google Shape;122;p47"/>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7"/>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24" name="Google Shape;124;p4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8" name="Shape 128"/>
        <p:cNvGrpSpPr/>
        <p:nvPr/>
      </p:nvGrpSpPr>
      <p:grpSpPr>
        <a:xfrm>
          <a:off x="0" y="0"/>
          <a:ext cx="0" cy="0"/>
          <a:chOff x="0" y="0"/>
          <a:chExt cx="0" cy="0"/>
        </a:xfrm>
      </p:grpSpPr>
      <p:sp>
        <p:nvSpPr>
          <p:cNvPr id="129" name="Google Shape;129;p48"/>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48"/>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1" name="Google Shape;131;p48"/>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32" name="Google Shape;132;p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48"/>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8"/>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48"/>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37" name="Google Shape;137;p48"/>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8" name="Shape 138"/>
        <p:cNvGrpSpPr/>
        <p:nvPr/>
      </p:nvGrpSpPr>
      <p:grpSpPr>
        <a:xfrm>
          <a:off x="0" y="0"/>
          <a:ext cx="0" cy="0"/>
          <a:chOff x="0" y="0"/>
          <a:chExt cx="0" cy="0"/>
        </a:xfrm>
      </p:grpSpPr>
      <p:sp>
        <p:nvSpPr>
          <p:cNvPr id="139" name="Google Shape;139;p49"/>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4800"/>
              <a:buFont typeface="Century Gothic"/>
              <a:buNone/>
              <a:defRPr b="0"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49"/>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Font typeface="Century Gothic"/>
              <a:buNone/>
              <a:defRPr sz="2400">
                <a:solidFill>
                  <a:schemeClr val="accent1"/>
                </a:solidFill>
              </a:defRPr>
            </a:lvl1pPr>
            <a:lvl2pPr indent="-228600" lvl="1" marL="914400" algn="l">
              <a:lnSpc>
                <a:spcPct val="100000"/>
              </a:lnSpc>
              <a:spcBef>
                <a:spcPts val="1000"/>
              </a:spcBef>
              <a:spcAft>
                <a:spcPts val="0"/>
              </a:spcAft>
              <a:buSzPts val="1600"/>
              <a:buFont typeface="Century Gothic"/>
              <a:buNone/>
              <a:defRPr/>
            </a:lvl2pPr>
            <a:lvl3pPr indent="-228600" lvl="2" marL="1371600" algn="l">
              <a:lnSpc>
                <a:spcPct val="100000"/>
              </a:lnSpc>
              <a:spcBef>
                <a:spcPts val="1000"/>
              </a:spcBef>
              <a:spcAft>
                <a:spcPts val="0"/>
              </a:spcAft>
              <a:buSzPts val="1400"/>
              <a:buFont typeface="Century Gothic"/>
              <a:buNone/>
              <a:defRPr/>
            </a:lvl3pPr>
            <a:lvl4pPr indent="-228600" lvl="3" marL="1828800" algn="l">
              <a:lnSpc>
                <a:spcPct val="100000"/>
              </a:lnSpc>
              <a:spcBef>
                <a:spcPts val="1000"/>
              </a:spcBef>
              <a:spcAft>
                <a:spcPts val="0"/>
              </a:spcAft>
              <a:buSzPts val="1200"/>
              <a:buFont typeface="Century Gothic"/>
              <a:buNone/>
              <a:defRPr/>
            </a:lvl4pPr>
            <a:lvl5pPr indent="-228600" lvl="4" marL="2286000" algn="l">
              <a:lnSpc>
                <a:spcPct val="100000"/>
              </a:lnSpc>
              <a:spcBef>
                <a:spcPts val="1000"/>
              </a:spcBef>
              <a:spcAft>
                <a:spcPts val="0"/>
              </a:spcAft>
              <a:buSzPts val="1200"/>
              <a:buFont typeface="Century Gothic"/>
              <a:buNone/>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1" name="Google Shape;141;p49"/>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800"/>
              <a:buNone/>
              <a:defRPr>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2" name="Google Shape;142;p4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4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9"/>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9"/>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6" name="Shape 146"/>
        <p:cNvGrpSpPr/>
        <p:nvPr/>
      </p:nvGrpSpPr>
      <p:grpSpPr>
        <a:xfrm>
          <a:off x="0" y="0"/>
          <a:ext cx="0" cy="0"/>
          <a:chOff x="0" y="0"/>
          <a:chExt cx="0" cy="0"/>
        </a:xfrm>
      </p:grpSpPr>
      <p:sp>
        <p:nvSpPr>
          <p:cNvPr id="147" name="Google Shape;147;p5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0"/>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49" name="Google Shape;149;p5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5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51"/>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1"/>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156" name="Google Shape;156;p5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5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5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37"/>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7"/>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p:txBody>
      </p:sp>
      <p:sp>
        <p:nvSpPr>
          <p:cNvPr id="46" name="Google Shape;46;p3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7"/>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7"/>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38"/>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8"/>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3" name="Google Shape;53;p3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3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7" name="Shape 57"/>
        <p:cNvGrpSpPr/>
        <p:nvPr/>
      </p:nvGrpSpPr>
      <p:grpSpPr>
        <a:xfrm>
          <a:off x="0" y="0"/>
          <a:ext cx="0" cy="0"/>
          <a:chOff x="0" y="0"/>
          <a:chExt cx="0" cy="0"/>
        </a:xfrm>
      </p:grpSpPr>
      <p:sp>
        <p:nvSpPr>
          <p:cNvPr id="58" name="Google Shape;58;p39"/>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9"/>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rgbClr val="595959"/>
                </a:solidFill>
              </a:defRPr>
            </a:lvl1pPr>
            <a:lvl2pPr indent="-228600" lvl="1" marL="914400" algn="l">
              <a:lnSpc>
                <a:spcPct val="100000"/>
              </a:lnSpc>
              <a:spcBef>
                <a:spcPts val="1000"/>
              </a:spcBef>
              <a:spcAft>
                <a:spcPts val="0"/>
              </a:spcAft>
              <a:buSzPts val="1800"/>
              <a:buNone/>
              <a:defRPr sz="1800">
                <a:solidFill>
                  <a:srgbClr val="888888"/>
                </a:solidFill>
              </a:defRPr>
            </a:lvl2pPr>
            <a:lvl3pPr indent="-228600" lvl="2" marL="1371600" algn="l">
              <a:lnSpc>
                <a:spcPct val="100000"/>
              </a:lnSpc>
              <a:spcBef>
                <a:spcPts val="1000"/>
              </a:spcBef>
              <a:spcAft>
                <a:spcPts val="0"/>
              </a:spcAft>
              <a:buSzPts val="1600"/>
              <a:buNone/>
              <a:defRPr sz="1600">
                <a:solidFill>
                  <a:srgbClr val="888888"/>
                </a:solidFill>
              </a:defRPr>
            </a:lvl3pPr>
            <a:lvl4pPr indent="-228600" lvl="3" marL="1828800" algn="l">
              <a:lnSpc>
                <a:spcPct val="100000"/>
              </a:lnSpc>
              <a:spcBef>
                <a:spcPts val="1000"/>
              </a:spcBef>
              <a:spcAft>
                <a:spcPts val="0"/>
              </a:spcAft>
              <a:buSzPts val="1400"/>
              <a:buNone/>
              <a:defRPr sz="1400">
                <a:solidFill>
                  <a:srgbClr val="888888"/>
                </a:solidFill>
              </a:defRPr>
            </a:lvl4pPr>
            <a:lvl5pPr indent="-228600" lvl="4" marL="2286000" algn="l">
              <a:lnSpc>
                <a:spcPct val="100000"/>
              </a:lnSpc>
              <a:spcBef>
                <a:spcPts val="1000"/>
              </a:spcBef>
              <a:spcAft>
                <a:spcPts val="0"/>
              </a:spcAft>
              <a:buSzPts val="1400"/>
              <a:buNone/>
              <a:defRPr sz="1400">
                <a:solidFill>
                  <a:srgbClr val="888888"/>
                </a:solidFill>
              </a:defRPr>
            </a:lvl5pPr>
            <a:lvl6pPr indent="-228600" lvl="5" marL="2743200" algn="l">
              <a:lnSpc>
                <a:spcPct val="100000"/>
              </a:lnSpc>
              <a:spcBef>
                <a:spcPts val="1000"/>
              </a:spcBef>
              <a:spcAft>
                <a:spcPts val="0"/>
              </a:spcAft>
              <a:buSzPts val="1400"/>
              <a:buNone/>
              <a:defRPr sz="1400">
                <a:solidFill>
                  <a:srgbClr val="888888"/>
                </a:solidFill>
              </a:defRPr>
            </a:lvl6pPr>
            <a:lvl7pPr indent="-228600" lvl="6" marL="3200400" algn="l">
              <a:lnSpc>
                <a:spcPct val="100000"/>
              </a:lnSpc>
              <a:spcBef>
                <a:spcPts val="1000"/>
              </a:spcBef>
              <a:spcAft>
                <a:spcPts val="0"/>
              </a:spcAft>
              <a:buSzPts val="1400"/>
              <a:buNone/>
              <a:defRPr sz="1400">
                <a:solidFill>
                  <a:srgbClr val="888888"/>
                </a:solidFill>
              </a:defRPr>
            </a:lvl7pPr>
            <a:lvl8pPr indent="-228600" lvl="7" marL="3657600" algn="l">
              <a:lnSpc>
                <a:spcPct val="100000"/>
              </a:lnSpc>
              <a:spcBef>
                <a:spcPts val="1000"/>
              </a:spcBef>
              <a:spcAft>
                <a:spcPts val="0"/>
              </a:spcAft>
              <a:buSzPts val="1400"/>
              <a:buNone/>
              <a:defRPr sz="1400">
                <a:solidFill>
                  <a:srgbClr val="888888"/>
                </a:solidFill>
              </a:defRPr>
            </a:lvl8pPr>
            <a:lvl9pPr indent="-228600" lvl="8" marL="4114800" algn="l">
              <a:lnSpc>
                <a:spcPct val="100000"/>
              </a:lnSpc>
              <a:spcBef>
                <a:spcPts val="1000"/>
              </a:spcBef>
              <a:spcAft>
                <a:spcPts val="0"/>
              </a:spcAft>
              <a:buSzPts val="1400"/>
              <a:buNone/>
              <a:defRPr sz="1400">
                <a:solidFill>
                  <a:srgbClr val="888888"/>
                </a:solidFill>
              </a:defRPr>
            </a:lvl9pPr>
          </a:lstStyle>
          <a:p/>
        </p:txBody>
      </p:sp>
      <p:sp>
        <p:nvSpPr>
          <p:cNvPr id="60" name="Google Shape;60;p3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40"/>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0"/>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7" name="Google Shape;67;p40"/>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68" name="Google Shape;68;p4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2" name="Shape 72"/>
        <p:cNvGrpSpPr/>
        <p:nvPr/>
      </p:nvGrpSpPr>
      <p:grpSpPr>
        <a:xfrm>
          <a:off x="0" y="0"/>
          <a:ext cx="0" cy="0"/>
          <a:chOff x="0" y="0"/>
          <a:chExt cx="0" cy="0"/>
        </a:xfrm>
      </p:grpSpPr>
      <p:sp>
        <p:nvSpPr>
          <p:cNvPr id="73" name="Google Shape;73;p4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5" name="Google Shape;75;p41"/>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6" name="Google Shape;76;p41"/>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2400"/>
              <a:buNone/>
              <a:defRPr b="0" sz="2400"/>
            </a:lvl1pPr>
            <a:lvl2pPr indent="-228600" lvl="1" marL="914400" algn="l">
              <a:lnSpc>
                <a:spcPct val="100000"/>
              </a:lnSpc>
              <a:spcBef>
                <a:spcPts val="1000"/>
              </a:spcBef>
              <a:spcAft>
                <a:spcPts val="0"/>
              </a:spcAft>
              <a:buSzPts val="2000"/>
              <a:buNone/>
              <a:defRPr b="1" sz="20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77" name="Google Shape;77;p41"/>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78" name="Google Shape;78;p4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42"/>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2"/>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8" name="Shape 88"/>
        <p:cNvGrpSpPr/>
        <p:nvPr/>
      </p:nvGrpSpPr>
      <p:grpSpPr>
        <a:xfrm>
          <a:off x="0" y="0"/>
          <a:ext cx="0" cy="0"/>
          <a:chOff x="0" y="0"/>
          <a:chExt cx="0" cy="0"/>
        </a:xfrm>
      </p:grpSpPr>
      <p:sp>
        <p:nvSpPr>
          <p:cNvPr id="89" name="Google Shape;89;p43"/>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000"/>
              <a:buFont typeface="Century Gothic"/>
              <a:buNone/>
              <a:defRPr b="0"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3"/>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1" name="Google Shape;91;p43"/>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00"/>
              <a:buNone/>
              <a:defRPr sz="14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92" name="Google Shape;92;p4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44"/>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4"/>
          <p:cNvSpPr/>
          <p:nvPr>
            <p:ph idx="2" type="pic"/>
          </p:nvPr>
        </p:nvSpPr>
        <p:spPr>
          <a:xfrm>
            <a:off x="2589212" y="634965"/>
            <a:ext cx="8915400" cy="3854970"/>
          </a:xfrm>
          <a:prstGeom prst="rect">
            <a:avLst/>
          </a:prstGeom>
          <a:noFill/>
          <a:ln>
            <a:noFill/>
          </a:ln>
        </p:spPr>
      </p:sp>
      <p:sp>
        <p:nvSpPr>
          <p:cNvPr id="99" name="Google Shape;99;p44"/>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200"/>
              <a:buNone/>
              <a:defRPr sz="1200"/>
            </a:lvl1pPr>
            <a:lvl2pPr indent="-228600" lvl="1" marL="914400" algn="l">
              <a:lnSpc>
                <a:spcPct val="100000"/>
              </a:lnSpc>
              <a:spcBef>
                <a:spcPts val="1000"/>
              </a:spcBef>
              <a:spcAft>
                <a:spcPts val="0"/>
              </a:spcAft>
              <a:buSzPts val="1200"/>
              <a:buNone/>
              <a:defRPr sz="1200"/>
            </a:lvl2pPr>
            <a:lvl3pPr indent="-228600" lvl="2" marL="1371600" algn="l">
              <a:lnSpc>
                <a:spcPct val="100000"/>
              </a:lnSpc>
              <a:spcBef>
                <a:spcPts val="1000"/>
              </a:spcBef>
              <a:spcAft>
                <a:spcPts val="0"/>
              </a:spcAft>
              <a:buSzPts val="1000"/>
              <a:buNone/>
              <a:defRPr sz="1000"/>
            </a:lvl3pPr>
            <a:lvl4pPr indent="-228600" lvl="3" marL="1828800" algn="l">
              <a:lnSpc>
                <a:spcPct val="100000"/>
              </a:lnSpc>
              <a:spcBef>
                <a:spcPts val="1000"/>
              </a:spcBef>
              <a:spcAft>
                <a:spcPts val="0"/>
              </a:spcAft>
              <a:buSzPts val="900"/>
              <a:buNone/>
              <a:defRPr sz="900"/>
            </a:lvl4pPr>
            <a:lvl5pPr indent="-228600" lvl="4" marL="2286000" algn="l">
              <a:lnSpc>
                <a:spcPct val="100000"/>
              </a:lnSpc>
              <a:spcBef>
                <a:spcPts val="1000"/>
              </a:spcBef>
              <a:spcAft>
                <a:spcPts val="0"/>
              </a:spcAft>
              <a:buSzPts val="900"/>
              <a:buNone/>
              <a:defRPr sz="900"/>
            </a:lvl5pPr>
            <a:lvl6pPr indent="-228600" lvl="5" marL="2743200" algn="l">
              <a:lnSpc>
                <a:spcPct val="100000"/>
              </a:lnSpc>
              <a:spcBef>
                <a:spcPts val="1000"/>
              </a:spcBef>
              <a:spcAft>
                <a:spcPts val="0"/>
              </a:spcAft>
              <a:buSzPts val="900"/>
              <a:buNone/>
              <a:defRPr sz="900"/>
            </a:lvl6pPr>
            <a:lvl7pPr indent="-228600" lvl="6" marL="3200400" algn="l">
              <a:lnSpc>
                <a:spcPct val="100000"/>
              </a:lnSpc>
              <a:spcBef>
                <a:spcPts val="1000"/>
              </a:spcBef>
              <a:spcAft>
                <a:spcPts val="0"/>
              </a:spcAft>
              <a:buSzPts val="900"/>
              <a:buNone/>
              <a:defRPr sz="900"/>
            </a:lvl7pPr>
            <a:lvl8pPr indent="-228600" lvl="7" marL="3657600" algn="l">
              <a:lnSpc>
                <a:spcPct val="100000"/>
              </a:lnSpc>
              <a:spcBef>
                <a:spcPts val="1000"/>
              </a:spcBef>
              <a:spcAft>
                <a:spcPts val="0"/>
              </a:spcAft>
              <a:buSzPts val="900"/>
              <a:buNone/>
              <a:defRPr sz="900"/>
            </a:lvl8pPr>
            <a:lvl9pPr indent="-228600" lvl="8" marL="4114800" algn="l">
              <a:lnSpc>
                <a:spcPct val="100000"/>
              </a:lnSpc>
              <a:spcBef>
                <a:spcPts val="1000"/>
              </a:spcBef>
              <a:spcAft>
                <a:spcPts val="0"/>
              </a:spcAft>
              <a:buSzPts val="900"/>
              <a:buNone/>
              <a:defRPr sz="900"/>
            </a:lvl9pPr>
          </a:lstStyle>
          <a:p/>
        </p:txBody>
      </p:sp>
      <p:sp>
        <p:nvSpPr>
          <p:cNvPr id="100" name="Google Shape;100;p4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35"/>
          <p:cNvGrpSpPr/>
          <p:nvPr/>
        </p:nvGrpSpPr>
        <p:grpSpPr>
          <a:xfrm>
            <a:off x="1" y="228600"/>
            <a:ext cx="2851516" cy="6638628"/>
            <a:chOff x="2487613" y="285750"/>
            <a:chExt cx="2428875" cy="5654676"/>
          </a:xfrm>
        </p:grpSpPr>
        <p:sp>
          <p:nvSpPr>
            <p:cNvPr id="7" name="Google Shape;7;p35"/>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p35"/>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35"/>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35"/>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35"/>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5"/>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5"/>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5"/>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5"/>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5"/>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5"/>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5"/>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 name="Google Shape;19;p35"/>
          <p:cNvGrpSpPr/>
          <p:nvPr/>
        </p:nvGrpSpPr>
        <p:grpSpPr>
          <a:xfrm>
            <a:off x="27221" y="-786"/>
            <a:ext cx="2356674" cy="6854039"/>
            <a:chOff x="6627813" y="194833"/>
            <a:chExt cx="1952625" cy="5678918"/>
          </a:xfrm>
        </p:grpSpPr>
        <p:sp>
          <p:nvSpPr>
            <p:cNvPr id="20" name="Google Shape;20;p35"/>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5"/>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35"/>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5"/>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5"/>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5"/>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5"/>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5"/>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35"/>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4" name="Google Shape;34;p35"/>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lnSpc>
                <a:spcPct val="100000"/>
              </a:lnSpc>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lnSpc>
                <a:spcPct val="100000"/>
              </a:lnSpc>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lnSpc>
                <a:spcPct val="100000"/>
              </a:lnSpc>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3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3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3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nvSpPr>
        <p:spPr>
          <a:xfrm>
            <a:off x="1857376" y="250723"/>
            <a:ext cx="8524800" cy="1200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lang="en-US" sz="3600">
                <a:solidFill>
                  <a:srgbClr val="002060"/>
                </a:solidFill>
                <a:latin typeface="Century Gothic"/>
                <a:ea typeface="Century Gothic"/>
                <a:cs typeface="Century Gothic"/>
                <a:sym typeface="Century Gothic"/>
              </a:rPr>
              <a:t>Introduction to Event-Driven Programming and Events &amp; Listeners</a:t>
            </a:r>
            <a:endParaRPr b="1" i="0" sz="3600" u="none" cap="none" strike="noStrike">
              <a:solidFill>
                <a:srgbClr val="002060"/>
              </a:solidFill>
              <a:latin typeface="Century Gothic"/>
              <a:ea typeface="Century Gothic"/>
              <a:cs typeface="Century Gothic"/>
              <a:sym typeface="Century Gothic"/>
            </a:endParaRPr>
          </a:p>
        </p:txBody>
      </p:sp>
      <p:sp>
        <p:nvSpPr>
          <p:cNvPr id="165" name="Google Shape;165;p1"/>
          <p:cNvSpPr txBox="1"/>
          <p:nvPr/>
        </p:nvSpPr>
        <p:spPr>
          <a:xfrm>
            <a:off x="3119996" y="2081575"/>
            <a:ext cx="8682300" cy="43221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3200"/>
              <a:buFont typeface="Arial"/>
              <a:buNone/>
            </a:pPr>
            <a:r>
              <a:rPr b="1" i="0" lang="en-US" sz="3200" u="none" cap="none" strike="noStrike">
                <a:solidFill>
                  <a:srgbClr val="002060"/>
                </a:solidFill>
                <a:latin typeface="Century Gothic"/>
                <a:ea typeface="Century Gothic"/>
                <a:cs typeface="Century Gothic"/>
                <a:sym typeface="Century Gothic"/>
              </a:rPr>
              <a:t>Lecture </a:t>
            </a:r>
            <a:r>
              <a:rPr b="1" lang="en-US" sz="3200">
                <a:solidFill>
                  <a:srgbClr val="002060"/>
                </a:solidFill>
                <a:latin typeface="Century Gothic"/>
                <a:ea typeface="Century Gothic"/>
                <a:cs typeface="Century Gothic"/>
                <a:sym typeface="Century Gothic"/>
              </a:rPr>
              <a:t>18</a:t>
            </a:r>
            <a:endParaRPr b="1" i="0" sz="3200" u="none" cap="none" strike="noStrike">
              <a:solidFill>
                <a:srgbClr val="002060"/>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000000"/>
              </a:buClr>
              <a:buSzPts val="3200"/>
              <a:buFont typeface="Arial"/>
              <a:buNone/>
            </a:pPr>
            <a:r>
              <a:t/>
            </a:r>
            <a:endParaRPr b="1" i="0" sz="3200" u="none" cap="none" strike="noStrike">
              <a:solidFill>
                <a:srgbClr val="002060"/>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000000"/>
              </a:buClr>
              <a:buSzPts val="3200"/>
              <a:buFont typeface="Arial"/>
              <a:buNone/>
            </a:pPr>
            <a:r>
              <a:t/>
            </a:r>
            <a:endParaRPr b="1" i="0" sz="3200" u="none" cap="none" strike="noStrike">
              <a:solidFill>
                <a:srgbClr val="002060"/>
              </a:solidFill>
              <a:latin typeface="Century Gothic"/>
              <a:ea typeface="Century Gothic"/>
              <a:cs typeface="Century Gothic"/>
              <a:sym typeface="Century Gothic"/>
            </a:endParaRPr>
          </a:p>
          <a:p>
            <a:pPr indent="0" lvl="0" marL="0" rtl="0" algn="r">
              <a:lnSpc>
                <a:spcPct val="115000"/>
              </a:lnSpc>
              <a:spcBef>
                <a:spcPts val="1200"/>
              </a:spcBef>
              <a:spcAft>
                <a:spcPts val="0"/>
              </a:spcAft>
              <a:buClr>
                <a:schemeClr val="dk1"/>
              </a:buClr>
              <a:buSzPts val="1100"/>
              <a:buFont typeface="Arial"/>
              <a:buNone/>
            </a:pPr>
            <a:r>
              <a:rPr lang="en-US" sz="3200">
                <a:solidFill>
                  <a:srgbClr val="002060"/>
                </a:solidFill>
                <a:latin typeface="Century Gothic"/>
                <a:ea typeface="Century Gothic"/>
                <a:cs typeface="Century Gothic"/>
                <a:sym typeface="Century Gothic"/>
              </a:rPr>
              <a:t>Key Concepts and Examples</a:t>
            </a:r>
            <a:endParaRPr sz="3200">
              <a:solidFill>
                <a:srgbClr val="002060"/>
              </a:solidFill>
              <a:latin typeface="Century Gothic"/>
              <a:ea typeface="Century Gothic"/>
              <a:cs typeface="Century Gothic"/>
              <a:sym typeface="Century Gothic"/>
            </a:endParaRPr>
          </a:p>
          <a:p>
            <a:pPr indent="0" lvl="0" marL="0" marR="0" rtl="0" algn="r">
              <a:lnSpc>
                <a:spcPct val="100000"/>
              </a:lnSpc>
              <a:spcBef>
                <a:spcPts val="1200"/>
              </a:spcBef>
              <a:spcAft>
                <a:spcPts val="0"/>
              </a:spcAft>
              <a:buClr>
                <a:srgbClr val="000000"/>
              </a:buClr>
              <a:buSzPts val="3200"/>
              <a:buFont typeface="Arial"/>
              <a:buNone/>
            </a:pPr>
            <a:r>
              <a:t/>
            </a:r>
            <a:endParaRPr sz="3200">
              <a:solidFill>
                <a:srgbClr val="002060"/>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000000"/>
              </a:buClr>
              <a:buSzPts val="3200"/>
              <a:buFont typeface="Arial"/>
              <a:buNone/>
            </a:pPr>
            <a:r>
              <a:t/>
            </a:r>
            <a:endParaRPr b="0" i="0" sz="2600" u="none" cap="none" strike="noStrike">
              <a:solidFill>
                <a:srgbClr val="002060"/>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000000"/>
              </a:buClr>
              <a:buSzPts val="3200"/>
              <a:buFont typeface="Arial"/>
              <a:buNone/>
            </a:pPr>
            <a:r>
              <a:t/>
            </a:r>
            <a:endParaRPr b="1" i="0" sz="3200" u="none" cap="none" strike="noStrike">
              <a:solidFill>
                <a:srgbClr val="002060"/>
              </a:solidFill>
              <a:latin typeface="Century Gothic"/>
              <a:ea typeface="Century Gothic"/>
              <a:cs typeface="Century Gothic"/>
              <a:sym typeface="Century Gothic"/>
            </a:endParaRPr>
          </a:p>
          <a:p>
            <a:pPr indent="0" lvl="0" marL="0" marR="0" rtl="0" algn="r">
              <a:lnSpc>
                <a:spcPct val="100000"/>
              </a:lnSpc>
              <a:spcBef>
                <a:spcPts val="0"/>
              </a:spcBef>
              <a:spcAft>
                <a:spcPts val="0"/>
              </a:spcAft>
              <a:buClr>
                <a:srgbClr val="000000"/>
              </a:buClr>
              <a:buSzPts val="3200"/>
              <a:buFont typeface="Arial"/>
              <a:buNone/>
            </a:pPr>
            <a:r>
              <a:t/>
            </a:r>
            <a:endParaRPr b="1" i="0" sz="3200" u="none" cap="none" strike="noStrike">
              <a:solidFill>
                <a:srgbClr val="002060"/>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d64133992e_0_30"/>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Summary</a:t>
            </a:r>
            <a:endParaRPr b="0" i="0" sz="1400" u="none" cap="none" strike="noStrike">
              <a:solidFill>
                <a:srgbClr val="000000"/>
              </a:solidFill>
              <a:latin typeface="Arial"/>
              <a:ea typeface="Arial"/>
              <a:cs typeface="Arial"/>
              <a:sym typeface="Arial"/>
            </a:endParaRPr>
          </a:p>
        </p:txBody>
      </p:sp>
      <p:sp>
        <p:nvSpPr>
          <p:cNvPr id="235" name="Google Shape;235;g2d64133992e_0_30"/>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36" name="Google Shape;236;g2d64133992e_0_30"/>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37" name="Google Shape;237;g2d64133992e_0_30"/>
          <p:cNvSpPr txBox="1"/>
          <p:nvPr/>
        </p:nvSpPr>
        <p:spPr>
          <a:xfrm>
            <a:off x="1696065" y="879744"/>
            <a:ext cx="10279500" cy="3971100"/>
          </a:xfrm>
          <a:prstGeom prst="rect">
            <a:avLst/>
          </a:prstGeom>
          <a:noFill/>
          <a:ln>
            <a:noFill/>
          </a:ln>
        </p:spPr>
        <p:txBody>
          <a:bodyPr anchorCtr="0" anchor="t" bIns="45700" lIns="91425" spcFirstLastPara="1" rIns="91425" wrap="square" tIns="45700">
            <a:spAutoFit/>
          </a:bodyPr>
          <a:lstStyle/>
          <a:p>
            <a:pPr indent="-368300" lvl="0" marL="457200" rtl="0" algn="l">
              <a:lnSpc>
                <a:spcPct val="200000"/>
              </a:lnSpc>
              <a:spcBef>
                <a:spcPts val="12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Event-Driven Programming enables interactive applications.</a:t>
            </a:r>
            <a:endParaRPr sz="2200">
              <a:solidFill>
                <a:schemeClr val="dk1"/>
              </a:solidFill>
              <a:latin typeface="Century Gothic"/>
              <a:ea typeface="Century Gothic"/>
              <a:cs typeface="Century Gothic"/>
              <a:sym typeface="Century Gothic"/>
            </a:endParaRPr>
          </a:p>
          <a:p>
            <a:pPr indent="-368300" lvl="0" marL="457200" rtl="0" algn="l">
              <a:lnSpc>
                <a:spcPct val="200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Events are actions like clicks, keystrokes, and mouse movements.</a:t>
            </a:r>
            <a:endParaRPr sz="2200">
              <a:solidFill>
                <a:schemeClr val="dk1"/>
              </a:solidFill>
              <a:latin typeface="Century Gothic"/>
              <a:ea typeface="Century Gothic"/>
              <a:cs typeface="Century Gothic"/>
              <a:sym typeface="Century Gothic"/>
            </a:endParaRPr>
          </a:p>
          <a:p>
            <a:pPr indent="-368300" lvl="0" marL="457200" rtl="0" algn="l">
              <a:lnSpc>
                <a:spcPct val="200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Listeners are used to define responses to these events.</a:t>
            </a:r>
            <a:endParaRPr sz="2200">
              <a:solidFill>
                <a:schemeClr val="dk1"/>
              </a:solidFill>
              <a:latin typeface="Century Gothic"/>
              <a:ea typeface="Century Gothic"/>
              <a:cs typeface="Century Gothic"/>
              <a:sym typeface="Century Gothic"/>
            </a:endParaRPr>
          </a:p>
          <a:p>
            <a:pPr indent="-368300" lvl="0" marL="457200" rtl="0" algn="l">
              <a:lnSpc>
                <a:spcPct val="200000"/>
              </a:lnSpc>
              <a:spcBef>
                <a:spcPts val="0"/>
              </a:spcBef>
              <a:spcAft>
                <a:spcPts val="0"/>
              </a:spcAft>
              <a:buClr>
                <a:schemeClr val="dk1"/>
              </a:buClr>
              <a:buSzPts val="2200"/>
              <a:buChar char="●"/>
            </a:pPr>
            <a:r>
              <a:rPr b="1" lang="en-US" sz="2200">
                <a:solidFill>
                  <a:schemeClr val="dk1"/>
                </a:solidFill>
                <a:latin typeface="Century Gothic"/>
                <a:ea typeface="Century Gothic"/>
                <a:cs typeface="Century Gothic"/>
                <a:sym typeface="Century Gothic"/>
              </a:rPr>
              <a:t>Key Takeaway:</a:t>
            </a:r>
            <a:r>
              <a:rPr lang="en-US" sz="2200">
                <a:solidFill>
                  <a:schemeClr val="dk1"/>
                </a:solidFill>
                <a:latin typeface="Century Gothic"/>
                <a:ea typeface="Century Gothic"/>
                <a:cs typeface="Century Gothic"/>
                <a:sym typeface="Century Gothic"/>
              </a:rPr>
              <a:t> Mastery of events and listeners is essential for building dynamic and responsive GUI applications.</a:t>
            </a:r>
            <a:endParaRPr sz="2200">
              <a:solidFill>
                <a:schemeClr val="dk1"/>
              </a:solidFill>
              <a:latin typeface="Century Gothic"/>
              <a:ea typeface="Century Gothic"/>
              <a:cs typeface="Century Gothic"/>
              <a:sym typeface="Century Gothic"/>
            </a:endParaRPr>
          </a:p>
          <a:p>
            <a:pPr indent="0" lvl="0" marL="0" marR="0" rtl="0" algn="just">
              <a:lnSpc>
                <a:spcPct val="200000"/>
              </a:lnSpc>
              <a:spcBef>
                <a:spcPts val="1200"/>
              </a:spcBef>
              <a:spcAft>
                <a:spcPts val="0"/>
              </a:spcAft>
              <a:buClr>
                <a:srgbClr val="000000"/>
              </a:buClr>
              <a:buSzPts val="2400"/>
              <a:buFont typeface="Arial"/>
              <a:buNone/>
            </a:pPr>
            <a:r>
              <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468bfd2fd_0_20"/>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Home Automation System</a:t>
            </a:r>
            <a:endParaRPr b="0" i="0" sz="1400" u="none" cap="none" strike="noStrike">
              <a:solidFill>
                <a:srgbClr val="000000"/>
              </a:solidFill>
              <a:latin typeface="Arial"/>
              <a:ea typeface="Arial"/>
              <a:cs typeface="Arial"/>
              <a:sym typeface="Arial"/>
            </a:endParaRPr>
          </a:p>
        </p:txBody>
      </p:sp>
      <p:sp>
        <p:nvSpPr>
          <p:cNvPr id="243" name="Google Shape;243;g2a468bfd2fd_0_20"/>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44" name="Google Shape;244;g2a468bfd2fd_0_20"/>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45" name="Google Shape;245;g2a468bfd2fd_0_20"/>
          <p:cNvSpPr txBox="1"/>
          <p:nvPr/>
        </p:nvSpPr>
        <p:spPr>
          <a:xfrm>
            <a:off x="1696065" y="879744"/>
            <a:ext cx="10279500" cy="65967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latin typeface="Century Gothic"/>
                <a:ea typeface="Century Gothic"/>
                <a:cs typeface="Century Gothic"/>
                <a:sym typeface="Century Gothic"/>
              </a:rPr>
              <a:t>A home automation system enables users to control various appliances like lights, fans, and air conditioners through an interactive graphical interface. Events like button clicks or slider adjustments trigger actions such as turning devices on/off or adjusting their settings.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latin typeface="Century Gothic"/>
                <a:ea typeface="Century Gothic"/>
                <a:cs typeface="Century Gothic"/>
                <a:sym typeface="Century Gothic"/>
              </a:rPr>
              <a:t>This system demonstrates the concept of </a:t>
            </a:r>
            <a:r>
              <a:rPr b="1" lang="en-US" sz="2200">
                <a:solidFill>
                  <a:schemeClr val="dk1"/>
                </a:solidFill>
                <a:latin typeface="Century Gothic"/>
                <a:ea typeface="Century Gothic"/>
                <a:cs typeface="Century Gothic"/>
                <a:sym typeface="Century Gothic"/>
              </a:rPr>
              <a:t>event-driven programming</a:t>
            </a:r>
            <a:r>
              <a:rPr lang="en-US" sz="2200">
                <a:solidFill>
                  <a:schemeClr val="dk1"/>
                </a:solidFill>
                <a:latin typeface="Century Gothic"/>
                <a:ea typeface="Century Gothic"/>
                <a:cs typeface="Century Gothic"/>
                <a:sym typeface="Century Gothic"/>
              </a:rPr>
              <a:t> where user actions (events) initiate corresponding responses.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4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Scenario Implementation:</a:t>
            </a:r>
            <a:endParaRPr b="1"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Goal:</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To create a home automation GUI with the following functionality:</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Font typeface="Century Gothic"/>
              <a:buAutoNum type="arabicPeriod"/>
            </a:pPr>
            <a:r>
              <a:rPr lang="en-US" sz="2200">
                <a:solidFill>
                  <a:schemeClr val="dk1"/>
                </a:solidFill>
                <a:latin typeface="Century Gothic"/>
                <a:ea typeface="Century Gothic"/>
                <a:cs typeface="Century Gothic"/>
                <a:sym typeface="Century Gothic"/>
              </a:rPr>
              <a:t>Turn lights and fans ON or OFF using buttons.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AutoNum type="arabicPeriod"/>
            </a:pPr>
            <a:r>
              <a:rPr lang="en-US" sz="2200">
                <a:solidFill>
                  <a:schemeClr val="dk1"/>
                </a:solidFill>
                <a:latin typeface="Century Gothic"/>
                <a:ea typeface="Century Gothic"/>
                <a:cs typeface="Century Gothic"/>
                <a:sym typeface="Century Gothic"/>
              </a:rPr>
              <a:t>Adjust air conditioner temperature using a slider.</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t/>
            </a:r>
            <a:endParaRPr sz="2200">
              <a:solidFill>
                <a:schemeClr val="dk1"/>
              </a:solidFill>
              <a:latin typeface="Century Gothic"/>
              <a:ea typeface="Century Gothic"/>
              <a:cs typeface="Century Gothic"/>
              <a:sym typeface="Century Gothic"/>
            </a:endParaRPr>
          </a:p>
          <a:p>
            <a:pPr indent="0" lvl="0" marL="0" marR="0" rtl="0" algn="just">
              <a:lnSpc>
                <a:spcPct val="200000"/>
              </a:lnSpc>
              <a:spcBef>
                <a:spcPts val="1200"/>
              </a:spcBef>
              <a:spcAft>
                <a:spcPts val="0"/>
              </a:spcAft>
              <a:buClr>
                <a:srgbClr val="000000"/>
              </a:buClr>
              <a:buSzPts val="2400"/>
              <a:buFont typeface="Arial"/>
              <a:buNone/>
            </a:pPr>
            <a:r>
              <a:t/>
            </a:r>
            <a:endParaRPr sz="2200">
              <a:solidFill>
                <a:schemeClr val="dk1"/>
              </a:solidFill>
              <a:latin typeface="Century Gothic"/>
              <a:ea typeface="Century Gothic"/>
              <a:cs typeface="Century Gothic"/>
              <a:sym typeface="Century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a468bfd2fd_0_30"/>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Code Implementation in Java:</a:t>
            </a:r>
            <a:endParaRPr b="0" i="0" sz="1400" u="none" cap="none" strike="noStrike">
              <a:solidFill>
                <a:srgbClr val="000000"/>
              </a:solidFill>
              <a:latin typeface="Arial"/>
              <a:ea typeface="Arial"/>
              <a:cs typeface="Arial"/>
              <a:sym typeface="Arial"/>
            </a:endParaRPr>
          </a:p>
        </p:txBody>
      </p:sp>
      <p:sp>
        <p:nvSpPr>
          <p:cNvPr id="251" name="Google Shape;251;g2a468bfd2fd_0_30"/>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52" name="Google Shape;252;g2a468bfd2fd_0_30"/>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53" name="Google Shape;253;g2a468bfd2fd_0_30"/>
          <p:cNvSpPr txBox="1"/>
          <p:nvPr/>
        </p:nvSpPr>
        <p:spPr>
          <a:xfrm>
            <a:off x="1696065" y="879744"/>
            <a:ext cx="10279500" cy="4308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1200"/>
              </a:spcBef>
              <a:spcAft>
                <a:spcPts val="0"/>
              </a:spcAft>
              <a:buClr>
                <a:srgbClr val="000000"/>
              </a:buClr>
              <a:buSzPts val="2400"/>
              <a:buFont typeface="Arial"/>
              <a:buNone/>
            </a:pPr>
            <a:r>
              <a:t/>
            </a:r>
            <a:endParaRPr sz="2200">
              <a:solidFill>
                <a:schemeClr val="dk1"/>
              </a:solidFill>
              <a:latin typeface="Century Gothic"/>
              <a:ea typeface="Century Gothic"/>
              <a:cs typeface="Century Gothic"/>
              <a:sym typeface="Century Gothic"/>
            </a:endParaRPr>
          </a:p>
        </p:txBody>
      </p:sp>
      <p:pic>
        <p:nvPicPr>
          <p:cNvPr id="254" name="Google Shape;254;g2a468bfd2fd_0_30"/>
          <p:cNvPicPr preferRelativeResize="0"/>
          <p:nvPr/>
        </p:nvPicPr>
        <p:blipFill>
          <a:blip r:embed="rId3">
            <a:alphaModFix/>
          </a:blip>
          <a:stretch>
            <a:fillRect/>
          </a:stretch>
        </p:blipFill>
        <p:spPr>
          <a:xfrm>
            <a:off x="1114425" y="1435394"/>
            <a:ext cx="7305675" cy="5048250"/>
          </a:xfrm>
          <a:prstGeom prst="rect">
            <a:avLst/>
          </a:prstGeom>
          <a:noFill/>
          <a:ln>
            <a:noFill/>
          </a:ln>
        </p:spPr>
      </p:pic>
      <p:pic>
        <p:nvPicPr>
          <p:cNvPr id="255" name="Google Shape;255;g2a468bfd2fd_0_30"/>
          <p:cNvPicPr preferRelativeResize="0"/>
          <p:nvPr/>
        </p:nvPicPr>
        <p:blipFill>
          <a:blip r:embed="rId4">
            <a:alphaModFix/>
          </a:blip>
          <a:stretch>
            <a:fillRect/>
          </a:stretch>
        </p:blipFill>
        <p:spPr>
          <a:xfrm>
            <a:off x="8572500" y="803269"/>
            <a:ext cx="3467100" cy="2602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a468bfd2fd_0_41"/>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Code Implementation in Java:</a:t>
            </a:r>
            <a:endParaRPr b="0" i="0" sz="1400" u="none" cap="none" strike="noStrike">
              <a:solidFill>
                <a:srgbClr val="000000"/>
              </a:solidFill>
              <a:latin typeface="Arial"/>
              <a:ea typeface="Arial"/>
              <a:cs typeface="Arial"/>
              <a:sym typeface="Arial"/>
            </a:endParaRPr>
          </a:p>
        </p:txBody>
      </p:sp>
      <p:sp>
        <p:nvSpPr>
          <p:cNvPr id="261" name="Google Shape;261;g2a468bfd2fd_0_41"/>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62" name="Google Shape;262;g2a468bfd2fd_0_41"/>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63" name="Google Shape;263;g2a468bfd2fd_0_41"/>
          <p:cNvSpPr txBox="1"/>
          <p:nvPr/>
        </p:nvSpPr>
        <p:spPr>
          <a:xfrm>
            <a:off x="1696065" y="879744"/>
            <a:ext cx="10279500" cy="4308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1200"/>
              </a:spcBef>
              <a:spcAft>
                <a:spcPts val="0"/>
              </a:spcAft>
              <a:buClr>
                <a:srgbClr val="000000"/>
              </a:buClr>
              <a:buSzPts val="2400"/>
              <a:buFont typeface="Arial"/>
              <a:buNone/>
            </a:pPr>
            <a:r>
              <a:t/>
            </a:r>
            <a:endParaRPr sz="2200">
              <a:solidFill>
                <a:schemeClr val="dk1"/>
              </a:solidFill>
              <a:latin typeface="Century Gothic"/>
              <a:ea typeface="Century Gothic"/>
              <a:cs typeface="Century Gothic"/>
              <a:sym typeface="Century Gothic"/>
            </a:endParaRPr>
          </a:p>
        </p:txBody>
      </p:sp>
      <p:pic>
        <p:nvPicPr>
          <p:cNvPr id="264" name="Google Shape;264;g2a468bfd2fd_0_41"/>
          <p:cNvPicPr preferRelativeResize="0"/>
          <p:nvPr/>
        </p:nvPicPr>
        <p:blipFill>
          <a:blip r:embed="rId3">
            <a:alphaModFix/>
          </a:blip>
          <a:stretch>
            <a:fillRect/>
          </a:stretch>
        </p:blipFill>
        <p:spPr>
          <a:xfrm>
            <a:off x="8572500" y="803269"/>
            <a:ext cx="3467100" cy="2602600"/>
          </a:xfrm>
          <a:prstGeom prst="rect">
            <a:avLst/>
          </a:prstGeom>
          <a:noFill/>
          <a:ln>
            <a:noFill/>
          </a:ln>
        </p:spPr>
      </p:pic>
      <p:pic>
        <p:nvPicPr>
          <p:cNvPr id="265" name="Google Shape;265;g2a468bfd2fd_0_41"/>
          <p:cNvPicPr preferRelativeResize="0"/>
          <p:nvPr/>
        </p:nvPicPr>
        <p:blipFill>
          <a:blip r:embed="rId4">
            <a:alphaModFix/>
          </a:blip>
          <a:stretch>
            <a:fillRect/>
          </a:stretch>
        </p:blipFill>
        <p:spPr>
          <a:xfrm>
            <a:off x="1884075" y="1160594"/>
            <a:ext cx="6467475" cy="509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a468bfd2fd_0_51"/>
          <p:cNvSpPr txBox="1"/>
          <p:nvPr/>
        </p:nvSpPr>
        <p:spPr>
          <a:xfrm>
            <a:off x="1500249" y="108400"/>
            <a:ext cx="9404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Code Implementation in Java:</a:t>
            </a:r>
            <a:endParaRPr b="0" i="0" sz="1400" u="none" cap="none" strike="noStrike">
              <a:solidFill>
                <a:srgbClr val="000000"/>
              </a:solidFill>
              <a:latin typeface="Arial"/>
              <a:ea typeface="Arial"/>
              <a:cs typeface="Arial"/>
              <a:sym typeface="Arial"/>
            </a:endParaRPr>
          </a:p>
        </p:txBody>
      </p:sp>
      <p:sp>
        <p:nvSpPr>
          <p:cNvPr id="271" name="Google Shape;271;g2a468bfd2fd_0_51"/>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72" name="Google Shape;272;g2a468bfd2fd_0_51"/>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73" name="Google Shape;273;g2a468bfd2fd_0_51"/>
          <p:cNvSpPr txBox="1"/>
          <p:nvPr/>
        </p:nvSpPr>
        <p:spPr>
          <a:xfrm>
            <a:off x="1696065" y="879744"/>
            <a:ext cx="10279500" cy="430800"/>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1200"/>
              </a:spcBef>
              <a:spcAft>
                <a:spcPts val="0"/>
              </a:spcAft>
              <a:buClr>
                <a:srgbClr val="000000"/>
              </a:buClr>
              <a:buSzPts val="2400"/>
              <a:buFont typeface="Arial"/>
              <a:buNone/>
            </a:pPr>
            <a:r>
              <a:t/>
            </a:r>
            <a:endParaRPr sz="2200">
              <a:solidFill>
                <a:schemeClr val="dk1"/>
              </a:solidFill>
              <a:latin typeface="Century Gothic"/>
              <a:ea typeface="Century Gothic"/>
              <a:cs typeface="Century Gothic"/>
              <a:sym typeface="Century Gothic"/>
            </a:endParaRPr>
          </a:p>
        </p:txBody>
      </p:sp>
      <p:pic>
        <p:nvPicPr>
          <p:cNvPr id="274" name="Google Shape;274;g2a468bfd2fd_0_51"/>
          <p:cNvPicPr preferRelativeResize="0"/>
          <p:nvPr/>
        </p:nvPicPr>
        <p:blipFill>
          <a:blip r:embed="rId3">
            <a:alphaModFix/>
          </a:blip>
          <a:stretch>
            <a:fillRect/>
          </a:stretch>
        </p:blipFill>
        <p:spPr>
          <a:xfrm>
            <a:off x="1393663" y="2211900"/>
            <a:ext cx="9404676" cy="4544325"/>
          </a:xfrm>
          <a:prstGeom prst="rect">
            <a:avLst/>
          </a:prstGeom>
          <a:noFill/>
          <a:ln>
            <a:noFill/>
          </a:ln>
        </p:spPr>
      </p:pic>
      <p:pic>
        <p:nvPicPr>
          <p:cNvPr id="275" name="Google Shape;275;g2a468bfd2fd_0_51"/>
          <p:cNvPicPr preferRelativeResize="0"/>
          <p:nvPr/>
        </p:nvPicPr>
        <p:blipFill>
          <a:blip r:embed="rId4">
            <a:alphaModFix/>
          </a:blip>
          <a:stretch>
            <a:fillRect/>
          </a:stretch>
        </p:blipFill>
        <p:spPr>
          <a:xfrm>
            <a:off x="8604675" y="261294"/>
            <a:ext cx="3467100" cy="260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0b126d6e8c_0_9"/>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What is Event-Driven Programming?</a:t>
            </a:r>
            <a:endParaRPr b="0" i="0" sz="1400" u="none" cap="none" strike="noStrike">
              <a:solidFill>
                <a:srgbClr val="000000"/>
              </a:solidFill>
              <a:latin typeface="Arial"/>
              <a:ea typeface="Arial"/>
              <a:cs typeface="Arial"/>
              <a:sym typeface="Arial"/>
            </a:endParaRPr>
          </a:p>
        </p:txBody>
      </p:sp>
      <p:sp>
        <p:nvSpPr>
          <p:cNvPr id="171" name="Google Shape;171;g30b126d6e8c_0_9"/>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72" name="Google Shape;172;g30b126d6e8c_0_9"/>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73" name="Google Shape;173;g30b126d6e8c_0_9"/>
          <p:cNvSpPr txBox="1"/>
          <p:nvPr/>
        </p:nvSpPr>
        <p:spPr>
          <a:xfrm>
            <a:off x="1696065" y="879744"/>
            <a:ext cx="10279500" cy="5712000"/>
          </a:xfrm>
          <a:prstGeom prst="rect">
            <a:avLst/>
          </a:prstGeom>
          <a:noFill/>
          <a:ln>
            <a:noFill/>
          </a:ln>
        </p:spPr>
        <p:txBody>
          <a:bodyPr anchorCtr="0" anchor="t" bIns="45700" lIns="91425" spcFirstLastPara="1" rIns="91425" wrap="square" tIns="45700">
            <a:spAutoFit/>
          </a:bodyPr>
          <a:lstStyle/>
          <a:p>
            <a:pPr indent="0" lvl="0" marL="0" rtl="0" algn="just">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Definition:</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Event-Driven Programming is a paradigm where the flow of the program is determined by </a:t>
            </a:r>
            <a:r>
              <a:rPr b="1" lang="en-US" sz="2200">
                <a:solidFill>
                  <a:schemeClr val="dk1"/>
                </a:solidFill>
                <a:latin typeface="Century Gothic"/>
                <a:ea typeface="Century Gothic"/>
                <a:cs typeface="Century Gothic"/>
                <a:sym typeface="Century Gothic"/>
              </a:rPr>
              <a:t>events </a:t>
            </a:r>
            <a:r>
              <a:rPr lang="en-US" sz="2200">
                <a:solidFill>
                  <a:schemeClr val="dk1"/>
                </a:solidFill>
                <a:latin typeface="Century Gothic"/>
                <a:ea typeface="Century Gothic"/>
                <a:cs typeface="Century Gothic"/>
                <a:sym typeface="Century Gothic"/>
              </a:rPr>
              <a:t>such as </a:t>
            </a:r>
            <a:r>
              <a:rPr lang="en-US" sz="2200" u="sng">
                <a:solidFill>
                  <a:schemeClr val="dk1"/>
                </a:solidFill>
                <a:latin typeface="Century Gothic"/>
                <a:ea typeface="Century Gothic"/>
                <a:cs typeface="Century Gothic"/>
                <a:sym typeface="Century Gothic"/>
              </a:rPr>
              <a:t>user actions, sensor outputs, or messages</a:t>
            </a:r>
            <a:r>
              <a:rPr lang="en-US" sz="2200">
                <a:solidFill>
                  <a:schemeClr val="dk1"/>
                </a:solidFill>
                <a:latin typeface="Century Gothic"/>
                <a:ea typeface="Century Gothic"/>
                <a:cs typeface="Century Gothic"/>
                <a:sym typeface="Century Gothic"/>
              </a:rPr>
              <a:t> from other programs.</a:t>
            </a:r>
            <a:endParaRPr sz="22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Key Characteristics:</a:t>
            </a:r>
            <a:endParaRPr b="1"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latin typeface="Century Gothic"/>
                <a:ea typeface="Century Gothic"/>
                <a:cs typeface="Century Gothic"/>
                <a:sym typeface="Century Gothic"/>
              </a:rPr>
              <a:t>Focuses on </a:t>
            </a:r>
            <a:r>
              <a:rPr b="1" lang="en-US" sz="2200">
                <a:solidFill>
                  <a:schemeClr val="dk1"/>
                </a:solidFill>
                <a:latin typeface="Century Gothic"/>
                <a:ea typeface="Century Gothic"/>
                <a:cs typeface="Century Gothic"/>
                <a:sym typeface="Century Gothic"/>
              </a:rPr>
              <a:t>responding</a:t>
            </a:r>
            <a:r>
              <a:rPr lang="en-US" sz="2200">
                <a:solidFill>
                  <a:schemeClr val="dk1"/>
                </a:solidFill>
                <a:latin typeface="Century Gothic"/>
                <a:ea typeface="Century Gothic"/>
                <a:cs typeface="Century Gothic"/>
                <a:sym typeface="Century Gothic"/>
              </a:rPr>
              <a:t> to events like </a:t>
            </a:r>
            <a:r>
              <a:rPr lang="en-US" sz="2200">
                <a:solidFill>
                  <a:srgbClr val="990000"/>
                </a:solidFill>
                <a:latin typeface="Century Gothic"/>
                <a:ea typeface="Century Gothic"/>
                <a:cs typeface="Century Gothic"/>
                <a:sym typeface="Century Gothic"/>
              </a:rPr>
              <a:t>clicks</a:t>
            </a:r>
            <a:r>
              <a:rPr lang="en-US" sz="2200">
                <a:solidFill>
                  <a:schemeClr val="dk1"/>
                </a:solidFill>
                <a:latin typeface="Century Gothic"/>
                <a:ea typeface="Century Gothic"/>
                <a:cs typeface="Century Gothic"/>
                <a:sym typeface="Century Gothic"/>
              </a:rPr>
              <a:t>, </a:t>
            </a:r>
            <a:r>
              <a:rPr lang="en-US" sz="2200">
                <a:solidFill>
                  <a:schemeClr val="accent1"/>
                </a:solidFill>
                <a:latin typeface="Century Gothic"/>
                <a:ea typeface="Century Gothic"/>
                <a:cs typeface="Century Gothic"/>
                <a:sym typeface="Century Gothic"/>
              </a:rPr>
              <a:t>keystrokes</a:t>
            </a:r>
            <a:r>
              <a:rPr lang="en-US" sz="2200">
                <a:solidFill>
                  <a:schemeClr val="dk1"/>
                </a:solidFill>
                <a:latin typeface="Century Gothic"/>
                <a:ea typeface="Century Gothic"/>
                <a:cs typeface="Century Gothic"/>
                <a:sym typeface="Century Gothic"/>
              </a:rPr>
              <a:t>, or system-generated signals.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latin typeface="Century Gothic"/>
                <a:ea typeface="Century Gothic"/>
                <a:cs typeface="Century Gothic"/>
                <a:sym typeface="Century Gothic"/>
              </a:rPr>
              <a:t>Common in </a:t>
            </a:r>
            <a:r>
              <a:rPr b="1" lang="en-US" sz="2200">
                <a:solidFill>
                  <a:schemeClr val="dk1"/>
                </a:solidFill>
                <a:latin typeface="Century Gothic"/>
                <a:ea typeface="Century Gothic"/>
                <a:cs typeface="Century Gothic"/>
                <a:sym typeface="Century Gothic"/>
              </a:rPr>
              <a:t>Graphical User Interfaces (GUIs)</a:t>
            </a:r>
            <a:r>
              <a:rPr lang="en-US" sz="2200">
                <a:solidFill>
                  <a:schemeClr val="dk1"/>
                </a:solidFill>
                <a:latin typeface="Century Gothic"/>
                <a:ea typeface="Century Gothic"/>
                <a:cs typeface="Century Gothic"/>
                <a:sym typeface="Century Gothic"/>
              </a:rPr>
              <a:t> and real-time systems.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Examples:</a:t>
            </a:r>
            <a:endParaRPr b="1"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Clicking a button in a GUI.</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Pressing a key on the keyboard.</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Receiving a network message.</a:t>
            </a:r>
            <a:endParaRPr sz="22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rgbClr val="000000"/>
              </a:buClr>
              <a:buSzPts val="2400"/>
              <a:buFont typeface="Arial"/>
              <a:buNone/>
            </a:pPr>
            <a:r>
              <a:t/>
            </a:r>
            <a:endParaRPr sz="2800">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139aa9c163_0_3"/>
          <p:cNvSpPr txBox="1"/>
          <p:nvPr/>
        </p:nvSpPr>
        <p:spPr>
          <a:xfrm>
            <a:off x="2871229" y="108400"/>
            <a:ext cx="80337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Components of Event-Driven Programming</a:t>
            </a:r>
            <a:endParaRPr b="0" i="0" sz="1400" u="none" cap="none" strike="noStrike">
              <a:solidFill>
                <a:srgbClr val="000000"/>
              </a:solidFill>
              <a:latin typeface="Arial"/>
              <a:ea typeface="Arial"/>
              <a:cs typeface="Arial"/>
              <a:sym typeface="Arial"/>
            </a:endParaRPr>
          </a:p>
        </p:txBody>
      </p:sp>
      <p:sp>
        <p:nvSpPr>
          <p:cNvPr id="179" name="Google Shape;179;g3139aa9c163_0_3"/>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0" name="Google Shape;180;g3139aa9c163_0_3"/>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1" name="Google Shape;181;g3139aa9c163_0_3"/>
          <p:cNvSpPr txBox="1"/>
          <p:nvPr/>
        </p:nvSpPr>
        <p:spPr>
          <a:xfrm>
            <a:off x="1696075" y="1185700"/>
            <a:ext cx="10279500" cy="4808400"/>
          </a:xfrm>
          <a:prstGeom prst="rect">
            <a:avLst/>
          </a:prstGeom>
          <a:noFill/>
          <a:ln>
            <a:noFill/>
          </a:ln>
        </p:spPr>
        <p:txBody>
          <a:bodyPr anchorCtr="0" anchor="t" bIns="45700" lIns="91425" spcFirstLastPara="1" rIns="91425" wrap="square" tIns="45700">
            <a:spAutoFit/>
          </a:bodyPr>
          <a:lstStyle/>
          <a:p>
            <a:pPr indent="0" lvl="0" marL="0" rtl="0" algn="just">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Events:</a:t>
            </a:r>
            <a:endParaRPr b="1"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Actions or occurrences that trigger code execution.</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Char char="●"/>
            </a:pPr>
            <a:r>
              <a:rPr b="1" lang="en-US" sz="2200">
                <a:solidFill>
                  <a:schemeClr val="dk1"/>
                </a:solidFill>
                <a:latin typeface="Century Gothic"/>
                <a:ea typeface="Century Gothic"/>
                <a:cs typeface="Century Gothic"/>
                <a:sym typeface="Century Gothic"/>
              </a:rPr>
              <a:t>Examples</a:t>
            </a:r>
            <a:r>
              <a:rPr lang="en-US" sz="2200">
                <a:solidFill>
                  <a:schemeClr val="dk1"/>
                </a:solidFill>
                <a:latin typeface="Century Gothic"/>
                <a:ea typeface="Century Gothic"/>
                <a:cs typeface="Century Gothic"/>
                <a:sym typeface="Century Gothic"/>
              </a:rPr>
              <a:t>: Button clicks, mouse movements, window resizing.</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Event Sources:</a:t>
            </a:r>
            <a:endParaRPr b="1"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Objects that generate events.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Examples: Buttons, text fields, sliders, and other GUI components.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Event Listeners:</a:t>
            </a:r>
            <a:endParaRPr b="1"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Interfaces or methods that respond to events.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Font typeface="Century Gothic"/>
              <a:buChar char="●"/>
            </a:pPr>
            <a:r>
              <a:rPr lang="en-US" sz="2200">
                <a:solidFill>
                  <a:schemeClr val="dk1"/>
                </a:solidFill>
                <a:latin typeface="Century Gothic"/>
                <a:ea typeface="Century Gothic"/>
                <a:cs typeface="Century Gothic"/>
                <a:sym typeface="Century Gothic"/>
              </a:rPr>
              <a:t>Example: A method that runs when a button is clicked.</a:t>
            </a:r>
            <a:endParaRPr sz="22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rgbClr val="000000"/>
              </a:buClr>
              <a:buSzPts val="2600"/>
              <a:buFont typeface="Arial"/>
              <a:buNone/>
            </a:pPr>
            <a:r>
              <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139aa9c163_0_12"/>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Key Concepts - Events &amp; Listeners</a:t>
            </a:r>
            <a:endParaRPr b="0" i="0" sz="1400" u="none" cap="none" strike="noStrike">
              <a:solidFill>
                <a:srgbClr val="000000"/>
              </a:solidFill>
              <a:latin typeface="Arial"/>
              <a:ea typeface="Arial"/>
              <a:cs typeface="Arial"/>
              <a:sym typeface="Arial"/>
            </a:endParaRPr>
          </a:p>
        </p:txBody>
      </p:sp>
      <p:sp>
        <p:nvSpPr>
          <p:cNvPr id="187" name="Google Shape;187;g3139aa9c163_0_12"/>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8" name="Google Shape;188;g3139aa9c163_0_12"/>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89" name="Google Shape;189;g3139aa9c163_0_12"/>
          <p:cNvSpPr txBox="1"/>
          <p:nvPr/>
        </p:nvSpPr>
        <p:spPr>
          <a:xfrm>
            <a:off x="1696065" y="879744"/>
            <a:ext cx="10279500" cy="4060500"/>
          </a:xfrm>
          <a:prstGeom prst="rect">
            <a:avLst/>
          </a:prstGeom>
          <a:noFill/>
          <a:ln>
            <a:noFill/>
          </a:ln>
        </p:spPr>
        <p:txBody>
          <a:bodyPr anchorCtr="0" anchor="t" bIns="45700" lIns="91425" spcFirstLastPara="1" rIns="91425" wrap="square" tIns="45700">
            <a:spAutoFit/>
          </a:bodyPr>
          <a:lstStyle/>
          <a:p>
            <a:pPr indent="0" lvl="0" marL="0" rtl="0" algn="just">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Events:</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Represent an action or change of state. For example:</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Char char="●"/>
            </a:pPr>
            <a:r>
              <a:rPr b="1" lang="en-US" sz="2200">
                <a:solidFill>
                  <a:schemeClr val="dk1"/>
                </a:solidFill>
                <a:latin typeface="Century Gothic"/>
                <a:ea typeface="Century Gothic"/>
                <a:cs typeface="Century Gothic"/>
                <a:sym typeface="Century Gothic"/>
              </a:rPr>
              <a:t>ActionEvent </a:t>
            </a:r>
            <a:r>
              <a:rPr lang="en-US" sz="2200">
                <a:solidFill>
                  <a:schemeClr val="dk1"/>
                </a:solidFill>
                <a:latin typeface="Century Gothic"/>
                <a:ea typeface="Century Gothic"/>
                <a:cs typeface="Century Gothic"/>
                <a:sym typeface="Century Gothic"/>
              </a:rPr>
              <a:t>for button clicks.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entury Gothic"/>
                <a:ea typeface="Century Gothic"/>
                <a:cs typeface="Century Gothic"/>
                <a:sym typeface="Century Gothic"/>
              </a:rPr>
              <a:t>MouseEvent </a:t>
            </a:r>
            <a:r>
              <a:rPr lang="en-US" sz="2200">
                <a:solidFill>
                  <a:schemeClr val="dk1"/>
                </a:solidFill>
                <a:latin typeface="Century Gothic"/>
                <a:ea typeface="Century Gothic"/>
                <a:cs typeface="Century Gothic"/>
                <a:sym typeface="Century Gothic"/>
              </a:rPr>
              <a:t>for mouse interactions.</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entury Gothic"/>
                <a:ea typeface="Century Gothic"/>
                <a:cs typeface="Century Gothic"/>
                <a:sym typeface="Century Gothic"/>
              </a:rPr>
              <a:t>KeyEvent </a:t>
            </a:r>
            <a:r>
              <a:rPr lang="en-US" sz="2200">
                <a:solidFill>
                  <a:schemeClr val="dk1"/>
                </a:solidFill>
                <a:latin typeface="Century Gothic"/>
                <a:ea typeface="Century Gothic"/>
                <a:cs typeface="Century Gothic"/>
                <a:sym typeface="Century Gothic"/>
              </a:rPr>
              <a:t>for keyboard presses.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1"/>
                </a:solidFill>
                <a:latin typeface="Century Gothic"/>
                <a:ea typeface="Century Gothic"/>
                <a:cs typeface="Century Gothic"/>
                <a:sym typeface="Century Gothic"/>
              </a:rPr>
              <a:t>Listeners:</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Objects that "listen" for events and execute appropriate code.</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Char char="●"/>
            </a:pPr>
            <a:r>
              <a:rPr lang="en-US" sz="2200">
                <a:solidFill>
                  <a:schemeClr val="dk1"/>
                </a:solidFill>
                <a:latin typeface="Century Gothic"/>
                <a:ea typeface="Century Gothic"/>
                <a:cs typeface="Century Gothic"/>
                <a:sym typeface="Century Gothic"/>
              </a:rPr>
              <a:t>Example: </a:t>
            </a:r>
            <a:r>
              <a:rPr b="1" lang="en-US" sz="2200">
                <a:solidFill>
                  <a:srgbClr val="002060"/>
                </a:solidFill>
                <a:latin typeface="Century Gothic"/>
                <a:ea typeface="Century Gothic"/>
                <a:cs typeface="Century Gothic"/>
                <a:sym typeface="Century Gothic"/>
              </a:rPr>
              <a:t>ActionListener </a:t>
            </a:r>
            <a:r>
              <a:rPr lang="en-US" sz="2200">
                <a:solidFill>
                  <a:schemeClr val="dk1"/>
                </a:solidFill>
                <a:latin typeface="Century Gothic"/>
                <a:ea typeface="Century Gothic"/>
                <a:cs typeface="Century Gothic"/>
                <a:sym typeface="Century Gothic"/>
              </a:rPr>
              <a:t>for button click events.</a:t>
            </a:r>
            <a:endParaRPr sz="22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chemeClr val="dk1"/>
              </a:buClr>
              <a:buSzPts val="1100"/>
              <a:buFont typeface="Arial"/>
              <a:buNone/>
            </a:pPr>
            <a:r>
              <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9d07feb51_0_17"/>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Commonly Used Event Listeners</a:t>
            </a:r>
            <a:endParaRPr b="0" i="0" sz="1400" u="none" cap="none" strike="noStrike">
              <a:solidFill>
                <a:srgbClr val="000000"/>
              </a:solidFill>
              <a:latin typeface="Arial"/>
              <a:ea typeface="Arial"/>
              <a:cs typeface="Arial"/>
              <a:sym typeface="Arial"/>
            </a:endParaRPr>
          </a:p>
        </p:txBody>
      </p:sp>
      <p:sp>
        <p:nvSpPr>
          <p:cNvPr id="195" name="Google Shape;195;g319d07feb51_0_17"/>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96" name="Google Shape;196;g319d07feb51_0_17"/>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197" name="Google Shape;197;g319d07feb51_0_17"/>
          <p:cNvSpPr txBox="1"/>
          <p:nvPr/>
        </p:nvSpPr>
        <p:spPr>
          <a:xfrm>
            <a:off x="1696075" y="1435399"/>
            <a:ext cx="10279500" cy="3294000"/>
          </a:xfrm>
          <a:prstGeom prst="rect">
            <a:avLst/>
          </a:prstGeom>
          <a:noFill/>
          <a:ln>
            <a:noFill/>
          </a:ln>
        </p:spPr>
        <p:txBody>
          <a:bodyPr anchorCtr="0" anchor="t" bIns="45700" lIns="91425" spcFirstLastPara="1" rIns="91425" wrap="square" tIns="45700">
            <a:spAutoFit/>
          </a:bodyPr>
          <a:lstStyle/>
          <a:p>
            <a:pPr indent="-368300" lvl="0" marL="457200" rtl="0" algn="just">
              <a:lnSpc>
                <a:spcPct val="200000"/>
              </a:lnSpc>
              <a:spcBef>
                <a:spcPts val="120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ActionListener:</a:t>
            </a:r>
            <a:r>
              <a:rPr lang="en-US" sz="2200">
                <a:solidFill>
                  <a:schemeClr val="dk1"/>
                </a:solidFill>
                <a:latin typeface="Century Gothic"/>
                <a:ea typeface="Century Gothic"/>
                <a:cs typeface="Century Gothic"/>
                <a:sym typeface="Century Gothic"/>
              </a:rPr>
              <a:t> Listens for action events (e.g., button clicks).</a:t>
            </a:r>
            <a:endParaRPr sz="2200">
              <a:solidFill>
                <a:schemeClr val="dk1"/>
              </a:solidFill>
              <a:latin typeface="Century Gothic"/>
              <a:ea typeface="Century Gothic"/>
              <a:cs typeface="Century Gothic"/>
              <a:sym typeface="Century Gothic"/>
            </a:endParaRPr>
          </a:p>
          <a:p>
            <a:pPr indent="-368300" lvl="0" marL="457200" rtl="0" algn="just">
              <a:lnSpc>
                <a:spcPct val="200000"/>
              </a:lnSpc>
              <a:spcBef>
                <a:spcPts val="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MouseListener</a:t>
            </a:r>
            <a:r>
              <a:rPr lang="en-US" sz="2200">
                <a:solidFill>
                  <a:schemeClr val="dk1"/>
                </a:solidFill>
                <a:latin typeface="Century Gothic"/>
                <a:ea typeface="Century Gothic"/>
                <a:cs typeface="Century Gothic"/>
                <a:sym typeface="Century Gothic"/>
              </a:rPr>
              <a:t>: Listens for mouse events like clicks and hovering.</a:t>
            </a:r>
            <a:endParaRPr sz="2200">
              <a:solidFill>
                <a:schemeClr val="dk1"/>
              </a:solidFill>
              <a:latin typeface="Century Gothic"/>
              <a:ea typeface="Century Gothic"/>
              <a:cs typeface="Century Gothic"/>
              <a:sym typeface="Century Gothic"/>
            </a:endParaRPr>
          </a:p>
          <a:p>
            <a:pPr indent="-368300" lvl="0" marL="457200" rtl="0" algn="just">
              <a:lnSpc>
                <a:spcPct val="200000"/>
              </a:lnSpc>
              <a:spcBef>
                <a:spcPts val="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KeyListener</a:t>
            </a:r>
            <a:r>
              <a:rPr lang="en-US" sz="2200">
                <a:solidFill>
                  <a:schemeClr val="dk1"/>
                </a:solidFill>
                <a:latin typeface="Century Gothic"/>
                <a:ea typeface="Century Gothic"/>
                <a:cs typeface="Century Gothic"/>
                <a:sym typeface="Century Gothic"/>
              </a:rPr>
              <a:t>: Listens for keyboard input events.</a:t>
            </a:r>
            <a:endParaRPr sz="2200">
              <a:solidFill>
                <a:schemeClr val="dk1"/>
              </a:solidFill>
              <a:latin typeface="Century Gothic"/>
              <a:ea typeface="Century Gothic"/>
              <a:cs typeface="Century Gothic"/>
              <a:sym typeface="Century Gothic"/>
            </a:endParaRPr>
          </a:p>
          <a:p>
            <a:pPr indent="-368300" lvl="0" marL="457200" rtl="0" algn="just">
              <a:lnSpc>
                <a:spcPct val="200000"/>
              </a:lnSpc>
              <a:spcBef>
                <a:spcPts val="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WindowListener</a:t>
            </a:r>
            <a:r>
              <a:rPr lang="en-US" sz="2200">
                <a:solidFill>
                  <a:schemeClr val="dk1"/>
                </a:solidFill>
                <a:latin typeface="Century Gothic"/>
                <a:ea typeface="Century Gothic"/>
                <a:cs typeface="Century Gothic"/>
                <a:sym typeface="Century Gothic"/>
              </a:rPr>
              <a:t>: Listens for window events like opening and closing.</a:t>
            </a:r>
            <a:endParaRPr sz="22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rgbClr val="000000"/>
              </a:buClr>
              <a:buSzPts val="2400"/>
              <a:buFont typeface="Arial"/>
              <a:buNone/>
            </a:pPr>
            <a:r>
              <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d64133992e_0_10"/>
          <p:cNvSpPr txBox="1"/>
          <p:nvPr/>
        </p:nvSpPr>
        <p:spPr>
          <a:xfrm>
            <a:off x="2871229" y="108400"/>
            <a:ext cx="80337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Basic Workflow in Event-Driven Programming</a:t>
            </a:r>
            <a:endParaRPr b="0" i="0" sz="1400" u="none" cap="none" strike="noStrike">
              <a:solidFill>
                <a:srgbClr val="000000"/>
              </a:solidFill>
              <a:latin typeface="Arial"/>
              <a:ea typeface="Arial"/>
              <a:cs typeface="Arial"/>
              <a:sym typeface="Arial"/>
            </a:endParaRPr>
          </a:p>
        </p:txBody>
      </p:sp>
      <p:sp>
        <p:nvSpPr>
          <p:cNvPr id="203" name="Google Shape;203;g2d64133992e_0_10"/>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04" name="Google Shape;204;g2d64133992e_0_10"/>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05" name="Google Shape;205;g2d64133992e_0_10"/>
          <p:cNvSpPr txBox="1"/>
          <p:nvPr/>
        </p:nvSpPr>
        <p:spPr>
          <a:xfrm>
            <a:off x="1696075" y="1407325"/>
            <a:ext cx="10279500" cy="4162200"/>
          </a:xfrm>
          <a:prstGeom prst="rect">
            <a:avLst/>
          </a:prstGeom>
          <a:noFill/>
          <a:ln>
            <a:noFill/>
          </a:ln>
        </p:spPr>
        <p:txBody>
          <a:bodyPr anchorCtr="0" anchor="t" bIns="45700" lIns="91425" spcFirstLastPara="1" rIns="91425" wrap="square" tIns="45700">
            <a:spAutoFit/>
          </a:bodyPr>
          <a:lstStyle/>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Create Event Source:</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Add GUI components (e.g., buttons, text fields).</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None/>
            </a:pPr>
            <a:r>
              <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Attach Listener to Source:</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Register a listener object with the source.</a:t>
            </a:r>
            <a:endParaRPr sz="22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None/>
            </a:pPr>
            <a:r>
              <a:t/>
            </a:r>
            <a:endParaRPr sz="2200">
              <a:solidFill>
                <a:schemeClr val="dk1"/>
              </a:solidFill>
              <a:latin typeface="Century Gothic"/>
              <a:ea typeface="Century Gothic"/>
              <a:cs typeface="Century Gothic"/>
              <a:sym typeface="Century Gothic"/>
            </a:endParaRPr>
          </a:p>
          <a:p>
            <a:pPr indent="-368300" lvl="0" marL="457200" rtl="0" algn="l">
              <a:lnSpc>
                <a:spcPct val="115000"/>
              </a:lnSpc>
              <a:spcBef>
                <a:spcPts val="1200"/>
              </a:spcBef>
              <a:spcAft>
                <a:spcPts val="0"/>
              </a:spcAft>
              <a:buClr>
                <a:schemeClr val="dk1"/>
              </a:buClr>
              <a:buSzPts val="2200"/>
              <a:buAutoNum type="arabicPeriod"/>
            </a:pPr>
            <a:r>
              <a:rPr b="1" lang="en-US" sz="2200">
                <a:solidFill>
                  <a:schemeClr val="dk1"/>
                </a:solidFill>
                <a:latin typeface="Century Gothic"/>
                <a:ea typeface="Century Gothic"/>
                <a:cs typeface="Century Gothic"/>
                <a:sym typeface="Century Gothic"/>
              </a:rPr>
              <a:t>Handle Events:</a:t>
            </a:r>
            <a:br>
              <a:rPr b="1" lang="en-US" sz="2200">
                <a:solidFill>
                  <a:schemeClr val="dk1"/>
                </a:solidFill>
                <a:latin typeface="Century Gothic"/>
                <a:ea typeface="Century Gothic"/>
                <a:cs typeface="Century Gothic"/>
                <a:sym typeface="Century Gothic"/>
              </a:rPr>
            </a:br>
            <a:r>
              <a:rPr lang="en-US" sz="2200">
                <a:solidFill>
                  <a:schemeClr val="dk1"/>
                </a:solidFill>
                <a:latin typeface="Century Gothic"/>
                <a:ea typeface="Century Gothic"/>
                <a:cs typeface="Century Gothic"/>
                <a:sym typeface="Century Gothic"/>
              </a:rPr>
              <a:t>Define methods in the listener to specify what happens when the event occurs.</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19d07feb51_0_31"/>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Example: Button Click Event</a:t>
            </a:r>
            <a:endParaRPr b="0" i="0" sz="1400" u="none" cap="none" strike="noStrike">
              <a:solidFill>
                <a:srgbClr val="000000"/>
              </a:solidFill>
              <a:latin typeface="Arial"/>
              <a:ea typeface="Arial"/>
              <a:cs typeface="Arial"/>
              <a:sym typeface="Arial"/>
            </a:endParaRPr>
          </a:p>
        </p:txBody>
      </p:sp>
      <p:sp>
        <p:nvSpPr>
          <p:cNvPr id="211" name="Google Shape;211;g319d07feb51_0_31"/>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12" name="Google Shape;212;g319d07feb51_0_31"/>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13" name="Google Shape;213;g319d07feb51_0_31"/>
          <p:cNvSpPr txBox="1"/>
          <p:nvPr/>
        </p:nvSpPr>
        <p:spPr>
          <a:xfrm>
            <a:off x="1696075" y="693400"/>
            <a:ext cx="10279500" cy="7142100"/>
          </a:xfrm>
          <a:prstGeom prst="rect">
            <a:avLst/>
          </a:prstGeom>
          <a:noFill/>
          <a:ln>
            <a:noFill/>
          </a:ln>
        </p:spPr>
        <p:txBody>
          <a:bodyPr anchorCtr="0" anchor="t" bIns="45700" lIns="91425" spcFirstLastPara="1" rIns="91425" wrap="square" tIns="45700">
            <a:spAutoFit/>
          </a:bodyPr>
          <a:lstStyle/>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import javax.swing.*;</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import java.awt.event.*;</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public class ButtonClickExample {</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public static void main(String[] args) {</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JFrame frame = new JFrame("Button Click Example");</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JButton </a:t>
            </a:r>
            <a:r>
              <a:rPr b="1" lang="en-US" sz="1600">
                <a:solidFill>
                  <a:schemeClr val="dk1"/>
                </a:solidFill>
                <a:latin typeface="Century Gothic"/>
                <a:ea typeface="Century Gothic"/>
                <a:cs typeface="Century Gothic"/>
                <a:sym typeface="Century Gothic"/>
              </a:rPr>
              <a:t>button </a:t>
            </a:r>
            <a:r>
              <a:rPr lang="en-US" sz="1600">
                <a:solidFill>
                  <a:schemeClr val="dk1"/>
                </a:solidFill>
                <a:latin typeface="Century Gothic"/>
                <a:ea typeface="Century Gothic"/>
                <a:cs typeface="Century Gothic"/>
                <a:sym typeface="Century Gothic"/>
              </a:rPr>
              <a:t>= new JButton("Click Me"</a:t>
            </a: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a:t>
            </a:r>
            <a:r>
              <a:rPr b="1" lang="en-US" sz="1600">
                <a:solidFill>
                  <a:schemeClr val="dk1"/>
                </a:solidFill>
                <a:latin typeface="Century Gothic"/>
                <a:ea typeface="Century Gothic"/>
                <a:cs typeface="Century Gothic"/>
                <a:sym typeface="Century Gothic"/>
              </a:rPr>
              <a:t>button</a:t>
            </a:r>
            <a:r>
              <a:rPr lang="en-US" sz="1600">
                <a:solidFill>
                  <a:schemeClr val="dk1"/>
                </a:solidFill>
                <a:latin typeface="Century Gothic"/>
                <a:ea typeface="Century Gothic"/>
                <a:cs typeface="Century Gothic"/>
                <a:sym typeface="Century Gothic"/>
              </a:rPr>
              <a:t>.addActionListener(new ActionListener() {</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@Override</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public void actionPerformed(ActionEvent e) {</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System.out.println("Button clicked!");</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a:t>
            </a:r>
            <a:r>
              <a:rPr lang="en-US" sz="1600">
                <a:solidFill>
                  <a:schemeClr val="dk1"/>
                </a:solidFill>
                <a:latin typeface="Century Gothic"/>
                <a:ea typeface="Century Gothic"/>
                <a:cs typeface="Century Gothic"/>
                <a:sym typeface="Century Gothic"/>
              </a:rPr>
              <a:t>;</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frame.add(button);</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frame.setSize(300, 200);</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frame.setDefaultCloseOperation(JFrame.EXIT_ON_CLOSE);</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frame.setVisible(true);</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rPr lang="en-US" sz="1600">
                <a:solidFill>
                  <a:schemeClr val="dk1"/>
                </a:solidFill>
                <a:latin typeface="Century Gothic"/>
                <a:ea typeface="Century Gothic"/>
                <a:cs typeface="Century Gothic"/>
                <a:sym typeface="Century Gothic"/>
              </a:rPr>
              <a:t>    } }</a:t>
            </a:r>
            <a:endParaRPr sz="1600">
              <a:solidFill>
                <a:schemeClr val="dk1"/>
              </a:solidFill>
              <a:latin typeface="Century Gothic"/>
              <a:ea typeface="Century Gothic"/>
              <a:cs typeface="Century Gothic"/>
              <a:sym typeface="Century Gothic"/>
            </a:endParaRPr>
          </a:p>
          <a:p>
            <a:pPr indent="0" lvl="0" marL="0" rtl="0" algn="just">
              <a:spcBef>
                <a:spcPts val="1200"/>
              </a:spcBef>
              <a:spcAft>
                <a:spcPts val="0"/>
              </a:spcAft>
              <a:buClr>
                <a:schemeClr val="dk1"/>
              </a:buClr>
              <a:buSzPts val="1100"/>
              <a:buFont typeface="Arial"/>
              <a:buNone/>
            </a:pPr>
            <a:r>
              <a:t/>
            </a:r>
            <a:endParaRPr sz="16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chemeClr val="dk1"/>
              </a:buClr>
              <a:buSzPts val="1100"/>
              <a:buFont typeface="Arial"/>
              <a:buNone/>
            </a:pPr>
            <a:r>
              <a:t/>
            </a:r>
            <a:endParaRPr sz="1600">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2d64133992e_0_20"/>
          <p:cNvSpPr txBox="1"/>
          <p:nvPr/>
        </p:nvSpPr>
        <p:spPr>
          <a:xfrm>
            <a:off x="1858124" y="108400"/>
            <a:ext cx="9046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Advantages of Event-Driven Programming</a:t>
            </a:r>
            <a:endParaRPr b="0" i="0" sz="1400" u="none" cap="none" strike="noStrike">
              <a:solidFill>
                <a:srgbClr val="000000"/>
              </a:solidFill>
              <a:latin typeface="Arial"/>
              <a:ea typeface="Arial"/>
              <a:cs typeface="Arial"/>
              <a:sym typeface="Arial"/>
            </a:endParaRPr>
          </a:p>
        </p:txBody>
      </p:sp>
      <p:sp>
        <p:nvSpPr>
          <p:cNvPr id="219" name="Google Shape;219;g2d64133992e_0_20"/>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20" name="Google Shape;220;g2d64133992e_0_20"/>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21" name="Google Shape;221;g2d64133992e_0_20"/>
          <p:cNvSpPr txBox="1"/>
          <p:nvPr/>
        </p:nvSpPr>
        <p:spPr>
          <a:xfrm>
            <a:off x="1696075" y="1421076"/>
            <a:ext cx="10279500" cy="4740900"/>
          </a:xfrm>
          <a:prstGeom prst="rect">
            <a:avLst/>
          </a:prstGeom>
          <a:noFill/>
          <a:ln>
            <a:noFill/>
          </a:ln>
        </p:spPr>
        <p:txBody>
          <a:bodyPr anchorCtr="0" anchor="t" bIns="45700" lIns="91425" spcFirstLastPara="1" rIns="91425" wrap="square" tIns="45700">
            <a:spAutoFit/>
          </a:bodyPr>
          <a:lstStyle/>
          <a:p>
            <a:pPr indent="-387350" lvl="0" marL="457200" rtl="0" algn="l">
              <a:lnSpc>
                <a:spcPct val="115000"/>
              </a:lnSpc>
              <a:spcBef>
                <a:spcPts val="120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Interactive Applications: </a:t>
            </a:r>
            <a:r>
              <a:rPr lang="en-US" sz="2500">
                <a:solidFill>
                  <a:schemeClr val="dk1"/>
                </a:solidFill>
                <a:latin typeface="Century Gothic"/>
                <a:ea typeface="Century Gothic"/>
                <a:cs typeface="Century Gothic"/>
                <a:sym typeface="Century Gothic"/>
              </a:rPr>
              <a:t>Provides a natural way to create user-friendly interfaces.</a:t>
            </a:r>
            <a:endParaRPr sz="25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None/>
            </a:pPr>
            <a:r>
              <a:t/>
            </a:r>
            <a:endParaRPr sz="2500">
              <a:solidFill>
                <a:schemeClr val="dk1"/>
              </a:solidFill>
              <a:latin typeface="Century Gothic"/>
              <a:ea typeface="Century Gothic"/>
              <a:cs typeface="Century Gothic"/>
              <a:sym typeface="Century Gothic"/>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Modularity: </a:t>
            </a:r>
            <a:r>
              <a:rPr lang="en-US" sz="2500">
                <a:solidFill>
                  <a:schemeClr val="dk1"/>
                </a:solidFill>
                <a:latin typeface="Century Gothic"/>
                <a:ea typeface="Century Gothic"/>
                <a:cs typeface="Century Gothic"/>
                <a:sym typeface="Century Gothic"/>
              </a:rPr>
              <a:t>Separates event logic from the main application logic.</a:t>
            </a:r>
            <a:endParaRPr sz="2500">
              <a:solidFill>
                <a:schemeClr val="dk1"/>
              </a:solidFill>
              <a:latin typeface="Century Gothic"/>
              <a:ea typeface="Century Gothic"/>
              <a:cs typeface="Century Gothic"/>
              <a:sym typeface="Century Gothic"/>
            </a:endParaRPr>
          </a:p>
          <a:p>
            <a:pPr indent="0" lvl="0" marL="0" rtl="0" algn="l">
              <a:lnSpc>
                <a:spcPct val="115000"/>
              </a:lnSpc>
              <a:spcBef>
                <a:spcPts val="1200"/>
              </a:spcBef>
              <a:spcAft>
                <a:spcPts val="0"/>
              </a:spcAft>
              <a:buNone/>
            </a:pPr>
            <a:r>
              <a:t/>
            </a:r>
            <a:endParaRPr sz="2500">
              <a:solidFill>
                <a:schemeClr val="dk1"/>
              </a:solidFill>
              <a:latin typeface="Century Gothic"/>
              <a:ea typeface="Century Gothic"/>
              <a:cs typeface="Century Gothic"/>
              <a:sym typeface="Century Gothic"/>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Extensibility:</a:t>
            </a:r>
            <a:r>
              <a:rPr lang="en-US" sz="2500">
                <a:solidFill>
                  <a:schemeClr val="dk1"/>
                </a:solidFill>
                <a:latin typeface="Century Gothic"/>
                <a:ea typeface="Century Gothic"/>
                <a:cs typeface="Century Gothic"/>
                <a:sym typeface="Century Gothic"/>
              </a:rPr>
              <a:t> Easy to add or modify event handlers without disrupting other parts of the program.</a:t>
            </a:r>
            <a:endParaRPr sz="2500">
              <a:solidFill>
                <a:schemeClr val="dk1"/>
              </a:solidFill>
              <a:latin typeface="Century Gothic"/>
              <a:ea typeface="Century Gothic"/>
              <a:cs typeface="Century Gothic"/>
              <a:sym typeface="Century Gothic"/>
            </a:endParaRPr>
          </a:p>
          <a:p>
            <a:pPr indent="0" lvl="0" marL="0" marR="0" rtl="0" algn="just">
              <a:lnSpc>
                <a:spcPct val="100000"/>
              </a:lnSpc>
              <a:spcBef>
                <a:spcPts val="1200"/>
              </a:spcBef>
              <a:spcAft>
                <a:spcPts val="0"/>
              </a:spcAft>
              <a:buClr>
                <a:schemeClr val="dk1"/>
              </a:buClr>
              <a:buSzPts val="1100"/>
              <a:buFont typeface="Arial"/>
              <a:buNone/>
            </a:pPr>
            <a:r>
              <a:t/>
            </a:r>
            <a:endParaRPr b="1" sz="2200">
              <a:solidFill>
                <a:schemeClr val="dk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19d07feb51_0_24"/>
          <p:cNvSpPr txBox="1"/>
          <p:nvPr/>
        </p:nvSpPr>
        <p:spPr>
          <a:xfrm>
            <a:off x="2871229" y="108400"/>
            <a:ext cx="803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lang="en-US" sz="3200">
                <a:solidFill>
                  <a:srgbClr val="002060"/>
                </a:solidFill>
                <a:latin typeface="Century Gothic"/>
                <a:ea typeface="Century Gothic"/>
                <a:cs typeface="Century Gothic"/>
                <a:sym typeface="Century Gothic"/>
              </a:rPr>
              <a:t> Real-Life Example</a:t>
            </a:r>
            <a:endParaRPr b="0" i="0" sz="1400" u="none" cap="none" strike="noStrike">
              <a:solidFill>
                <a:srgbClr val="000000"/>
              </a:solidFill>
              <a:latin typeface="Arial"/>
              <a:ea typeface="Arial"/>
              <a:cs typeface="Arial"/>
              <a:sym typeface="Arial"/>
            </a:endParaRPr>
          </a:p>
        </p:txBody>
      </p:sp>
      <p:sp>
        <p:nvSpPr>
          <p:cNvPr id="227" name="Google Shape;227;g319d07feb51_0_24"/>
          <p:cNvSpPr txBox="1"/>
          <p:nvPr/>
        </p:nvSpPr>
        <p:spPr>
          <a:xfrm>
            <a:off x="988143" y="619433"/>
            <a:ext cx="9483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28" name="Google Shape;228;g319d07feb51_0_24"/>
          <p:cNvSpPr txBox="1"/>
          <p:nvPr/>
        </p:nvSpPr>
        <p:spPr>
          <a:xfrm>
            <a:off x="1696064" y="879744"/>
            <a:ext cx="10279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entury Gothic"/>
              <a:ea typeface="Century Gothic"/>
              <a:cs typeface="Century Gothic"/>
              <a:sym typeface="Century Gothic"/>
            </a:endParaRPr>
          </a:p>
        </p:txBody>
      </p:sp>
      <p:sp>
        <p:nvSpPr>
          <p:cNvPr id="229" name="Google Shape;229;g319d07feb51_0_24"/>
          <p:cNvSpPr txBox="1"/>
          <p:nvPr/>
        </p:nvSpPr>
        <p:spPr>
          <a:xfrm>
            <a:off x="1696065" y="879744"/>
            <a:ext cx="10279500" cy="3863400"/>
          </a:xfrm>
          <a:prstGeom prst="rect">
            <a:avLst/>
          </a:prstGeom>
          <a:noFill/>
          <a:ln>
            <a:noFill/>
          </a:ln>
        </p:spPr>
        <p:txBody>
          <a:bodyPr anchorCtr="0" anchor="t" bIns="45700" lIns="91425" spcFirstLastPara="1" rIns="91425" wrap="square" tIns="45700">
            <a:spAutoFit/>
          </a:bodyPr>
          <a:lstStyle/>
          <a:p>
            <a:pPr indent="0" lvl="0" marL="0" rtl="0" algn="l">
              <a:lnSpc>
                <a:spcPct val="200000"/>
              </a:lnSpc>
              <a:spcBef>
                <a:spcPts val="1200"/>
              </a:spcBef>
              <a:spcAft>
                <a:spcPts val="0"/>
              </a:spcAft>
              <a:buClr>
                <a:schemeClr val="dk1"/>
              </a:buClr>
              <a:buSzPts val="1100"/>
              <a:buFont typeface="Arial"/>
              <a:buNone/>
            </a:pPr>
            <a:r>
              <a:rPr b="1" lang="en-US" sz="2500">
                <a:solidFill>
                  <a:schemeClr val="dk1"/>
                </a:solidFill>
                <a:latin typeface="Century Gothic"/>
                <a:ea typeface="Century Gothic"/>
                <a:cs typeface="Century Gothic"/>
                <a:sym typeface="Century Gothic"/>
              </a:rPr>
              <a:t>Scenario:</a:t>
            </a:r>
            <a:r>
              <a:rPr lang="en-US" sz="2500">
                <a:solidFill>
                  <a:schemeClr val="dk1"/>
                </a:solidFill>
                <a:latin typeface="Century Gothic"/>
                <a:ea typeface="Century Gothic"/>
                <a:cs typeface="Century Gothic"/>
                <a:sym typeface="Century Gothic"/>
              </a:rPr>
              <a:t> ATM System</a:t>
            </a:r>
            <a:endParaRPr sz="2500">
              <a:solidFill>
                <a:schemeClr val="dk1"/>
              </a:solidFill>
              <a:latin typeface="Century Gothic"/>
              <a:ea typeface="Century Gothic"/>
              <a:cs typeface="Century Gothic"/>
              <a:sym typeface="Century Gothic"/>
            </a:endParaRPr>
          </a:p>
          <a:p>
            <a:pPr indent="-387350" lvl="0" marL="457200" rtl="0" algn="l">
              <a:lnSpc>
                <a:spcPct val="200000"/>
              </a:lnSpc>
              <a:spcBef>
                <a:spcPts val="120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Event:</a:t>
            </a:r>
            <a:r>
              <a:rPr lang="en-US" sz="2500">
                <a:solidFill>
                  <a:schemeClr val="dk1"/>
                </a:solidFill>
                <a:latin typeface="Century Gothic"/>
                <a:ea typeface="Century Gothic"/>
                <a:cs typeface="Century Gothic"/>
                <a:sym typeface="Century Gothic"/>
              </a:rPr>
              <a:t> User inserts a card (event triggered).</a:t>
            </a:r>
            <a:endParaRPr sz="2500">
              <a:solidFill>
                <a:schemeClr val="dk1"/>
              </a:solidFill>
              <a:latin typeface="Century Gothic"/>
              <a:ea typeface="Century Gothic"/>
              <a:cs typeface="Century Gothic"/>
              <a:sym typeface="Century Gothic"/>
            </a:endParaRPr>
          </a:p>
          <a:p>
            <a:pPr indent="-387350" lvl="0" marL="457200" rtl="0" algn="l">
              <a:lnSpc>
                <a:spcPct val="200000"/>
              </a:lnSpc>
              <a:spcBef>
                <a:spcPts val="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Event Source:</a:t>
            </a:r>
            <a:r>
              <a:rPr lang="en-US" sz="2500">
                <a:solidFill>
                  <a:schemeClr val="dk1"/>
                </a:solidFill>
                <a:latin typeface="Century Gothic"/>
                <a:ea typeface="Century Gothic"/>
                <a:cs typeface="Century Gothic"/>
                <a:sym typeface="Century Gothic"/>
              </a:rPr>
              <a:t> Card reader.</a:t>
            </a:r>
            <a:endParaRPr sz="2500">
              <a:solidFill>
                <a:schemeClr val="dk1"/>
              </a:solidFill>
              <a:latin typeface="Century Gothic"/>
              <a:ea typeface="Century Gothic"/>
              <a:cs typeface="Century Gothic"/>
              <a:sym typeface="Century Gothic"/>
            </a:endParaRPr>
          </a:p>
          <a:p>
            <a:pPr indent="-387350" lvl="0" marL="457200" rtl="0" algn="l">
              <a:lnSpc>
                <a:spcPct val="200000"/>
              </a:lnSpc>
              <a:spcBef>
                <a:spcPts val="0"/>
              </a:spcBef>
              <a:spcAft>
                <a:spcPts val="0"/>
              </a:spcAft>
              <a:buClr>
                <a:schemeClr val="dk1"/>
              </a:buClr>
              <a:buSzPts val="2500"/>
              <a:buChar char="●"/>
            </a:pPr>
            <a:r>
              <a:rPr b="1" lang="en-US" sz="2500">
                <a:solidFill>
                  <a:schemeClr val="dk1"/>
                </a:solidFill>
                <a:latin typeface="Century Gothic"/>
                <a:ea typeface="Century Gothic"/>
                <a:cs typeface="Century Gothic"/>
                <a:sym typeface="Century Gothic"/>
              </a:rPr>
              <a:t>Listener:</a:t>
            </a:r>
            <a:r>
              <a:rPr lang="en-US" sz="2500">
                <a:solidFill>
                  <a:schemeClr val="dk1"/>
                </a:solidFill>
                <a:latin typeface="Century Gothic"/>
                <a:ea typeface="Century Gothic"/>
                <a:cs typeface="Century Gothic"/>
                <a:sym typeface="Century Gothic"/>
              </a:rPr>
              <a:t> Code that validates the card and displays the menu.</a:t>
            </a:r>
            <a:endParaRPr sz="2500">
              <a:solidFill>
                <a:schemeClr val="dk1"/>
              </a:solidFill>
              <a:latin typeface="Century Gothic"/>
              <a:ea typeface="Century Gothic"/>
              <a:cs typeface="Century Gothic"/>
              <a:sym typeface="Century Gothic"/>
            </a:endParaRPr>
          </a:p>
          <a:p>
            <a:pPr indent="0" lvl="0" marL="0" marR="0" rtl="0" algn="just">
              <a:lnSpc>
                <a:spcPct val="200000"/>
              </a:lnSpc>
              <a:spcBef>
                <a:spcPts val="1200"/>
              </a:spcBef>
              <a:spcAft>
                <a:spcPts val="0"/>
              </a:spcAft>
              <a:buClr>
                <a:srgbClr val="000000"/>
              </a:buClr>
              <a:buSzPts val="2400"/>
              <a:buFont typeface="Arial"/>
              <a:buNone/>
            </a:pPr>
            <a:r>
              <a:t/>
            </a:r>
            <a:endParaRPr b="1" sz="2500">
              <a:solidFill>
                <a:schemeClr val="dk1"/>
              </a:solidFill>
              <a:latin typeface="Century Gothic"/>
              <a:ea typeface="Century Gothic"/>
              <a:cs typeface="Century Gothic"/>
              <a:sym typeface="Century Gothic"/>
            </a:endParaRPr>
          </a:p>
        </p:txBody>
      </p:sp>
    </p:spTree>
  </p:cSld>
  <p:clrMapOvr>
    <a:masterClrMapping/>
  </p:clrMapOvr>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2023-02-07T06:17:31Z</dcterms:created>
  <dc:creator>Muhammad Fayez</dc:creator>
</cp:coreProperties>
</file>