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5"/>
  </p:notesMasterIdLst>
  <p:sldIdLst>
    <p:sldId id="306" r:id="rId2"/>
    <p:sldId id="296" r:id="rId3"/>
    <p:sldId id="309" r:id="rId4"/>
    <p:sldId id="310" r:id="rId5"/>
    <p:sldId id="297" r:id="rId6"/>
    <p:sldId id="311" r:id="rId7"/>
    <p:sldId id="305" r:id="rId8"/>
    <p:sldId id="298" r:id="rId9"/>
    <p:sldId id="299" r:id="rId10"/>
    <p:sldId id="300" r:id="rId11"/>
    <p:sldId id="329" r:id="rId12"/>
    <p:sldId id="312" r:id="rId13"/>
    <p:sldId id="314" r:id="rId14"/>
    <p:sldId id="256" r:id="rId15"/>
    <p:sldId id="315" r:id="rId16"/>
    <p:sldId id="257" r:id="rId17"/>
    <p:sldId id="367" r:id="rId18"/>
    <p:sldId id="368" r:id="rId19"/>
    <p:sldId id="316" r:id="rId20"/>
    <p:sldId id="274" r:id="rId21"/>
    <p:sldId id="279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31" r:id="rId31"/>
    <p:sldId id="334" r:id="rId32"/>
    <p:sldId id="332" r:id="rId33"/>
    <p:sldId id="336" r:id="rId34"/>
    <p:sldId id="338" r:id="rId35"/>
    <p:sldId id="337" r:id="rId36"/>
    <p:sldId id="339" r:id="rId37"/>
    <p:sldId id="341" r:id="rId38"/>
    <p:sldId id="342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69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0066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89159" autoAdjust="0"/>
  </p:normalViewPr>
  <p:slideViewPr>
    <p:cSldViewPr>
      <p:cViewPr varScale="1">
        <p:scale>
          <a:sx n="64" d="100"/>
          <a:sy n="64" d="100"/>
        </p:scale>
        <p:origin x="145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E1B2F9A-186B-4AC8-B273-1CDEBB29F7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3776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utomated_machine" TargetMode="External"/><Relationship Id="rId3" Type="http://schemas.openxmlformats.org/officeDocument/2006/relationships/hyperlink" Target="https://en.wikipedia.org/wiki/Punched_card#cite_note-Pinker_2007-1" TargetMode="External"/><Relationship Id="rId7" Type="http://schemas.openxmlformats.org/officeDocument/2006/relationships/hyperlink" Target="https://en.wikipedia.org/wiki/Data_processing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igital_data" TargetMode="External"/><Relationship Id="rId5" Type="http://schemas.openxmlformats.org/officeDocument/2006/relationships/hyperlink" Target="https://en.wikipedia.org/wiki/Card_stock" TargetMode="External"/><Relationship Id="rId4" Type="http://schemas.openxmlformats.org/officeDocument/2006/relationships/hyperlink" Target="https://en.wikipedia.org/wiki/Punched_card#cite_note-Remington_1941-2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itannica.com/technology/abacus-calculating-device" TargetMode="External"/><Relationship Id="rId3" Type="http://schemas.openxmlformats.org/officeDocument/2006/relationships/hyperlink" Target="https://www.britannica.com/technology/calculator" TargetMode="External"/><Relationship Id="rId7" Type="http://schemas.openxmlformats.org/officeDocument/2006/relationships/hyperlink" Target="https://www.britannica.com/technology/machine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britannica.com/dictionary/manipulating" TargetMode="External"/><Relationship Id="rId5" Type="http://schemas.openxmlformats.org/officeDocument/2006/relationships/hyperlink" Target="https://www.britannica.com/biography/Blaise-Pascal" TargetMode="External"/><Relationship Id="rId4" Type="http://schemas.openxmlformats.org/officeDocument/2006/relationships/hyperlink" Target="https://www.britannica.com/technology/adding-machin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3ACE50-09D0-450D-8E7A-2B3FC93E9A05}" type="slidenum">
              <a:rPr lang="zh-TW" altLang="en-US" smtClean="0">
                <a:latin typeface="Arial" pitchFamily="34" charset="0"/>
              </a:rPr>
              <a:pPr/>
              <a:t>2</a:t>
            </a:fld>
            <a:endParaRPr lang="en-US" altLang="zh-TW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36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punched card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(also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punch card</a:t>
            </a:r>
            <a:r>
              <a:rPr lang="en-U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/>
              </a:rPr>
              <a:t>[1]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punched-card</a:t>
            </a:r>
            <a:r>
              <a:rPr lang="en-U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/>
              </a:rPr>
              <a:t>[2]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 piece of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Card stock"/>
              </a:rPr>
              <a:t>card stock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stores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Digital data"/>
              </a:rPr>
              <a:t>digital data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using punched holes. Punched cards were once common in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Data processing"/>
              </a:rPr>
              <a:t>data processing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the control of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8" tooltip="Automated machine"/>
              </a:rPr>
              <a:t>automated machines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Census was Invented by Herman Hollerith, the machine was developed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to help process data for the 1890 U.S. Census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Later models were widely used for business applications such as accounting and inventory control. It spawned a class of machines, known as unit record equipment, and the data processing industry.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27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E5577-169D-4A54-A9D8-62F9D5126F1A}" type="slidenum">
              <a:rPr lang="en-US" smtClean="0">
                <a:latin typeface="Arial" pitchFamily="34" charset="0"/>
              </a:rPr>
              <a:pPr/>
              <a:t>53</a:t>
            </a:fld>
            <a:endParaRPr lang="en-US">
              <a:latin typeface="Arial" pitchFamily="34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957263" y="685800"/>
            <a:ext cx="494347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64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3ACE50-09D0-450D-8E7A-2B3FC93E9A05}" type="slidenum">
              <a:rPr lang="zh-TW" altLang="en-US" smtClean="0">
                <a:latin typeface="Arial" pitchFamily="34" charset="0"/>
              </a:rPr>
              <a:pPr/>
              <a:t>3</a:t>
            </a:fld>
            <a:endParaRPr lang="en-US" altLang="zh-TW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26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3ACE50-09D0-450D-8E7A-2B3FC93E9A05}" type="slidenum">
              <a:rPr lang="zh-TW" altLang="en-US" smtClean="0">
                <a:latin typeface="Arial" pitchFamily="34" charset="0"/>
              </a:rPr>
              <a:pPr/>
              <a:t>4</a:t>
            </a:fld>
            <a:endParaRPr lang="en-US" altLang="zh-TW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956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0AF933-E476-4AC9-A52B-4DF17DA21195}" type="slidenum">
              <a:rPr lang="en-US" smtClean="0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957263" y="685800"/>
            <a:ext cx="494347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0099"/>
                </a:solidFill>
                <a:cs typeface="Times New Roman" pitchFamily="16" charset="0"/>
              </a:rPr>
              <a:t>This is tentative distribution, flexible enough to be changed</a:t>
            </a:r>
          </a:p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1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7D490-DBBB-454B-AB33-560551A11F89}" type="slidenum">
              <a:rPr lang="en-US" smtClean="0">
                <a:latin typeface="Arial" pitchFamily="34" charset="0"/>
              </a:rPr>
              <a:pPr/>
              <a:t>12</a:t>
            </a:fld>
            <a:endParaRPr lang="en-US">
              <a:latin typeface="Arial" pitchFamily="34" charset="0"/>
            </a:endParaRPr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957263" y="685800"/>
            <a:ext cx="494347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817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A608F-4179-4D3C-A99E-C5BEC761E34B}" type="slidenum">
              <a:rPr lang="en-US" smtClean="0">
                <a:latin typeface="Arial" pitchFamily="34" charset="0"/>
              </a:rPr>
              <a:pPr/>
              <a:t>13</a:t>
            </a:fld>
            <a:endParaRPr lang="en-US">
              <a:latin typeface="Arial" pitchFamily="34" charset="0"/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957263" y="685800"/>
            <a:ext cx="494347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17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ea typeface="新細明體" pitchFamily="18" charset="-120"/>
              </a:rPr>
              <a:t>Use mechanical devices, weighs several tons and using motors and gears to</a:t>
            </a:r>
            <a:r>
              <a:rPr lang="en-US" altLang="zh-TW" baseline="0" dirty="0">
                <a:ea typeface="新細明體" pitchFamily="18" charset="-120"/>
              </a:rPr>
              <a:t> perform calculations</a:t>
            </a:r>
            <a:endParaRPr lang="en-US" altLang="zh-TW" dirty="0">
              <a:ea typeface="新細明體" pitchFamily="18" charset="-12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5153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893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Pascaline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, also called </a:t>
            </a:r>
            <a:r>
              <a:rPr lang="en-US" b="1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Arithmetic Machine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, the first </a:t>
            </a:r>
            <a:r>
              <a:rPr lang="en-US" b="0" i="0" u="sng" dirty="0">
                <a:effectLst/>
                <a:latin typeface="Georgia" panose="02040502050405020303" pitchFamily="18" charset="0"/>
                <a:hlinkClick r:id="rId3"/>
              </a:rPr>
              <a:t>calculator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 or </a:t>
            </a:r>
            <a:r>
              <a:rPr lang="en-US" b="0" i="0" u="sng" dirty="0">
                <a:effectLst/>
                <a:latin typeface="Georgia" panose="02040502050405020303" pitchFamily="18" charset="0"/>
                <a:hlinkClick r:id="rId4"/>
              </a:rPr>
              <a:t>adding machine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 to be produced in any quantity and actually used. The Pascaline was designed and built by the French mathematician-philosopher </a:t>
            </a:r>
            <a:r>
              <a:rPr lang="en-US" b="0" i="0" u="sng" dirty="0">
                <a:effectLst/>
                <a:latin typeface="Georgia" panose="02040502050405020303" pitchFamily="18" charset="0"/>
                <a:hlinkClick r:id="rId5"/>
              </a:rPr>
              <a:t>Blaise Pascal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 between 1642 and 1644. It could only do addition and subtraction, with numbers being entered by </a:t>
            </a:r>
            <a:r>
              <a:rPr lang="en-US" b="0" i="0" u="none" strike="noStrike" dirty="0">
                <a:effectLst/>
                <a:latin typeface="Georgia" panose="02040502050405020303" pitchFamily="18" charset="0"/>
                <a:hlinkClick r:id="rId6"/>
              </a:rPr>
              <a:t>manipulating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 its dials. Pascal invented the </a:t>
            </a:r>
            <a:r>
              <a:rPr lang="en-US" b="0" i="0" u="sng" dirty="0">
                <a:effectLst/>
                <a:latin typeface="Georgia" panose="02040502050405020303" pitchFamily="18" charset="0"/>
                <a:hlinkClick r:id="rId7"/>
              </a:rPr>
              <a:t>machine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 for his father, a tax collector, so it was the first business machine too (if one does not count the </a:t>
            </a:r>
            <a:r>
              <a:rPr lang="en-US" b="0" i="0" u="sng" dirty="0">
                <a:effectLst/>
                <a:latin typeface="Georgia" panose="02040502050405020303" pitchFamily="18" charset="0"/>
                <a:hlinkClick r:id="rId8"/>
              </a:rPr>
              <a:t>abacus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). He built 50 of them over the next 10 years.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6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6781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62000" y="13716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962400"/>
            <a:ext cx="5715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0756C-F960-4117-80AF-EA23FC974A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1A-</a:t>
            </a:r>
            <a:fld id="{79BF24A9-4361-41B7-92C1-9AF2AB561137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902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902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1A-</a:t>
            </a:r>
            <a:fld id="{E5A9DB6A-25FB-4E81-803F-651DAA872B3C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315200" cy="9112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7315200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1A-</a:t>
            </a:r>
            <a:fld id="{782E5CB2-9C56-4C4E-9F8A-031E63E2A4D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1A-</a:t>
            </a:r>
            <a:fld id="{B5335256-ADE6-43D6-A981-2886660B079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315200" cy="911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3657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295400"/>
            <a:ext cx="37338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1A-</a:t>
            </a:r>
            <a:fld id="{6CC3D07C-A2AA-4DCB-898C-7A06FADB342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1628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429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429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4800" y="1535113"/>
            <a:ext cx="3508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4800" y="2174875"/>
            <a:ext cx="3508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1A-</a:t>
            </a:r>
            <a:fld id="{7AEA1F95-350B-44FD-9071-F15C296607A9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1A-</a:t>
            </a:r>
            <a:fld id="{923BCABD-A53B-40D1-8502-7FA74BDAE1B7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1A-</a:t>
            </a:r>
            <a:fld id="{F238B59B-AA63-4C56-AB84-1F0DD27CC35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1A-</a:t>
            </a:r>
            <a:fld id="{A0734743-88B2-4581-A8AA-00F87CBB625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1A-</a:t>
            </a:r>
            <a:fld id="{95D927B3-C7F7-436C-81B8-22767F4AC88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086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71628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" y="6172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zh-TW"/>
              <a:t>1A-</a:t>
            </a:r>
            <a:fld id="{3717DDF7-0656-4DAB-B7F7-5925390E3F8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50535" name="Freeform 7"/>
          <p:cNvSpPr>
            <a:spLocks noChangeArrowheads="1"/>
          </p:cNvSpPr>
          <p:nvPr/>
        </p:nvSpPr>
        <p:spPr bwMode="auto">
          <a:xfrm>
            <a:off x="381000" y="228600"/>
            <a:ext cx="71628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762000" y="10668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atis.com/" TargetMode="External"/><Relationship Id="rId2" Type="http://schemas.openxmlformats.org/officeDocument/2006/relationships/hyperlink" Target="http://www.wikipedi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sn.com/" TargetMode="External"/><Relationship Id="rId5" Type="http://schemas.openxmlformats.org/officeDocument/2006/relationships/hyperlink" Target="http://www.yahoo.com/" TargetMode="External"/><Relationship Id="rId4" Type="http://schemas.openxmlformats.org/officeDocument/2006/relationships/hyperlink" Target="http://www.google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CSC 101</a:t>
            </a:r>
            <a:br>
              <a:rPr lang="en-US" b="1" dirty="0"/>
            </a:br>
            <a:r>
              <a:rPr lang="en-US" b="1" dirty="0"/>
              <a:t>Introduction to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962400"/>
            <a:ext cx="5715000" cy="1752600"/>
          </a:xfrm>
        </p:spPr>
        <p:txBody>
          <a:bodyPr/>
          <a:lstStyle/>
          <a:p>
            <a:pPr algn="ctr"/>
            <a:r>
              <a:rPr lang="en-US" dirty="0"/>
              <a:t>Dr. </a:t>
            </a:r>
            <a:r>
              <a:rPr lang="en-US" dirty="0" err="1"/>
              <a:t>Iftikhar</a:t>
            </a:r>
            <a:r>
              <a:rPr lang="en-US" dirty="0"/>
              <a:t> </a:t>
            </a:r>
            <a:r>
              <a:rPr lang="en-US" dirty="0" err="1"/>
              <a:t>Azim</a:t>
            </a:r>
            <a:r>
              <a:rPr lang="en-US" dirty="0"/>
              <a:t> </a:t>
            </a:r>
            <a:r>
              <a:rPr lang="en-US" dirty="0" err="1"/>
              <a:t>Niaz</a:t>
            </a:r>
            <a:endParaRPr lang="en-US" dirty="0"/>
          </a:p>
          <a:p>
            <a:pPr algn="ctr"/>
            <a:r>
              <a:rPr lang="en-US" sz="2400" dirty="0">
                <a:solidFill>
                  <a:srgbClr val="000099"/>
                </a:solidFill>
              </a:rPr>
              <a:t>ianiaz@comsats.edu.pk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0756C-F960-4117-80AF-EA23FC974A5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ea typeface="新細明體" pitchFamily="18" charset="-120"/>
              </a:rPr>
              <a:t>Book Contents At a glance III</a:t>
            </a:r>
            <a:br>
              <a:rPr lang="zh-TW" altLang="en-US" dirty="0">
                <a:ea typeface="新細明體" pitchFamily="18" charset="-120"/>
              </a:rPr>
            </a:b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ea typeface="新細明體" pitchFamily="18" charset="-120"/>
              </a:rPr>
              <a:t>Chapter 11: Database Management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11A: Database Management Systems 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11B: Survey of Database Systems </a:t>
            </a:r>
          </a:p>
          <a:p>
            <a:pPr eaLnBrk="1" hangingPunct="1"/>
            <a:r>
              <a:rPr lang="en-US" altLang="zh-TW" sz="2000" dirty="0">
                <a:ea typeface="新細明體" pitchFamily="18" charset="-120"/>
              </a:rPr>
              <a:t>Chapter 12: Software Programming and Development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12A: Creating Computer Programs 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12B: Programming Languages and the Programming Process</a:t>
            </a:r>
          </a:p>
          <a:p>
            <a:pPr eaLnBrk="1" hangingPunct="1"/>
            <a:r>
              <a:rPr lang="en-US" altLang="zh-TW" sz="2000" dirty="0">
                <a:ea typeface="新細明體" pitchFamily="18" charset="-120"/>
              </a:rPr>
              <a:t>Chapter 13: Protecting Your Privacy, Your Computer, and </a:t>
            </a:r>
          </a:p>
          <a:p>
            <a:pPr eaLnBrk="1" hangingPunct="1">
              <a:buNone/>
            </a:pPr>
            <a:r>
              <a:rPr lang="en-US" altLang="zh-TW" sz="2000" dirty="0">
                <a:ea typeface="新細明體" pitchFamily="18" charset="-120"/>
              </a:rPr>
              <a:t>                         Your Data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13A: Understanding the Need for Security Measures 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13B: Taking Protective Measures</a:t>
            </a:r>
          </a:p>
          <a:p>
            <a:pPr eaLnBrk="1" hangingPunct="1"/>
            <a:r>
              <a:rPr lang="en-US" altLang="zh-TW" sz="2000" dirty="0">
                <a:ea typeface="新細明體" pitchFamily="18" charset="-120"/>
              </a:rPr>
              <a:t>Appendices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Appendix A:    Creating Your own Web Page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Appendix B:    Buying Your first Computers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Appendix C:    Computer Viruses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Appendix D:    History of Microcomputers</a:t>
            </a:r>
            <a:endParaRPr lang="en-US" altLang="zh-TW" sz="1400" dirty="0">
              <a:ea typeface="新細明體" pitchFamily="18" charset="-120"/>
            </a:endParaRPr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1710327E-5EEF-48A5-8D58-74CA3157AA8E}" type="slidenum">
              <a:rPr lang="en-US" altLang="zh-TW" smtClean="0">
                <a:latin typeface="Arial" pitchFamily="34" charset="0"/>
              </a:rPr>
              <a:pPr/>
              <a:t>10</a:t>
            </a:fld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86600" cy="911225"/>
          </a:xfrm>
        </p:spPr>
        <p:txBody>
          <a:bodyPr/>
          <a:lstStyle/>
          <a:p>
            <a:pPr lvl="0"/>
            <a:r>
              <a:rPr lang="en-US" altLang="zh-TW" dirty="0">
                <a:ea typeface="新細明體" pitchFamily="18" charset="-120"/>
              </a:rPr>
              <a:t>Accompanying Web Site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772400" cy="4835525"/>
          </a:xfrm>
        </p:spPr>
        <p:txBody>
          <a:bodyPr/>
          <a:lstStyle/>
          <a:p>
            <a:endParaRPr lang="en-US" altLang="zh-TW" sz="2400" dirty="0">
              <a:ea typeface="新細明體" pitchFamily="18" charset="-120"/>
            </a:endParaRPr>
          </a:p>
          <a:p>
            <a:r>
              <a:rPr lang="en-US" altLang="zh-TW" sz="2400" u="sng" dirty="0">
                <a:solidFill>
                  <a:srgbClr val="0000CC"/>
                </a:solidFill>
                <a:ea typeface="新細明體" pitchFamily="18" charset="-120"/>
              </a:rPr>
              <a:t>http://highered.mcgraw-hill.com/sites/0072978902/</a:t>
            </a:r>
          </a:p>
          <a:p>
            <a:endParaRPr lang="en-US" altLang="zh-TW" sz="2400" u="sng" dirty="0">
              <a:solidFill>
                <a:srgbClr val="0000CC"/>
              </a:solidFill>
              <a:ea typeface="新細明體" pitchFamily="18" charset="-120"/>
            </a:endParaRPr>
          </a:p>
          <a:p>
            <a:r>
              <a:rPr lang="en-US" altLang="zh-TW" sz="2400" dirty="0">
                <a:ea typeface="新細明體" pitchFamily="18" charset="-120"/>
              </a:rPr>
              <a:t>Glossary</a:t>
            </a:r>
          </a:p>
          <a:p>
            <a:r>
              <a:rPr lang="en-US" altLang="zh-TW" sz="2400" dirty="0">
                <a:ea typeface="新細明體" pitchFamily="18" charset="-120"/>
              </a:rPr>
              <a:t>Online Topics</a:t>
            </a:r>
          </a:p>
          <a:p>
            <a:r>
              <a:rPr lang="en-US" altLang="zh-TW" sz="2400" dirty="0">
                <a:ea typeface="新細明體" pitchFamily="18" charset="-120"/>
              </a:rPr>
              <a:t>Appendix A  (</a:t>
            </a:r>
            <a:r>
              <a:rPr lang="en-US" altLang="zh-TW" sz="2400" dirty="0" err="1">
                <a:ea typeface="新細明體" pitchFamily="18" charset="-120"/>
              </a:rPr>
              <a:t>pdf</a:t>
            </a:r>
            <a:r>
              <a:rPr lang="en-US" altLang="zh-TW" sz="2400" dirty="0">
                <a:ea typeface="新細明體" pitchFamily="18" charset="-120"/>
              </a:rPr>
              <a:t> files)</a:t>
            </a:r>
          </a:p>
          <a:p>
            <a:r>
              <a:rPr lang="en-US" altLang="zh-TW" sz="2400" dirty="0">
                <a:ea typeface="新細明體" pitchFamily="18" charset="-120"/>
              </a:rPr>
              <a:t>Appendix B  Answers to Self Check Exercises</a:t>
            </a:r>
          </a:p>
          <a:p>
            <a:r>
              <a:rPr lang="en-US" altLang="zh-TW" sz="2400" dirty="0">
                <a:ea typeface="新細明體" pitchFamily="18" charset="-120"/>
              </a:rPr>
              <a:t>For each Chapter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Multiple Choice Questions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Power Point Presentations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Internet Exercises</a:t>
            </a:r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1710327E-5EEF-48A5-8D58-74CA3157AA8E}" type="slidenum">
              <a:rPr lang="en-US" altLang="zh-TW" smtClean="0">
                <a:latin typeface="Arial" pitchFamily="34" charset="0"/>
              </a:rPr>
              <a:pPr/>
              <a:t>11</a:t>
            </a:fld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705600" y="6400800"/>
            <a:ext cx="2128838" cy="376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67FB7C5-C56D-49A4-BC43-AC56ED8A9913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304800" y="1515390"/>
            <a:ext cx="7958374" cy="43418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I keep </a:t>
            </a:r>
            <a:r>
              <a:rPr lang="en-US" sz="2800" dirty="0">
                <a:solidFill>
                  <a:srgbClr val="0000CC"/>
                </a:solidFill>
                <a:latin typeface="+mj-lt"/>
              </a:rPr>
              <a:t>6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honest serving men. 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They taught me all I knew. 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Their names are: 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99"/>
                </a:solidFill>
                <a:latin typeface="+mj-lt"/>
              </a:rPr>
              <a:t>WHAT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and </a:t>
            </a:r>
            <a:r>
              <a:rPr lang="en-US" sz="2800" dirty="0">
                <a:solidFill>
                  <a:srgbClr val="0000CC"/>
                </a:solidFill>
                <a:latin typeface="+mj-lt"/>
              </a:rPr>
              <a:t>WHY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and </a:t>
            </a:r>
            <a:r>
              <a:rPr lang="en-US" sz="2800" dirty="0">
                <a:solidFill>
                  <a:srgbClr val="000099"/>
                </a:solidFill>
                <a:latin typeface="+mj-lt"/>
              </a:rPr>
              <a:t>WHEN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and </a:t>
            </a:r>
            <a:r>
              <a:rPr lang="en-US" sz="2800" dirty="0">
                <a:solidFill>
                  <a:srgbClr val="0000CC"/>
                </a:solidFill>
                <a:latin typeface="+mj-lt"/>
              </a:rPr>
              <a:t>HOW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and </a:t>
            </a:r>
            <a:r>
              <a:rPr lang="en-US" sz="2800" dirty="0">
                <a:solidFill>
                  <a:srgbClr val="0000CC"/>
                </a:solidFill>
                <a:latin typeface="+mj-lt"/>
              </a:rPr>
              <a:t>WHERE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and </a:t>
            </a:r>
            <a:r>
              <a:rPr lang="en-US" sz="2800" dirty="0">
                <a:solidFill>
                  <a:srgbClr val="0000CC"/>
                </a:solidFill>
                <a:latin typeface="+mj-lt"/>
              </a:rPr>
              <a:t>WHO.</a:t>
            </a:r>
            <a:endParaRPr lang="en-US" sz="2400" dirty="0">
              <a:solidFill>
                <a:srgbClr val="0000CC"/>
              </a:solidFill>
              <a:latin typeface="+mj-lt"/>
            </a:endParaRP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i="1" dirty="0">
                <a:solidFill>
                  <a:srgbClr val="FF0000"/>
                </a:solidFill>
                <a:latin typeface="+mj-lt"/>
              </a:rPr>
              <a:t>														</a:t>
            </a:r>
            <a:r>
              <a:rPr lang="en-US" sz="2400" i="1" dirty="0">
                <a:solidFill>
                  <a:srgbClr val="000000"/>
                </a:solidFill>
                <a:latin typeface="+mj-lt"/>
              </a:rPr>
              <a:t>(R. Kipling)</a:t>
            </a:r>
            <a:endParaRPr lang="en-US" sz="1600" i="1" dirty="0">
              <a:solidFill>
                <a:srgbClr val="000000"/>
              </a:solidFill>
              <a:latin typeface="+mj-lt"/>
            </a:endParaRP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i="1" dirty="0">
              <a:solidFill>
                <a:srgbClr val="000000"/>
              </a:solidFill>
              <a:latin typeface="Verdana" pitchFamily="34" charset="0"/>
            </a:endParaRP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 i="1" dirty="0">
                <a:solidFill>
                  <a:srgbClr val="000000"/>
                </a:solidFill>
                <a:effectLst/>
                <a:latin typeface="+mj-lt"/>
              </a:rPr>
              <a:t>And believe me, 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 i="1" dirty="0">
                <a:solidFill>
                  <a:srgbClr val="000000"/>
                </a:solidFill>
                <a:effectLst/>
                <a:latin typeface="+mj-lt"/>
              </a:rPr>
              <a:t>on the road of learning, 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 i="1" dirty="0">
                <a:solidFill>
                  <a:srgbClr val="000000"/>
                </a:solidFill>
                <a:effectLst/>
                <a:latin typeface="+mj-lt"/>
              </a:rPr>
              <a:t>these are your best companions.</a:t>
            </a:r>
            <a:endParaRPr lang="en-US" sz="2400" b="1" i="1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458200" cy="6096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A nice saying…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705600" y="6400800"/>
            <a:ext cx="2128838" cy="376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188D96B-ADC5-4C98-B697-7F717470A9DF}" type="slidenum">
              <a:rPr lang="en-US"/>
              <a:pPr/>
              <a:t>13</a:t>
            </a:fld>
            <a:endParaRPr lang="en-US"/>
          </a:p>
        </p:txBody>
      </p:sp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152400" y="914400"/>
            <a:ext cx="8839200" cy="228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2438400" y="2057400"/>
            <a:ext cx="4246781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 dirty="0">
                <a:latin typeface="+mj-lt"/>
                <a:cs typeface="Arial" pitchFamily="34" charset="0"/>
              </a:rPr>
              <a:t>Lets Start the Course…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2362200" y="2743200"/>
            <a:ext cx="4419600" cy="76200"/>
          </a:xfrm>
          <a:prstGeom prst="rect">
            <a:avLst/>
          </a:pr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Chapter 1A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962400"/>
            <a:ext cx="72390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 dirty="0">
                <a:ea typeface="新細明體" pitchFamily="18" charset="-120"/>
              </a:rPr>
              <a:t>Introducing Computer Systems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Computers in Our World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Computers are everywhere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We can find them in pretty unlikely places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Family car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Home appliances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Alarm clock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Market</a:t>
            </a:r>
          </a:p>
          <a:p>
            <a:pPr lvl="1"/>
            <a:endParaRPr lang="en-US" altLang="zh-TW" dirty="0">
              <a:ea typeface="新細明體" pitchFamily="18" charset="-120"/>
            </a:endParaRP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A5B9DBD5-0FB8-4F99-85E0-059B55B73277}" type="slidenum">
              <a:rPr lang="en-US" altLang="zh-TW" smtClean="0">
                <a:latin typeface="Arial" pitchFamily="34" charset="0"/>
              </a:rPr>
              <a:pPr/>
              <a:t>15</a:t>
            </a:fld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The Computer Defined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Black Box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Problem Solver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An Electronic device that converts data into information which is useful to people</a:t>
            </a: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A5B9DBD5-0FB8-4F99-85E0-059B55B73277}" type="slidenum">
              <a:rPr lang="en-US" altLang="zh-TW" smtClean="0">
                <a:latin typeface="Arial" pitchFamily="34" charset="0"/>
              </a:rPr>
              <a:pPr/>
              <a:t>16</a:t>
            </a:fld>
            <a:endParaRPr lang="en-US" altLang="zh-TW">
              <a:latin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05400" y="4876800"/>
            <a:ext cx="1371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990600" y="4267200"/>
            <a:ext cx="6671930" cy="1219200"/>
            <a:chOff x="990600" y="4267200"/>
            <a:chExt cx="6671930" cy="1219200"/>
          </a:xfrm>
        </p:grpSpPr>
        <p:sp>
          <p:nvSpPr>
            <p:cNvPr id="6" name="Rectangle 5"/>
            <p:cNvSpPr/>
            <p:nvPr/>
          </p:nvSpPr>
          <p:spPr>
            <a:xfrm>
              <a:off x="3277486" y="4267200"/>
              <a:ext cx="1813737" cy="121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Processing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858040" y="4876800"/>
              <a:ext cx="14194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90600" y="4572000"/>
              <a:ext cx="126173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Input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00800" y="4642247"/>
              <a:ext cx="126173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Output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781800" cy="911225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Anatomy of a Computer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315200" cy="51054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Every computer has four basic parts, or units: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an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input unit </a:t>
            </a:r>
            <a:r>
              <a:rPr lang="en-US" dirty="0">
                <a:latin typeface="Arial" pitchFamily="34" charset="0"/>
                <a:cs typeface="Arial" pitchFamily="34" charset="0"/>
              </a:rPr>
              <a:t>such as the keyboard, that feeds information into the computer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a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central processing unit </a:t>
            </a:r>
            <a:r>
              <a:rPr lang="en-US" dirty="0">
                <a:latin typeface="Arial" pitchFamily="34" charset="0"/>
                <a:cs typeface="Arial" pitchFamily="34" charset="0"/>
              </a:rPr>
              <a:t>(CPU) that performs the various tasks of the computer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an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output unit </a:t>
            </a:r>
            <a:r>
              <a:rPr lang="en-US" dirty="0">
                <a:latin typeface="Arial" pitchFamily="34" charset="0"/>
                <a:cs typeface="Arial" pitchFamily="34" charset="0"/>
              </a:rPr>
              <a:t>, such as a monitor , that displays the results;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a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memory</a:t>
            </a:r>
            <a:r>
              <a:rPr lang="en-US" dirty="0">
                <a:latin typeface="Arial" pitchFamily="34" charset="0"/>
                <a:cs typeface="Arial" pitchFamily="34" charset="0"/>
              </a:rPr>
              <a:t> that stores information and instructions.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17</a:t>
            </a:fld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781800" cy="911225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Computer  </a:t>
            </a:r>
            <a:r>
              <a:rPr lang="en-US" altLang="zh-TW" dirty="0" err="1">
                <a:ea typeface="新細明體" pitchFamily="18" charset="-120"/>
              </a:rPr>
              <a:t>vs</a:t>
            </a:r>
            <a:r>
              <a:rPr lang="en-US" altLang="zh-TW" dirty="0">
                <a:ea typeface="新細明體" pitchFamily="18" charset="-120"/>
              </a:rPr>
              <a:t>  Human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315200" cy="5029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Input  -  Five senses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Central Processing Unit (CPU) - brain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Output	-  Body Parts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Memory  -  Human memory</a:t>
            </a: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Hardware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Physical components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Software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Programs for operations and problem solving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18</a:t>
            </a:fld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9342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Modern Computers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Modern computers are digital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Word “by the numbers”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Break all types of information into tiny units 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Use numbers to represent information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Two digits combine to make data (0, 1)</a:t>
            </a: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A5B9DBD5-0FB8-4F99-85E0-059B55B73277}" type="slidenum">
              <a:rPr lang="en-US" altLang="zh-TW" smtClean="0">
                <a:latin typeface="Arial" pitchFamily="34" charset="0"/>
              </a:rPr>
              <a:pPr/>
              <a:t>19</a:t>
            </a:fld>
            <a:endParaRPr lang="en-US" altLang="zh-TW">
              <a:latin typeface="Arial" pitchFamily="34" charset="0"/>
            </a:endParaRPr>
          </a:p>
        </p:txBody>
      </p:sp>
      <p:pic>
        <p:nvPicPr>
          <p:cNvPr id="10245" name="Picture 5" descr="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657600"/>
            <a:ext cx="5715000" cy="281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2390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標楷體" pitchFamily="65" charset="-120"/>
              </a:rPr>
              <a:t>Course Details</a:t>
            </a:r>
            <a:endParaRPr lang="zh-TW" altLang="en-US" dirty="0">
              <a:ea typeface="標楷體" pitchFamily="65" charset="-12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Course Code: 	CSC 101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Course Title:	Introduction to Computing</a:t>
            </a:r>
            <a:endParaRPr lang="en-US" altLang="zh-TW" sz="2400" dirty="0">
              <a:solidFill>
                <a:srgbClr val="C00000"/>
              </a:solidFill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Credit Hours: 	2 + 1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Course Objectives: </a:t>
            </a:r>
          </a:p>
          <a:p>
            <a:pPr marL="977900" indent="-977900">
              <a:lnSpc>
                <a:spcPct val="80000"/>
              </a:lnSpc>
            </a:pPr>
            <a:r>
              <a:rPr lang="en-US" sz="2400" dirty="0"/>
              <a:t>This course is an introduction to a broad class of computer issues. It is designed for students who are not CS majors and who have had little or no previous experience with computers.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73B302A7-BFBE-4F5E-A48C-26FF6977A10F}" type="slidenum">
              <a:rPr lang="en-US" altLang="zh-TW" smtClean="0">
                <a:latin typeface="Arial" pitchFamily="34" charset="0"/>
              </a:rPr>
              <a:pPr/>
              <a:t>2</a:t>
            </a:fld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8580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History of Computers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Older computers were analog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represent data as variable points along a continuous spectrum of values.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More flexible but not necessarily more precise and reliable</a:t>
            </a:r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66F171F8-3987-4CAA-B60D-8CDD1B765ABC}" type="slidenum">
              <a:rPr lang="en-US" altLang="zh-TW" smtClean="0">
                <a:latin typeface="Arial" pitchFamily="34" charset="0"/>
              </a:rPr>
              <a:pPr/>
              <a:t>20</a:t>
            </a:fld>
            <a:endParaRPr lang="en-US" altLang="zh-TW">
              <a:latin typeface="Arial" pitchFamily="34" charset="0"/>
            </a:endParaRPr>
          </a:p>
        </p:txBody>
      </p:sp>
      <p:pic>
        <p:nvPicPr>
          <p:cNvPr id="11269" name="Picture 4" descr="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505200"/>
            <a:ext cx="6096000" cy="284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Slide Rule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Older computers were analog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A more manageable type -- the old-fashioned slide rule </a:t>
            </a:r>
          </a:p>
          <a:p>
            <a:pPr lvl="1" algn="just" eaLnBrk="1" hangingPunct="1"/>
            <a:r>
              <a:rPr lang="en-US" b="0" i="0" dirty="0">
                <a:solidFill>
                  <a:srgbClr val="202124"/>
                </a:solidFill>
                <a:effectLst/>
              </a:rPr>
              <a:t>Slide rules can be used for </a:t>
            </a:r>
            <a:r>
              <a:rPr lang="en-US" b="0" i="0" dirty="0">
                <a:solidFill>
                  <a:srgbClr val="040C28"/>
                </a:solidFill>
                <a:effectLst/>
              </a:rPr>
              <a:t>multiplication and division, squares, cubes, square roots, cubes roots, trig functions, and exponentials and logarithms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21</a:t>
            </a:fld>
            <a:endParaRPr lang="en-US" altLang="zh-TW">
              <a:latin typeface="Arial" pitchFamily="34" charset="0"/>
            </a:endParaRPr>
          </a:p>
        </p:txBody>
      </p:sp>
      <p:pic>
        <p:nvPicPr>
          <p:cNvPr id="12293" name="Picture 4" descr="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310062"/>
            <a:ext cx="7772400" cy="25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ABACUS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3000 BC:</a:t>
            </a:r>
            <a:r>
              <a:rPr lang="en-US" dirty="0">
                <a:latin typeface="Arial" pitchFamily="34" charset="0"/>
                <a:cs typeface="Arial" pitchFamily="34" charset="0"/>
              </a:rPr>
              <a:t> The first calculating device </a:t>
            </a:r>
            <a:r>
              <a:rPr lang="en-US" i="1" u="sng" dirty="0">
                <a:latin typeface="Arial" pitchFamily="34" charset="0"/>
                <a:cs typeface="Arial" pitchFamily="34" charset="0"/>
              </a:rPr>
              <a:t>ABACUS</a:t>
            </a:r>
            <a:r>
              <a:rPr lang="en-US" dirty="0">
                <a:latin typeface="Arial" pitchFamily="34" charset="0"/>
                <a:cs typeface="Arial" pitchFamily="34" charset="0"/>
              </a:rPr>
              <a:t> was invented in Egypt .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abacus is still in use in some countries especially China, Japan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Operations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Addition, subtraction, division and multiplication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Extract square root and cube root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User has to memorize certain rules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22</a:t>
            </a:fld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ABACUS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23</a:t>
            </a:fld>
            <a:endParaRPr lang="en-US" altLang="zh-TW">
              <a:latin typeface="Arial" pitchFamily="34" charset="0"/>
            </a:endParaRPr>
          </a:p>
        </p:txBody>
      </p:sp>
      <p:pic>
        <p:nvPicPr>
          <p:cNvPr id="6" name="Picture 5" descr="image_id-23589"/>
          <p:cNvPicPr>
            <a:picLocks noChangeAspect="1" noChangeArrowheads="1"/>
          </p:cNvPicPr>
          <p:nvPr/>
        </p:nvPicPr>
        <p:blipFill>
          <a:blip r:embed="rId2" cstate="print"/>
          <a:srcRect l="5000" t="8922" r="2499" b="6320"/>
          <a:stretch>
            <a:fillRect/>
          </a:stretch>
        </p:blipFill>
        <p:spPr>
          <a:xfrm>
            <a:off x="609600" y="1295400"/>
            <a:ext cx="7260609" cy="3733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447800" y="5334000"/>
            <a:ext cx="502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More information on</a:t>
            </a:r>
          </a:p>
          <a:p>
            <a:r>
              <a:rPr lang="en-US" sz="2400" dirty="0">
                <a:solidFill>
                  <a:srgbClr val="0000CC"/>
                </a:solidFill>
              </a:rPr>
              <a:t>http://en.wikipedia.org/wiki/Abacus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ea typeface="新細明體" pitchFamily="18" charset="-120"/>
              </a:rPr>
              <a:t>Pascaline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686800" cy="4835525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1642: A Frenchman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Blaise</a:t>
            </a:r>
            <a:r>
              <a:rPr lang="en-US" dirty="0">
                <a:latin typeface="Arial" pitchFamily="34" charset="0"/>
                <a:cs typeface="Arial" pitchFamily="34" charset="0"/>
              </a:rPr>
              <a:t> Pascal introduced the first mechanical calculating device.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Series of wheels with teeth which could be turned using hands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Used to handle 999,999.99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Perform both addition and subtraction.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More in notes below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24</a:t>
            </a:fld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934200" cy="911225"/>
          </a:xfrm>
        </p:spPr>
        <p:txBody>
          <a:bodyPr/>
          <a:lstStyle/>
          <a:p>
            <a:pPr eaLnBrk="1" hangingPunct="1"/>
            <a:r>
              <a:rPr lang="en-US" altLang="zh-TW" dirty="0" err="1">
                <a:ea typeface="新細明體" pitchFamily="18" charset="-120"/>
              </a:rPr>
              <a:t>Pascaline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1"/>
            <a:ext cx="7315200" cy="23622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25</a:t>
            </a:fld>
            <a:endParaRPr lang="en-US" altLang="zh-TW">
              <a:latin typeface="Arial" pitchFamily="34" charset="0"/>
            </a:endParaRPr>
          </a:p>
        </p:txBody>
      </p:sp>
      <p:pic>
        <p:nvPicPr>
          <p:cNvPr id="5" name="Picture 4" descr="image_id-236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9600" y="2057400"/>
            <a:ext cx="7067861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866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Difference Engine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1833: Charles Babbage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Professor of Mathematics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Cambridge University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With Assistance of Lady Augusta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dirty="0">
                <a:latin typeface="Arial" pitchFamily="34" charset="0"/>
                <a:cs typeface="Arial" pitchFamily="34" charset="0"/>
              </a:rPr>
              <a:t> Lovelace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developed a machine that could store information, calculate numbers and solve algebraic expression.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26</a:t>
            </a:fld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9342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Difference Engine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1"/>
            <a:ext cx="7315200" cy="23622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27</a:t>
            </a:fld>
            <a:endParaRPr lang="en-US" altLang="zh-TW">
              <a:latin typeface="Arial" pitchFamily="34" charset="0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295400"/>
            <a:ext cx="3581400" cy="263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038599"/>
            <a:ext cx="3505200" cy="2533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866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Punched Card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1890: Herman Hollerith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American Inventor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developed devices that were able to read information which had been punched into cards automatically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developed a machine called the census machine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US Census Bureau.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Capable of reading numbers, characters, and also special symbols.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28</a:t>
            </a:fld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9342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Punched Cards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1"/>
            <a:ext cx="7315200" cy="23622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29</a:t>
            </a:fld>
            <a:endParaRPr lang="en-US" altLang="zh-TW">
              <a:latin typeface="Arial" pitchFamily="34" charset="0"/>
            </a:endParaRPr>
          </a:p>
        </p:txBody>
      </p:sp>
      <p:pic>
        <p:nvPicPr>
          <p:cNvPr id="7" name="Picture 4" descr="image_id-235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219200"/>
            <a:ext cx="3352800" cy="4524259"/>
          </a:xfrm>
          <a:prstGeom prst="rect">
            <a:avLst/>
          </a:prstGeom>
        </p:spPr>
      </p:pic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219200"/>
            <a:ext cx="358536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2390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標楷體" pitchFamily="65" charset="-120"/>
              </a:rPr>
              <a:t>Course Outline - I</a:t>
            </a:r>
            <a:endParaRPr lang="zh-TW" altLang="en-US" dirty="0">
              <a:ea typeface="標楷體" pitchFamily="65" charset="-12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7315200" cy="4454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/>
              <a:t>Introduction to computers and computing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Classification of computers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Elements of computers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Basic Computer Architecture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Control Unit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Arithmetic &amp; Logical Unit (ALU operations)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Main Memory (ROM, RAM, Cache)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CPU Operations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The Registers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Input &amp; Output Devices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Storage Media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73B302A7-BFBE-4F5E-A48C-26FF6977A10F}" type="slidenum">
              <a:rPr lang="en-US" altLang="zh-TW" smtClean="0">
                <a:latin typeface="Arial" pitchFamily="34" charset="0"/>
              </a:rPr>
              <a:pPr/>
              <a:t>3</a:t>
            </a:fld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866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Harvard Mark I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1944: Howard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Aikens</a:t>
            </a:r>
            <a:r>
              <a:rPr lang="en-US" dirty="0">
                <a:latin typeface="Arial" pitchFamily="34" charset="0"/>
                <a:cs typeface="Arial" pitchFamily="34" charset="0"/>
              </a:rPr>
              <a:t> and Grace Hooper  developed an electromechanical machine at IBM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Called </a:t>
            </a:r>
            <a:r>
              <a:rPr lang="en-US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Automatic Sequence Controlled Calculator (ASCC)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Called </a:t>
            </a:r>
            <a:r>
              <a:rPr lang="en-US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Mark I</a:t>
            </a:r>
            <a:r>
              <a:rPr lang="en-US" dirty="0">
                <a:latin typeface="Arial" pitchFamily="34" charset="0"/>
                <a:cs typeface="Arial" pitchFamily="34" charset="0"/>
              </a:rPr>
              <a:t> by Harvard University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Capable of reading numbers, characters, and also special symbols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30</a:t>
            </a:fld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866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Harvard Mark I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7315200" cy="4606925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Built from Switches, Relays, rotating shafts and clutches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765,000 components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Hundred of meters of wires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Volume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Length	(51ft)	X Height (8 ft) x Depth  (2 ft)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Weight 		4500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kgs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Used decimal number systems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31</a:t>
            </a:fld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9342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Harvard Mark I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1"/>
            <a:ext cx="7315200" cy="23622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32</a:t>
            </a:fld>
            <a:endParaRPr lang="en-US" altLang="zh-TW">
              <a:latin typeface="Arial" pitchFamily="34" charset="0"/>
            </a:endParaRPr>
          </a:p>
        </p:txBody>
      </p:sp>
      <p:pic>
        <p:nvPicPr>
          <p:cNvPr id="8" name="Picture 4" descr="image_id-235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295400"/>
            <a:ext cx="5181600" cy="2590800"/>
          </a:xfrm>
          <a:prstGeom prst="rect">
            <a:avLst/>
          </a:prstGeom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962400"/>
            <a:ext cx="3657600" cy="244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7818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ENIAC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315200" cy="5105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1946  First general purpose electronic computer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Electronic Numerical Integrator And Computer (ENIAC)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Technology used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Vacuum tubes 		17,468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Crystal Diodes		  7,200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Relays				  1,500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Transistors			70,000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Capacitors			10,000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Hand soldered joints	1 million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33</a:t>
            </a:fld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7818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ENIAC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315200" cy="51054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Weight		27 tons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Volume  100 ft (L) X 8 ft ( H) X 3 ft (D)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Covers 1800 sq. feet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Power consumption	150 kW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Uses punch cards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Averages 5,000 operations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34</a:t>
            </a:fld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9342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ENIAC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1"/>
            <a:ext cx="7315200" cy="23622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35</a:t>
            </a:fld>
            <a:endParaRPr lang="en-US" altLang="zh-TW">
              <a:latin typeface="Arial" pitchFamily="34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143000"/>
            <a:ext cx="316931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3657600" cy="286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7818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Manchester Mark I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315200" cy="51054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1948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First stored program computer,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Based on Von Neumann architecture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Manchester Mark 1 , built in UK. Using valves 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it can perform about 500 operations  per second and has the first RAM .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It fills a room  the size of a small office.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36</a:t>
            </a:fld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9342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Manchester Mark I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1"/>
            <a:ext cx="7315200" cy="23622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37</a:t>
            </a:fld>
            <a:endParaRPr lang="en-US" altLang="zh-TW">
              <a:latin typeface="Arial" pitchFamily="34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5334000" cy="423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781800" cy="911225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Ferranti Nimrod Computer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315200" cy="17526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1951 : Early computer game 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Nim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Played by Ferranti Nimrod computer at the Festival of Britain.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38</a:t>
            </a:fld>
            <a:endParaRPr lang="en-US" altLang="zh-TW">
              <a:latin typeface="Arial" pitchFamily="34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895600"/>
            <a:ext cx="4648200" cy="347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7818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History of Microcomputers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315200" cy="2362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1965 DEC PDP 8 produced in US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First commercially successful microcomputer,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Programmed Data Processor (PDP)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It sits on a desktop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39</a:t>
            </a:fld>
            <a:endParaRPr lang="en-US" altLang="zh-TW">
              <a:latin typeface="Arial" pitchFamily="34" charset="0"/>
            </a:endParaRPr>
          </a:p>
        </p:txBody>
      </p:sp>
      <p:pic>
        <p:nvPicPr>
          <p:cNvPr id="5" name="Picture 2" descr="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3581400"/>
            <a:ext cx="2876950" cy="27797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2390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標楷體" pitchFamily="65" charset="-120"/>
              </a:rPr>
              <a:t>Course Outline - II</a:t>
            </a:r>
            <a:endParaRPr lang="zh-TW" altLang="en-US" dirty="0">
              <a:ea typeface="標楷體" pitchFamily="65" charset="-12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3152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/>
              <a:t>Data  Representation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Software Concepts;  System Software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Operating Systems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Basic Input Output Systems (BIOS)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Disk Operating System;  Windows 95/98/XP/2000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Application Software; User Designed Application Software.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Data Base Management Systems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Communication Systems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Security Issues; Threats to computers &amp; communication systems; Computer Networks; 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Internet; E-Commerce; Artificial Intelligence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latin typeface="Arial" pitchFamily="34" charset="0"/>
              </a:rPr>
              <a:t>1A-</a:t>
            </a:r>
            <a:fld id="{73B302A7-BFBE-4F5E-A48C-26FF6977A10F}" type="slidenum">
              <a:rPr lang="en-US" altLang="zh-TW" smtClean="0">
                <a:latin typeface="Arial" pitchFamily="34" charset="0"/>
              </a:rPr>
              <a:pPr/>
              <a:t>4</a:t>
            </a:fld>
            <a:endParaRPr lang="en-US" altLang="zh-TW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7818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H 316 Kitchen Computer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315200" cy="17526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1965  Honeywell corporation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First home computer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Costs $10,600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40</a:t>
            </a:fld>
            <a:endParaRPr lang="en-US" altLang="zh-TW">
              <a:latin typeface="Arial" pitchFamily="34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895599"/>
            <a:ext cx="4114800" cy="371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7818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Intel 4004 Microprocessor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315200" cy="3429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1971 Intel 4004, the world’s first commercially available microprocessor.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four-bit computer containing 2,300 transistors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can perform 60,000 instructions per second.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Designed for use in a calculator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Sells for $200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41</a:t>
            </a:fld>
            <a:endParaRPr lang="en-US" altLang="zh-TW">
              <a:latin typeface="Arial" pitchFamily="34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648200"/>
            <a:ext cx="469392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7818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Floppy Disks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315200" cy="2667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1972 : 5.25-inch floppy diskettes are introduced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providing a portable way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to store and move data from machine to machine.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42</a:t>
            </a:fld>
            <a:endParaRPr lang="en-US" altLang="zh-TW">
              <a:latin typeface="Arial" pitchFamily="34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581400"/>
            <a:ext cx="3162300" cy="2601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7818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Intel 8008 Microprocessors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315200" cy="32004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Intel announces the 8008 chip.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2-MHz, eight-bit microprocessor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can access 64 KB of memory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used a two-byte addressing structure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over 6000 transistors on one chip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can perform640,000 instructions per second.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Motorola introduces the 6800 microprocessor.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8 bit processor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 used primarily in industrial and automotive devices.</a:t>
            </a:r>
          </a:p>
          <a:p>
            <a:pPr lvl="1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43</a:t>
            </a:fld>
            <a:endParaRPr lang="en-US" altLang="zh-TW">
              <a:latin typeface="Arial" pitchFamily="34" charset="0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648200"/>
            <a:ext cx="3810000" cy="194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7818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Altair 880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5029200" cy="4572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1975, first commercially available microcomputer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64 KB of memory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open 100-line bus structure.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sells for $397 in kit form or $439 assembled.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44</a:t>
            </a:fld>
            <a:endParaRPr lang="en-US" altLang="zh-TW">
              <a:latin typeface="Arial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295400"/>
            <a:ext cx="23050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7818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Apple I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39624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1976 Steve Wozniak and Steve Jobs build the Apple I computer.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less powerful than the Altair, but also less expensive and less complicated.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Users must connect their own keyboard and video display, and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have the option of mounting the computer’s motherboard in any container they choose — whether a metal case, a wooden box, or a briefcase.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45</a:t>
            </a:fld>
            <a:endParaRPr lang="en-US" altLang="zh-TW">
              <a:latin typeface="Arial" pitchFamily="34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600200"/>
            <a:ext cx="30956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7818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Commodore PET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315200" cy="22098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1977 Mass produced personal computer,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Commodore PET (Personal Electronic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Transactor</a:t>
            </a:r>
            <a:r>
              <a:rPr lang="en-US" dirty="0">
                <a:latin typeface="Arial" pitchFamily="34" charset="0"/>
                <a:cs typeface="Arial" pitchFamily="34" charset="0"/>
              </a:rPr>
              <a:t> ) appears.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46</a:t>
            </a:fld>
            <a:endParaRPr lang="en-US" altLang="zh-TW">
              <a:latin typeface="Arial" pitchFamily="34" charset="0"/>
            </a:endParaRPr>
          </a:p>
        </p:txBody>
      </p:sp>
      <p:pic>
        <p:nvPicPr>
          <p:cNvPr id="5" name="Picture 3" descr="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00200" y="3352800"/>
            <a:ext cx="4038600" cy="3002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7818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Osborne I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6962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1981 First portable computer, Osborne 1, produced.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At the size and weight of a sewing machine,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much less convenient than current portable computers.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weighs about 22 pounds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Two 5.25-inch floppy drives,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64 KB of RAM, and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a five-inch monitor but no hard drive.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based on the z80 processor, runs the CP/M operating system, and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sells for $1,795.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The Osborne 1 comes with WordStar (a word processing application) and Super-Calc (a spreadsheet application). 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It is a huge success.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47</a:t>
            </a:fld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7818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Osborne I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48</a:t>
            </a:fld>
            <a:endParaRPr lang="en-US" altLang="zh-TW">
              <a:latin typeface="Arial" pitchFamily="34" charset="0"/>
            </a:endParaRPr>
          </a:p>
        </p:txBody>
      </p:sp>
      <p:pic>
        <p:nvPicPr>
          <p:cNvPr id="5" name="Picture 3" descr="image_id-236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295400"/>
            <a:ext cx="3826456" cy="2681037"/>
          </a:xfrm>
          <a:prstGeom prst="rect">
            <a:avLst/>
          </a:prstGeom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038600"/>
            <a:ext cx="3086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7818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IBM PC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315200" cy="3429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1981, IBM introduces the IBM-PC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4.77 MHz Intel 8088 CPU,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16 KB of memory,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a keyboard,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 a monitor,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one or two 5.25-inch floppy drives, and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A price tag of $2,495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49</a:t>
            </a:fld>
            <a:endParaRPr lang="en-US" altLang="zh-TW">
              <a:latin typeface="Arial" pitchFamily="34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648200"/>
            <a:ext cx="30956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Recommended Books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3152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200" dirty="0">
                <a:solidFill>
                  <a:srgbClr val="000099"/>
                </a:solidFill>
                <a:ea typeface="新細明體" pitchFamily="18" charset="-120"/>
              </a:rPr>
              <a:t>Textbook:</a:t>
            </a:r>
            <a:r>
              <a:rPr lang="en-US" altLang="zh-TW" sz="2200" dirty="0">
                <a:ea typeface="新細明體" pitchFamily="18" charset="-120"/>
              </a:rPr>
              <a:t> P. Norton, </a:t>
            </a:r>
            <a:r>
              <a:rPr lang="en-US" altLang="zh-TW" sz="2200" i="1" dirty="0">
                <a:ea typeface="新細明體" pitchFamily="18" charset="-120"/>
              </a:rPr>
              <a:t>Peter Norton's Introduction to Computers</a:t>
            </a:r>
            <a:r>
              <a:rPr lang="en-US" altLang="zh-TW" sz="2200" dirty="0">
                <a:ea typeface="新細明體" pitchFamily="18" charset="-120"/>
              </a:rPr>
              <a:t>, 6th Ed., McGraw-Hill, New York, 2006. </a:t>
            </a:r>
          </a:p>
          <a:p>
            <a:pPr eaLnBrk="1" hangingPunct="1">
              <a:lnSpc>
                <a:spcPct val="80000"/>
              </a:lnSpc>
            </a:pPr>
            <a:endParaRPr lang="en-US" altLang="zh-TW" sz="2200" dirty="0">
              <a:solidFill>
                <a:srgbClr val="000099"/>
              </a:solidFill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>
                <a:solidFill>
                  <a:srgbClr val="000099"/>
                </a:solidFill>
                <a:ea typeface="新細明體" pitchFamily="18" charset="-120"/>
              </a:rPr>
              <a:t>Reference:</a:t>
            </a:r>
            <a:r>
              <a:rPr lang="en-US" altLang="zh-TW" sz="2200" dirty="0">
                <a:ea typeface="新細明體" pitchFamily="18" charset="-120"/>
              </a:rPr>
              <a:t> W. Stallings, </a:t>
            </a:r>
            <a:r>
              <a:rPr lang="en-US" altLang="zh-TW" sz="2200" i="1" dirty="0">
                <a:ea typeface="新細明體" pitchFamily="18" charset="-120"/>
              </a:rPr>
              <a:t>Computer Organization and Architecture ,</a:t>
            </a:r>
            <a:r>
              <a:rPr lang="en-US" altLang="zh-TW" sz="2200" dirty="0">
                <a:ea typeface="新細明體" pitchFamily="18" charset="-120"/>
              </a:rPr>
              <a:t> 8</a:t>
            </a:r>
            <a:r>
              <a:rPr lang="en-US" altLang="zh-TW" sz="2200" baseline="30000" dirty="0">
                <a:ea typeface="新細明體" pitchFamily="18" charset="-120"/>
              </a:rPr>
              <a:t>th</a:t>
            </a:r>
            <a:r>
              <a:rPr lang="en-US" altLang="zh-TW" sz="2200" dirty="0">
                <a:ea typeface="新細明體" pitchFamily="18" charset="-120"/>
              </a:rPr>
              <a:t> Ed., Pearson Prentice Hall, New Jersey, 2010</a:t>
            </a:r>
          </a:p>
          <a:p>
            <a:pPr eaLnBrk="1" hangingPunct="1">
              <a:lnSpc>
                <a:spcPct val="80000"/>
              </a:lnSpc>
            </a:pPr>
            <a:endParaRPr lang="en-US" altLang="zh-TW" sz="22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>
                <a:ea typeface="新細明體" pitchFamily="18" charset="-120"/>
              </a:rPr>
              <a:t>Excellent World Wide Web address: to look up computer terminology online </a:t>
            </a:r>
            <a:r>
              <a:rPr lang="en-US" altLang="zh-TW" sz="2200" dirty="0">
                <a:ea typeface="新細明體" pitchFamily="18" charset="-120"/>
                <a:hlinkClick r:id="rId2"/>
              </a:rPr>
              <a:t>http://www.wikipedia.com</a:t>
            </a:r>
            <a:r>
              <a:rPr lang="en-US" altLang="zh-TW" sz="2200" dirty="0">
                <a:ea typeface="新細明體" pitchFamily="18" charset="-120"/>
              </a:rPr>
              <a:t>, </a:t>
            </a:r>
            <a:r>
              <a:rPr lang="en-US" altLang="zh-TW" sz="2200" dirty="0">
                <a:ea typeface="新細明體" pitchFamily="18" charset="-120"/>
                <a:hlinkClick r:id="rId3"/>
              </a:rPr>
              <a:t>http://www.whatis.com</a:t>
            </a:r>
            <a:r>
              <a:rPr lang="en-US" altLang="zh-TW" sz="2200" dirty="0">
                <a:ea typeface="新細明體" pitchFamily="18" charset="-120"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endParaRPr lang="en-US" altLang="zh-TW" sz="22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>
                <a:ea typeface="新細明體" pitchFamily="18" charset="-120"/>
              </a:rPr>
              <a:t>Excellent World Wide Web address: to search companies, products, and events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>
                <a:ea typeface="新細明體" pitchFamily="18" charset="-120"/>
                <a:hlinkClick r:id="rId4"/>
              </a:rPr>
              <a:t>http://www.google.com</a:t>
            </a:r>
            <a:r>
              <a:rPr lang="en-US" altLang="zh-TW" sz="2200" dirty="0">
                <a:ea typeface="新細明體" pitchFamily="18" charset="-120"/>
              </a:rPr>
              <a:t>, 	</a:t>
            </a:r>
            <a:r>
              <a:rPr lang="en-US" altLang="zh-TW" sz="2200" dirty="0">
                <a:ea typeface="新細明體" pitchFamily="18" charset="-120"/>
                <a:hlinkClick r:id="rId5"/>
              </a:rPr>
              <a:t>http://www.yahoo.com</a:t>
            </a:r>
            <a:r>
              <a:rPr lang="en-US" altLang="zh-TW" sz="2200" dirty="0">
                <a:ea typeface="新細明體" pitchFamily="18" charset="-120"/>
              </a:rPr>
              <a:t>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>
                <a:ea typeface="新細明體" pitchFamily="18" charset="-120"/>
                <a:hlinkClick r:id="rId6"/>
              </a:rPr>
              <a:t>http://www.msn.com</a:t>
            </a:r>
            <a:r>
              <a:rPr lang="en-US" altLang="zh-TW" sz="2200" dirty="0">
                <a:ea typeface="新細明體" pitchFamily="18" charset="-120"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endParaRPr lang="zh-TW" altLang="en-US" sz="1800" dirty="0">
              <a:ea typeface="新細明體" pitchFamily="18" charset="-120"/>
            </a:endParaRPr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23A0EEE6-2F74-41FC-A319-C67D5D436662}" type="slidenum">
              <a:rPr lang="en-US" altLang="zh-TW" smtClean="0">
                <a:latin typeface="Arial" pitchFamily="34" charset="0"/>
              </a:rPr>
              <a:pPr/>
              <a:t>5</a:t>
            </a:fld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7818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Apple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315200" cy="20574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1984  Apple Macintosh computer becomes first successful personal computer with a mouse and easy to use Graphic User Interface (GUI). 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50</a:t>
            </a:fld>
            <a:endParaRPr lang="en-US" altLang="zh-TW">
              <a:latin typeface="Arial" pitchFamily="34" charset="0"/>
            </a:endParaRPr>
          </a:p>
        </p:txBody>
      </p:sp>
      <p:pic>
        <p:nvPicPr>
          <p:cNvPr id="5" name="Picture 4" descr="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981200" y="3200400"/>
            <a:ext cx="4419600" cy="3155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7818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Windows, Laser Jet 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3152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Intel releases the 80386 processor (also called the 386),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a 32-bit processor that can address more than four billion bytes of memory and performs 10 times faster than the 80286.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Aldus releases Page-Maker for the Macintosh,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the first desktop publishing software for microcomputers.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Microsoft announces the Windows 1.0 operating environment,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featuring the first graphical user interface for PCs mirroring the interface found the previous year on the Macintosh.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Hewlett-Packard introduces the LaserJet laser printer, featuring 300 dpi resolution.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51</a:t>
            </a:fld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781800" cy="9112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Generation of Computers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3FD425B9-A970-424E-AFEE-E4B189A9F979}" type="slidenum">
              <a:rPr lang="en-US" altLang="zh-TW" smtClean="0">
                <a:latin typeface="Arial" pitchFamily="34" charset="0"/>
              </a:rPr>
              <a:pPr/>
              <a:t>52</a:t>
            </a:fld>
            <a:endParaRPr lang="en-US" altLang="zh-TW">
              <a:latin typeface="Arial" pitchFamily="34" charset="0"/>
            </a:endParaRPr>
          </a:p>
        </p:txBody>
      </p:sp>
      <p:graphicFrame>
        <p:nvGraphicFramePr>
          <p:cNvPr id="5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466825"/>
              </p:ext>
            </p:extLst>
          </p:nvPr>
        </p:nvGraphicFramePr>
        <p:xfrm>
          <a:off x="457200" y="1066801"/>
          <a:ext cx="8382000" cy="5736020"/>
        </p:xfrm>
        <a:graphic>
          <a:graphicData uri="http://schemas.openxmlformats.org/drawingml/2006/table">
            <a:tbl>
              <a:tblPr/>
              <a:tblGrid>
                <a:gridCol w="2227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7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Characteristic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1944-59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Use Valves (Vacuum tubes) [ENIAC,ADVAC]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6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1959-64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Use transistors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[IBM1920,CDC 3600]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1964-75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Large Scale Integrated Circuits [IBM 370]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05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1975-1980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Very Large Scale Integrated Circuits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[IBM 4341]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49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Under development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“Artificial Intelligence” based computers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[IBM LAPTOP,NOTEBOOK]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705600" y="6400800"/>
            <a:ext cx="2128838" cy="376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A147E1F-7BB4-41CD-B102-3D0DDA38FA7B}" type="slidenum">
              <a:rPr lang="en-US"/>
              <a:pPr/>
              <a:t>53</a:t>
            </a:fld>
            <a:endParaRPr lang="en-US"/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04800"/>
            <a:ext cx="8001000" cy="6096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Summary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7315200" cy="51054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Course Outline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What is a computer?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Comparison of Computer with Human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History of Computers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Developments </a:t>
            </a:r>
            <a:r>
              <a:rPr lang="en-US">
                <a:latin typeface="Arial" pitchFamily="34" charset="0"/>
                <a:cs typeface="Arial" pitchFamily="34" charset="0"/>
              </a:rPr>
              <a:t>in Microcomputers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705600" y="6400800"/>
            <a:ext cx="2128838" cy="376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3230B67-8C1E-4C15-B02D-7862447E4434}" type="slidenum">
              <a:rPr lang="en-US"/>
              <a:pPr/>
              <a:t>6</a:t>
            </a:fld>
            <a:endParaRPr lang="en-US"/>
          </a:p>
        </p:txBody>
      </p:sp>
      <p:sp>
        <p:nvSpPr>
          <p:cNvPr id="1433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458200" cy="762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/>
              <a:t>Marks Distribution of course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7467600" cy="5105400"/>
          </a:xfrm>
        </p:spPr>
        <p:txBody>
          <a:bodyPr/>
          <a:lstStyle/>
          <a:p>
            <a:pPr algn="ctr" eaLnBrk="1" hangingPunct="1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/>
            </a:pPr>
            <a:r>
              <a:rPr lang="en-US" dirty="0">
                <a:cs typeface="Times New Roman" pitchFamily="16" charset="0"/>
              </a:rPr>
              <a:t>Assignments  ……….………	15%</a:t>
            </a:r>
          </a:p>
          <a:p>
            <a:pPr algn="ctr" eaLnBrk="1" hangingPunct="1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/>
            </a:pPr>
            <a:endParaRPr lang="en-US" dirty="0">
              <a:cs typeface="Times New Roman" pitchFamily="16" charset="0"/>
            </a:endParaRPr>
          </a:p>
          <a:p>
            <a:pPr algn="ctr" eaLnBrk="1" hangingPunct="1">
              <a:tabLst>
                <a:tab pos="342900" algn="l"/>
                <a:tab pos="909638" algn="l"/>
                <a:tab pos="914400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/>
            </a:pPr>
            <a:r>
              <a:rPr lang="en-US" dirty="0">
                <a:cs typeface="Times New Roman" pitchFamily="16" charset="0"/>
              </a:rPr>
              <a:t>Quizzes 	..…………….. 	10%</a:t>
            </a:r>
          </a:p>
          <a:p>
            <a:pPr algn="ctr" eaLnBrk="1" hangingPunct="1">
              <a:tabLst>
                <a:tab pos="342900" algn="l"/>
                <a:tab pos="909638" algn="l"/>
                <a:tab pos="914400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/>
            </a:pPr>
            <a:endParaRPr lang="en-US" dirty="0">
              <a:cs typeface="Times New Roman" pitchFamily="16" charset="0"/>
            </a:endParaRPr>
          </a:p>
          <a:p>
            <a:pPr marL="850900" indent="-330200" eaLnBrk="1" hangingPunct="1">
              <a:tabLst>
                <a:tab pos="693738" algn="l"/>
                <a:tab pos="914400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/>
            </a:pPr>
            <a:r>
              <a:rPr lang="en-US" dirty="0">
                <a:cs typeface="Times New Roman" pitchFamily="16" charset="0"/>
              </a:rPr>
              <a:t>Midterm	     .………….…..    25%</a:t>
            </a:r>
          </a:p>
          <a:p>
            <a:pPr marL="850900" indent="-330200" eaLnBrk="1" hangingPunct="1">
              <a:tabLst>
                <a:tab pos="693738" algn="l"/>
                <a:tab pos="914400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/>
            </a:pPr>
            <a:endParaRPr lang="en-US" dirty="0">
              <a:cs typeface="Times New Roman" pitchFamily="16" charset="0"/>
            </a:endParaRPr>
          </a:p>
          <a:p>
            <a:pPr algn="ctr" eaLnBrk="1" hangingPunct="1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/>
            </a:pPr>
            <a:r>
              <a:rPr lang="en-US" dirty="0">
                <a:cs typeface="Times New Roman" pitchFamily="16" charset="0"/>
              </a:rPr>
              <a:t>Final 	 	.………………	50%</a:t>
            </a:r>
          </a:p>
          <a:p>
            <a:pPr algn="just" eaLnBrk="1" hangingPunct="1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/>
            </a:pPr>
            <a:endParaRPr lang="en-US" dirty="0">
              <a:cs typeface="Times New Roman" pitchFamily="16" charset="0"/>
            </a:endParaRPr>
          </a:p>
          <a:p>
            <a:pPr algn="just" eaLnBrk="1" hangingPunct="1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/>
            </a:pPr>
            <a:endParaRPr lang="en-US" dirty="0">
              <a:cs typeface="Times New Roman" pitchFamily="16" charset="0"/>
            </a:endParaRPr>
          </a:p>
          <a:p>
            <a:pPr eaLnBrk="1" hangingPunct="1">
              <a:spcBef>
                <a:spcPts val="525"/>
              </a:spcBef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/>
            </a:pPr>
            <a:endParaRPr lang="en-US" sz="2100" b="1" dirty="0">
              <a:solidFill>
                <a:srgbClr val="FF0000"/>
              </a:solidFill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9144000" cy="680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7621064" imgH="5714286" progId="">
                  <p:embed/>
                </p:oleObj>
              </mc:Choice>
              <mc:Fallback>
                <p:oleObj name="Photo Editor Photo" r:id="rId2" imgW="7621064" imgH="5714286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0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76200" y="6553200"/>
            <a:ext cx="3200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sz="1100" b="1" i="1">
                <a:solidFill>
                  <a:schemeClr val="bg1"/>
                </a:solidFill>
                <a:effectLst/>
                <a:latin typeface="times new"/>
              </a:rPr>
              <a:t>McGraw-Hill Technology Education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3810000" y="6629400"/>
            <a:ext cx="5410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r>
              <a:rPr lang="en-US" sz="1100" b="1" i="1">
                <a:solidFill>
                  <a:schemeClr val="bg1"/>
                </a:solidFill>
                <a:effectLst/>
                <a:latin typeface="times new"/>
              </a:rPr>
              <a:t>Copyright</a:t>
            </a:r>
            <a:r>
              <a:rPr lang="en-US" sz="1100">
                <a:solidFill>
                  <a:schemeClr val="bg1"/>
                </a:solidFill>
                <a:effectLst/>
                <a:latin typeface="times new"/>
              </a:rPr>
              <a:t> </a:t>
            </a:r>
            <a:r>
              <a:rPr lang="en-US" sz="1100" b="1" i="1">
                <a:solidFill>
                  <a:schemeClr val="bg1"/>
                </a:solidFill>
                <a:effectLst/>
                <a:latin typeface="times new"/>
              </a:rPr>
              <a:t>© 2005 by The McGraw-Hill Companies, Inc. All rights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 Book Contents At a glance I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7391400" cy="5029200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ea typeface="新細明體" pitchFamily="18" charset="-120"/>
              </a:rPr>
              <a:t>Chapter 1: Introducing Computer Systems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1A: Exploring Computers and Their Uses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1B: Looking Inside the Computer System</a:t>
            </a:r>
          </a:p>
          <a:p>
            <a:r>
              <a:rPr lang="en-US" altLang="zh-TW" sz="2000" dirty="0">
                <a:ea typeface="新細明體" pitchFamily="18" charset="-120"/>
              </a:rPr>
              <a:t>Chapter 2: Interacting with Your Computer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2A: Using the Keyboard and Mouse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2B: Inputting Data in Other Ways </a:t>
            </a:r>
          </a:p>
          <a:p>
            <a:pPr eaLnBrk="1" hangingPunct="1"/>
            <a:r>
              <a:rPr lang="en-US" altLang="zh-TW" sz="2000" dirty="0">
                <a:ea typeface="新細明體" pitchFamily="18" charset="-120"/>
              </a:rPr>
              <a:t>Chapter 3: Seeing, Hearing, and Printing Data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3A: Video and Sound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3B: Printing </a:t>
            </a:r>
          </a:p>
          <a:p>
            <a:pPr eaLnBrk="1" hangingPunct="1"/>
            <a:r>
              <a:rPr lang="en-US" altLang="zh-TW" sz="2000" dirty="0">
                <a:ea typeface="新細明體" pitchFamily="18" charset="-120"/>
              </a:rPr>
              <a:t>Chapter 4: Processing Data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4A: Transforming Data into Information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4B: Modern CPUs </a:t>
            </a:r>
          </a:p>
          <a:p>
            <a:r>
              <a:rPr lang="en-US" altLang="zh-TW" sz="2000" dirty="0">
                <a:ea typeface="新細明體" pitchFamily="18" charset="-120"/>
              </a:rPr>
              <a:t>Chapter 5: Storing Data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5A: Types of Storage Devices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5B: Measuring and Improving Drive Performance </a:t>
            </a:r>
          </a:p>
          <a:p>
            <a:pPr lvl="1"/>
            <a:endParaRPr lang="en-US" altLang="zh-TW" sz="1400" dirty="0">
              <a:ea typeface="新細明體" pitchFamily="18" charset="-12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>
                <a:latin typeface="Arial" pitchFamily="34" charset="0"/>
              </a:rPr>
              <a:t>1A-</a:t>
            </a:r>
            <a:fld id="{00B067AC-25E2-46FE-A174-6D155A65B6D1}" type="slidenum">
              <a:rPr lang="en-US" altLang="zh-TW" smtClean="0">
                <a:latin typeface="Arial" pitchFamily="34" charset="0"/>
              </a:rPr>
              <a:pPr/>
              <a:t>8</a:t>
            </a:fld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ea typeface="新細明體" pitchFamily="18" charset="-120"/>
              </a:rPr>
              <a:t>Chapter 6: Using Operating Systems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6A: Operating System Basics 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6B: Survey of PC and Network Operating Systems</a:t>
            </a:r>
          </a:p>
          <a:p>
            <a:r>
              <a:rPr lang="en-US" altLang="zh-TW" sz="2000" dirty="0">
                <a:ea typeface="新細明體" pitchFamily="18" charset="-120"/>
              </a:rPr>
              <a:t>Chapter 7: Networks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7A: Networking Basics 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7B: Data Communications </a:t>
            </a:r>
          </a:p>
          <a:p>
            <a:r>
              <a:rPr lang="en-US" altLang="zh-TW" sz="2000" dirty="0">
                <a:ea typeface="新細明體" pitchFamily="18" charset="-120"/>
              </a:rPr>
              <a:t>Chapter 8: Presenting the Internet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8A: The Internet and the World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8B: E-Mail and Other Internet Services</a:t>
            </a:r>
          </a:p>
          <a:p>
            <a:pPr eaLnBrk="1" hangingPunct="1"/>
            <a:r>
              <a:rPr lang="en-US" altLang="zh-TW" sz="2000" dirty="0">
                <a:ea typeface="新細明體" pitchFamily="18" charset="-120"/>
              </a:rPr>
              <a:t>Chapter  9: Working in the Online World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 9A: Connecting to the Internet 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 9B: Doing Business in the Online World</a:t>
            </a:r>
          </a:p>
          <a:p>
            <a:r>
              <a:rPr lang="en-US" altLang="zh-TW" sz="2000" dirty="0">
                <a:ea typeface="新細明體" pitchFamily="18" charset="-120"/>
              </a:rPr>
              <a:t>Chapter 10: Working with Application Software  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10A: Productivity Software 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Lesson 10B: Graphics and Multimedia </a:t>
            </a:r>
          </a:p>
          <a:p>
            <a:pPr>
              <a:buNone/>
            </a:pP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latin typeface="Arial" pitchFamily="34" charset="0"/>
              </a:rPr>
              <a:t>1A-</a:t>
            </a:r>
            <a:fld id="{198A4864-DC6B-4AFB-B780-B238B38244E8}" type="slidenum">
              <a:rPr lang="en-US" altLang="zh-TW" smtClean="0">
                <a:latin typeface="Arial" pitchFamily="34" charset="0"/>
              </a:rPr>
              <a:pPr/>
              <a:t>9</a:t>
            </a:fld>
            <a:endParaRPr lang="en-US" altLang="zh-TW" dirty="0">
              <a:latin typeface="Arial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304801"/>
            <a:ext cx="731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Book Contents At a glance II</a:t>
            </a:r>
            <a:endParaRPr kumimoji="0" lang="zh-TW" altLang="en-US" sz="4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新細明體" pitchFamily="18" charset="-120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Virtual_Slide_Template_Final</Template>
  <TotalTime>3667</TotalTime>
  <Words>2373</Words>
  <Application>Microsoft Office PowerPoint</Application>
  <PresentationFormat>On-screen Show (4:3)</PresentationFormat>
  <Paragraphs>430</Paragraphs>
  <Slides>53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Garamond</vt:lpstr>
      <vt:lpstr>Georgia</vt:lpstr>
      <vt:lpstr>Google Sans</vt:lpstr>
      <vt:lpstr>times new</vt:lpstr>
      <vt:lpstr>Times New Roman</vt:lpstr>
      <vt:lpstr>Verdana</vt:lpstr>
      <vt:lpstr>Wingdings</vt:lpstr>
      <vt:lpstr>Edge</vt:lpstr>
      <vt:lpstr>Photo Editor Photo</vt:lpstr>
      <vt:lpstr>CSC 101 Introduction to Computing</vt:lpstr>
      <vt:lpstr>Course Details</vt:lpstr>
      <vt:lpstr>Course Outline - I</vt:lpstr>
      <vt:lpstr>Course Outline - II</vt:lpstr>
      <vt:lpstr>Recommended Books</vt:lpstr>
      <vt:lpstr>Marks Distribution of course</vt:lpstr>
      <vt:lpstr>PowerPoint Presentation</vt:lpstr>
      <vt:lpstr> Book Contents At a glance I</vt:lpstr>
      <vt:lpstr>PowerPoint Presentation</vt:lpstr>
      <vt:lpstr>Book Contents At a glance III </vt:lpstr>
      <vt:lpstr>Accompanying Web Site</vt:lpstr>
      <vt:lpstr>A nice saying…</vt:lpstr>
      <vt:lpstr>PowerPoint Presentation</vt:lpstr>
      <vt:lpstr>Chapter 1A</vt:lpstr>
      <vt:lpstr>Computers in Our World</vt:lpstr>
      <vt:lpstr>The Computer Defined</vt:lpstr>
      <vt:lpstr>Anatomy of a Computer</vt:lpstr>
      <vt:lpstr>Computer  vs  Human</vt:lpstr>
      <vt:lpstr>Modern Computers</vt:lpstr>
      <vt:lpstr>History of Computers</vt:lpstr>
      <vt:lpstr>Slide Rule</vt:lpstr>
      <vt:lpstr>ABACUS</vt:lpstr>
      <vt:lpstr>ABACUS</vt:lpstr>
      <vt:lpstr>Pascaline</vt:lpstr>
      <vt:lpstr>Pascaline</vt:lpstr>
      <vt:lpstr>Difference Engine</vt:lpstr>
      <vt:lpstr>Difference Engine</vt:lpstr>
      <vt:lpstr>Punched Card</vt:lpstr>
      <vt:lpstr>Punched Cards</vt:lpstr>
      <vt:lpstr>Harvard Mark I</vt:lpstr>
      <vt:lpstr>Harvard Mark I</vt:lpstr>
      <vt:lpstr>Harvard Mark I</vt:lpstr>
      <vt:lpstr>ENIAC</vt:lpstr>
      <vt:lpstr>ENIAC</vt:lpstr>
      <vt:lpstr>ENIAC</vt:lpstr>
      <vt:lpstr>Manchester Mark I</vt:lpstr>
      <vt:lpstr>Manchester Mark I</vt:lpstr>
      <vt:lpstr>Ferranti Nimrod Computer</vt:lpstr>
      <vt:lpstr>History of Microcomputers</vt:lpstr>
      <vt:lpstr>H 316 Kitchen Computer</vt:lpstr>
      <vt:lpstr>Intel 4004 Microprocessor</vt:lpstr>
      <vt:lpstr>Floppy Disks</vt:lpstr>
      <vt:lpstr>Intel 8008 Microprocessors</vt:lpstr>
      <vt:lpstr>Altair 880</vt:lpstr>
      <vt:lpstr>Apple I</vt:lpstr>
      <vt:lpstr>Commodore PET</vt:lpstr>
      <vt:lpstr>Osborne I</vt:lpstr>
      <vt:lpstr>Osborne I</vt:lpstr>
      <vt:lpstr>IBM PC</vt:lpstr>
      <vt:lpstr>Apple</vt:lpstr>
      <vt:lpstr>Windows, Laser Jet </vt:lpstr>
      <vt:lpstr>Generation of Computers</vt:lpstr>
      <vt:lpstr>Summary</vt:lpstr>
    </vt:vector>
  </TitlesOfParts>
  <Company>Cottrell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Cottrell</dc:creator>
  <cp:lastModifiedBy>HABIB UR REHMAN</cp:lastModifiedBy>
  <cp:revision>148</cp:revision>
  <dcterms:created xsi:type="dcterms:W3CDTF">2004-10-06T00:41:44Z</dcterms:created>
  <dcterms:modified xsi:type="dcterms:W3CDTF">2023-10-30T01:30:46Z</dcterms:modified>
</cp:coreProperties>
</file>