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6"/>
  </p:notesMasterIdLst>
  <p:sldIdLst>
    <p:sldId id="306" r:id="rId2"/>
    <p:sldId id="547" r:id="rId3"/>
    <p:sldId id="566" r:id="rId4"/>
    <p:sldId id="586" r:id="rId5"/>
    <p:sldId id="587" r:id="rId6"/>
    <p:sldId id="567" r:id="rId7"/>
    <p:sldId id="568" r:id="rId8"/>
    <p:sldId id="542" r:id="rId9"/>
    <p:sldId id="512" r:id="rId10"/>
    <p:sldId id="583" r:id="rId11"/>
    <p:sldId id="550" r:id="rId12"/>
    <p:sldId id="513" r:id="rId13"/>
    <p:sldId id="549" r:id="rId14"/>
    <p:sldId id="548" r:id="rId15"/>
    <p:sldId id="584" r:id="rId16"/>
    <p:sldId id="514" r:id="rId17"/>
    <p:sldId id="554" r:id="rId18"/>
    <p:sldId id="593" r:id="rId19"/>
    <p:sldId id="594" r:id="rId20"/>
    <p:sldId id="558" r:id="rId21"/>
    <p:sldId id="557" r:id="rId22"/>
    <p:sldId id="555" r:id="rId23"/>
    <p:sldId id="556" r:id="rId24"/>
    <p:sldId id="559" r:id="rId25"/>
    <p:sldId id="563" r:id="rId26"/>
    <p:sldId id="595" r:id="rId27"/>
    <p:sldId id="564" r:id="rId28"/>
    <p:sldId id="596" r:id="rId29"/>
    <p:sldId id="597" r:id="rId30"/>
    <p:sldId id="599" r:id="rId31"/>
    <p:sldId id="598" r:id="rId32"/>
    <p:sldId id="600" r:id="rId33"/>
    <p:sldId id="544" r:id="rId34"/>
    <p:sldId id="560" r:id="rId35"/>
    <p:sldId id="561" r:id="rId36"/>
    <p:sldId id="545" r:id="rId37"/>
    <p:sldId id="590" r:id="rId38"/>
    <p:sldId id="591" r:id="rId39"/>
    <p:sldId id="589" r:id="rId40"/>
    <p:sldId id="592" r:id="rId41"/>
    <p:sldId id="585" r:id="rId42"/>
    <p:sldId id="601" r:id="rId43"/>
    <p:sldId id="576" r:id="rId44"/>
    <p:sldId id="577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00"/>
    <a:srgbClr val="000099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17" autoAdjust="0"/>
    <p:restoredTop sz="94798" autoAdjust="0"/>
  </p:normalViewPr>
  <p:slideViewPr>
    <p:cSldViewPr>
      <p:cViewPr varScale="1">
        <p:scale>
          <a:sx n="65" d="100"/>
          <a:sy n="65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3" Type="http://schemas.openxmlformats.org/officeDocument/2006/relationships/slide" Target="slides/slide18.xml"/><Relationship Id="rId7" Type="http://schemas.openxmlformats.org/officeDocument/2006/relationships/slide" Target="slides/slide24.xml"/><Relationship Id="rId2" Type="http://schemas.openxmlformats.org/officeDocument/2006/relationships/slide" Target="slides/slide17.xml"/><Relationship Id="rId1" Type="http://schemas.openxmlformats.org/officeDocument/2006/relationships/slide" Target="slides/slide11.xml"/><Relationship Id="rId6" Type="http://schemas.openxmlformats.org/officeDocument/2006/relationships/slide" Target="slides/slide23.xml"/><Relationship Id="rId5" Type="http://schemas.openxmlformats.org/officeDocument/2006/relationships/slide" Target="slides/slide22.xml"/><Relationship Id="rId4" Type="http://schemas.openxmlformats.org/officeDocument/2006/relationships/slide" Target="slides/slide21.xml"/><Relationship Id="rId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2B20A-81B9-4EFC-BE1E-125960915258}" type="doc">
      <dgm:prSet loTypeId="urn:microsoft.com/office/officeart/2005/8/layout/default#1" loCatId="list" qsTypeId="urn:microsoft.com/office/officeart/2005/8/quickstyle/3d2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EBBCB39F-DD93-4A09-93AE-66543D0DDEE1}">
      <dgm:prSet phldrT="[Text]"/>
      <dgm:spPr/>
      <dgm:t>
        <a:bodyPr/>
        <a:lstStyle/>
        <a:p>
          <a:r>
            <a:rPr lang="en-US" dirty="0" smtClean="0"/>
            <a:t>The operating system and other system software</a:t>
          </a:r>
          <a:endParaRPr lang="en-US" dirty="0"/>
        </a:p>
      </dgm:t>
    </dgm:pt>
    <dgm:pt modelId="{ABF05A42-BE5A-4C4B-A926-484D8AB6FA57}" type="parTrans" cxnId="{674C5B91-DDBD-41ED-A5C7-1500B813C144}">
      <dgm:prSet/>
      <dgm:spPr/>
      <dgm:t>
        <a:bodyPr/>
        <a:lstStyle/>
        <a:p>
          <a:endParaRPr lang="en-US"/>
        </a:p>
      </dgm:t>
    </dgm:pt>
    <dgm:pt modelId="{83878562-0F5D-45EB-A6F3-7FA2A36F600F}" type="sibTrans" cxnId="{674C5B91-DDBD-41ED-A5C7-1500B813C144}">
      <dgm:prSet/>
      <dgm:spPr/>
      <dgm:t>
        <a:bodyPr/>
        <a:lstStyle/>
        <a:p>
          <a:endParaRPr lang="en-US"/>
        </a:p>
      </dgm:t>
    </dgm:pt>
    <dgm:pt modelId="{50590502-C566-42B0-8DA8-17F2C634FDBA}">
      <dgm:prSet phldrT="[Text]"/>
      <dgm:spPr/>
      <dgm:t>
        <a:bodyPr/>
        <a:lstStyle/>
        <a:p>
          <a:r>
            <a:rPr lang="en-US" dirty="0" smtClean="0"/>
            <a:t>Application programs</a:t>
          </a:r>
          <a:endParaRPr lang="en-US" dirty="0"/>
        </a:p>
      </dgm:t>
    </dgm:pt>
    <dgm:pt modelId="{35BF6953-AEBB-4B71-83FC-34D10B263104}" type="parTrans" cxnId="{EA8D5855-6279-46CB-9642-391713720190}">
      <dgm:prSet/>
      <dgm:spPr/>
      <dgm:t>
        <a:bodyPr/>
        <a:lstStyle/>
        <a:p>
          <a:endParaRPr lang="en-US"/>
        </a:p>
      </dgm:t>
    </dgm:pt>
    <dgm:pt modelId="{AB92FAF2-CEB2-4F77-88EB-41A3A77E150F}" type="sibTrans" cxnId="{EA8D5855-6279-46CB-9642-391713720190}">
      <dgm:prSet/>
      <dgm:spPr/>
      <dgm:t>
        <a:bodyPr/>
        <a:lstStyle/>
        <a:p>
          <a:endParaRPr lang="en-US"/>
        </a:p>
      </dgm:t>
    </dgm:pt>
    <dgm:pt modelId="{9AF22B55-DA6F-4462-B2EC-3625B03E8463}">
      <dgm:prSet phldrT="[Text]"/>
      <dgm:spPr/>
      <dgm:t>
        <a:bodyPr/>
        <a:lstStyle/>
        <a:p>
          <a:r>
            <a:rPr lang="en-US" dirty="0" smtClean="0"/>
            <a:t>Data being processed and the resulting information</a:t>
          </a:r>
          <a:endParaRPr lang="en-US" dirty="0"/>
        </a:p>
      </dgm:t>
    </dgm:pt>
    <dgm:pt modelId="{8248853C-ACFC-4EE8-9451-EF0D6E784717}" type="parTrans" cxnId="{BA1DDC5F-575C-4AFB-AF36-8B6401A4B276}">
      <dgm:prSet/>
      <dgm:spPr/>
      <dgm:t>
        <a:bodyPr/>
        <a:lstStyle/>
        <a:p>
          <a:endParaRPr lang="en-US"/>
        </a:p>
      </dgm:t>
    </dgm:pt>
    <dgm:pt modelId="{A7B3C698-04B6-41E3-8019-4112C81B74CF}" type="sibTrans" cxnId="{BA1DDC5F-575C-4AFB-AF36-8B6401A4B276}">
      <dgm:prSet/>
      <dgm:spPr/>
      <dgm:t>
        <a:bodyPr/>
        <a:lstStyle/>
        <a:p>
          <a:endParaRPr lang="en-US"/>
        </a:p>
      </dgm:t>
    </dgm:pt>
    <dgm:pt modelId="{390D7751-0347-4DFD-9F2E-2E347A857647}" type="pres">
      <dgm:prSet presAssocID="{5C32B20A-81B9-4EFC-BE1E-12596091525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62E1E4-0C2E-418F-B802-611E73C9745E}" type="pres">
      <dgm:prSet presAssocID="{EBBCB39F-DD93-4A09-93AE-66543D0DDEE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83E61-70F4-4722-8068-E33408765161}" type="pres">
      <dgm:prSet presAssocID="{83878562-0F5D-45EB-A6F3-7FA2A36F600F}" presName="sibTrans" presStyleCnt="0"/>
      <dgm:spPr/>
    </dgm:pt>
    <dgm:pt modelId="{EF6B1359-B822-4DF0-81A9-CA5A95268A29}" type="pres">
      <dgm:prSet presAssocID="{50590502-C566-42B0-8DA8-17F2C634FDB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8F84BC-4F23-466E-AF92-0DA9046BA889}" type="pres">
      <dgm:prSet presAssocID="{AB92FAF2-CEB2-4F77-88EB-41A3A77E150F}" presName="sibTrans" presStyleCnt="0"/>
      <dgm:spPr/>
    </dgm:pt>
    <dgm:pt modelId="{642ED085-1118-47B9-8A59-16152F58BED8}" type="pres">
      <dgm:prSet presAssocID="{9AF22B55-DA6F-4462-B2EC-3625B03E846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4ADBD-8645-43F9-8CBD-8BDB61D8D01E}" type="presOf" srcId="{9AF22B55-DA6F-4462-B2EC-3625B03E8463}" destId="{642ED085-1118-47B9-8A59-16152F58BED8}" srcOrd="0" destOrd="0" presId="urn:microsoft.com/office/officeart/2005/8/layout/default#1"/>
    <dgm:cxn modelId="{8E391557-DAE3-49DF-8F0E-ED3D78656498}" type="presOf" srcId="{EBBCB39F-DD93-4A09-93AE-66543D0DDEE1}" destId="{A562E1E4-0C2E-418F-B802-611E73C9745E}" srcOrd="0" destOrd="0" presId="urn:microsoft.com/office/officeart/2005/8/layout/default#1"/>
    <dgm:cxn modelId="{BA1DDC5F-575C-4AFB-AF36-8B6401A4B276}" srcId="{5C32B20A-81B9-4EFC-BE1E-125960915258}" destId="{9AF22B55-DA6F-4462-B2EC-3625B03E8463}" srcOrd="2" destOrd="0" parTransId="{8248853C-ACFC-4EE8-9451-EF0D6E784717}" sibTransId="{A7B3C698-04B6-41E3-8019-4112C81B74CF}"/>
    <dgm:cxn modelId="{6C6ED453-407B-42B5-8AB1-DA81C4D63C2C}" type="presOf" srcId="{50590502-C566-42B0-8DA8-17F2C634FDBA}" destId="{EF6B1359-B822-4DF0-81A9-CA5A95268A29}" srcOrd="0" destOrd="0" presId="urn:microsoft.com/office/officeart/2005/8/layout/default#1"/>
    <dgm:cxn modelId="{EA8D5855-6279-46CB-9642-391713720190}" srcId="{5C32B20A-81B9-4EFC-BE1E-125960915258}" destId="{50590502-C566-42B0-8DA8-17F2C634FDBA}" srcOrd="1" destOrd="0" parTransId="{35BF6953-AEBB-4B71-83FC-34D10B263104}" sibTransId="{AB92FAF2-CEB2-4F77-88EB-41A3A77E150F}"/>
    <dgm:cxn modelId="{C810FD68-9DFF-4920-A42B-515B34DCCA3B}" type="presOf" srcId="{5C32B20A-81B9-4EFC-BE1E-125960915258}" destId="{390D7751-0347-4DFD-9F2E-2E347A857647}" srcOrd="0" destOrd="0" presId="urn:microsoft.com/office/officeart/2005/8/layout/default#1"/>
    <dgm:cxn modelId="{674C5B91-DDBD-41ED-A5C7-1500B813C144}" srcId="{5C32B20A-81B9-4EFC-BE1E-125960915258}" destId="{EBBCB39F-DD93-4A09-93AE-66543D0DDEE1}" srcOrd="0" destOrd="0" parTransId="{ABF05A42-BE5A-4C4B-A926-484D8AB6FA57}" sibTransId="{83878562-0F5D-45EB-A6F3-7FA2A36F600F}"/>
    <dgm:cxn modelId="{529CD977-E27B-4836-836F-E3BC46960D05}" type="presParOf" srcId="{390D7751-0347-4DFD-9F2E-2E347A857647}" destId="{A562E1E4-0C2E-418F-B802-611E73C9745E}" srcOrd="0" destOrd="0" presId="urn:microsoft.com/office/officeart/2005/8/layout/default#1"/>
    <dgm:cxn modelId="{E4313216-276C-4066-B6BE-40C5F78E424D}" type="presParOf" srcId="{390D7751-0347-4DFD-9F2E-2E347A857647}" destId="{9D683E61-70F4-4722-8068-E33408765161}" srcOrd="1" destOrd="0" presId="urn:microsoft.com/office/officeart/2005/8/layout/default#1"/>
    <dgm:cxn modelId="{742D7151-56E3-4390-9430-FEBA14690242}" type="presParOf" srcId="{390D7751-0347-4DFD-9F2E-2E347A857647}" destId="{EF6B1359-B822-4DF0-81A9-CA5A95268A29}" srcOrd="2" destOrd="0" presId="urn:microsoft.com/office/officeart/2005/8/layout/default#1"/>
    <dgm:cxn modelId="{535E3FF9-2C84-4003-8403-40475F38BD17}" type="presParOf" srcId="{390D7751-0347-4DFD-9F2E-2E347A857647}" destId="{5F8F84BC-4F23-466E-AF92-0DA9046BA889}" srcOrd="3" destOrd="0" presId="urn:microsoft.com/office/officeart/2005/8/layout/default#1"/>
    <dgm:cxn modelId="{BF2191BF-ADE0-4968-A81B-9B883916FB65}" type="presParOf" srcId="{390D7751-0347-4DFD-9F2E-2E347A857647}" destId="{642ED085-1118-47B9-8A59-16152F58BED8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88C46-6AD8-46E7-A4CF-B96DF41117A3}" type="doc">
      <dgm:prSet loTypeId="urn:microsoft.com/office/officeart/2005/8/layout/lProcess2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9980DF9-BC54-4DC4-BF78-377DD6080FA1}">
      <dgm:prSet/>
      <dgm:spPr>
        <a:xfrm>
          <a:off x="4271" y="0"/>
          <a:ext cx="4108846" cy="39624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Volatile memory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725053B-61FD-4FAE-A89E-423C2BA6B46B}" type="parTrans" cxnId="{E5E92996-7882-4B58-AFB3-C71942D07F61}">
      <dgm:prSet/>
      <dgm:spPr/>
      <dgm:t>
        <a:bodyPr/>
        <a:lstStyle/>
        <a:p>
          <a:endParaRPr lang="en-US"/>
        </a:p>
      </dgm:t>
    </dgm:pt>
    <dgm:pt modelId="{F73C6D24-787E-4DEC-B33F-D7C737279B9F}" type="sibTrans" cxnId="{E5E92996-7882-4B58-AFB3-C71942D07F61}">
      <dgm:prSet/>
      <dgm:spPr/>
      <dgm:t>
        <a:bodyPr/>
        <a:lstStyle/>
        <a:p>
          <a:endParaRPr lang="en-US"/>
        </a:p>
      </dgm:t>
    </dgm:pt>
    <dgm:pt modelId="{0F1D1E59-2857-4D34-B753-0F07CEEA8167}">
      <dgm:prSet/>
      <dgm:spPr>
        <a:xfrm>
          <a:off x="4421281" y="0"/>
          <a:ext cx="4108846" cy="39624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Nonvolatile memory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3E14531-9C27-4731-9105-496567145C75}" type="parTrans" cxnId="{EA823165-DA5E-45F3-A201-C58D238023C4}">
      <dgm:prSet/>
      <dgm:spPr/>
      <dgm:t>
        <a:bodyPr/>
        <a:lstStyle/>
        <a:p>
          <a:endParaRPr lang="en-US"/>
        </a:p>
      </dgm:t>
    </dgm:pt>
    <dgm:pt modelId="{9FF0D858-DDC7-4782-9846-5EF009C02A0D}" type="sibTrans" cxnId="{EA823165-DA5E-45F3-A201-C58D238023C4}">
      <dgm:prSet/>
      <dgm:spPr/>
      <dgm:t>
        <a:bodyPr/>
        <a:lstStyle/>
        <a:p>
          <a:endParaRPr lang="en-US"/>
        </a:p>
      </dgm:t>
    </dgm:pt>
    <dgm:pt modelId="{12E4A719-A81C-4D11-B7AC-AD79124462A6}">
      <dgm:prSet/>
      <dgm:spPr>
        <a:xfrm>
          <a:off x="415156" y="1189880"/>
          <a:ext cx="3287077" cy="11947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Loses its contents when power is turned off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91C4B86-DAEE-4C8A-B94E-2CD9C84E24A3}" type="parTrans" cxnId="{CE98427A-AEA6-460B-944D-C0C6DF0B2F83}">
      <dgm:prSet/>
      <dgm:spPr/>
      <dgm:t>
        <a:bodyPr/>
        <a:lstStyle/>
        <a:p>
          <a:endParaRPr lang="en-US"/>
        </a:p>
      </dgm:t>
    </dgm:pt>
    <dgm:pt modelId="{9DE52AEF-29F7-476C-859C-E8F11F79712E}" type="sibTrans" cxnId="{CE98427A-AEA6-460B-944D-C0C6DF0B2F83}">
      <dgm:prSet/>
      <dgm:spPr/>
      <dgm:t>
        <a:bodyPr/>
        <a:lstStyle/>
        <a:p>
          <a:endParaRPr lang="en-US"/>
        </a:p>
      </dgm:t>
    </dgm:pt>
    <dgm:pt modelId="{5D9C0A5A-AA49-4D91-941E-A5D64AE24473}">
      <dgm:prSet/>
      <dgm:spPr>
        <a:xfrm>
          <a:off x="4832166" y="1189880"/>
          <a:ext cx="3287077" cy="11947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Does not lose contents when power is removed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02B6BAA-918C-42C2-84CF-AB65019EEC8F}" type="parTrans" cxnId="{73F48D63-81AB-4507-B342-E4F6D189C412}">
      <dgm:prSet/>
      <dgm:spPr/>
      <dgm:t>
        <a:bodyPr/>
        <a:lstStyle/>
        <a:p>
          <a:endParaRPr lang="en-US"/>
        </a:p>
      </dgm:t>
    </dgm:pt>
    <dgm:pt modelId="{3BE541FA-A219-499E-A4BB-ADA0ABE8E879}" type="sibTrans" cxnId="{73F48D63-81AB-4507-B342-E4F6D189C412}">
      <dgm:prSet/>
      <dgm:spPr/>
      <dgm:t>
        <a:bodyPr/>
        <a:lstStyle/>
        <a:p>
          <a:endParaRPr lang="en-US"/>
        </a:p>
      </dgm:t>
    </dgm:pt>
    <dgm:pt modelId="{7E1D3F08-7DE9-4131-9BCD-739AB6DBE449}">
      <dgm:prSet/>
      <dgm:spPr>
        <a:xfrm>
          <a:off x="415156" y="2568401"/>
          <a:ext cx="3287077" cy="11947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Example includes </a:t>
          </a:r>
          <a:r>
            <a:rPr lang="en-US" b="1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RAM</a:t>
          </a:r>
          <a:endParaRPr lang="en-US" dirty="0">
            <a:solidFill>
              <a:schemeClr val="bg1"/>
            </a:solidFill>
            <a:latin typeface="Calibri"/>
            <a:ea typeface="+mn-ea"/>
            <a:cs typeface="+mn-cs"/>
          </a:endParaRPr>
        </a:p>
      </dgm:t>
    </dgm:pt>
    <dgm:pt modelId="{5F124ED5-206C-4E40-969C-14DC019F41A2}" type="parTrans" cxnId="{9CAFEB8C-EEC3-4A69-9FA1-0F2AA6FC147B}">
      <dgm:prSet/>
      <dgm:spPr/>
      <dgm:t>
        <a:bodyPr/>
        <a:lstStyle/>
        <a:p>
          <a:endParaRPr lang="en-US"/>
        </a:p>
      </dgm:t>
    </dgm:pt>
    <dgm:pt modelId="{B4D585FC-DF30-4BF2-85B1-89B7B63D13C5}" type="sibTrans" cxnId="{9CAFEB8C-EEC3-4A69-9FA1-0F2AA6FC147B}">
      <dgm:prSet/>
      <dgm:spPr/>
      <dgm:t>
        <a:bodyPr/>
        <a:lstStyle/>
        <a:p>
          <a:endParaRPr lang="en-US"/>
        </a:p>
      </dgm:t>
    </dgm:pt>
    <dgm:pt modelId="{BF2414C7-634F-4E79-8667-984CE1CB5B88}">
      <dgm:prSet/>
      <dgm:spPr>
        <a:xfrm>
          <a:off x="4832166" y="2568401"/>
          <a:ext cx="3287077" cy="119471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Examples include ROM, flash memory, and CMOS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05509D1-244E-40C7-A5A4-54C914A3A717}" type="parTrans" cxnId="{3F532CEA-F8FD-49FE-A4ED-F189352D0257}">
      <dgm:prSet/>
      <dgm:spPr/>
      <dgm:t>
        <a:bodyPr/>
        <a:lstStyle/>
        <a:p>
          <a:endParaRPr lang="en-US"/>
        </a:p>
      </dgm:t>
    </dgm:pt>
    <dgm:pt modelId="{BB0B6F95-3C21-4ED2-9B18-008C1C97F63F}" type="sibTrans" cxnId="{3F532CEA-F8FD-49FE-A4ED-F189352D0257}">
      <dgm:prSet/>
      <dgm:spPr/>
      <dgm:t>
        <a:bodyPr/>
        <a:lstStyle/>
        <a:p>
          <a:endParaRPr lang="en-US"/>
        </a:p>
      </dgm:t>
    </dgm:pt>
    <dgm:pt modelId="{A3FA787B-E6D9-4DEB-8539-FC4194DB434B}" type="pres">
      <dgm:prSet presAssocID="{BD288C46-6AD8-46E7-A4CF-B96DF41117A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F35D53-320D-4B9F-84D4-E907F346D36A}" type="pres">
      <dgm:prSet presAssocID="{F9980DF9-BC54-4DC4-BF78-377DD6080FA1}" presName="compNode" presStyleCnt="0"/>
      <dgm:spPr/>
    </dgm:pt>
    <dgm:pt modelId="{0A865693-2122-4977-9FC9-9B88DCED84BF}" type="pres">
      <dgm:prSet presAssocID="{F9980DF9-BC54-4DC4-BF78-377DD6080FA1}" presName="aNode" presStyleLbl="bgShp" presStyleIdx="0" presStyleCnt="2" custLinFactNeighborX="2060" custLinFactNeighborY="-28000"/>
      <dgm:spPr/>
      <dgm:t>
        <a:bodyPr/>
        <a:lstStyle/>
        <a:p>
          <a:endParaRPr lang="en-US"/>
        </a:p>
      </dgm:t>
    </dgm:pt>
    <dgm:pt modelId="{F7362C79-76C4-44A4-94F7-91AEC7737155}" type="pres">
      <dgm:prSet presAssocID="{F9980DF9-BC54-4DC4-BF78-377DD6080FA1}" presName="textNode" presStyleLbl="bgShp" presStyleIdx="0" presStyleCnt="2"/>
      <dgm:spPr/>
      <dgm:t>
        <a:bodyPr/>
        <a:lstStyle/>
        <a:p>
          <a:endParaRPr lang="en-US"/>
        </a:p>
      </dgm:t>
    </dgm:pt>
    <dgm:pt modelId="{210C77FE-4E3D-469A-BC00-D082D4ACC743}" type="pres">
      <dgm:prSet presAssocID="{F9980DF9-BC54-4DC4-BF78-377DD6080FA1}" presName="compChildNode" presStyleCnt="0"/>
      <dgm:spPr/>
    </dgm:pt>
    <dgm:pt modelId="{E4C6087C-87DF-4978-811E-E8890BF782C4}" type="pres">
      <dgm:prSet presAssocID="{F9980DF9-BC54-4DC4-BF78-377DD6080FA1}" presName="theInnerList" presStyleCnt="0"/>
      <dgm:spPr/>
    </dgm:pt>
    <dgm:pt modelId="{65862F7F-38CA-482B-A810-670723DAB9C1}" type="pres">
      <dgm:prSet presAssocID="{12E4A719-A81C-4D11-B7AC-AD79124462A6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83DD07-BEC7-404D-B8C0-8B3C6DD658B5}" type="pres">
      <dgm:prSet presAssocID="{12E4A719-A81C-4D11-B7AC-AD79124462A6}" presName="aSpace2" presStyleCnt="0"/>
      <dgm:spPr/>
    </dgm:pt>
    <dgm:pt modelId="{B9F3C75F-0626-4ED0-80B2-4C89036CB206}" type="pres">
      <dgm:prSet presAssocID="{7E1D3F08-7DE9-4131-9BCD-739AB6DBE449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E2C90F-E848-4A79-BDCC-9F1F0924202A}" type="pres">
      <dgm:prSet presAssocID="{F9980DF9-BC54-4DC4-BF78-377DD6080FA1}" presName="aSpace" presStyleCnt="0"/>
      <dgm:spPr/>
    </dgm:pt>
    <dgm:pt modelId="{CF6D07D0-86FC-450C-8EC4-2C231B7FA8E3}" type="pres">
      <dgm:prSet presAssocID="{0F1D1E59-2857-4D34-B753-0F07CEEA8167}" presName="compNode" presStyleCnt="0"/>
      <dgm:spPr/>
    </dgm:pt>
    <dgm:pt modelId="{41378319-0DA7-4152-A354-51339324D5C0}" type="pres">
      <dgm:prSet presAssocID="{0F1D1E59-2857-4D34-B753-0F07CEEA8167}" presName="aNode" presStyleLbl="bgShp" presStyleIdx="1" presStyleCnt="2"/>
      <dgm:spPr/>
      <dgm:t>
        <a:bodyPr/>
        <a:lstStyle/>
        <a:p>
          <a:endParaRPr lang="en-US"/>
        </a:p>
      </dgm:t>
    </dgm:pt>
    <dgm:pt modelId="{358B602E-F3C2-409D-8654-F5E1400278A0}" type="pres">
      <dgm:prSet presAssocID="{0F1D1E59-2857-4D34-B753-0F07CEEA8167}" presName="textNode" presStyleLbl="bgShp" presStyleIdx="1" presStyleCnt="2"/>
      <dgm:spPr/>
      <dgm:t>
        <a:bodyPr/>
        <a:lstStyle/>
        <a:p>
          <a:endParaRPr lang="en-US"/>
        </a:p>
      </dgm:t>
    </dgm:pt>
    <dgm:pt modelId="{9F2B515D-714E-41A7-A2D0-B38F65D552AD}" type="pres">
      <dgm:prSet presAssocID="{0F1D1E59-2857-4D34-B753-0F07CEEA8167}" presName="compChildNode" presStyleCnt="0"/>
      <dgm:spPr/>
    </dgm:pt>
    <dgm:pt modelId="{25ADB5C0-2B4E-46DF-B535-E67D0B566148}" type="pres">
      <dgm:prSet presAssocID="{0F1D1E59-2857-4D34-B753-0F07CEEA8167}" presName="theInnerList" presStyleCnt="0"/>
      <dgm:spPr/>
    </dgm:pt>
    <dgm:pt modelId="{435F791F-03FA-46A0-8D22-BD3A639B30BB}" type="pres">
      <dgm:prSet presAssocID="{5D9C0A5A-AA49-4D91-941E-A5D64AE2447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300E8-F52E-49DB-AAA3-B359A9C85B1A}" type="pres">
      <dgm:prSet presAssocID="{5D9C0A5A-AA49-4D91-941E-A5D64AE24473}" presName="aSpace2" presStyleCnt="0"/>
      <dgm:spPr/>
    </dgm:pt>
    <dgm:pt modelId="{E23075CE-5431-43ED-9EE4-D9B721BA561E}" type="pres">
      <dgm:prSet presAssocID="{BF2414C7-634F-4E79-8667-984CE1CB5B88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295012-323E-4A28-BDE9-9C2ABC287298}" type="presOf" srcId="{BF2414C7-634F-4E79-8667-984CE1CB5B88}" destId="{E23075CE-5431-43ED-9EE4-D9B721BA561E}" srcOrd="0" destOrd="0" presId="urn:microsoft.com/office/officeart/2005/8/layout/lProcess2"/>
    <dgm:cxn modelId="{4A7007CA-16AB-4657-8E77-CC04F4F64000}" type="presOf" srcId="{7E1D3F08-7DE9-4131-9BCD-739AB6DBE449}" destId="{B9F3C75F-0626-4ED0-80B2-4C89036CB206}" srcOrd="0" destOrd="0" presId="urn:microsoft.com/office/officeart/2005/8/layout/lProcess2"/>
    <dgm:cxn modelId="{4FE068CB-419C-47B7-9E38-8625ED3EBDF1}" type="presOf" srcId="{0F1D1E59-2857-4D34-B753-0F07CEEA8167}" destId="{358B602E-F3C2-409D-8654-F5E1400278A0}" srcOrd="1" destOrd="0" presId="urn:microsoft.com/office/officeart/2005/8/layout/lProcess2"/>
    <dgm:cxn modelId="{73F48D63-81AB-4507-B342-E4F6D189C412}" srcId="{0F1D1E59-2857-4D34-B753-0F07CEEA8167}" destId="{5D9C0A5A-AA49-4D91-941E-A5D64AE24473}" srcOrd="0" destOrd="0" parTransId="{B02B6BAA-918C-42C2-84CF-AB65019EEC8F}" sibTransId="{3BE541FA-A219-499E-A4BB-ADA0ABE8E879}"/>
    <dgm:cxn modelId="{8FB7BE70-4308-427C-98D5-ADF87BE92B7D}" type="presOf" srcId="{F9980DF9-BC54-4DC4-BF78-377DD6080FA1}" destId="{0A865693-2122-4977-9FC9-9B88DCED84BF}" srcOrd="0" destOrd="0" presId="urn:microsoft.com/office/officeart/2005/8/layout/lProcess2"/>
    <dgm:cxn modelId="{3B5D4047-2EC3-4C8B-BC3B-09280FC9E458}" type="presOf" srcId="{F9980DF9-BC54-4DC4-BF78-377DD6080FA1}" destId="{F7362C79-76C4-44A4-94F7-91AEC7737155}" srcOrd="1" destOrd="0" presId="urn:microsoft.com/office/officeart/2005/8/layout/lProcess2"/>
    <dgm:cxn modelId="{3F532CEA-F8FD-49FE-A4ED-F189352D0257}" srcId="{0F1D1E59-2857-4D34-B753-0F07CEEA8167}" destId="{BF2414C7-634F-4E79-8667-984CE1CB5B88}" srcOrd="1" destOrd="0" parTransId="{005509D1-244E-40C7-A5A4-54C914A3A717}" sibTransId="{BB0B6F95-3C21-4ED2-9B18-008C1C97F63F}"/>
    <dgm:cxn modelId="{342EC483-063A-4A17-B7D5-531577AE4A22}" type="presOf" srcId="{12E4A719-A81C-4D11-B7AC-AD79124462A6}" destId="{65862F7F-38CA-482B-A810-670723DAB9C1}" srcOrd="0" destOrd="0" presId="urn:microsoft.com/office/officeart/2005/8/layout/lProcess2"/>
    <dgm:cxn modelId="{69377AC7-26D7-420C-9C64-B3004F320155}" type="presOf" srcId="{5D9C0A5A-AA49-4D91-941E-A5D64AE24473}" destId="{435F791F-03FA-46A0-8D22-BD3A639B30BB}" srcOrd="0" destOrd="0" presId="urn:microsoft.com/office/officeart/2005/8/layout/lProcess2"/>
    <dgm:cxn modelId="{9CAFEB8C-EEC3-4A69-9FA1-0F2AA6FC147B}" srcId="{F9980DF9-BC54-4DC4-BF78-377DD6080FA1}" destId="{7E1D3F08-7DE9-4131-9BCD-739AB6DBE449}" srcOrd="1" destOrd="0" parTransId="{5F124ED5-206C-4E40-969C-14DC019F41A2}" sibTransId="{B4D585FC-DF30-4BF2-85B1-89B7B63D13C5}"/>
    <dgm:cxn modelId="{CE98427A-AEA6-460B-944D-C0C6DF0B2F83}" srcId="{F9980DF9-BC54-4DC4-BF78-377DD6080FA1}" destId="{12E4A719-A81C-4D11-B7AC-AD79124462A6}" srcOrd="0" destOrd="0" parTransId="{791C4B86-DAEE-4C8A-B94E-2CD9C84E24A3}" sibTransId="{9DE52AEF-29F7-476C-859C-E8F11F79712E}"/>
    <dgm:cxn modelId="{EA823165-DA5E-45F3-A201-C58D238023C4}" srcId="{BD288C46-6AD8-46E7-A4CF-B96DF41117A3}" destId="{0F1D1E59-2857-4D34-B753-0F07CEEA8167}" srcOrd="1" destOrd="0" parTransId="{A3E14531-9C27-4731-9105-496567145C75}" sibTransId="{9FF0D858-DDC7-4782-9846-5EF009C02A0D}"/>
    <dgm:cxn modelId="{E5E92996-7882-4B58-AFB3-C71942D07F61}" srcId="{BD288C46-6AD8-46E7-A4CF-B96DF41117A3}" destId="{F9980DF9-BC54-4DC4-BF78-377DD6080FA1}" srcOrd="0" destOrd="0" parTransId="{3725053B-61FD-4FAE-A89E-423C2BA6B46B}" sibTransId="{F73C6D24-787E-4DEC-B33F-D7C737279B9F}"/>
    <dgm:cxn modelId="{765C428F-D7C6-4119-96D9-0A445F2F3729}" type="presOf" srcId="{BD288C46-6AD8-46E7-A4CF-B96DF41117A3}" destId="{A3FA787B-E6D9-4DEB-8539-FC4194DB434B}" srcOrd="0" destOrd="0" presId="urn:microsoft.com/office/officeart/2005/8/layout/lProcess2"/>
    <dgm:cxn modelId="{0B8D1F8C-3BF8-4906-8EC4-168096DA48ED}" type="presOf" srcId="{0F1D1E59-2857-4D34-B753-0F07CEEA8167}" destId="{41378319-0DA7-4152-A354-51339324D5C0}" srcOrd="0" destOrd="0" presId="urn:microsoft.com/office/officeart/2005/8/layout/lProcess2"/>
    <dgm:cxn modelId="{2772C730-84F2-4A1C-8D55-AD690794F892}" type="presParOf" srcId="{A3FA787B-E6D9-4DEB-8539-FC4194DB434B}" destId="{56F35D53-320D-4B9F-84D4-E907F346D36A}" srcOrd="0" destOrd="0" presId="urn:microsoft.com/office/officeart/2005/8/layout/lProcess2"/>
    <dgm:cxn modelId="{39F506F0-3C6D-4611-B4EF-973710CA4886}" type="presParOf" srcId="{56F35D53-320D-4B9F-84D4-E907F346D36A}" destId="{0A865693-2122-4977-9FC9-9B88DCED84BF}" srcOrd="0" destOrd="0" presId="urn:microsoft.com/office/officeart/2005/8/layout/lProcess2"/>
    <dgm:cxn modelId="{90E77AF6-A679-462A-9937-4490287FD175}" type="presParOf" srcId="{56F35D53-320D-4B9F-84D4-E907F346D36A}" destId="{F7362C79-76C4-44A4-94F7-91AEC7737155}" srcOrd="1" destOrd="0" presId="urn:microsoft.com/office/officeart/2005/8/layout/lProcess2"/>
    <dgm:cxn modelId="{9EC741F5-D771-45A1-BCAE-6FFF2B28E1AA}" type="presParOf" srcId="{56F35D53-320D-4B9F-84D4-E907F346D36A}" destId="{210C77FE-4E3D-469A-BC00-D082D4ACC743}" srcOrd="2" destOrd="0" presId="urn:microsoft.com/office/officeart/2005/8/layout/lProcess2"/>
    <dgm:cxn modelId="{B8754B30-8F12-4BB3-ABBE-28D888A5C255}" type="presParOf" srcId="{210C77FE-4E3D-469A-BC00-D082D4ACC743}" destId="{E4C6087C-87DF-4978-811E-E8890BF782C4}" srcOrd="0" destOrd="0" presId="urn:microsoft.com/office/officeart/2005/8/layout/lProcess2"/>
    <dgm:cxn modelId="{6A24010C-04A0-45D2-BE53-E7C78CE1925A}" type="presParOf" srcId="{E4C6087C-87DF-4978-811E-E8890BF782C4}" destId="{65862F7F-38CA-482B-A810-670723DAB9C1}" srcOrd="0" destOrd="0" presId="urn:microsoft.com/office/officeart/2005/8/layout/lProcess2"/>
    <dgm:cxn modelId="{826D6741-5B94-4CCD-8A9E-60AC6E0B9858}" type="presParOf" srcId="{E4C6087C-87DF-4978-811E-E8890BF782C4}" destId="{4183DD07-BEC7-404D-B8C0-8B3C6DD658B5}" srcOrd="1" destOrd="0" presId="urn:microsoft.com/office/officeart/2005/8/layout/lProcess2"/>
    <dgm:cxn modelId="{7B641E25-BCB2-44C2-9E0C-5156E50451DA}" type="presParOf" srcId="{E4C6087C-87DF-4978-811E-E8890BF782C4}" destId="{B9F3C75F-0626-4ED0-80B2-4C89036CB206}" srcOrd="2" destOrd="0" presId="urn:microsoft.com/office/officeart/2005/8/layout/lProcess2"/>
    <dgm:cxn modelId="{02FF80CE-6322-4F42-B73D-75216B249433}" type="presParOf" srcId="{A3FA787B-E6D9-4DEB-8539-FC4194DB434B}" destId="{FCE2C90F-E848-4A79-BDCC-9F1F0924202A}" srcOrd="1" destOrd="0" presId="urn:microsoft.com/office/officeart/2005/8/layout/lProcess2"/>
    <dgm:cxn modelId="{160BFB8F-46BD-4E97-A023-E0407FB4C26D}" type="presParOf" srcId="{A3FA787B-E6D9-4DEB-8539-FC4194DB434B}" destId="{CF6D07D0-86FC-450C-8EC4-2C231B7FA8E3}" srcOrd="2" destOrd="0" presId="urn:microsoft.com/office/officeart/2005/8/layout/lProcess2"/>
    <dgm:cxn modelId="{120ABA14-51C2-4D46-9D07-4768DFDD3D26}" type="presParOf" srcId="{CF6D07D0-86FC-450C-8EC4-2C231B7FA8E3}" destId="{41378319-0DA7-4152-A354-51339324D5C0}" srcOrd="0" destOrd="0" presId="urn:microsoft.com/office/officeart/2005/8/layout/lProcess2"/>
    <dgm:cxn modelId="{49C8419B-826E-4376-8336-4C04C21FC984}" type="presParOf" srcId="{CF6D07D0-86FC-450C-8EC4-2C231B7FA8E3}" destId="{358B602E-F3C2-409D-8654-F5E1400278A0}" srcOrd="1" destOrd="0" presId="urn:microsoft.com/office/officeart/2005/8/layout/lProcess2"/>
    <dgm:cxn modelId="{9FCB23D5-7AFF-4718-AD50-E118255A1662}" type="presParOf" srcId="{CF6D07D0-86FC-450C-8EC4-2C231B7FA8E3}" destId="{9F2B515D-714E-41A7-A2D0-B38F65D552AD}" srcOrd="2" destOrd="0" presId="urn:microsoft.com/office/officeart/2005/8/layout/lProcess2"/>
    <dgm:cxn modelId="{A88BB28C-25BC-47AD-BDBA-253744C6417B}" type="presParOf" srcId="{9F2B515D-714E-41A7-A2D0-B38F65D552AD}" destId="{25ADB5C0-2B4E-46DF-B535-E67D0B566148}" srcOrd="0" destOrd="0" presId="urn:microsoft.com/office/officeart/2005/8/layout/lProcess2"/>
    <dgm:cxn modelId="{3306DFE0-8003-4CF6-9BF1-DC64709FB3CB}" type="presParOf" srcId="{25ADB5C0-2B4E-46DF-B535-E67D0B566148}" destId="{435F791F-03FA-46A0-8D22-BD3A639B30BB}" srcOrd="0" destOrd="0" presId="urn:microsoft.com/office/officeart/2005/8/layout/lProcess2"/>
    <dgm:cxn modelId="{55694038-7619-4EA1-B1F2-9F7BB67B160A}" type="presParOf" srcId="{25ADB5C0-2B4E-46DF-B535-E67D0B566148}" destId="{2F0300E8-F52E-49DB-AAA3-B359A9C85B1A}" srcOrd="1" destOrd="0" presId="urn:microsoft.com/office/officeart/2005/8/layout/lProcess2"/>
    <dgm:cxn modelId="{943DFF1E-F01F-4ADD-B94D-532C538E560C}" type="presParOf" srcId="{25ADB5C0-2B4E-46DF-B535-E67D0B566148}" destId="{E23075CE-5431-43ED-9EE4-D9B721BA561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21D01D-AFFF-47A0-8053-F19F99D7F9E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EAFD218-86CF-4CCE-B97E-A8CA61C2F5F0}">
      <dgm:prSet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Read-only memory</a:t>
          </a:r>
          <a:r>
            <a:rPr lang="en-US" b="0" dirty="0" smtClean="0"/>
            <a:t> (</a:t>
          </a:r>
          <a:r>
            <a:rPr lang="en-US" b="1" dirty="0" smtClean="0">
              <a:solidFill>
                <a:srgbClr val="A52439"/>
              </a:solidFill>
            </a:rPr>
            <a:t>ROM</a:t>
          </a:r>
          <a:r>
            <a:rPr lang="en-US" b="0" dirty="0" smtClean="0"/>
            <a:t>) refers to memory chips storing permanent data and instructions</a:t>
          </a:r>
          <a:endParaRPr lang="en-US" b="1" dirty="0"/>
        </a:p>
      </dgm:t>
    </dgm:pt>
    <dgm:pt modelId="{9A9204D6-BC22-49E9-B2F9-A8A59F3293C8}" type="parTrans" cxnId="{E6E5D91E-6237-45E7-A05E-E8D9B1873D4A}">
      <dgm:prSet/>
      <dgm:spPr/>
      <dgm:t>
        <a:bodyPr/>
        <a:lstStyle/>
        <a:p>
          <a:endParaRPr lang="en-US"/>
        </a:p>
      </dgm:t>
    </dgm:pt>
    <dgm:pt modelId="{252E7991-B947-4A3B-9251-54FFAD98D6AE}" type="sibTrans" cxnId="{E6E5D91E-6237-45E7-A05E-E8D9B1873D4A}">
      <dgm:prSet/>
      <dgm:spPr/>
      <dgm:t>
        <a:bodyPr/>
        <a:lstStyle/>
        <a:p>
          <a:endParaRPr lang="en-US"/>
        </a:p>
      </dgm:t>
    </dgm:pt>
    <dgm:pt modelId="{7894D48A-A43C-4DCB-9446-2CD42665DC92}">
      <dgm:prSet/>
      <dgm:spPr/>
      <dgm:t>
        <a:bodyPr/>
        <a:lstStyle/>
        <a:p>
          <a:r>
            <a:rPr lang="en-US" b="1" dirty="0" smtClean="0">
              <a:solidFill>
                <a:srgbClr val="A52439"/>
              </a:solidFill>
            </a:rPr>
            <a:t>Firmware   </a:t>
          </a:r>
          <a:r>
            <a:rPr lang="en-US" b="1" dirty="0" smtClean="0">
              <a:solidFill>
                <a:schemeClr val="tx1"/>
              </a:solidFill>
            </a:rPr>
            <a:t>Microcode stored in ROM</a:t>
          </a:r>
          <a:endParaRPr lang="en-US" b="1" dirty="0">
            <a:solidFill>
              <a:schemeClr val="tx1"/>
            </a:solidFill>
          </a:endParaRPr>
        </a:p>
      </dgm:t>
    </dgm:pt>
    <dgm:pt modelId="{F7725410-9853-4564-8463-F5423955620D}" type="parTrans" cxnId="{5353BDE4-154E-4779-9AF0-8AF7FDA67C46}">
      <dgm:prSet/>
      <dgm:spPr/>
      <dgm:t>
        <a:bodyPr/>
        <a:lstStyle/>
        <a:p>
          <a:endParaRPr lang="en-US"/>
        </a:p>
      </dgm:t>
    </dgm:pt>
    <dgm:pt modelId="{A5D175F6-E7B3-4664-B6A3-1389642E61B0}" type="sibTrans" cxnId="{5353BDE4-154E-4779-9AF0-8AF7FDA67C46}">
      <dgm:prSet/>
      <dgm:spPr/>
      <dgm:t>
        <a:bodyPr/>
        <a:lstStyle/>
        <a:p>
          <a:endParaRPr lang="en-US"/>
        </a:p>
      </dgm:t>
    </dgm:pt>
    <dgm:pt modelId="{7E6C69CC-CA2A-479B-BBD6-62368AAB5CF8}">
      <dgm:prSet/>
      <dgm:spPr/>
      <dgm:t>
        <a:bodyPr/>
        <a:lstStyle/>
        <a:p>
          <a:r>
            <a:rPr lang="en-US" b="0" dirty="0" smtClean="0"/>
            <a:t>A </a:t>
          </a:r>
          <a:r>
            <a:rPr lang="en-US" b="1" dirty="0" smtClean="0">
              <a:solidFill>
                <a:srgbClr val="990000"/>
              </a:solidFill>
            </a:rPr>
            <a:t>PROM</a:t>
          </a:r>
          <a:r>
            <a:rPr lang="en-US" b="0" dirty="0" smtClean="0"/>
            <a:t> (Programmable Read-Only memory) chip is a blank ROM chip that can be written to permanently only once.</a:t>
          </a:r>
          <a:endParaRPr lang="en-US" b="0" dirty="0"/>
        </a:p>
      </dgm:t>
    </dgm:pt>
    <dgm:pt modelId="{3EFC1CE5-53D4-4F55-9ADF-76A8D00EEAD1}" type="parTrans" cxnId="{CD74B188-1539-4F85-B80F-9CF315B257FF}">
      <dgm:prSet/>
      <dgm:spPr/>
      <dgm:t>
        <a:bodyPr/>
        <a:lstStyle/>
        <a:p>
          <a:endParaRPr lang="en-US"/>
        </a:p>
      </dgm:t>
    </dgm:pt>
    <dgm:pt modelId="{F41854CA-39D3-4B9B-964C-C96374B7F03A}" type="sibTrans" cxnId="{CD74B188-1539-4F85-B80F-9CF315B257FF}">
      <dgm:prSet/>
      <dgm:spPr/>
      <dgm:t>
        <a:bodyPr/>
        <a:lstStyle/>
        <a:p>
          <a:endParaRPr lang="en-US"/>
        </a:p>
      </dgm:t>
    </dgm:pt>
    <dgm:pt modelId="{AE35A4F0-0B00-4D86-834D-D95CE1CFB37C}">
      <dgm:prSet/>
      <dgm:spPr/>
      <dgm:t>
        <a:bodyPr/>
        <a:lstStyle/>
        <a:p>
          <a:r>
            <a:rPr lang="en-US" b="0" dirty="0" smtClean="0">
              <a:solidFill>
                <a:srgbClr val="990000"/>
              </a:solidFill>
            </a:rPr>
            <a:t>EEPROM</a:t>
          </a:r>
          <a:r>
            <a:rPr lang="en-US" b="0" dirty="0" smtClean="0"/>
            <a:t> can be erased</a:t>
          </a:r>
          <a:endParaRPr lang="en-US" b="0" dirty="0"/>
        </a:p>
      </dgm:t>
    </dgm:pt>
    <dgm:pt modelId="{1D9C386E-A059-48CE-9F60-4486599870A0}" type="parTrans" cxnId="{16D262E1-AFF6-4207-BFF9-BDB6BA2B452F}">
      <dgm:prSet/>
      <dgm:spPr/>
      <dgm:t>
        <a:bodyPr/>
        <a:lstStyle/>
        <a:p>
          <a:endParaRPr lang="en-US"/>
        </a:p>
      </dgm:t>
    </dgm:pt>
    <dgm:pt modelId="{065BA573-612F-491C-BE88-AC16B9D050BB}" type="sibTrans" cxnId="{16D262E1-AFF6-4207-BFF9-BDB6BA2B452F}">
      <dgm:prSet/>
      <dgm:spPr/>
      <dgm:t>
        <a:bodyPr/>
        <a:lstStyle/>
        <a:p>
          <a:endParaRPr lang="en-US"/>
        </a:p>
      </dgm:t>
    </dgm:pt>
    <dgm:pt modelId="{30A689A0-34C8-4A81-8A9A-BE4EB31902E6}" type="pres">
      <dgm:prSet presAssocID="{F521D01D-AFFF-47A0-8053-F19F99D7F9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613C0-3BFA-40C8-8809-D0F77ED175BB}" type="pres">
      <dgm:prSet presAssocID="{7EAFD218-86CF-4CCE-B97E-A8CA61C2F5F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8CDD4-A6EB-4FE3-BBA2-2491C9C6E752}" type="pres">
      <dgm:prSet presAssocID="{7EAFD218-86CF-4CCE-B97E-A8CA61C2F5F0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94572-9ACE-48EE-9BB6-EA9D7F002D8C}" type="pres">
      <dgm:prSet presAssocID="{7E6C69CC-CA2A-479B-BBD6-62368AAB5CF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DCCEB-D6A0-4D85-BA12-52C829CF5E71}" type="pres">
      <dgm:prSet presAssocID="{7E6C69CC-CA2A-479B-BBD6-62368AAB5CF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F85156-C03C-4D72-AC07-E1B5E31E9C2F}" type="presOf" srcId="{7894D48A-A43C-4DCB-9446-2CD42665DC92}" destId="{BEB8CDD4-A6EB-4FE3-BBA2-2491C9C6E752}" srcOrd="0" destOrd="0" presId="urn:microsoft.com/office/officeart/2005/8/layout/vList2"/>
    <dgm:cxn modelId="{5353BDE4-154E-4779-9AF0-8AF7FDA67C46}" srcId="{7EAFD218-86CF-4CCE-B97E-A8CA61C2F5F0}" destId="{7894D48A-A43C-4DCB-9446-2CD42665DC92}" srcOrd="0" destOrd="0" parTransId="{F7725410-9853-4564-8463-F5423955620D}" sibTransId="{A5D175F6-E7B3-4664-B6A3-1389642E61B0}"/>
    <dgm:cxn modelId="{16D262E1-AFF6-4207-BFF9-BDB6BA2B452F}" srcId="{7E6C69CC-CA2A-479B-BBD6-62368AAB5CF8}" destId="{AE35A4F0-0B00-4D86-834D-D95CE1CFB37C}" srcOrd="0" destOrd="0" parTransId="{1D9C386E-A059-48CE-9F60-4486599870A0}" sibTransId="{065BA573-612F-491C-BE88-AC16B9D050BB}"/>
    <dgm:cxn modelId="{7AFDB698-FABD-4B08-9781-4ABC8D98A4AB}" type="presOf" srcId="{7EAFD218-86CF-4CCE-B97E-A8CA61C2F5F0}" destId="{DF0613C0-3BFA-40C8-8809-D0F77ED175BB}" srcOrd="0" destOrd="0" presId="urn:microsoft.com/office/officeart/2005/8/layout/vList2"/>
    <dgm:cxn modelId="{3894E6C8-382A-4E16-9585-D1AB7BB2F0E5}" type="presOf" srcId="{7E6C69CC-CA2A-479B-BBD6-62368AAB5CF8}" destId="{84C94572-9ACE-48EE-9BB6-EA9D7F002D8C}" srcOrd="0" destOrd="0" presId="urn:microsoft.com/office/officeart/2005/8/layout/vList2"/>
    <dgm:cxn modelId="{430886F5-0DA7-4C53-B2A0-092FE78586EF}" type="presOf" srcId="{F521D01D-AFFF-47A0-8053-F19F99D7F9EE}" destId="{30A689A0-34C8-4A81-8A9A-BE4EB31902E6}" srcOrd="0" destOrd="0" presId="urn:microsoft.com/office/officeart/2005/8/layout/vList2"/>
    <dgm:cxn modelId="{CD74B188-1539-4F85-B80F-9CF315B257FF}" srcId="{F521D01D-AFFF-47A0-8053-F19F99D7F9EE}" destId="{7E6C69CC-CA2A-479B-BBD6-62368AAB5CF8}" srcOrd="1" destOrd="0" parTransId="{3EFC1CE5-53D4-4F55-9ADF-76A8D00EEAD1}" sibTransId="{F41854CA-39D3-4B9B-964C-C96374B7F03A}"/>
    <dgm:cxn modelId="{E6E5D91E-6237-45E7-A05E-E8D9B1873D4A}" srcId="{F521D01D-AFFF-47A0-8053-F19F99D7F9EE}" destId="{7EAFD218-86CF-4CCE-B97E-A8CA61C2F5F0}" srcOrd="0" destOrd="0" parTransId="{9A9204D6-BC22-49E9-B2F9-A8A59F3293C8}" sibTransId="{252E7991-B947-4A3B-9251-54FFAD98D6AE}"/>
    <dgm:cxn modelId="{C2355097-841E-43DB-8D51-8F0DB1CE9F1F}" type="presOf" srcId="{AE35A4F0-0B00-4D86-834D-D95CE1CFB37C}" destId="{2C1DCCEB-D6A0-4D85-BA12-52C829CF5E71}" srcOrd="0" destOrd="0" presId="urn:microsoft.com/office/officeart/2005/8/layout/vList2"/>
    <dgm:cxn modelId="{26DB3DAF-2B38-46AD-AECC-17A9EB2B2DAA}" type="presParOf" srcId="{30A689A0-34C8-4A81-8A9A-BE4EB31902E6}" destId="{DF0613C0-3BFA-40C8-8809-D0F77ED175BB}" srcOrd="0" destOrd="0" presId="urn:microsoft.com/office/officeart/2005/8/layout/vList2"/>
    <dgm:cxn modelId="{4AE93F3B-7CA8-4C72-B8EF-930552AF88BE}" type="presParOf" srcId="{30A689A0-34C8-4A81-8A9A-BE4EB31902E6}" destId="{BEB8CDD4-A6EB-4FE3-BBA2-2491C9C6E752}" srcOrd="1" destOrd="0" presId="urn:microsoft.com/office/officeart/2005/8/layout/vList2"/>
    <dgm:cxn modelId="{81535A12-9574-483B-B12E-C76E9940DCA2}" type="presParOf" srcId="{30A689A0-34C8-4A81-8A9A-BE4EB31902E6}" destId="{84C94572-9ACE-48EE-9BB6-EA9D7F002D8C}" srcOrd="2" destOrd="0" presId="urn:microsoft.com/office/officeart/2005/8/layout/vList2"/>
    <dgm:cxn modelId="{F8D0A1FA-8644-4D40-80D5-3F7BEAB6153A}" type="presParOf" srcId="{30A689A0-34C8-4A81-8A9A-BE4EB31902E6}" destId="{2C1DCCEB-D6A0-4D85-BA12-52C829CF5E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D3CD01-6CDF-4C71-A123-C7C85782DB34}" type="doc">
      <dgm:prSet loTypeId="urn:microsoft.com/office/officeart/2005/8/layout/default#2" loCatId="list" qsTypeId="urn:microsoft.com/office/officeart/2005/8/quickstyle/3d3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B22A832-F9DA-4335-BB8B-D046B7576135}">
      <dgm:prSet phldrT="[Text]"/>
      <dgm:spPr>
        <a:xfrm>
          <a:off x="0" y="152401"/>
          <a:ext cx="2738437" cy="914397"/>
        </a:xfrm>
        <a:solidFill>
          <a:srgbClr val="C0504D">
            <a:shade val="8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Dynamic RAM (DRAM)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DF11FC1-0272-45B5-A74E-173B2C67AC07}" type="parTrans" cxnId="{ABE87DF9-845A-4186-ADE7-2C423BF3D441}">
      <dgm:prSet/>
      <dgm:spPr/>
      <dgm:t>
        <a:bodyPr/>
        <a:lstStyle/>
        <a:p>
          <a:endParaRPr lang="en-US"/>
        </a:p>
      </dgm:t>
    </dgm:pt>
    <dgm:pt modelId="{469B7EEE-8935-4B83-96F0-3DCFBEEB2B3D}" type="sibTrans" cxnId="{ABE87DF9-845A-4186-ADE7-2C423BF3D441}">
      <dgm:prSet/>
      <dgm:spPr/>
      <dgm:t>
        <a:bodyPr/>
        <a:lstStyle/>
        <a:p>
          <a:endParaRPr lang="en-US"/>
        </a:p>
      </dgm:t>
    </dgm:pt>
    <dgm:pt modelId="{3D7CF427-20CA-4494-8372-0293F0682A77}">
      <dgm:prSet phldrT="[Text]"/>
      <dgm:spPr>
        <a:xfrm>
          <a:off x="3012281" y="152401"/>
          <a:ext cx="2738437" cy="914397"/>
        </a:xfrm>
        <a:solidFill>
          <a:srgbClr val="C0504D">
            <a:shade val="80000"/>
            <a:hueOff val="-17936"/>
            <a:satOff val="-2012"/>
            <a:lumOff val="1284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Static RAM (SRAM)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0897C7E-2FF3-4C39-BD70-68A3A2D2E838}" type="parTrans" cxnId="{C07E1935-C1D8-461A-BDC3-C3E58CA13955}">
      <dgm:prSet/>
      <dgm:spPr/>
      <dgm:t>
        <a:bodyPr/>
        <a:lstStyle/>
        <a:p>
          <a:endParaRPr lang="en-US"/>
        </a:p>
      </dgm:t>
    </dgm:pt>
    <dgm:pt modelId="{985901BD-66A3-49C6-BA66-38A4A5BC2B55}" type="sibTrans" cxnId="{C07E1935-C1D8-461A-BDC3-C3E58CA13955}">
      <dgm:prSet/>
      <dgm:spPr/>
      <dgm:t>
        <a:bodyPr/>
        <a:lstStyle/>
        <a:p>
          <a:endParaRPr lang="en-US"/>
        </a:p>
      </dgm:t>
    </dgm:pt>
    <dgm:pt modelId="{F2111522-32E0-467E-8CCB-C8D50763FB9C}">
      <dgm:prSet phldrT="[Text]"/>
      <dgm:spPr>
        <a:xfrm>
          <a:off x="6024562" y="152401"/>
          <a:ext cx="2738437" cy="914397"/>
        </a:xfrm>
        <a:solidFill>
          <a:srgbClr val="C0504D">
            <a:shade val="80000"/>
            <a:hueOff val="-35872"/>
            <a:satOff val="-4024"/>
            <a:lumOff val="2568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Magnetoresistive</a:t>
          </a:r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RAM (MRAM)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28B06C8-E51A-4D29-8B31-9AE9EB544037}" type="parTrans" cxnId="{E73548CA-0D52-4489-8228-DCD6709A38EC}">
      <dgm:prSet/>
      <dgm:spPr/>
      <dgm:t>
        <a:bodyPr/>
        <a:lstStyle/>
        <a:p>
          <a:endParaRPr lang="en-US"/>
        </a:p>
      </dgm:t>
    </dgm:pt>
    <dgm:pt modelId="{C5E35148-92FD-4063-A460-CAD9077B5081}" type="sibTrans" cxnId="{E73548CA-0D52-4489-8228-DCD6709A38EC}">
      <dgm:prSet/>
      <dgm:spPr/>
      <dgm:t>
        <a:bodyPr/>
        <a:lstStyle/>
        <a:p>
          <a:endParaRPr lang="en-US"/>
        </a:p>
      </dgm:t>
    </dgm:pt>
    <dgm:pt modelId="{B959E24A-7124-4E6B-B1CC-DFB261CFCBA7}" type="pres">
      <dgm:prSet presAssocID="{49D3CD01-6CDF-4C71-A123-C7C85782DB3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1C28AE-50F4-4EEA-87E8-F31C9D4EDE0F}" type="pres">
      <dgm:prSet presAssocID="{2B22A832-F9DA-4335-BB8B-D046B7576135}" presName="node" presStyleLbl="node1" presStyleIdx="0" presStyleCnt="3" custScaleY="5565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70374EF-A640-4813-843F-005F9C44A2C6}" type="pres">
      <dgm:prSet presAssocID="{469B7EEE-8935-4B83-96F0-3DCFBEEB2B3D}" presName="sibTrans" presStyleCnt="0"/>
      <dgm:spPr/>
    </dgm:pt>
    <dgm:pt modelId="{4E2D6458-DCF5-43A2-8737-5F8F117D3878}" type="pres">
      <dgm:prSet presAssocID="{3D7CF427-20CA-4494-8372-0293F0682A77}" presName="node" presStyleLbl="node1" presStyleIdx="1" presStyleCnt="3" custScaleY="5565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6B435E6-2A71-4E70-8ACA-5DC5CF0050BF}" type="pres">
      <dgm:prSet presAssocID="{985901BD-66A3-49C6-BA66-38A4A5BC2B55}" presName="sibTrans" presStyleCnt="0"/>
      <dgm:spPr/>
    </dgm:pt>
    <dgm:pt modelId="{638FF82D-D51B-47B0-A7B5-C774E0D0E3A6}" type="pres">
      <dgm:prSet presAssocID="{F2111522-32E0-467E-8CCB-C8D50763FB9C}" presName="node" presStyleLbl="node1" presStyleIdx="2" presStyleCnt="3" custScaleY="5565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7F840034-28C6-4DEB-911B-A4D8DD921BE3}" type="presOf" srcId="{3D7CF427-20CA-4494-8372-0293F0682A77}" destId="{4E2D6458-DCF5-43A2-8737-5F8F117D3878}" srcOrd="0" destOrd="0" presId="urn:microsoft.com/office/officeart/2005/8/layout/default#2"/>
    <dgm:cxn modelId="{AE3366E3-F48D-4DBE-9FE5-A526471C3A71}" type="presOf" srcId="{2B22A832-F9DA-4335-BB8B-D046B7576135}" destId="{CC1C28AE-50F4-4EEA-87E8-F31C9D4EDE0F}" srcOrd="0" destOrd="0" presId="urn:microsoft.com/office/officeart/2005/8/layout/default#2"/>
    <dgm:cxn modelId="{E73548CA-0D52-4489-8228-DCD6709A38EC}" srcId="{49D3CD01-6CDF-4C71-A123-C7C85782DB34}" destId="{F2111522-32E0-467E-8CCB-C8D50763FB9C}" srcOrd="2" destOrd="0" parTransId="{828B06C8-E51A-4D29-8B31-9AE9EB544037}" sibTransId="{C5E35148-92FD-4063-A460-CAD9077B5081}"/>
    <dgm:cxn modelId="{C07E1935-C1D8-461A-BDC3-C3E58CA13955}" srcId="{49D3CD01-6CDF-4C71-A123-C7C85782DB34}" destId="{3D7CF427-20CA-4494-8372-0293F0682A77}" srcOrd="1" destOrd="0" parTransId="{90897C7E-2FF3-4C39-BD70-68A3A2D2E838}" sibTransId="{985901BD-66A3-49C6-BA66-38A4A5BC2B55}"/>
    <dgm:cxn modelId="{21927BBD-6D7F-4B99-8DB3-C390E8525342}" type="presOf" srcId="{49D3CD01-6CDF-4C71-A123-C7C85782DB34}" destId="{B959E24A-7124-4E6B-B1CC-DFB261CFCBA7}" srcOrd="0" destOrd="0" presId="urn:microsoft.com/office/officeart/2005/8/layout/default#2"/>
    <dgm:cxn modelId="{0FB76ACF-6B3B-486B-899E-A1A3BC9F61A5}" type="presOf" srcId="{F2111522-32E0-467E-8CCB-C8D50763FB9C}" destId="{638FF82D-D51B-47B0-A7B5-C774E0D0E3A6}" srcOrd="0" destOrd="0" presId="urn:microsoft.com/office/officeart/2005/8/layout/default#2"/>
    <dgm:cxn modelId="{ABE87DF9-845A-4186-ADE7-2C423BF3D441}" srcId="{49D3CD01-6CDF-4C71-A123-C7C85782DB34}" destId="{2B22A832-F9DA-4335-BB8B-D046B7576135}" srcOrd="0" destOrd="0" parTransId="{4DF11FC1-0272-45B5-A74E-173B2C67AC07}" sibTransId="{469B7EEE-8935-4B83-96F0-3DCFBEEB2B3D}"/>
    <dgm:cxn modelId="{6ADEB900-3079-44A1-8832-8E009DA6D39B}" type="presParOf" srcId="{B959E24A-7124-4E6B-B1CC-DFB261CFCBA7}" destId="{CC1C28AE-50F4-4EEA-87E8-F31C9D4EDE0F}" srcOrd="0" destOrd="0" presId="urn:microsoft.com/office/officeart/2005/8/layout/default#2"/>
    <dgm:cxn modelId="{3D8B56C6-A47A-4B5C-9027-4E3A5D4FA8C8}" type="presParOf" srcId="{B959E24A-7124-4E6B-B1CC-DFB261CFCBA7}" destId="{770374EF-A640-4813-843F-005F9C44A2C6}" srcOrd="1" destOrd="0" presId="urn:microsoft.com/office/officeart/2005/8/layout/default#2"/>
    <dgm:cxn modelId="{F890A3D1-4429-4D0C-AB32-9DFC663A3749}" type="presParOf" srcId="{B959E24A-7124-4E6B-B1CC-DFB261CFCBA7}" destId="{4E2D6458-DCF5-43A2-8737-5F8F117D3878}" srcOrd="2" destOrd="0" presId="urn:microsoft.com/office/officeart/2005/8/layout/default#2"/>
    <dgm:cxn modelId="{D4BC7B7C-0A0C-453F-B22F-F72E495AEE0C}" type="presParOf" srcId="{B959E24A-7124-4E6B-B1CC-DFB261CFCBA7}" destId="{36B435E6-2A71-4E70-8ACA-5DC5CF0050BF}" srcOrd="3" destOrd="0" presId="urn:microsoft.com/office/officeart/2005/8/layout/default#2"/>
    <dgm:cxn modelId="{93FAB4F2-C8F0-4478-8930-260C42AE782B}" type="presParOf" srcId="{B959E24A-7124-4E6B-B1CC-DFB261CFCBA7}" destId="{638FF82D-D51B-47B0-A7B5-C774E0D0E3A6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2E1E4-0C2E-418F-B802-611E73C9745E}">
      <dsp:nvSpPr>
        <dsp:cNvPr id="0" name=""/>
        <dsp:cNvSpPr/>
      </dsp:nvSpPr>
      <dsp:spPr>
        <a:xfrm>
          <a:off x="0" y="590550"/>
          <a:ext cx="2476500" cy="14858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 operating system and other system software</a:t>
          </a:r>
          <a:endParaRPr lang="en-US" sz="2400" kern="1200" dirty="0"/>
        </a:p>
      </dsp:txBody>
      <dsp:txXfrm>
        <a:off x="0" y="590550"/>
        <a:ext cx="2476500" cy="1485899"/>
      </dsp:txXfrm>
    </dsp:sp>
    <dsp:sp modelId="{EF6B1359-B822-4DF0-81A9-CA5A95268A29}">
      <dsp:nvSpPr>
        <dsp:cNvPr id="0" name=""/>
        <dsp:cNvSpPr/>
      </dsp:nvSpPr>
      <dsp:spPr>
        <a:xfrm>
          <a:off x="2724149" y="590550"/>
          <a:ext cx="2476500" cy="14858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programs</a:t>
          </a:r>
          <a:endParaRPr lang="en-US" sz="2400" kern="1200" dirty="0"/>
        </a:p>
      </dsp:txBody>
      <dsp:txXfrm>
        <a:off x="2724149" y="590550"/>
        <a:ext cx="2476500" cy="1485899"/>
      </dsp:txXfrm>
    </dsp:sp>
    <dsp:sp modelId="{642ED085-1118-47B9-8A59-16152F58BED8}">
      <dsp:nvSpPr>
        <dsp:cNvPr id="0" name=""/>
        <dsp:cNvSpPr/>
      </dsp:nvSpPr>
      <dsp:spPr>
        <a:xfrm>
          <a:off x="5448300" y="590550"/>
          <a:ext cx="2476500" cy="1485899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being processed and the resulting information</a:t>
          </a:r>
          <a:endParaRPr lang="en-US" sz="2400" kern="1200" dirty="0"/>
        </a:p>
      </dsp:txBody>
      <dsp:txXfrm>
        <a:off x="5448300" y="590550"/>
        <a:ext cx="2476500" cy="1485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65693-2122-4977-9FC9-9B88DCED84BF}">
      <dsp:nvSpPr>
        <dsp:cNvPr id="0" name=""/>
        <dsp:cNvSpPr/>
      </dsp:nvSpPr>
      <dsp:spPr>
        <a:xfrm>
          <a:off x="85738" y="0"/>
          <a:ext cx="3962102" cy="52578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Volatile memory</a:t>
          </a:r>
          <a:endParaRPr lang="en-US" sz="4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131937" y="46199"/>
        <a:ext cx="3869704" cy="1484942"/>
      </dsp:txXfrm>
    </dsp:sp>
    <dsp:sp modelId="{65862F7F-38CA-482B-A810-670723DAB9C1}">
      <dsp:nvSpPr>
        <dsp:cNvPr id="0" name=""/>
        <dsp:cNvSpPr/>
      </dsp:nvSpPr>
      <dsp:spPr>
        <a:xfrm>
          <a:off x="400329" y="1578880"/>
          <a:ext cx="3169681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Loses its contents when power is turned off</a:t>
          </a:r>
          <a:endParaRPr lang="en-US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6761" y="1625312"/>
        <a:ext cx="3076817" cy="1492434"/>
      </dsp:txXfrm>
    </dsp:sp>
    <dsp:sp modelId="{B9F3C75F-0626-4ED0-80B2-4C89036CB206}">
      <dsp:nvSpPr>
        <dsp:cNvPr id="0" name=""/>
        <dsp:cNvSpPr/>
      </dsp:nvSpPr>
      <dsp:spPr>
        <a:xfrm>
          <a:off x="400329" y="3408071"/>
          <a:ext cx="3169681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Example includes </a:t>
          </a:r>
          <a:r>
            <a:rPr lang="en-US" sz="2800" b="1" kern="1200" dirty="0" smtClean="0">
              <a:solidFill>
                <a:schemeClr val="bg1"/>
              </a:solidFill>
              <a:latin typeface="Calibri"/>
              <a:ea typeface="+mn-ea"/>
              <a:cs typeface="+mn-cs"/>
            </a:rPr>
            <a:t>RAM</a:t>
          </a:r>
          <a:endParaRPr lang="en-US" sz="2800" kern="1200" dirty="0">
            <a:solidFill>
              <a:schemeClr val="bg1"/>
            </a:solidFill>
            <a:latin typeface="Calibri"/>
            <a:ea typeface="+mn-ea"/>
            <a:cs typeface="+mn-cs"/>
          </a:endParaRPr>
        </a:p>
      </dsp:txBody>
      <dsp:txXfrm>
        <a:off x="446761" y="3454503"/>
        <a:ext cx="3076817" cy="1492434"/>
      </dsp:txXfrm>
    </dsp:sp>
    <dsp:sp modelId="{41378319-0DA7-4152-A354-51339324D5C0}">
      <dsp:nvSpPr>
        <dsp:cNvPr id="0" name=""/>
        <dsp:cNvSpPr/>
      </dsp:nvSpPr>
      <dsp:spPr>
        <a:xfrm>
          <a:off x="4263378" y="0"/>
          <a:ext cx="3962102" cy="525780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Nonvolatile memory</a:t>
          </a:r>
          <a:endParaRPr lang="en-US" sz="4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309577" y="46199"/>
        <a:ext cx="3869704" cy="1484942"/>
      </dsp:txXfrm>
    </dsp:sp>
    <dsp:sp modelId="{435F791F-03FA-46A0-8D22-BD3A639B30BB}">
      <dsp:nvSpPr>
        <dsp:cNvPr id="0" name=""/>
        <dsp:cNvSpPr/>
      </dsp:nvSpPr>
      <dsp:spPr>
        <a:xfrm>
          <a:off x="4659589" y="1578880"/>
          <a:ext cx="3169681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Does not lose contents when power is removed</a:t>
          </a:r>
          <a:endParaRPr lang="en-US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706021" y="1625312"/>
        <a:ext cx="3076817" cy="1492434"/>
      </dsp:txXfrm>
    </dsp:sp>
    <dsp:sp modelId="{E23075CE-5431-43ED-9EE4-D9B721BA561E}">
      <dsp:nvSpPr>
        <dsp:cNvPr id="0" name=""/>
        <dsp:cNvSpPr/>
      </dsp:nvSpPr>
      <dsp:spPr>
        <a:xfrm>
          <a:off x="4659589" y="3408071"/>
          <a:ext cx="3169681" cy="1585298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8064A2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53340" rIns="7112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Examples include ROM, flash memory, and CMOS</a:t>
          </a:r>
          <a:endParaRPr lang="en-US" sz="28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706021" y="3454503"/>
        <a:ext cx="3076817" cy="1492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13C0-3BFA-40C8-8809-D0F77ED175BB}">
      <dsp:nvSpPr>
        <dsp:cNvPr id="0" name=""/>
        <dsp:cNvSpPr/>
      </dsp:nvSpPr>
      <dsp:spPr>
        <a:xfrm>
          <a:off x="0" y="19139"/>
          <a:ext cx="8763000" cy="1698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rgbClr val="A52439"/>
              </a:solidFill>
            </a:rPr>
            <a:t>Read-only memory</a:t>
          </a:r>
          <a:r>
            <a:rPr lang="en-US" sz="3200" b="0" kern="1200" dirty="0" smtClean="0"/>
            <a:t> (</a:t>
          </a:r>
          <a:r>
            <a:rPr lang="en-US" sz="3200" b="1" kern="1200" dirty="0" smtClean="0">
              <a:solidFill>
                <a:srgbClr val="A52439"/>
              </a:solidFill>
            </a:rPr>
            <a:t>ROM</a:t>
          </a:r>
          <a:r>
            <a:rPr lang="en-US" sz="3200" b="0" kern="1200" dirty="0" smtClean="0"/>
            <a:t>) refers to memory chips storing permanent data and instructions</a:t>
          </a:r>
          <a:endParaRPr lang="en-US" sz="3200" b="1" kern="1200" dirty="0"/>
        </a:p>
      </dsp:txBody>
      <dsp:txXfrm>
        <a:off x="82931" y="102070"/>
        <a:ext cx="8597138" cy="1532978"/>
      </dsp:txXfrm>
    </dsp:sp>
    <dsp:sp modelId="{BEB8CDD4-A6EB-4FE3-BBA2-2491C9C6E752}">
      <dsp:nvSpPr>
        <dsp:cNvPr id="0" name=""/>
        <dsp:cNvSpPr/>
      </dsp:nvSpPr>
      <dsp:spPr>
        <a:xfrm>
          <a:off x="0" y="1717980"/>
          <a:ext cx="87630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1" kern="1200" dirty="0" smtClean="0">
              <a:solidFill>
                <a:srgbClr val="A52439"/>
              </a:solidFill>
            </a:rPr>
            <a:t>Firmware   </a:t>
          </a:r>
          <a:r>
            <a:rPr lang="en-US" sz="2500" b="1" kern="1200" dirty="0" smtClean="0">
              <a:solidFill>
                <a:schemeClr val="tx1"/>
              </a:solidFill>
            </a:rPr>
            <a:t>Microcode stored in ROM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0" y="1717980"/>
        <a:ext cx="8763000" cy="529920"/>
      </dsp:txXfrm>
    </dsp:sp>
    <dsp:sp modelId="{84C94572-9ACE-48EE-9BB6-EA9D7F002D8C}">
      <dsp:nvSpPr>
        <dsp:cNvPr id="0" name=""/>
        <dsp:cNvSpPr/>
      </dsp:nvSpPr>
      <dsp:spPr>
        <a:xfrm>
          <a:off x="0" y="2247900"/>
          <a:ext cx="8763000" cy="1698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A </a:t>
          </a:r>
          <a:r>
            <a:rPr lang="en-US" sz="3200" b="1" kern="1200" dirty="0" smtClean="0">
              <a:solidFill>
                <a:srgbClr val="990000"/>
              </a:solidFill>
            </a:rPr>
            <a:t>PROM</a:t>
          </a:r>
          <a:r>
            <a:rPr lang="en-US" sz="3200" b="0" kern="1200" dirty="0" smtClean="0"/>
            <a:t> (Programmable Read-Only memory) chip is a blank ROM chip that can be written to permanently only once.</a:t>
          </a:r>
          <a:endParaRPr lang="en-US" sz="3200" b="0" kern="1200" dirty="0"/>
        </a:p>
      </dsp:txBody>
      <dsp:txXfrm>
        <a:off x="82931" y="2330831"/>
        <a:ext cx="8597138" cy="1532978"/>
      </dsp:txXfrm>
    </dsp:sp>
    <dsp:sp modelId="{2C1DCCEB-D6A0-4D85-BA12-52C829CF5E71}">
      <dsp:nvSpPr>
        <dsp:cNvPr id="0" name=""/>
        <dsp:cNvSpPr/>
      </dsp:nvSpPr>
      <dsp:spPr>
        <a:xfrm>
          <a:off x="0" y="3946740"/>
          <a:ext cx="876300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b="0" kern="1200" dirty="0" smtClean="0">
              <a:solidFill>
                <a:srgbClr val="990000"/>
              </a:solidFill>
            </a:rPr>
            <a:t>EEPROM</a:t>
          </a:r>
          <a:r>
            <a:rPr lang="en-US" sz="2500" b="0" kern="1200" dirty="0" smtClean="0"/>
            <a:t> can be erased</a:t>
          </a:r>
          <a:endParaRPr lang="en-US" sz="2500" b="0" kern="1200" dirty="0"/>
        </a:p>
      </dsp:txBody>
      <dsp:txXfrm>
        <a:off x="0" y="3946740"/>
        <a:ext cx="8763000" cy="52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C28AE-50F4-4EEA-87E8-F31C9D4EDE0F}">
      <dsp:nvSpPr>
        <dsp:cNvPr id="0" name=""/>
        <dsp:cNvSpPr/>
      </dsp:nvSpPr>
      <dsp:spPr>
        <a:xfrm>
          <a:off x="0" y="332630"/>
          <a:ext cx="2571749" cy="858738"/>
        </a:xfrm>
        <a:prstGeom prst="rect">
          <a:avLst/>
        </a:prstGeom>
        <a:solidFill>
          <a:srgbClr val="C0504D">
            <a:shade val="8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Dynamic RAM (DRAM)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0" y="332630"/>
        <a:ext cx="2571749" cy="858738"/>
      </dsp:txXfrm>
    </dsp:sp>
    <dsp:sp modelId="{4E2D6458-DCF5-43A2-8737-5F8F117D3878}">
      <dsp:nvSpPr>
        <dsp:cNvPr id="0" name=""/>
        <dsp:cNvSpPr/>
      </dsp:nvSpPr>
      <dsp:spPr>
        <a:xfrm>
          <a:off x="2828925" y="332630"/>
          <a:ext cx="2571749" cy="858738"/>
        </a:xfrm>
        <a:prstGeom prst="rect">
          <a:avLst/>
        </a:prstGeom>
        <a:solidFill>
          <a:srgbClr val="C0504D">
            <a:shade val="80000"/>
            <a:hueOff val="-17936"/>
            <a:satOff val="-2012"/>
            <a:lumOff val="1284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Static RAM (SRAM)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828925" y="332630"/>
        <a:ext cx="2571749" cy="858738"/>
      </dsp:txXfrm>
    </dsp:sp>
    <dsp:sp modelId="{638FF82D-D51B-47B0-A7B5-C774E0D0E3A6}">
      <dsp:nvSpPr>
        <dsp:cNvPr id="0" name=""/>
        <dsp:cNvSpPr/>
      </dsp:nvSpPr>
      <dsp:spPr>
        <a:xfrm>
          <a:off x="5657849" y="332630"/>
          <a:ext cx="2571749" cy="858738"/>
        </a:xfrm>
        <a:prstGeom prst="rect">
          <a:avLst/>
        </a:prstGeom>
        <a:solidFill>
          <a:srgbClr val="C0504D">
            <a:shade val="80000"/>
            <a:hueOff val="-35872"/>
            <a:satOff val="-4024"/>
            <a:lumOff val="2568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Magnetoresistive</a:t>
          </a:r>
          <a:r>
            <a:rPr lang="en-US" sz="24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 RAM (MRAM)</a:t>
          </a:r>
          <a:endParaRPr lang="en-US" sz="24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657849" y="332630"/>
        <a:ext cx="2571749" cy="85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8190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663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F05D-709B-4D93-A560-B5BCA92E1C0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64264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4767A-332E-447A-933E-F86F8C4E4E7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85534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0FCEB-E28A-488F-A924-373035DCBA6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41594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6492-DC1A-4200-931C-944636DECC6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28605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4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9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2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4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F8A93-8465-4BD9-A6CB-1F14712FD7E4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smtClean="0"/>
              <a:t>If you are in a computer lab, spend a few minutes exploring your BIOS. Demonstrate what happens when values are adjusted. Walk through a POST check. Unplug a device and generate POST errors. Be sure to reset everything before moving on with the lecture! </a:t>
            </a:r>
          </a:p>
        </p:txBody>
      </p:sp>
    </p:spTree>
    <p:extLst>
      <p:ext uri="{BB962C8B-B14F-4D97-AF65-F5344CB8AC3E}">
        <p14:creationId xmlns:p14="http://schemas.microsoft.com/office/powerpoint/2010/main" val="85206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1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12FC8A-7C03-49C3-982D-1F70C872741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760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FE0A42-55BE-4081-AE5B-DB61FE969F9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 smtClean="0"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 smtClean="0"/>
              <a:t>One of the most commonly asked questions is “How do I speed up my computer”. The simplest answer is to add RAM. The Productivity Tip on page 200 provides some guidelines when to add RAM.</a:t>
            </a:r>
          </a:p>
        </p:txBody>
      </p:sp>
    </p:spTree>
    <p:extLst>
      <p:ext uri="{BB962C8B-B14F-4D97-AF65-F5344CB8AC3E}">
        <p14:creationId xmlns:p14="http://schemas.microsoft.com/office/powerpoint/2010/main" val="24087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C6956-93BF-4706-A742-3548DFAC008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4246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DE9F0-45AB-4BB4-975A-1EE7CA1CB2D3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3703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dirty="0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902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902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 smtClean="0"/>
              <a:t>Page 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355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5800" cy="1362075"/>
          </a:xfrm>
        </p:spPr>
        <p:txBody>
          <a:bodyPr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3058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35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148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3820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9624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9624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70038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09800"/>
            <a:ext cx="42672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05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00" y="6248400"/>
            <a:ext cx="609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1" r:id="rId12"/>
    <p:sldLayoutId id="2147483722" r:id="rId13"/>
    <p:sldLayoutId id="2147483723" r:id="rId14"/>
    <p:sldLayoutId id="2147483724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DRAM" TargetMode="External"/><Relationship Id="rId2" Type="http://schemas.openxmlformats.org/officeDocument/2006/relationships/hyperlink" Target="https://en.wikipedia.org/wiki/Computer_multitas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DR3_SDRAM" TargetMode="External"/><Relationship Id="rId5" Type="http://schemas.openxmlformats.org/officeDocument/2006/relationships/hyperlink" Target="https://en.wikipedia.org/wiki/DDR2_SDRAM" TargetMode="External"/><Relationship Id="rId4" Type="http://schemas.openxmlformats.org/officeDocument/2006/relationships/hyperlink" Target="https://en.wikipedia.org/wiki/DDR_SDRA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 smtClean="0"/>
              <a:t>CSC 101</a:t>
            </a:r>
            <a:br>
              <a:rPr lang="en-US" b="1" dirty="0" smtClean="0"/>
            </a:br>
            <a:r>
              <a:rPr lang="en-US" b="1" dirty="0" smtClean="0"/>
              <a:t>Introduction to Computing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10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r>
              <a:rPr lang="en-US" dirty="0" smtClean="0"/>
              <a:t>Mr. Khurram </a:t>
            </a:r>
            <a:r>
              <a:rPr lang="en-US" dirty="0"/>
              <a:t>N</a:t>
            </a:r>
            <a:r>
              <a:rPr lang="en-US" dirty="0" smtClean="0"/>
              <a:t>issar</a:t>
            </a:r>
            <a:endParaRPr lang="en-US" dirty="0" smtClean="0"/>
          </a:p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khurramnissar</a:t>
            </a:r>
            <a:r>
              <a:rPr lang="en-US" sz="2400" dirty="0" smtClean="0">
                <a:solidFill>
                  <a:srgbClr val="000099"/>
                </a:solidFill>
              </a:rPr>
              <a:t>@comsats.edu.pk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ROM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05850"/>
              </p:ext>
            </p:extLst>
          </p:nvPr>
        </p:nvGraphicFramePr>
        <p:xfrm>
          <a:off x="228600" y="1295400"/>
          <a:ext cx="8763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0613C0-3BFA-40C8-8809-D0F77ED175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DF0613C0-3BFA-40C8-8809-D0F77ED175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B8CDD4-A6EB-4FE3-BBA2-2491C9C6E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BEB8CDD4-A6EB-4FE3-BBA2-2491C9C6E7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4C94572-9ACE-48EE-9BB6-EA9D7F002D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84C94572-9ACE-48EE-9BB6-EA9D7F002D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1DCCEB-D6A0-4D85-BA12-52C829CF5E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2C1DCCEB-D6A0-4D85-BA12-52C829CF5E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ROM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Written during manufacture</a:t>
            </a:r>
          </a:p>
          <a:p>
            <a:pPr lvl="1"/>
            <a:r>
              <a:rPr lang="en-US" dirty="0" smtClean="0"/>
              <a:t>Very expensive for small runs</a:t>
            </a:r>
          </a:p>
          <a:p>
            <a:r>
              <a:rPr lang="en-US" dirty="0" smtClean="0"/>
              <a:t>Programmable (once)</a:t>
            </a:r>
          </a:p>
          <a:p>
            <a:pPr lvl="1"/>
            <a:r>
              <a:rPr lang="en-US" dirty="0" smtClean="0"/>
              <a:t>PROM</a:t>
            </a:r>
          </a:p>
          <a:p>
            <a:pPr lvl="1"/>
            <a:r>
              <a:rPr lang="en-US" dirty="0" smtClean="0"/>
              <a:t>Needs special equipment to program</a:t>
            </a:r>
          </a:p>
          <a:p>
            <a:r>
              <a:rPr lang="en-US" dirty="0" smtClean="0"/>
              <a:t>Read “mostly” than write operation</a:t>
            </a:r>
          </a:p>
          <a:p>
            <a:pPr lvl="1"/>
            <a:r>
              <a:rPr lang="en-US" dirty="0" smtClean="0"/>
              <a:t>Erasable Programmable (EPROM)</a:t>
            </a:r>
          </a:p>
          <a:p>
            <a:pPr lvl="2"/>
            <a:r>
              <a:rPr lang="en-US" dirty="0" smtClean="0"/>
              <a:t>Optically erased by UV</a:t>
            </a:r>
          </a:p>
          <a:p>
            <a:pPr lvl="1"/>
            <a:r>
              <a:rPr lang="en-US" dirty="0" smtClean="0"/>
              <a:t>Electrically Erasable (EEPROM)</a:t>
            </a:r>
          </a:p>
          <a:p>
            <a:pPr lvl="2"/>
            <a:r>
              <a:rPr lang="en-US" dirty="0" smtClean="0"/>
              <a:t>Takes much longer to write than read</a:t>
            </a:r>
          </a:p>
          <a:p>
            <a:pPr lvl="1"/>
            <a:r>
              <a:rPr lang="en-US" dirty="0" smtClean="0"/>
              <a:t>Flash memory</a:t>
            </a:r>
          </a:p>
          <a:p>
            <a:pPr lvl="2"/>
            <a:r>
              <a:rPr lang="en-US" dirty="0" smtClean="0"/>
              <a:t>Erase whole memory electrically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Flash Memory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848600" cy="2286000"/>
          </a:xfrm>
        </p:spPr>
        <p:txBody>
          <a:bodyPr/>
          <a:lstStyle/>
          <a:p>
            <a:r>
              <a:rPr lang="en-US" dirty="0" smtClean="0"/>
              <a:t>Data is stored using physical switches</a:t>
            </a:r>
          </a:p>
          <a:p>
            <a:r>
              <a:rPr lang="en-US" dirty="0" smtClean="0"/>
              <a:t>Special form of nonvolatile memory</a:t>
            </a:r>
          </a:p>
          <a:p>
            <a:r>
              <a:rPr lang="en-US" dirty="0" smtClean="0"/>
              <a:t>Camera cards, USB key chains</a:t>
            </a:r>
          </a:p>
          <a:p>
            <a:r>
              <a:rPr lang="en-US" dirty="0" smtClean="0"/>
              <a:t>Microwave, Cars 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733800"/>
            <a:ext cx="345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581400"/>
            <a:ext cx="35623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electrically erased and reprogrammed</a:t>
            </a:r>
          </a:p>
          <a:p>
            <a:pPr lvl="1"/>
            <a:r>
              <a:rPr lang="en-US" dirty="0" smtClean="0"/>
              <a:t>high density NAND type must also be programmed and read in (smaller) blocks, or pages, </a:t>
            </a:r>
          </a:p>
          <a:p>
            <a:pPr lvl="1"/>
            <a:r>
              <a:rPr lang="en-US" dirty="0" smtClean="0"/>
              <a:t>NOR type allows a single machine word (byte) to be written or read independently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Block erasure</a:t>
            </a:r>
          </a:p>
          <a:p>
            <a:pPr lvl="1"/>
            <a:r>
              <a:rPr lang="en-US" dirty="0" smtClean="0"/>
              <a:t>Memory wear</a:t>
            </a:r>
          </a:p>
          <a:p>
            <a:pPr lvl="1"/>
            <a:r>
              <a:rPr lang="en-US" dirty="0" smtClean="0"/>
              <a:t>Read disturb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479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066800"/>
            <a:ext cx="367925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800600"/>
            <a:ext cx="2514600" cy="1935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029200"/>
          </a:xfrm>
        </p:spPr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Flash memory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can be erased electronically and rewritten</a:t>
            </a:r>
          </a:p>
          <a:p>
            <a:pPr lvl="1"/>
            <a:r>
              <a:rPr lang="en-US" b="1" dirty="0" smtClean="0">
                <a:solidFill>
                  <a:srgbClr val="A52439"/>
                </a:solidFill>
              </a:rPr>
              <a:t>CMOS</a:t>
            </a:r>
            <a:r>
              <a:rPr lang="en-US" b="1" dirty="0" smtClean="0"/>
              <a:t> </a:t>
            </a:r>
            <a:r>
              <a:rPr lang="en-US" dirty="0" smtClean="0"/>
              <a:t>technology provides high speeds and consumes little power</a:t>
            </a:r>
            <a:endParaRPr lang="en-US" dirty="0"/>
          </a:p>
        </p:txBody>
      </p:sp>
      <p:pic>
        <p:nvPicPr>
          <p:cNvPr id="8" name="Picture 7" descr="CFig4-2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124200"/>
            <a:ext cx="7239000" cy="3619500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pPr eaLnBrk="1" hangingPunct="1"/>
            <a:r>
              <a:rPr lang="en-US" dirty="0" smtClean="0"/>
              <a:t>RAM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Requires power to hold data</a:t>
            </a:r>
          </a:p>
          <a:p>
            <a:r>
              <a:rPr lang="en-US" dirty="0" smtClean="0"/>
              <a:t>Random Access Memory (RAM)</a:t>
            </a:r>
          </a:p>
          <a:p>
            <a:r>
              <a:rPr lang="en-US" dirty="0" smtClean="0"/>
              <a:t>Data in RAM has an address</a:t>
            </a:r>
          </a:p>
          <a:p>
            <a:r>
              <a:rPr lang="en-US" dirty="0" smtClean="0"/>
              <a:t>CPU reads data using the address</a:t>
            </a:r>
          </a:p>
          <a:p>
            <a:r>
              <a:rPr lang="en-US" dirty="0" smtClean="0"/>
              <a:t>CPU can read any address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30480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965575"/>
            <a:ext cx="2333625" cy="280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RAM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/>
          </a:bodyPr>
          <a:lstStyle/>
          <a:p>
            <a:r>
              <a:rPr lang="en-GB" dirty="0" smtClean="0"/>
              <a:t>Misnamed as all semiconductor memory is </a:t>
            </a:r>
            <a:r>
              <a:rPr lang="en-GB" dirty="0" smtClean="0">
                <a:solidFill>
                  <a:srgbClr val="0000CC"/>
                </a:solidFill>
              </a:rPr>
              <a:t>random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random access </a:t>
            </a:r>
            <a:r>
              <a:rPr lang="en-US" dirty="0" smtClean="0"/>
              <a:t>means individual words of memory are directly accessed through wired-in addressing logic.</a:t>
            </a:r>
            <a:endParaRPr lang="en-GB" dirty="0" smtClean="0"/>
          </a:p>
          <a:p>
            <a:r>
              <a:rPr lang="en-GB" dirty="0" smtClean="0"/>
              <a:t>Read/Write</a:t>
            </a:r>
          </a:p>
          <a:p>
            <a:r>
              <a:rPr lang="en-GB" dirty="0" smtClean="0"/>
              <a:t>Volatile</a:t>
            </a:r>
          </a:p>
          <a:p>
            <a:pPr lvl="1"/>
            <a:r>
              <a:rPr lang="en-US" dirty="0" smtClean="0"/>
              <a:t>A RAM must be provided with a constant power supply. If the power is interrupted, then the data are lost.</a:t>
            </a:r>
            <a:endParaRPr lang="en-GB" dirty="0" smtClean="0"/>
          </a:p>
          <a:p>
            <a:r>
              <a:rPr lang="en-GB" dirty="0" smtClean="0"/>
              <a:t>Can only be used as temporary storage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Semiconductor Memory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dirty="0" smtClean="0"/>
              <a:t>In earlier computers, main memory employed an array of doughnut-shaped ferromagnetic loops referred to as </a:t>
            </a:r>
            <a:r>
              <a:rPr lang="en-US" i="1" dirty="0" smtClean="0">
                <a:solidFill>
                  <a:srgbClr val="C00000"/>
                </a:solidFill>
              </a:rPr>
              <a:t>cores</a:t>
            </a:r>
            <a:endParaRPr lang="en-US" i="1" dirty="0" smtClean="0"/>
          </a:p>
          <a:p>
            <a:r>
              <a:rPr lang="en-US" dirty="0" smtClean="0"/>
              <a:t>Today, the use of </a:t>
            </a:r>
            <a:r>
              <a:rPr lang="en-US" dirty="0" smtClean="0">
                <a:solidFill>
                  <a:srgbClr val="0000CC"/>
                </a:solidFill>
              </a:rPr>
              <a:t>semiconductor</a:t>
            </a:r>
            <a:r>
              <a:rPr lang="en-US" dirty="0" smtClean="0"/>
              <a:t> chips for main memory is almost universal.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Properties</a:t>
            </a:r>
          </a:p>
          <a:p>
            <a:pPr marL="854075" lvl="1" indent="-396875"/>
            <a:r>
              <a:rPr lang="en-US" dirty="0" smtClean="0"/>
              <a:t>exhibit two stable (or </a:t>
            </a:r>
            <a:r>
              <a:rPr lang="en-US" dirty="0" err="1" smtClean="0"/>
              <a:t>semistable</a:t>
            </a:r>
            <a:r>
              <a:rPr lang="en-US" dirty="0" smtClean="0"/>
              <a:t>) states, which can be used to represent binary 1 and 0.</a:t>
            </a:r>
          </a:p>
          <a:p>
            <a:pPr marL="854075" lvl="1" indent="-396875"/>
            <a:r>
              <a:rPr lang="en-US" dirty="0" smtClean="0"/>
              <a:t>capable of being written into (at least once), to set the state.</a:t>
            </a:r>
          </a:p>
          <a:p>
            <a:pPr marL="854075" lvl="1" indent="-396875"/>
            <a:r>
              <a:rPr lang="en-US" dirty="0" smtClean="0"/>
              <a:t>capable of being read to sense the state.</a:t>
            </a:r>
            <a:endParaRPr lang="en-GB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Cell Operation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 l="16283" t="22496" r="17503" b="38136"/>
          <a:stretch>
            <a:fillRect/>
          </a:stretch>
        </p:blipFill>
        <p:spPr bwMode="auto">
          <a:xfrm>
            <a:off x="323850" y="1169988"/>
            <a:ext cx="8001000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28600" y="4267200"/>
            <a:ext cx="842486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0099"/>
                </a:solidFill>
                <a:effectLst/>
              </a:rPr>
              <a:t>Select</a:t>
            </a:r>
            <a:r>
              <a:rPr lang="en-US" sz="2200" dirty="0" smtClean="0">
                <a:effectLst/>
              </a:rPr>
              <a:t> terminal </a:t>
            </a:r>
            <a:r>
              <a:rPr lang="en-US" sz="2200" dirty="0">
                <a:effectLst/>
              </a:rPr>
              <a:t>selects a memory cell for a read or write operation.</a:t>
            </a:r>
          </a:p>
          <a:p>
            <a:r>
              <a:rPr lang="en-US" sz="2200" dirty="0" smtClean="0">
                <a:solidFill>
                  <a:srgbClr val="000099"/>
                </a:solidFill>
                <a:effectLst/>
              </a:rPr>
              <a:t>Control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>
                <a:effectLst/>
              </a:rPr>
              <a:t>terminal indicates read or write. </a:t>
            </a:r>
          </a:p>
          <a:p>
            <a:r>
              <a:rPr lang="en-US" sz="2200" dirty="0">
                <a:effectLst/>
              </a:rPr>
              <a:t>For </a:t>
            </a:r>
            <a:r>
              <a:rPr lang="en-US" sz="2200" dirty="0">
                <a:solidFill>
                  <a:srgbClr val="000099"/>
                </a:solidFill>
                <a:effectLst/>
              </a:rPr>
              <a:t>writing</a:t>
            </a:r>
            <a:r>
              <a:rPr lang="en-US" sz="2200" dirty="0">
                <a:effectLst/>
              </a:rPr>
              <a:t>, the other terminal </a:t>
            </a:r>
            <a:r>
              <a:rPr lang="en-US" sz="2200" dirty="0" smtClean="0">
                <a:effectLst/>
              </a:rPr>
              <a:t>provides an </a:t>
            </a:r>
            <a:r>
              <a:rPr lang="en-US" sz="2200" dirty="0">
                <a:effectLst/>
              </a:rPr>
              <a:t>electrical signal that sets the state of the cell to 1 or 0.</a:t>
            </a:r>
          </a:p>
          <a:p>
            <a:r>
              <a:rPr lang="en-US" sz="2200" dirty="0">
                <a:effectLst/>
              </a:rPr>
              <a:t>For </a:t>
            </a:r>
            <a:r>
              <a:rPr lang="en-US" sz="2200" dirty="0">
                <a:solidFill>
                  <a:srgbClr val="000099"/>
                </a:solidFill>
                <a:effectLst/>
              </a:rPr>
              <a:t>reading</a:t>
            </a:r>
            <a:r>
              <a:rPr lang="en-US" sz="2200" dirty="0">
                <a:effectLst/>
              </a:rPr>
              <a:t>, that terminal is used for output of the cell’s state.</a:t>
            </a:r>
            <a:endParaRPr lang="en-US" sz="2200" i="1" dirty="0">
              <a:effectLst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Last Lecture 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835525"/>
          </a:xfrm>
        </p:spPr>
        <p:txBody>
          <a:bodyPr/>
          <a:lstStyle/>
          <a:p>
            <a:r>
              <a:rPr lang="en-US" dirty="0" smtClean="0"/>
              <a:t>How Computer Stores Data</a:t>
            </a:r>
          </a:p>
          <a:p>
            <a:r>
              <a:rPr lang="en-US" dirty="0" smtClean="0"/>
              <a:t>Text Codes</a:t>
            </a:r>
          </a:p>
          <a:p>
            <a:pPr lvl="1"/>
            <a:r>
              <a:rPr lang="en-US" dirty="0" smtClean="0"/>
              <a:t>EBCDIC, ASCII, Extended ASCII and Unicode</a:t>
            </a:r>
          </a:p>
          <a:p>
            <a:r>
              <a:rPr lang="en-US" dirty="0" smtClean="0"/>
              <a:t>Binary Arithmetic</a:t>
            </a:r>
          </a:p>
          <a:p>
            <a:r>
              <a:rPr lang="en-US" dirty="0" smtClean="0"/>
              <a:t>Boolean Algebra</a:t>
            </a:r>
          </a:p>
          <a:p>
            <a:r>
              <a:rPr lang="en-US" dirty="0" smtClean="0"/>
              <a:t>Central Processing Unit (CPU)</a:t>
            </a:r>
          </a:p>
          <a:p>
            <a:pPr lvl="1"/>
            <a:r>
              <a:rPr lang="en-US" dirty="0" smtClean="0"/>
              <a:t>Control Unit and ALU</a:t>
            </a:r>
          </a:p>
          <a:p>
            <a:r>
              <a:rPr lang="en-US" dirty="0" smtClean="0"/>
              <a:t>Machine Cycle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 Chip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315200" cy="2895599"/>
          </a:xfrm>
        </p:spPr>
        <p:txBody>
          <a:bodyPr/>
          <a:lstStyle/>
          <a:p>
            <a:r>
              <a:rPr lang="en-US" dirty="0" smtClean="0"/>
              <a:t>Static RAM</a:t>
            </a:r>
          </a:p>
          <a:p>
            <a:r>
              <a:rPr lang="en-US" dirty="0" smtClean="0"/>
              <a:t>Dynamic RAM (DRAM)</a:t>
            </a:r>
          </a:p>
          <a:p>
            <a:r>
              <a:rPr lang="en-US" dirty="0" err="1" smtClean="0"/>
              <a:t>Magnetoresistive</a:t>
            </a:r>
            <a:r>
              <a:rPr lang="en-US" dirty="0" smtClean="0"/>
              <a:t> RAM (MRAM)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9600" y="3657600"/>
          <a:ext cx="8229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1C28AE-50F4-4EEA-87E8-F31C9D4ED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C1C28AE-50F4-4EEA-87E8-F31C9D4ED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2D6458-DCF5-43A2-8737-5F8F117D38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4E2D6458-DCF5-43A2-8737-5F8F117D38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8FF82D-D51B-47B0-A7B5-C774E0D0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638FF82D-D51B-47B0-A7B5-C774E0D0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Static RAM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</p:spPr>
        <p:txBody>
          <a:bodyPr>
            <a:normAutofit/>
          </a:bodyPr>
          <a:lstStyle/>
          <a:p>
            <a:r>
              <a:rPr lang="en-GB" dirty="0" smtClean="0"/>
              <a:t>Bits stored as on/off switches</a:t>
            </a:r>
          </a:p>
          <a:p>
            <a:r>
              <a:rPr lang="en-GB" dirty="0" smtClean="0"/>
              <a:t>No charges to leak</a:t>
            </a:r>
          </a:p>
          <a:p>
            <a:pPr lvl="1"/>
            <a:r>
              <a:rPr lang="en-GB" dirty="0" smtClean="0"/>
              <a:t>Digital uses flip-flops</a:t>
            </a:r>
          </a:p>
          <a:p>
            <a:r>
              <a:rPr lang="en-GB" dirty="0" smtClean="0"/>
              <a:t>No refreshing needed when powered</a:t>
            </a:r>
          </a:p>
          <a:p>
            <a:r>
              <a:rPr lang="en-GB" dirty="0" smtClean="0"/>
              <a:t>More complex construction</a:t>
            </a:r>
          </a:p>
          <a:p>
            <a:r>
              <a:rPr lang="en-GB" dirty="0" smtClean="0"/>
              <a:t>Requires larger area per bit</a:t>
            </a:r>
          </a:p>
          <a:p>
            <a:r>
              <a:rPr lang="en-GB" dirty="0" smtClean="0"/>
              <a:t>More expensive</a:t>
            </a:r>
          </a:p>
          <a:p>
            <a:r>
              <a:rPr lang="en-GB" dirty="0" smtClean="0"/>
              <a:t>Faster and more reliable</a:t>
            </a:r>
          </a:p>
          <a:p>
            <a:r>
              <a:rPr lang="en-GB" dirty="0" smtClean="0"/>
              <a:t>Cache uses SRAM chips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RAM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Bits stored as charge in capacitors</a:t>
            </a:r>
          </a:p>
          <a:p>
            <a:pPr marL="914400" lvl="1" indent="-457200"/>
            <a:r>
              <a:rPr lang="en-US" dirty="0" smtClean="0"/>
              <a:t>presence or absence of charge in a capacitor is interpreted as a binary 1 or 0</a:t>
            </a:r>
            <a:endParaRPr lang="en-GB" dirty="0" smtClean="0"/>
          </a:p>
          <a:p>
            <a:r>
              <a:rPr lang="en-US" dirty="0" smtClean="0"/>
              <a:t>Capacitors have a natural tendency to discharge.</a:t>
            </a:r>
          </a:p>
          <a:p>
            <a:r>
              <a:rPr lang="en-US" dirty="0" smtClean="0"/>
              <a:t>dynamic refers to this tendency of the stored charge to leak away, even with power continuously applied.</a:t>
            </a:r>
            <a:endParaRPr lang="en-GB" dirty="0" smtClean="0"/>
          </a:p>
          <a:p>
            <a:r>
              <a:rPr lang="en-GB" dirty="0" smtClean="0"/>
              <a:t>Need refreshing even when powered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Dynamic RAM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Simpler construction</a:t>
            </a:r>
          </a:p>
          <a:p>
            <a:r>
              <a:rPr lang="en-GB" dirty="0" smtClean="0"/>
              <a:t>Smaller per bit</a:t>
            </a:r>
          </a:p>
          <a:p>
            <a:r>
              <a:rPr lang="en-GB" dirty="0" smtClean="0"/>
              <a:t>Less expensive</a:t>
            </a:r>
          </a:p>
          <a:p>
            <a:r>
              <a:rPr lang="en-GB" dirty="0" smtClean="0"/>
              <a:t>Need refresh circuits</a:t>
            </a:r>
          </a:p>
          <a:p>
            <a:r>
              <a:rPr lang="en-GB" dirty="0" smtClean="0"/>
              <a:t>Slower</a:t>
            </a:r>
          </a:p>
          <a:p>
            <a:r>
              <a:rPr lang="en-GB" dirty="0" smtClean="0"/>
              <a:t>Used Main memory</a:t>
            </a:r>
          </a:p>
          <a:p>
            <a:r>
              <a:rPr lang="en-GB" dirty="0" smtClean="0"/>
              <a:t>Essentially </a:t>
            </a:r>
            <a:r>
              <a:rPr lang="en-GB" dirty="0" smtClean="0">
                <a:solidFill>
                  <a:srgbClr val="C00000"/>
                </a:solidFill>
              </a:rPr>
              <a:t>analogue</a:t>
            </a:r>
            <a:r>
              <a:rPr lang="en-GB" dirty="0" smtClean="0"/>
              <a:t> device although stores binary</a:t>
            </a:r>
          </a:p>
          <a:p>
            <a:pPr lvl="1"/>
            <a:r>
              <a:rPr lang="en-GB" dirty="0" smtClean="0"/>
              <a:t>Capacitor can store any charge value within a range</a:t>
            </a:r>
          </a:p>
          <a:p>
            <a:pPr lvl="1"/>
            <a:r>
              <a:rPr lang="en-GB" dirty="0" smtClean="0"/>
              <a:t>A threshold value determines </a:t>
            </a:r>
            <a:r>
              <a:rPr lang="en-US" dirty="0" smtClean="0"/>
              <a:t>whether the charge is interpreted as 1 or 0.</a:t>
            </a:r>
            <a:endParaRPr lang="en-GB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SRAM v DRAM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Both volatile</a:t>
            </a:r>
          </a:p>
          <a:p>
            <a:pPr lvl="1"/>
            <a:r>
              <a:rPr lang="en-GB" dirty="0" smtClean="0"/>
              <a:t>Power needed to preserve data (bit value)</a:t>
            </a:r>
          </a:p>
          <a:p>
            <a:r>
              <a:rPr lang="en-GB" dirty="0" smtClean="0"/>
              <a:t>Dynamic cell </a:t>
            </a:r>
          </a:p>
          <a:p>
            <a:pPr lvl="1"/>
            <a:r>
              <a:rPr lang="en-GB" dirty="0" smtClean="0"/>
              <a:t>Simpler to build, smaller</a:t>
            </a:r>
          </a:p>
          <a:p>
            <a:pPr lvl="1"/>
            <a:r>
              <a:rPr lang="en-GB" dirty="0" smtClean="0"/>
              <a:t>More dense </a:t>
            </a:r>
            <a:r>
              <a:rPr lang="en-US" dirty="0" smtClean="0"/>
              <a:t>(smaller cells= more cells per unit area)</a:t>
            </a:r>
            <a:endParaRPr lang="en-GB" dirty="0" smtClean="0"/>
          </a:p>
          <a:p>
            <a:pPr lvl="1"/>
            <a:r>
              <a:rPr lang="en-GB" dirty="0" smtClean="0"/>
              <a:t>Less expensive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Needs refresh</a:t>
            </a:r>
          </a:p>
          <a:p>
            <a:pPr lvl="1"/>
            <a:r>
              <a:rPr lang="en-GB" dirty="0" smtClean="0">
                <a:solidFill>
                  <a:srgbClr val="C00000"/>
                </a:solidFill>
              </a:rPr>
              <a:t>Larger memory units</a:t>
            </a:r>
          </a:p>
          <a:p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Faster</a:t>
            </a:r>
          </a:p>
          <a:p>
            <a:pPr lvl="1"/>
            <a:r>
              <a:rPr lang="en-GB" dirty="0" smtClean="0"/>
              <a:t>Cache (both on and off chip)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Synchronous DRAM (SDRAM)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399"/>
          </a:xfrm>
        </p:spPr>
        <p:txBody>
          <a:bodyPr/>
          <a:lstStyle/>
          <a:p>
            <a:r>
              <a:rPr lang="en-US" sz="2800" dirty="0" smtClean="0"/>
              <a:t>Exchange data with processor is synchronized with an external clock</a:t>
            </a:r>
          </a:p>
          <a:p>
            <a:pPr lvl="1"/>
            <a:r>
              <a:rPr lang="en-US" sz="2400" dirty="0" smtClean="0"/>
              <a:t>Address is presented to RAM</a:t>
            </a:r>
          </a:p>
          <a:p>
            <a:pPr lvl="1"/>
            <a:r>
              <a:rPr lang="en-US" sz="2400" dirty="0" smtClean="0"/>
              <a:t>RAM finds data (CPU waits in conventional DRAM)</a:t>
            </a:r>
          </a:p>
          <a:p>
            <a:pPr lvl="1"/>
            <a:r>
              <a:rPr lang="en-US" sz="2400" dirty="0" smtClean="0"/>
              <a:t>Since SDRAM moves data in time with system clock, CPU knows when data will be ready</a:t>
            </a:r>
          </a:p>
          <a:p>
            <a:pPr lvl="1"/>
            <a:r>
              <a:rPr lang="en-US" sz="2400" dirty="0" smtClean="0"/>
              <a:t>CPU does not have to wait, it can do something else</a:t>
            </a:r>
          </a:p>
          <a:p>
            <a:r>
              <a:rPr lang="en-US" sz="2800" dirty="0" smtClean="0"/>
              <a:t>Burst mode allows SDRAM to set up stream of data and fire it out in block</a:t>
            </a:r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SDR 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72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SDR (Single Data Rate) </a:t>
            </a:r>
            <a:r>
              <a:rPr lang="en-US" sz="2800" dirty="0" smtClean="0"/>
              <a:t>can accept one command and transfer one word of data per clock cycle. </a:t>
            </a:r>
          </a:p>
          <a:p>
            <a:r>
              <a:rPr lang="en-US" sz="2800" dirty="0" smtClean="0"/>
              <a:t>Typical clock frequencies are 100 and 133 </a:t>
            </a:r>
            <a:r>
              <a:rPr lang="en-US" sz="2800" dirty="0" err="1" smtClean="0"/>
              <a:t>MHz.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Chips are made with a variety of data bus sizes (most commonly 4, 8 or 16 bits), </a:t>
            </a:r>
          </a:p>
          <a:p>
            <a:pPr lvl="1"/>
            <a:r>
              <a:rPr lang="en-US" sz="2400" dirty="0" smtClean="0"/>
              <a:t>but chips are generally assembled into 168-pin DIMMs that read or write 64 (non-ECC) or 72 (ECC) bits at a time</a:t>
            </a:r>
          </a:p>
          <a:p>
            <a:r>
              <a:rPr lang="en-US" sz="2800" dirty="0" smtClean="0"/>
              <a:t>Typical SDR SDRAM clock rates are 66, 100, and 133 MHz (periods of 15, 10, and 7.5 ns).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620000" y="6324600"/>
            <a:ext cx="609600" cy="457200"/>
          </a:xfrm>
        </p:spPr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DDR1 SDRAM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SDRAM can only send data once per clock</a:t>
            </a:r>
          </a:p>
          <a:p>
            <a:r>
              <a:rPr lang="en-GB" dirty="0" smtClean="0"/>
              <a:t>DDR (Double Data Rate) SDRAM can send data twice per clock cycle</a:t>
            </a:r>
          </a:p>
          <a:p>
            <a:pPr lvl="1"/>
            <a:r>
              <a:rPr lang="en-GB" dirty="0" smtClean="0"/>
              <a:t>Rising edge and falling edge</a:t>
            </a:r>
          </a:p>
          <a:p>
            <a:r>
              <a:rPr lang="en-US" dirty="0" smtClean="0"/>
              <a:t>DDR SDRAM interface makes higher transfer rates possible by more strict control of the timing of the electrical data and clock signals.</a:t>
            </a:r>
          </a:p>
          <a:p>
            <a:r>
              <a:rPr lang="en-US" dirty="0" smtClean="0"/>
              <a:t>With data being transferred 64 bits at a time, DDR SDRAM gives a transfer rate of </a:t>
            </a:r>
          </a:p>
          <a:p>
            <a:pPr lvl="1"/>
            <a:r>
              <a:rPr lang="en-US" dirty="0" smtClean="0"/>
              <a:t>(memory bus clock rate) × 2 (for dual rate) × 64 (number of bits transferred) / 8 (number of bits/byte). </a:t>
            </a:r>
          </a:p>
          <a:p>
            <a:r>
              <a:rPr lang="en-US" dirty="0" smtClean="0"/>
              <a:t>Thus, with a bus frequency of 100 MHz, DDR SDRAM gives a maximum transfer rate of 1600 MB/s.</a:t>
            </a:r>
            <a:endParaRPr lang="en-GB" dirty="0" smtClean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DDR2 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</a:t>
            </a:r>
            <a:r>
              <a:rPr lang="en-US" dirty="0" smtClean="0">
                <a:solidFill>
                  <a:srgbClr val="0000CC"/>
                </a:solidFill>
              </a:rPr>
              <a:t>higher bus speed </a:t>
            </a:r>
            <a:r>
              <a:rPr lang="en-US" dirty="0" smtClean="0"/>
              <a:t>and requires </a:t>
            </a:r>
            <a:r>
              <a:rPr lang="en-US" dirty="0" smtClean="0">
                <a:solidFill>
                  <a:srgbClr val="0000CC"/>
                </a:solidFill>
              </a:rPr>
              <a:t>lower power</a:t>
            </a:r>
            <a:r>
              <a:rPr lang="en-US" dirty="0" smtClean="0"/>
              <a:t> by running the internal clock at half the speed of the data bus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two factors </a:t>
            </a:r>
            <a:r>
              <a:rPr lang="en-US" dirty="0" smtClean="0"/>
              <a:t>combine to require a total of four data transfers per internal clock cycle</a:t>
            </a:r>
          </a:p>
          <a:p>
            <a:r>
              <a:rPr lang="en-US" dirty="0" smtClean="0"/>
              <a:t>With data being transferred 64 bits at a time, DDR2 SDRAM gives a transfer rate of </a:t>
            </a:r>
          </a:p>
          <a:p>
            <a:pPr lvl="1"/>
            <a:r>
              <a:rPr lang="en-US" dirty="0" smtClean="0"/>
              <a:t>(memory clock rate) × 2 (for bus clock multiplier) × 2 (for dual rate) × 64 (number of bits transferred) / 8 (number of bits/byte). </a:t>
            </a:r>
          </a:p>
          <a:p>
            <a:r>
              <a:rPr lang="en-US" dirty="0" smtClean="0"/>
              <a:t>Thus with a memory clock frequency of 100 MHz, DDR2 SDRAM gives a maximum transfer rate of </a:t>
            </a:r>
            <a:r>
              <a:rPr lang="en-US" dirty="0" smtClean="0">
                <a:solidFill>
                  <a:srgbClr val="0000CC"/>
                </a:solidFill>
              </a:rPr>
              <a:t>3200MB/s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DDR3 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Double Data Rate type 3 has a high bandwidth interface.</a:t>
            </a:r>
          </a:p>
          <a:p>
            <a:r>
              <a:rPr lang="en-US" dirty="0" smtClean="0"/>
              <a:t>ability to transfer data at twice the rate (eight times the speed of its internal memory arrays), enabling higher bandwidth or peak data rates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0000CC"/>
                </a:solidFill>
              </a:rPr>
              <a:t>two transfers per cycle </a:t>
            </a:r>
            <a:r>
              <a:rPr lang="en-US" dirty="0" smtClean="0"/>
              <a:t>of a quadrupled clock, a 64-bit wide DDR3 module may achieve a transfer rate of up to 64 times the memory clock speed in megabytes per second (MB/s). </a:t>
            </a:r>
          </a:p>
          <a:p>
            <a:r>
              <a:rPr lang="en-US" dirty="0" smtClean="0"/>
              <a:t>Thus with a memory clock frequency of 100 MHz, DDR3 SDRAM gives a </a:t>
            </a:r>
            <a:r>
              <a:rPr lang="en-US" dirty="0" smtClean="0">
                <a:solidFill>
                  <a:srgbClr val="0000CC"/>
                </a:solidFill>
              </a:rPr>
              <a:t>maximum transfer rate </a:t>
            </a:r>
            <a:r>
              <a:rPr lang="en-US" dirty="0" smtClean="0"/>
              <a:t>of 6400 MB/s. </a:t>
            </a:r>
          </a:p>
          <a:p>
            <a:r>
              <a:rPr lang="en-US" dirty="0" smtClean="0"/>
              <a:t>In addition, the DDR3 standard permits chip capacities of up to 8 gigabytes.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pPr eaLnBrk="1" hangingPunct="1"/>
            <a:r>
              <a:rPr lang="en-US" dirty="0" smtClean="0"/>
              <a:t>Memory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Consists of electronic components</a:t>
            </a:r>
          </a:p>
          <a:p>
            <a:pPr lvl="1"/>
            <a:r>
              <a:rPr lang="en-US" dirty="0" smtClean="0"/>
              <a:t>store instructions waiting to be executed by the processor</a:t>
            </a:r>
          </a:p>
          <a:p>
            <a:pPr lvl="1"/>
            <a:r>
              <a:rPr lang="en-US" dirty="0" smtClean="0"/>
              <a:t>data needed by those instructions, and</a:t>
            </a:r>
          </a:p>
          <a:p>
            <a:pPr lvl="1"/>
            <a:r>
              <a:rPr lang="en-US" dirty="0" smtClean="0"/>
              <a:t>results of processing the data (information).</a:t>
            </a:r>
          </a:p>
          <a:p>
            <a:r>
              <a:rPr lang="en-US" dirty="0" smtClean="0"/>
              <a:t>Stores both programs and data</a:t>
            </a:r>
          </a:p>
          <a:p>
            <a:pPr lvl="1"/>
            <a:r>
              <a:rPr lang="en-US" dirty="0" smtClean="0"/>
              <a:t>CPU cannot hold permanently</a:t>
            </a:r>
          </a:p>
          <a:p>
            <a:r>
              <a:rPr lang="en-US" dirty="0" smtClean="0"/>
              <a:t>Small chips on the motherboard or on a small circuit board attached with motherboard</a:t>
            </a:r>
          </a:p>
          <a:p>
            <a:pPr lvl="1"/>
            <a:r>
              <a:rPr lang="en-US" dirty="0" smtClean="0"/>
              <a:t>Allows CPU to store and retrieve data quickly</a:t>
            </a:r>
          </a:p>
          <a:p>
            <a:r>
              <a:rPr lang="en-US" dirty="0" smtClean="0"/>
              <a:t>More memory makes a computer faster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r>
              <a:rPr lang="en-US" dirty="0" smtClean="0"/>
              <a:t>DDR3 SDRAM is </a:t>
            </a:r>
            <a:r>
              <a:rPr lang="en-US" dirty="0" smtClean="0">
                <a:solidFill>
                  <a:srgbClr val="0000CC"/>
                </a:solidFill>
              </a:rPr>
              <a:t>neither forward nor backward </a:t>
            </a:r>
            <a:r>
              <a:rPr lang="en-US" dirty="0" smtClean="0"/>
              <a:t>compatible with any earlier type of random access memory (RAM) due to </a:t>
            </a:r>
            <a:r>
              <a:rPr lang="en-US" dirty="0" smtClean="0">
                <a:solidFill>
                  <a:srgbClr val="C00000"/>
                </a:solidFill>
              </a:rPr>
              <a:t>different </a:t>
            </a:r>
          </a:p>
          <a:p>
            <a:pPr lvl="1"/>
            <a:r>
              <a:rPr lang="en-US" dirty="0" smtClean="0"/>
              <a:t>signaling voltages, timings, and other factors.</a:t>
            </a:r>
          </a:p>
          <a:p>
            <a:r>
              <a:rPr lang="en-US" dirty="0" smtClean="0"/>
              <a:t>Similarly DDR2 is </a:t>
            </a:r>
            <a:r>
              <a:rPr lang="en-US" dirty="0" smtClean="0">
                <a:solidFill>
                  <a:srgbClr val="0000CC"/>
                </a:solidFill>
              </a:rPr>
              <a:t>neither forward nor backward </a:t>
            </a:r>
            <a:r>
              <a:rPr lang="en-US" dirty="0" smtClean="0"/>
              <a:t>compatible with either DDR or DDR3.</a:t>
            </a:r>
          </a:p>
          <a:p>
            <a:r>
              <a:rPr lang="en-US" dirty="0" smtClean="0"/>
              <a:t>Similarly DDR is </a:t>
            </a:r>
            <a:r>
              <a:rPr lang="en-US" dirty="0" smtClean="0">
                <a:solidFill>
                  <a:srgbClr val="0000CC"/>
                </a:solidFill>
              </a:rPr>
              <a:t>neither forward nor backward </a:t>
            </a:r>
            <a:r>
              <a:rPr lang="en-US" dirty="0" smtClean="0"/>
              <a:t>compatible with either DDR3 or DDR3 meaning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meaning that DDR2 or DDR3 memory modules will not work in DDR equipped motherboards, and vice versa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DDR, DDR2 DDR3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399"/>
            <a:ext cx="8458200" cy="500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RDRAM – </a:t>
            </a:r>
            <a:r>
              <a:rPr lang="en-US" dirty="0" err="1" smtClean="0"/>
              <a:t>Rambus</a:t>
            </a:r>
            <a:r>
              <a:rPr lang="en-US" dirty="0" smtClean="0"/>
              <a:t> 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RDRAM chips are vertical packages, with all pins on one side. </a:t>
            </a:r>
          </a:p>
          <a:p>
            <a:r>
              <a:rPr lang="en-US" dirty="0" smtClean="0"/>
              <a:t>The chip exchanges data with the processor over 28 wires no more than 12 centimeters long.</a:t>
            </a:r>
          </a:p>
          <a:p>
            <a:r>
              <a:rPr lang="en-US" dirty="0" smtClean="0"/>
              <a:t>The bus can address up to 320 RDRAM chips and is rated at 1.6 </a:t>
            </a:r>
            <a:r>
              <a:rPr lang="en-US" dirty="0" err="1" smtClean="0"/>
              <a:t>GBps</a:t>
            </a:r>
            <a:endParaRPr lang="en-US" dirty="0" smtClean="0"/>
          </a:p>
          <a:p>
            <a:r>
              <a:rPr lang="en-US" dirty="0" smtClean="0"/>
              <a:t>Not in use after 2000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Chip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73152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Fig4-1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8534400" cy="5029200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Magnetoresistive</a:t>
            </a:r>
            <a:r>
              <a:rPr lang="en-US" dirty="0" smtClean="0"/>
              <a:t>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3276600"/>
          </a:xfrm>
        </p:spPr>
        <p:txBody>
          <a:bodyPr/>
          <a:lstStyle/>
          <a:p>
            <a:r>
              <a:rPr lang="en-US" dirty="0" smtClean="0"/>
              <a:t>Faster and more energy efficient</a:t>
            </a:r>
          </a:p>
          <a:p>
            <a:r>
              <a:rPr lang="en-US" dirty="0" smtClean="0"/>
              <a:t>MRAM has similar performance to SRAM</a:t>
            </a:r>
          </a:p>
          <a:p>
            <a:r>
              <a:rPr lang="en-US" dirty="0" smtClean="0"/>
              <a:t>Similar density of DRAM but much lower power consumption than DRAM, </a:t>
            </a:r>
          </a:p>
          <a:p>
            <a:r>
              <a:rPr lang="en-US" dirty="0" smtClean="0"/>
              <a:t>Much faster and suffers no degradation over time in comparison to flash memory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495800"/>
            <a:ext cx="306217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562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DIP 16-pin (DRAM chip, usually pre-fast page mode DRAM (FPRAM))</a:t>
            </a:r>
          </a:p>
          <a:p>
            <a:r>
              <a:rPr lang="en-US" dirty="0" smtClean="0"/>
              <a:t>SIPP 30-pin (usually FPRAM)</a:t>
            </a:r>
          </a:p>
          <a:p>
            <a:r>
              <a:rPr lang="en-US" dirty="0" smtClean="0"/>
              <a:t>SIMM 30-pin (usually FPRAM)</a:t>
            </a:r>
          </a:p>
          <a:p>
            <a:r>
              <a:rPr lang="en-US" dirty="0" smtClean="0"/>
              <a:t>SIMM 72-pin (often extended data out DRAM (EDO DRAM)</a:t>
            </a:r>
          </a:p>
          <a:p>
            <a:r>
              <a:rPr lang="en-US" dirty="0" smtClean="0"/>
              <a:t>DIMM 168-pin (SDRAM)</a:t>
            </a:r>
          </a:p>
          <a:p>
            <a:r>
              <a:rPr lang="en-US" dirty="0" smtClean="0"/>
              <a:t>DIMM 184-pin (DDR SDRAM)</a:t>
            </a:r>
          </a:p>
          <a:p>
            <a:r>
              <a:rPr lang="en-US" dirty="0" smtClean="0"/>
              <a:t>RIMM 184-pin (RDRAM)</a:t>
            </a:r>
          </a:p>
          <a:p>
            <a:r>
              <a:rPr lang="en-US" dirty="0" smtClean="0"/>
              <a:t>DIMM 240-pin (DDR2 SDRAM and DDR3 SDRAM)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1295400"/>
            <a:ext cx="2362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r>
              <a:rPr lang="en-US" dirty="0" smtClean="0"/>
              <a:t>Memory Slots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914399"/>
          </a:xfrm>
        </p:spPr>
        <p:txBody>
          <a:bodyPr/>
          <a:lstStyle/>
          <a:p>
            <a:r>
              <a:rPr lang="en-US" sz="2600" dirty="0" smtClean="0"/>
              <a:t>RAM chips usually reside on a </a:t>
            </a:r>
            <a:r>
              <a:rPr lang="en-US" sz="2600" b="1" dirty="0" smtClean="0">
                <a:solidFill>
                  <a:srgbClr val="A52439"/>
                </a:solidFill>
              </a:rPr>
              <a:t>memory module</a:t>
            </a:r>
            <a:r>
              <a:rPr lang="en-US" sz="2600" dirty="0" smtClean="0">
                <a:solidFill>
                  <a:srgbClr val="A52439"/>
                </a:solidFill>
              </a:rPr>
              <a:t> </a:t>
            </a:r>
            <a:r>
              <a:rPr lang="en-US" sz="2600" dirty="0" smtClean="0"/>
              <a:t>and are inserted into </a:t>
            </a:r>
            <a:r>
              <a:rPr lang="en-US" sz="2600" b="1" dirty="0" smtClean="0">
                <a:solidFill>
                  <a:srgbClr val="A52439"/>
                </a:solidFill>
              </a:rPr>
              <a:t>memory slots</a:t>
            </a:r>
            <a:endParaRPr lang="en-US" sz="2600" dirty="0" smtClean="0">
              <a:solidFill>
                <a:srgbClr val="A52439"/>
              </a:solidFill>
            </a:endParaRPr>
          </a:p>
        </p:txBody>
      </p:sp>
      <p:pic>
        <p:nvPicPr>
          <p:cNvPr id="5" name="Picture 4" descr="CFig4-2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209800"/>
            <a:ext cx="6324600" cy="4466749"/>
          </a:xfrm>
          <a:prstGeom prst="rect">
            <a:avLst/>
          </a:prstGeom>
        </p:spPr>
      </p:pic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Instruction Moves In and Out of RAM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609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199"/>
            <a:ext cx="7848600" cy="5482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Multitasking and Multiprogramming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Multitasking</a:t>
            </a:r>
          </a:p>
          <a:p>
            <a:pPr lvl="1"/>
            <a:r>
              <a:rPr lang="en-US" dirty="0" smtClean="0"/>
              <a:t>a method where multiple tasks are performed during the same period of time</a:t>
            </a:r>
          </a:p>
          <a:p>
            <a:pPr lvl="1"/>
            <a:r>
              <a:rPr lang="en-US" dirty="0" smtClean="0"/>
              <a:t>Tasks share common processing resources, such as a CPU and main memory</a:t>
            </a:r>
          </a:p>
          <a:p>
            <a:pPr lvl="1"/>
            <a:r>
              <a:rPr lang="en-US" dirty="0" smtClean="0"/>
              <a:t>One CPU, only one task is said to be running at any point in time</a:t>
            </a:r>
          </a:p>
          <a:p>
            <a:pPr lvl="1"/>
            <a:r>
              <a:rPr lang="en-US" dirty="0" smtClean="0"/>
              <a:t>The act of reassigning a CPU from one task to another one is called a </a:t>
            </a:r>
            <a:r>
              <a:rPr lang="en-US" dirty="0" smtClean="0">
                <a:solidFill>
                  <a:srgbClr val="0000CC"/>
                </a:solidFill>
              </a:rPr>
              <a:t>context switch</a:t>
            </a:r>
          </a:p>
          <a:p>
            <a:r>
              <a:rPr lang="en-US" dirty="0" smtClean="0"/>
              <a:t>Multiprogramming</a:t>
            </a:r>
          </a:p>
          <a:p>
            <a:pPr lvl="1"/>
            <a:r>
              <a:rPr lang="en-US" dirty="0" smtClean="0"/>
              <a:t>running task keeps running until it performs an operation that requires waiting for an external event (e.g. reading from a tape) or until the computer's scheduler forcibly swaps the running task out of the CPU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RAM is necessary?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amount of RAM necessary in a computer often depends on the types of software you plan to use</a:t>
            </a:r>
            <a:endParaRPr lang="en-US" dirty="0"/>
          </a:p>
        </p:txBody>
      </p:sp>
      <p:pic>
        <p:nvPicPr>
          <p:cNvPr id="8" name="Picture 7" descr="Fig4-2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0"/>
            <a:ext cx="9144000" cy="2518172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029200"/>
          </a:xfrm>
        </p:spPr>
        <p:txBody>
          <a:bodyPr/>
          <a:lstStyle/>
          <a:p>
            <a:r>
              <a:rPr lang="en-US" dirty="0" smtClean="0"/>
              <a:t>Von Neumann Architecture</a:t>
            </a:r>
          </a:p>
          <a:p>
            <a:pPr lvl="1"/>
            <a:r>
              <a:rPr lang="en-US" dirty="0" smtClean="0"/>
              <a:t>Concept of stored program</a:t>
            </a:r>
          </a:p>
          <a:p>
            <a:r>
              <a:rPr lang="en-US" dirty="0" smtClean="0"/>
              <a:t>Memory stores three basic categories of items:</a:t>
            </a:r>
          </a:p>
          <a:p>
            <a:pPr lvl="1"/>
            <a:r>
              <a:rPr lang="en-US" dirty="0" smtClean="0"/>
              <a:t>operating system and other system </a:t>
            </a:r>
          </a:p>
          <a:p>
            <a:pPr lvl="1"/>
            <a:r>
              <a:rPr lang="en-US" dirty="0" smtClean="0"/>
              <a:t>application programs and </a:t>
            </a:r>
          </a:p>
          <a:p>
            <a:pPr lvl="1"/>
            <a:r>
              <a:rPr lang="en-US" dirty="0" smtClean="0"/>
              <a:t>data being processed and resulting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780756C-F960-4117-80AF-EA23FC974A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 descr="dim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67200"/>
            <a:ext cx="4648200" cy="239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Semiconductor Memory Types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531938" y="1373188"/>
            <a:ext cx="4557712" cy="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aphicFrame>
        <p:nvGraphicFramePr>
          <p:cNvPr id="161979" name="Group 187"/>
          <p:cNvGraphicFramePr>
            <a:graphicFrameLocks noGrp="1"/>
          </p:cNvGraphicFramePr>
          <p:nvPr/>
        </p:nvGraphicFramePr>
        <p:xfrm>
          <a:off x="144463" y="1196975"/>
          <a:ext cx="8820150" cy="5477958"/>
        </p:xfrm>
        <a:graphic>
          <a:graphicData uri="http://schemas.openxmlformats.org/drawingml/2006/table">
            <a:tbl>
              <a:tblPr/>
              <a:tblGrid>
                <a:gridCol w="1763712"/>
                <a:gridCol w="1763713"/>
                <a:gridCol w="1765300"/>
                <a:gridCol w="1763712"/>
                <a:gridCol w="1763713"/>
              </a:tblGrid>
              <a:tr h="592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Category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Erasure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Write Mechanism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Volatility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Random-access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(RAM)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Read-write memory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byte-level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Volatile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Read-only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memory (ROM)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Read-only memory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Not possible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Masks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Nonvolatile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Programmable </a:t>
                      </a:r>
                      <a:b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ROM (PROM)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28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Erasable PROM </a:t>
                      </a:r>
                      <a:b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(EPROM)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Read-mostly memory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UV light, chip-level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 Erasable PROM (EEPROM)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byte-level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Flash memory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cs typeface="Times New Roman" pitchFamily="18" charset="0"/>
                        </a:rPr>
                        <a:t>Electrically, block-level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05400"/>
          </a:xfrm>
        </p:spPr>
        <p:txBody>
          <a:bodyPr/>
          <a:lstStyle/>
          <a:p>
            <a:r>
              <a:rPr lang="en-US" b="1" dirty="0" smtClean="0">
                <a:solidFill>
                  <a:srgbClr val="A52439"/>
                </a:solidFill>
              </a:rPr>
              <a:t>Access time</a:t>
            </a:r>
            <a:r>
              <a:rPr lang="en-US" dirty="0" smtClean="0">
                <a:solidFill>
                  <a:srgbClr val="A52439"/>
                </a:solidFill>
              </a:rPr>
              <a:t> </a:t>
            </a:r>
            <a:r>
              <a:rPr lang="en-US" dirty="0" smtClean="0"/>
              <a:t>is the amount of time it takes the processor to read from memory</a:t>
            </a:r>
          </a:p>
          <a:p>
            <a:pPr lvl="1"/>
            <a:r>
              <a:rPr lang="en-US" dirty="0" smtClean="0"/>
              <a:t>Measured in </a:t>
            </a:r>
            <a:r>
              <a:rPr lang="en-US" b="1" dirty="0" smtClean="0">
                <a:solidFill>
                  <a:srgbClr val="A52439"/>
                </a:solidFill>
              </a:rPr>
              <a:t>nanoseconds</a:t>
            </a:r>
          </a:p>
          <a:p>
            <a:r>
              <a:rPr lang="en-US" dirty="0" smtClean="0"/>
              <a:t>Accessing memory is much faster than accessing hard drive due to mechanical parts</a:t>
            </a:r>
            <a:endParaRPr lang="en-US" dirty="0"/>
          </a:p>
        </p:txBody>
      </p:sp>
      <p:pic>
        <p:nvPicPr>
          <p:cNvPr id="7" name="Picture 6" descr="Fig4-2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4569238"/>
            <a:ext cx="5105400" cy="1831562"/>
          </a:xfrm>
          <a:prstGeom prst="rect">
            <a:avLst/>
          </a:prstGeom>
        </p:spPr>
      </p:pic>
      <p:pic>
        <p:nvPicPr>
          <p:cNvPr id="8" name="Picture 7" descr="Fig4-2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7830" y="3562350"/>
            <a:ext cx="4026170" cy="2838450"/>
          </a:xfrm>
          <a:prstGeom prst="rect">
            <a:avLst/>
          </a:prstGeom>
        </p:spPr>
      </p:pic>
      <p:sp>
        <p:nvSpPr>
          <p:cNvPr id="10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Access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Manufacturer states access time in MHz</a:t>
            </a:r>
          </a:p>
          <a:p>
            <a:r>
              <a:rPr lang="en-US" dirty="0" smtClean="0"/>
              <a:t>Access time = 1 billion ns / MHz number</a:t>
            </a:r>
          </a:p>
          <a:p>
            <a:pPr lvl="1"/>
            <a:r>
              <a:rPr lang="en-US" dirty="0" smtClean="0"/>
              <a:t>e.g. 800 MHz memory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1,000,000,000 / 800,000,000  =  1.25 ns</a:t>
            </a:r>
          </a:p>
          <a:p>
            <a:r>
              <a:rPr lang="en-US" dirty="0" smtClean="0"/>
              <a:t>Access time of various memories</a:t>
            </a:r>
          </a:p>
          <a:p>
            <a:pPr lvl="1"/>
            <a:r>
              <a:rPr lang="en-US" dirty="0" smtClean="0"/>
              <a:t>Standard SDRAM chips  133 MHz ( about 7.5 ns)</a:t>
            </a:r>
          </a:p>
          <a:p>
            <a:pPr lvl="1"/>
            <a:r>
              <a:rPr lang="en-US" dirty="0" smtClean="0"/>
              <a:t>DDR SDRAM chips reach 266 MHz (about 3.75 ns) </a:t>
            </a:r>
          </a:p>
          <a:p>
            <a:pPr lvl="1"/>
            <a:r>
              <a:rPr lang="en-US" dirty="0" smtClean="0"/>
              <a:t>DDR2 chips reach 800 MHz (1.25 ns), and </a:t>
            </a:r>
          </a:p>
          <a:p>
            <a:pPr lvl="1"/>
            <a:r>
              <a:rPr lang="en-US" dirty="0" smtClean="0"/>
              <a:t>DDR3 chips reach 1600 MHz (about 0. 625 ns)</a:t>
            </a:r>
          </a:p>
          <a:p>
            <a:pPr lvl="1"/>
            <a:r>
              <a:rPr lang="en-US" dirty="0" smtClean="0"/>
              <a:t>RDRAM chips have 1600 MHz (about 0.625 ns). </a:t>
            </a:r>
          </a:p>
          <a:p>
            <a:pPr lvl="1"/>
            <a:r>
              <a:rPr lang="en-US" dirty="0" smtClean="0"/>
              <a:t>ROM access times range from 25 to 250 ns.</a:t>
            </a:r>
          </a:p>
          <a:p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Address , size</a:t>
            </a:r>
          </a:p>
          <a:p>
            <a:r>
              <a:rPr lang="en-US" dirty="0" smtClean="0"/>
              <a:t>What memory stores</a:t>
            </a:r>
          </a:p>
          <a:p>
            <a:pPr lvl="1"/>
            <a:r>
              <a:rPr lang="en-US" dirty="0" smtClean="0"/>
              <a:t>OS, Application programs, Data, Instructions</a:t>
            </a:r>
          </a:p>
          <a:p>
            <a:r>
              <a:rPr lang="en-US" dirty="0" smtClean="0"/>
              <a:t>Types of Memory</a:t>
            </a:r>
          </a:p>
          <a:p>
            <a:pPr lvl="1"/>
            <a:r>
              <a:rPr lang="en-US" dirty="0" smtClean="0"/>
              <a:t>Non Volatile and volatile</a:t>
            </a:r>
          </a:p>
          <a:p>
            <a:r>
              <a:rPr lang="en-US" dirty="0" smtClean="0"/>
              <a:t>Non Volatile</a:t>
            </a:r>
          </a:p>
          <a:p>
            <a:pPr lvl="1"/>
            <a:r>
              <a:rPr lang="en-US" dirty="0" smtClean="0"/>
              <a:t>ROM, PROM,  EPROM, EEPROM, Flash</a:t>
            </a:r>
          </a:p>
          <a:p>
            <a:r>
              <a:rPr lang="en-US" dirty="0" smtClean="0"/>
              <a:t>RAM – Volatile Memory</a:t>
            </a:r>
          </a:p>
          <a:p>
            <a:pPr lvl="1"/>
            <a:r>
              <a:rPr lang="en-US" dirty="0" smtClean="0"/>
              <a:t>Static RAM, Dynamic RAM, MRAM</a:t>
            </a:r>
          </a:p>
          <a:p>
            <a:r>
              <a:rPr lang="en-US" dirty="0" smtClean="0"/>
              <a:t>SDRAM and its types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239000" cy="911225"/>
          </a:xfrm>
        </p:spPr>
        <p:txBody>
          <a:bodyPr/>
          <a:lstStyle/>
          <a:p>
            <a:r>
              <a:rPr lang="en-US" dirty="0" smtClean="0"/>
              <a:t>Recommended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848600" cy="5029200"/>
          </a:xfrm>
        </p:spPr>
        <p:txBody>
          <a:bodyPr/>
          <a:lstStyle/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2"/>
              </a:rPr>
              <a:t>https://en.wikipedia.org/wiki/Computer_multitasking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3"/>
              </a:rPr>
              <a:t>https://en.wikipedia.org/wiki/SDRAM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4"/>
              </a:rPr>
              <a:t>https://en.wikipedia.org/wiki/DDR_SDRAM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5"/>
              </a:rPr>
              <a:t>https://en.wikipedia.org/wiki/DDR2_SDRAM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TW" sz="3000" kern="0" dirty="0" smtClean="0">
                <a:effectLst/>
                <a:latin typeface="+mn-lt"/>
                <a:ea typeface="新細明體" pitchFamily="18" charset="-120"/>
                <a:hlinkClick r:id="rId6"/>
              </a:rPr>
              <a:t>https://en.wikipedia.org/wiki/DDR3_SDRAM</a:t>
            </a: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TW" sz="3000" kern="0" dirty="0" smtClean="0">
              <a:effectLst/>
              <a:latin typeface="+mn-lt"/>
              <a:ea typeface="新細明體" pitchFamily="18" charset="-120"/>
            </a:endParaRP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kumimoji="0" lang="en-US" altLang="zh-TW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–smallest storage unit</a:t>
            </a:r>
          </a:p>
          <a:p>
            <a:r>
              <a:rPr lang="en-US" dirty="0" smtClean="0"/>
              <a:t>Byte (character)– smallest addressable unit</a:t>
            </a:r>
          </a:p>
          <a:p>
            <a:pPr lvl="1"/>
            <a:r>
              <a:rPr lang="en-US" dirty="0" smtClean="0"/>
              <a:t>Room </a:t>
            </a:r>
            <a:r>
              <a:rPr lang="en-US" dirty="0" err="1" smtClean="0"/>
              <a:t>vs</a:t>
            </a:r>
            <a:r>
              <a:rPr lang="en-US" dirty="0" smtClean="0"/>
              <a:t> House</a:t>
            </a:r>
          </a:p>
          <a:p>
            <a:r>
              <a:rPr lang="en-US" dirty="0" smtClean="0"/>
              <a:t>Each memory cell has an address</a:t>
            </a:r>
          </a:p>
          <a:p>
            <a:r>
              <a:rPr lang="en-US" dirty="0" smtClean="0"/>
              <a:t>An addresses is a unique number that identifies the location of a byte in memory.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19600"/>
            <a:ext cx="480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162800" cy="911225"/>
          </a:xfrm>
        </p:spPr>
        <p:txBody>
          <a:bodyPr/>
          <a:lstStyle/>
          <a:p>
            <a:pPr eaLnBrk="1" hangingPunct="1"/>
            <a:r>
              <a:rPr lang="en-US" dirty="0" smtClean="0"/>
              <a:t>Memory Size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1"/>
            <a:ext cx="8458200" cy="1600199"/>
          </a:xfrm>
        </p:spPr>
        <p:txBody>
          <a:bodyPr/>
          <a:lstStyle/>
          <a:p>
            <a:r>
              <a:rPr lang="en-US" dirty="0" smtClean="0"/>
              <a:t>Byte is a basic storage unit in memory</a:t>
            </a:r>
          </a:p>
          <a:p>
            <a:r>
              <a:rPr lang="en-US" dirty="0" smtClean="0"/>
              <a:t>Memory and storage devices size is measured in KB, MB, GB or TB</a:t>
            </a:r>
          </a:p>
        </p:txBody>
      </p:sp>
      <p:pic>
        <p:nvPicPr>
          <p:cNvPr id="7" name="Picture 6" descr="Fig4-1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0"/>
            <a:ext cx="8545794" cy="3429000"/>
          </a:xfrm>
          <a:prstGeom prst="rect">
            <a:avLst/>
          </a:prstGeom>
        </p:spPr>
      </p:pic>
      <p:sp>
        <p:nvSpPr>
          <p:cNvPr id="9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Memory Stores?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295400"/>
            <a:ext cx="7467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waiting to be executed by the processor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 by those instructions, and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Results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processing the data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Stores 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</a:t>
            </a: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basic categories of items: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3962400"/>
          <a:ext cx="79248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62E1E4-0C2E-418F-B802-611E73C97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A562E1E4-0C2E-418F-B802-611E73C97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6B1359-B822-4DF0-81A9-CA5A95268A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EF6B1359-B822-4DF0-81A9-CA5A95268A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2ED085-1118-47B9-8A59-16152F58B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642ED085-1118-47B9-8A59-16152F58B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086600" cy="911225"/>
          </a:xfrm>
        </p:spPr>
        <p:txBody>
          <a:bodyPr/>
          <a:lstStyle/>
          <a:p>
            <a:r>
              <a:rPr lang="en-US" dirty="0" smtClean="0"/>
              <a:t>Types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7315200" cy="121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" y="1219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865693-2122-4977-9FC9-9B88DCED8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0A865693-2122-4977-9FC9-9B88DCED84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862F7F-38CA-482B-A810-670723DAB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65862F7F-38CA-482B-A810-670723DAB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F3C75F-0626-4ED0-80B2-4C89036CB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9F3C75F-0626-4ED0-80B2-4C89036CB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378319-0DA7-4152-A354-51339324D5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41378319-0DA7-4152-A354-51339324D5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5F791F-03FA-46A0-8D22-BD3A639B3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35F791F-03FA-46A0-8D22-BD3A639B30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3075CE-5431-43ED-9EE4-D9B721BA56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E23075CE-5431-43ED-9EE4-D9B721BA56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 Volatile Memory ROM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7848600" cy="2438400"/>
          </a:xfrm>
        </p:spPr>
        <p:txBody>
          <a:bodyPr/>
          <a:lstStyle/>
          <a:p>
            <a:r>
              <a:rPr lang="en-US" dirty="0" smtClean="0"/>
              <a:t>Read Only Memory (ROM)</a:t>
            </a:r>
          </a:p>
          <a:p>
            <a:r>
              <a:rPr lang="en-US" dirty="0" smtClean="0"/>
              <a:t>Holds data when power is off</a:t>
            </a:r>
          </a:p>
          <a:p>
            <a:r>
              <a:rPr lang="en-US" dirty="0" smtClean="0"/>
              <a:t>Basic Input Output System (BIOS)</a:t>
            </a:r>
          </a:p>
          <a:p>
            <a:r>
              <a:rPr lang="en-US" dirty="0" smtClean="0"/>
              <a:t>Power On Self Test (POST)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3750"/>
            <a:ext cx="4038600" cy="320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Virtual_Slide_Template_Final</Template>
  <TotalTime>5805</TotalTime>
  <Words>2258</Words>
  <Application>Microsoft Office PowerPoint</Application>
  <PresentationFormat>On-screen Show (4:3)</PresentationFormat>
  <Paragraphs>359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Garamond</vt:lpstr>
      <vt:lpstr>新細明體</vt:lpstr>
      <vt:lpstr>Times</vt:lpstr>
      <vt:lpstr>Times New Roman</vt:lpstr>
      <vt:lpstr>Wingdings</vt:lpstr>
      <vt:lpstr>Edge</vt:lpstr>
      <vt:lpstr>CSC 101 Introduction to Computing  Lecture 10 </vt:lpstr>
      <vt:lpstr>Last Lecture Summary</vt:lpstr>
      <vt:lpstr>Memory</vt:lpstr>
      <vt:lpstr>Memory</vt:lpstr>
      <vt:lpstr>Memory Address</vt:lpstr>
      <vt:lpstr>Memory Size</vt:lpstr>
      <vt:lpstr>What Memory Stores?</vt:lpstr>
      <vt:lpstr>Types of Memory</vt:lpstr>
      <vt:lpstr>Non Volatile Memory ROM</vt:lpstr>
      <vt:lpstr>ROM Types</vt:lpstr>
      <vt:lpstr>Types of ROM</vt:lpstr>
      <vt:lpstr>Flash Memory</vt:lpstr>
      <vt:lpstr>Flash Memory</vt:lpstr>
      <vt:lpstr>Flash Memory</vt:lpstr>
      <vt:lpstr>Flash Memory</vt:lpstr>
      <vt:lpstr>RAM</vt:lpstr>
      <vt:lpstr>RAM</vt:lpstr>
      <vt:lpstr>Semiconductor Memory</vt:lpstr>
      <vt:lpstr>Memory Cell Operation</vt:lpstr>
      <vt:lpstr>RAM Chip sets</vt:lpstr>
      <vt:lpstr>Static RAM</vt:lpstr>
      <vt:lpstr>Dynamic RAM</vt:lpstr>
      <vt:lpstr>Dynamic RAM</vt:lpstr>
      <vt:lpstr>SRAM v DRAM</vt:lpstr>
      <vt:lpstr>Synchronous DRAM (SDRAM)</vt:lpstr>
      <vt:lpstr>SDR SDRAM</vt:lpstr>
      <vt:lpstr>DDR1 SDRAM</vt:lpstr>
      <vt:lpstr>DDR2 SDRAM</vt:lpstr>
      <vt:lpstr>DDR3 SDRAM</vt:lpstr>
      <vt:lpstr>Forward and Backward Compatibility</vt:lpstr>
      <vt:lpstr>DDR, DDR2 DDR3 Comparison</vt:lpstr>
      <vt:lpstr>RDRAM – Rambus DRAM</vt:lpstr>
      <vt:lpstr>DRAM Chip sets</vt:lpstr>
      <vt:lpstr>Magnetoresistive RAM</vt:lpstr>
      <vt:lpstr>DRAM Variations</vt:lpstr>
      <vt:lpstr>Memory Slots</vt:lpstr>
      <vt:lpstr>How Instruction Moves In and Out of RAM</vt:lpstr>
      <vt:lpstr>Multitasking and Multiprogramming</vt:lpstr>
      <vt:lpstr>How Much RAM is necessary?</vt:lpstr>
      <vt:lpstr>Semiconductor Memory Types</vt:lpstr>
      <vt:lpstr>Memory</vt:lpstr>
      <vt:lpstr>Calculating Access Time</vt:lpstr>
      <vt:lpstr>Summary</vt:lpstr>
      <vt:lpstr>Recommended Websites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subject>Introduction to Computing</dc:subject>
  <dc:creator>Dr. Iftikhar Azim Niaz</dc:creator>
  <cp:lastModifiedBy>Microsoft account</cp:lastModifiedBy>
  <cp:revision>410</cp:revision>
  <dcterms:created xsi:type="dcterms:W3CDTF">2004-10-06T00:41:44Z</dcterms:created>
  <dcterms:modified xsi:type="dcterms:W3CDTF">2023-10-19T12:12:53Z</dcterms:modified>
</cp:coreProperties>
</file>