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1"/>
  </p:notesMasterIdLst>
  <p:sldIdLst>
    <p:sldId id="306" r:id="rId2"/>
    <p:sldId id="606" r:id="rId3"/>
    <p:sldId id="599" r:id="rId4"/>
    <p:sldId id="613" r:id="rId5"/>
    <p:sldId id="600" r:id="rId6"/>
    <p:sldId id="612" r:id="rId7"/>
    <p:sldId id="607" r:id="rId8"/>
    <p:sldId id="608" r:id="rId9"/>
    <p:sldId id="609" r:id="rId10"/>
    <p:sldId id="610" r:id="rId11"/>
    <p:sldId id="614" r:id="rId12"/>
    <p:sldId id="601" r:id="rId13"/>
    <p:sldId id="615" r:id="rId14"/>
    <p:sldId id="611" r:id="rId15"/>
    <p:sldId id="623" r:id="rId16"/>
    <p:sldId id="619" r:id="rId17"/>
    <p:sldId id="620" r:id="rId18"/>
    <p:sldId id="622" r:id="rId19"/>
    <p:sldId id="603" r:id="rId20"/>
    <p:sldId id="618" r:id="rId21"/>
    <p:sldId id="616" r:id="rId22"/>
    <p:sldId id="624" r:id="rId23"/>
    <p:sldId id="625" r:id="rId24"/>
    <p:sldId id="626" r:id="rId25"/>
    <p:sldId id="604" r:id="rId26"/>
    <p:sldId id="617" r:id="rId27"/>
    <p:sldId id="630" r:id="rId28"/>
    <p:sldId id="605" r:id="rId29"/>
    <p:sldId id="629" r:id="rId30"/>
    <p:sldId id="627" r:id="rId31"/>
    <p:sldId id="602" r:id="rId32"/>
    <p:sldId id="631" r:id="rId33"/>
    <p:sldId id="634" r:id="rId34"/>
    <p:sldId id="488" r:id="rId35"/>
    <p:sldId id="632" r:id="rId36"/>
    <p:sldId id="633" r:id="rId37"/>
    <p:sldId id="636" r:id="rId38"/>
    <p:sldId id="635" r:id="rId39"/>
    <p:sldId id="577"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E60000"/>
    <a:srgbClr val="990000"/>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8131" autoAdjust="0"/>
  </p:normalViewPr>
  <p:slideViewPr>
    <p:cSldViewPr>
      <p:cViewPr varScale="1">
        <p:scale>
          <a:sx n="56" d="100"/>
          <a:sy n="56" d="100"/>
        </p:scale>
        <p:origin x="1776" y="60"/>
      </p:cViewPr>
      <p:guideLst>
        <p:guide orient="horz" pos="2160"/>
        <p:guide pos="2880"/>
      </p:guideLst>
    </p:cSldViewPr>
  </p:slideViewPr>
  <p:outlineViewPr>
    <p:cViewPr>
      <p:scale>
        <a:sx n="33" d="100"/>
        <a:sy n="33" d="100"/>
      </p:scale>
      <p:origin x="0" y="113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822050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1</a:t>
            </a:fld>
            <a:endParaRPr lang="en-US" altLang="zh-TW"/>
          </a:p>
        </p:txBody>
      </p:sp>
    </p:spTree>
    <p:extLst>
      <p:ext uri="{BB962C8B-B14F-4D97-AF65-F5344CB8AC3E}">
        <p14:creationId xmlns:p14="http://schemas.microsoft.com/office/powerpoint/2010/main" val="86353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30</a:t>
            </a:fld>
            <a:endParaRPr lang="en-US" altLang="zh-TW"/>
          </a:p>
        </p:txBody>
      </p:sp>
    </p:spTree>
    <p:extLst>
      <p:ext uri="{BB962C8B-B14F-4D97-AF65-F5344CB8AC3E}">
        <p14:creationId xmlns:p14="http://schemas.microsoft.com/office/powerpoint/2010/main" val="51638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152974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4A624CF-F1D7-4CDD-85D4-459BD8A14EC4}" type="slidenum">
              <a:rPr lang="en-US" smtClean="0"/>
              <a:pPr/>
              <a:t>11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t>Spend a little time here discussing over clocking. Over clocking causes the computer to run faster than designed. Possibly, you have students that can share stories of over clocking. </a:t>
            </a:r>
          </a:p>
          <a:p>
            <a:pPr marL="171450" indent="-171450" algn="l">
              <a:buFont typeface="Arial" panose="020B0604020202020204" pitchFamily="34" charset="0"/>
              <a:buChar char="•"/>
            </a:pPr>
            <a:r>
              <a:rPr lang="en-US" b="0" i="0" dirty="0">
                <a:solidFill>
                  <a:srgbClr val="181818"/>
                </a:solidFill>
                <a:effectLst/>
                <a:latin typeface="BentonSans"/>
              </a:rPr>
              <a:t>Computers use an internal clock to synchronize all of their calculations. The clock ensures that the various circuits inside a computer work together at the same time.</a:t>
            </a:r>
          </a:p>
          <a:p>
            <a:pPr algn="l"/>
            <a:r>
              <a:rPr lang="en-US" b="0" i="0" dirty="0">
                <a:solidFill>
                  <a:srgbClr val="181818"/>
                </a:solidFill>
                <a:effectLst/>
                <a:latin typeface="BentonSans"/>
              </a:rPr>
              <a:t>Clock speed is measured by how many ticks per second the clock makes. The unit of measurement called a hertz (Hz), which is technically one cycle per second, is used to measure clock speed. In the case of computer clock speed, one hertz equals one tick per second. The clock speed of computers is usually measured in megahertz (MHz) or gigahertz (GHz). One megahertz equals one million ticks per second, and one gigahertz equals one billion ticks per second.</a:t>
            </a:r>
          </a:p>
          <a:p>
            <a:br>
              <a:rPr lang="en-US" dirty="0"/>
            </a:br>
            <a:endParaRPr lang="en-US" dirty="0"/>
          </a:p>
        </p:txBody>
      </p:sp>
    </p:spTree>
    <p:extLst>
      <p:ext uri="{BB962C8B-B14F-4D97-AF65-F5344CB8AC3E}">
        <p14:creationId xmlns:p14="http://schemas.microsoft.com/office/powerpoint/2010/main" val="4280671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4A624CF-F1D7-4CDD-85D4-459BD8A14EC4}" type="slidenum">
              <a:rPr lang="en-US" smtClean="0"/>
              <a:pPr/>
              <a:t>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t>Spend a little time here discussing over clocking. Over clocking causes the computer to run faster than designed. Possibly, you have students that can share stories of over clocking. </a:t>
            </a:r>
          </a:p>
        </p:txBody>
      </p:sp>
    </p:spTree>
    <p:extLst>
      <p:ext uri="{BB962C8B-B14F-4D97-AF65-F5344CB8AC3E}">
        <p14:creationId xmlns:p14="http://schemas.microsoft.com/office/powerpoint/2010/main" val="160534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27E9DC-D0F2-43D9-91A2-3CFCA8A7900C}" type="slidenum">
              <a:rPr lang="en-US"/>
              <a:pPr/>
              <a:t>17</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GB"/>
          </a:p>
        </p:txBody>
      </p:sp>
    </p:spTree>
    <p:extLst>
      <p:ext uri="{BB962C8B-B14F-4D97-AF65-F5344CB8AC3E}">
        <p14:creationId xmlns:p14="http://schemas.microsoft.com/office/powerpoint/2010/main" val="3663745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21</a:t>
            </a:fld>
            <a:endParaRPr lang="en-US" altLang="zh-TW"/>
          </a:p>
        </p:txBody>
      </p:sp>
    </p:spTree>
    <p:extLst>
      <p:ext uri="{BB962C8B-B14F-4D97-AF65-F5344CB8AC3E}">
        <p14:creationId xmlns:p14="http://schemas.microsoft.com/office/powerpoint/2010/main" val="191217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25</a:t>
            </a:fld>
            <a:endParaRPr lang="en-US"/>
          </a:p>
        </p:txBody>
      </p:sp>
    </p:spTree>
    <p:extLst>
      <p:ext uri="{BB962C8B-B14F-4D97-AF65-F5344CB8AC3E}">
        <p14:creationId xmlns:p14="http://schemas.microsoft.com/office/powerpoint/2010/main" val="1342354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28</a:t>
            </a:fld>
            <a:endParaRPr lang="en-US" altLang="zh-TW"/>
          </a:p>
        </p:txBody>
      </p:sp>
    </p:spTree>
    <p:extLst>
      <p:ext uri="{BB962C8B-B14F-4D97-AF65-F5344CB8AC3E}">
        <p14:creationId xmlns:p14="http://schemas.microsoft.com/office/powerpoint/2010/main" val="4149481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29</a:t>
            </a:fld>
            <a:endParaRPr lang="en-US" altLang="zh-TW"/>
          </a:p>
        </p:txBody>
      </p:sp>
    </p:spTree>
    <p:extLst>
      <p:ext uri="{BB962C8B-B14F-4D97-AF65-F5344CB8AC3E}">
        <p14:creationId xmlns:p14="http://schemas.microsoft.com/office/powerpoint/2010/main" val="106016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dirty="0"/>
              <a:t>Click to edit Master title style</a:t>
            </a:r>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a:t>Click to edit Master subtitle style</a:t>
            </a:r>
            <a:endParaRPr lang="en-US" altLang="en-US" dirty="0"/>
          </a:p>
        </p:txBody>
      </p:sp>
      <p:sp>
        <p:nvSpPr>
          <p:cNvPr id="8" name="Slide Number Placeholder 3"/>
          <p:cNvSpPr txBox="1">
            <a:spLocks/>
          </p:cNvSpPr>
          <p:nvPr userDrawn="1"/>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05800" cy="835025"/>
          </a:xfrm>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304800" y="1219200"/>
            <a:ext cx="8534400" cy="4835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05800" cy="835025"/>
          </a:xfrm>
        </p:spPr>
        <p:txBody>
          <a:bodyPr/>
          <a:lstStyle/>
          <a:p>
            <a:r>
              <a:rPr lang="en-US" dirty="0"/>
              <a:t>Click to edit Master title style</a:t>
            </a:r>
          </a:p>
        </p:txBody>
      </p:sp>
      <p:sp>
        <p:nvSpPr>
          <p:cNvPr id="3"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600200"/>
            <a:ext cx="8839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0"/>
            <a:ext cx="8305800" cy="91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3075" name="Rectangle 3"/>
          <p:cNvSpPr>
            <a:spLocks noGrp="1" noChangeArrowheads="1"/>
          </p:cNvSpPr>
          <p:nvPr>
            <p:ph type="body" idx="1"/>
          </p:nvPr>
        </p:nvSpPr>
        <p:spPr bwMode="auto">
          <a:xfrm>
            <a:off x="381000" y="1219200"/>
            <a:ext cx="8458200" cy="483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defRPr/>
            </a:pPr>
            <a:endParaRPr lang="en-US"/>
          </a:p>
        </p:txBody>
      </p:sp>
      <p:sp>
        <p:nvSpPr>
          <p:cNvPr id="7" name="Slide Number Placeholder 3"/>
          <p:cNvSpPr txBox="1">
            <a:spLocks/>
          </p:cNvSpPr>
          <p:nvPr userDrawn="1"/>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10" r:id="rId3"/>
    <p:sldLayoutId id="2147483721" r:id="rId4"/>
  </p:sldLayoutIdLst>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CPU_cache" TargetMode="External"/><Relationship Id="rId2" Type="http://schemas.openxmlformats.org/officeDocument/2006/relationships/hyperlink" Target="https://en.wikipedia.org/wiki/Processor_register" TargetMode="External"/><Relationship Id="rId1" Type="http://schemas.openxmlformats.org/officeDocument/2006/relationships/slideLayout" Target="../slideLayouts/slideLayout2.xml"/><Relationship Id="rId5" Type="http://schemas.openxmlformats.org/officeDocument/2006/relationships/hyperlink" Target="https://en.wikipedia.org/wiki/Bus_(computing" TargetMode="External"/><Relationship Id="rId4" Type="http://schemas.openxmlformats.org/officeDocument/2006/relationships/hyperlink" Target="https://en.wikipedia.org/wiki/Clock_ra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524000"/>
            <a:ext cx="6477000" cy="2819400"/>
          </a:xfrm>
        </p:spPr>
        <p:txBody>
          <a:bodyPr/>
          <a:lstStyle/>
          <a:p>
            <a:pPr algn="ctr"/>
            <a:r>
              <a:rPr lang="en-US" b="1" dirty="0"/>
              <a:t>CSC 101</a:t>
            </a:r>
            <a:br>
              <a:rPr lang="en-US" b="1" dirty="0"/>
            </a:br>
            <a:r>
              <a:rPr lang="en-US" b="1" dirty="0"/>
              <a:t>Introduction to Computing</a:t>
            </a:r>
            <a:br>
              <a:rPr lang="en-US" b="1" dirty="0"/>
            </a:br>
            <a:br>
              <a:rPr lang="en-US" b="1" dirty="0"/>
            </a:br>
            <a:r>
              <a:rPr lang="en-US" b="1" dirty="0"/>
              <a:t>Lecture 11</a:t>
            </a:r>
            <a:br>
              <a:rPr lang="en-US" b="1" dirty="0"/>
            </a:br>
            <a:endParaRPr lang="en-US" b="1" dirty="0"/>
          </a:p>
        </p:txBody>
      </p:sp>
      <p:sp>
        <p:nvSpPr>
          <p:cNvPr id="3" name="Subtitle 2"/>
          <p:cNvSpPr>
            <a:spLocks noGrp="1"/>
          </p:cNvSpPr>
          <p:nvPr>
            <p:ph type="subTitle" idx="1"/>
          </p:nvPr>
        </p:nvSpPr>
        <p:spPr>
          <a:xfrm>
            <a:off x="1447800" y="4648200"/>
            <a:ext cx="5715000" cy="1066800"/>
          </a:xfrm>
        </p:spPr>
        <p:txBody>
          <a:bodyPr/>
          <a:lstStyle/>
          <a:p>
            <a:pPr algn="ctr"/>
            <a:r>
              <a:rPr lang="en-US"/>
              <a:t>Mr. </a:t>
            </a:r>
            <a:r>
              <a:rPr lang="en-US" dirty="0"/>
              <a:t>Khurram Nissar</a:t>
            </a:r>
          </a:p>
          <a:p>
            <a:pPr algn="ctr"/>
            <a:r>
              <a:rPr lang="en-US" sz="2400" dirty="0">
                <a:solidFill>
                  <a:srgbClr val="000099"/>
                </a:solidFill>
              </a:rPr>
              <a:t>khurramnissar@cuisahiwal.edu.pk</a:t>
            </a:r>
            <a:endParaRPr lang="en-US" sz="2800" dirty="0">
              <a:solidFill>
                <a:srgbClr val="000099"/>
              </a:solidFill>
            </a:endParaRP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types of Registers</a:t>
            </a:r>
          </a:p>
        </p:txBody>
      </p:sp>
      <p:sp>
        <p:nvSpPr>
          <p:cNvPr id="3" name="Content Placeholder 2"/>
          <p:cNvSpPr>
            <a:spLocks noGrp="1"/>
          </p:cNvSpPr>
          <p:nvPr>
            <p:ph idx="1"/>
          </p:nvPr>
        </p:nvSpPr>
        <p:spPr>
          <a:xfrm>
            <a:off x="304800" y="1219200"/>
            <a:ext cx="8534400" cy="5334000"/>
          </a:xfrm>
        </p:spPr>
        <p:txBody>
          <a:bodyPr>
            <a:normAutofit/>
          </a:bodyPr>
          <a:lstStyle/>
          <a:p>
            <a:r>
              <a:rPr lang="en-US" dirty="0">
                <a:solidFill>
                  <a:srgbClr val="0000CC"/>
                </a:solidFill>
              </a:rPr>
              <a:t>Control and Status registers </a:t>
            </a:r>
            <a:r>
              <a:rPr lang="en-US" dirty="0"/>
              <a:t>hold program state; they usually include </a:t>
            </a:r>
          </a:p>
          <a:p>
            <a:pPr lvl="1"/>
            <a:r>
              <a:rPr lang="en-US" dirty="0">
                <a:solidFill>
                  <a:srgbClr val="C00000"/>
                </a:solidFill>
              </a:rPr>
              <a:t>Program counter </a:t>
            </a:r>
            <a:r>
              <a:rPr lang="en-US" dirty="0"/>
              <a:t>(aka instruction pointer) and </a:t>
            </a:r>
          </a:p>
          <a:p>
            <a:pPr lvl="1"/>
            <a:r>
              <a:rPr lang="en-US" dirty="0">
                <a:solidFill>
                  <a:srgbClr val="C00000"/>
                </a:solidFill>
              </a:rPr>
              <a:t>Status register </a:t>
            </a:r>
            <a:r>
              <a:rPr lang="en-US" dirty="0"/>
              <a:t>(aka processor status word or Flag register). </a:t>
            </a:r>
          </a:p>
          <a:p>
            <a:pPr lvl="1"/>
            <a:r>
              <a:rPr lang="en-US" dirty="0">
                <a:solidFill>
                  <a:srgbClr val="C00000"/>
                </a:solidFill>
              </a:rPr>
              <a:t>Instruction register </a:t>
            </a:r>
            <a:r>
              <a:rPr lang="en-US" dirty="0"/>
              <a:t>store the instruction currently being executed</a:t>
            </a:r>
          </a:p>
          <a:p>
            <a:r>
              <a:rPr lang="en-US" dirty="0">
                <a:solidFill>
                  <a:srgbClr val="0000CC"/>
                </a:solidFill>
              </a:rPr>
              <a:t>Hardware registers </a:t>
            </a:r>
            <a:r>
              <a:rPr lang="en-US" dirty="0"/>
              <a:t>are similar, but occur outside CPUs.</a:t>
            </a: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33400" y="228600"/>
            <a:ext cx="7086600" cy="911225"/>
          </a:xfrm>
        </p:spPr>
        <p:txBody>
          <a:bodyPr/>
          <a:lstStyle/>
          <a:p>
            <a:pPr eaLnBrk="1" hangingPunct="1"/>
            <a:r>
              <a:rPr lang="en-US" dirty="0"/>
              <a:t>System or Internal Clock</a:t>
            </a:r>
          </a:p>
        </p:txBody>
      </p:sp>
      <p:sp>
        <p:nvSpPr>
          <p:cNvPr id="21508" name="Rectangle 3"/>
          <p:cNvSpPr>
            <a:spLocks noGrp="1" noChangeArrowheads="1"/>
          </p:cNvSpPr>
          <p:nvPr>
            <p:ph type="body" idx="1"/>
          </p:nvPr>
        </p:nvSpPr>
        <p:spPr>
          <a:xfrm>
            <a:off x="304800" y="1143000"/>
            <a:ext cx="8686800" cy="5410200"/>
          </a:xfrm>
        </p:spPr>
        <p:txBody>
          <a:bodyPr>
            <a:normAutofit fontScale="85000" lnSpcReduction="20000"/>
          </a:bodyPr>
          <a:lstStyle/>
          <a:p>
            <a:r>
              <a:rPr lang="en-US" dirty="0"/>
              <a:t>Operations performed by a processor, such as </a:t>
            </a:r>
          </a:p>
          <a:p>
            <a:pPr lvl="1"/>
            <a:r>
              <a:rPr lang="en-US" dirty="0"/>
              <a:t>fetching an instruction, </a:t>
            </a:r>
          </a:p>
          <a:p>
            <a:pPr lvl="1"/>
            <a:r>
              <a:rPr lang="en-US" dirty="0"/>
              <a:t>decoding the instruction, </a:t>
            </a:r>
          </a:p>
          <a:p>
            <a:pPr lvl="1"/>
            <a:r>
              <a:rPr lang="en-US" dirty="0"/>
              <a:t>performing an arithmetic operation, and so on, </a:t>
            </a:r>
          </a:p>
          <a:p>
            <a:pPr lvl="1"/>
            <a:r>
              <a:rPr lang="en-US" dirty="0"/>
              <a:t>are governed by a </a:t>
            </a:r>
            <a:r>
              <a:rPr lang="en-US" dirty="0">
                <a:solidFill>
                  <a:srgbClr val="0000CC"/>
                </a:solidFill>
              </a:rPr>
              <a:t>system clock</a:t>
            </a:r>
          </a:p>
          <a:p>
            <a:r>
              <a:rPr lang="en-US" dirty="0"/>
              <a:t>Typically, all operations begin with the pulse of the clock</a:t>
            </a:r>
          </a:p>
          <a:p>
            <a:r>
              <a:rPr lang="en-US" dirty="0"/>
              <a:t>Speed of a processor is dictated by the pulse frequency produced by the clock, measured in cycles per second, or </a:t>
            </a:r>
            <a:r>
              <a:rPr lang="en-US" dirty="0">
                <a:solidFill>
                  <a:srgbClr val="0000CC"/>
                </a:solidFill>
              </a:rPr>
              <a:t>Hertz (Hz)</a:t>
            </a:r>
          </a:p>
          <a:p>
            <a:r>
              <a:rPr lang="en-US" dirty="0"/>
              <a:t>Clock signals are generated by a </a:t>
            </a:r>
            <a:r>
              <a:rPr lang="en-US" dirty="0">
                <a:solidFill>
                  <a:srgbClr val="0000CC"/>
                </a:solidFill>
              </a:rPr>
              <a:t>quartz crystal</a:t>
            </a:r>
            <a:r>
              <a:rPr lang="en-US" dirty="0"/>
              <a:t>, which generates a constant signal wave while power is applied. </a:t>
            </a:r>
          </a:p>
          <a:p>
            <a:pPr lvl="1"/>
            <a:r>
              <a:rPr lang="en-US" dirty="0"/>
              <a:t>This wave is converted into a digital voltage pulse stream that is provided in a constant flow to the processor circuitry</a:t>
            </a: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33400" y="228600"/>
            <a:ext cx="7086600" cy="911225"/>
          </a:xfrm>
        </p:spPr>
        <p:txBody>
          <a:bodyPr/>
          <a:lstStyle/>
          <a:p>
            <a:pPr eaLnBrk="1" hangingPunct="1"/>
            <a:r>
              <a:rPr lang="en-US" dirty="0"/>
              <a:t>System or Internal Clock</a:t>
            </a:r>
          </a:p>
        </p:txBody>
      </p:sp>
      <p:sp>
        <p:nvSpPr>
          <p:cNvPr id="21508" name="Rectangle 3"/>
          <p:cNvSpPr>
            <a:spLocks noGrp="1" noChangeArrowheads="1"/>
          </p:cNvSpPr>
          <p:nvPr>
            <p:ph type="body" idx="1"/>
          </p:nvPr>
        </p:nvSpPr>
        <p:spPr>
          <a:xfrm>
            <a:off x="304800" y="1143000"/>
            <a:ext cx="8686800" cy="5410200"/>
          </a:xfrm>
        </p:spPr>
        <p:txBody>
          <a:bodyPr>
            <a:normAutofit fontScale="92500" lnSpcReduction="10000"/>
          </a:bodyPr>
          <a:lstStyle/>
          <a:p>
            <a:r>
              <a:rPr lang="en-US" dirty="0"/>
              <a:t>The rate of pulses is known as the </a:t>
            </a:r>
            <a:r>
              <a:rPr lang="en-US" b="1" dirty="0">
                <a:solidFill>
                  <a:srgbClr val="0000CC"/>
                </a:solidFill>
              </a:rPr>
              <a:t>clock rate, </a:t>
            </a:r>
            <a:r>
              <a:rPr lang="en-US" b="1" dirty="0"/>
              <a:t>or</a:t>
            </a:r>
            <a:r>
              <a:rPr lang="en-US" b="1" dirty="0">
                <a:solidFill>
                  <a:srgbClr val="0000CC"/>
                </a:solidFill>
              </a:rPr>
              <a:t> clock speed. </a:t>
            </a:r>
          </a:p>
          <a:p>
            <a:r>
              <a:rPr lang="en-US" dirty="0"/>
              <a:t>One increment, or pulse, of the clock is referred to as a </a:t>
            </a:r>
            <a:r>
              <a:rPr lang="en-US" b="1" dirty="0">
                <a:solidFill>
                  <a:srgbClr val="0000CC"/>
                </a:solidFill>
              </a:rPr>
              <a:t>clock cycle, </a:t>
            </a:r>
            <a:r>
              <a:rPr lang="en-US" b="1" dirty="0"/>
              <a:t>or</a:t>
            </a:r>
            <a:r>
              <a:rPr lang="en-US" b="1" dirty="0">
                <a:solidFill>
                  <a:srgbClr val="0000CC"/>
                </a:solidFill>
              </a:rPr>
              <a:t> a clock tick </a:t>
            </a:r>
            <a:r>
              <a:rPr lang="en-US" dirty="0"/>
              <a:t>or the time it takes to turn a transistor off and back on again. </a:t>
            </a:r>
            <a:endParaRPr lang="en-US" b="1" dirty="0"/>
          </a:p>
          <a:p>
            <a:r>
              <a:rPr lang="en-US" dirty="0"/>
              <a:t>The time between pulses is the</a:t>
            </a:r>
            <a:r>
              <a:rPr lang="en-US" b="1" dirty="0"/>
              <a:t> </a:t>
            </a:r>
            <a:r>
              <a:rPr lang="en-US" b="1" dirty="0">
                <a:solidFill>
                  <a:srgbClr val="0000CC"/>
                </a:solidFill>
              </a:rPr>
              <a:t>cycle time</a:t>
            </a:r>
            <a:r>
              <a:rPr lang="en-US" b="1" dirty="0"/>
              <a:t>.</a:t>
            </a:r>
            <a:endParaRPr lang="en-US" dirty="0"/>
          </a:p>
          <a:p>
            <a:pPr lvl="0"/>
            <a:r>
              <a:rPr lang="en-US" dirty="0"/>
              <a:t>controls the timing of all computer operations</a:t>
            </a:r>
          </a:p>
          <a:p>
            <a:pPr lvl="0"/>
            <a:r>
              <a:rPr lang="en-US" dirty="0"/>
              <a:t>A processor can execute an instruction in a given number of clock cycles.</a:t>
            </a:r>
          </a:p>
          <a:p>
            <a:pPr lvl="0"/>
            <a:r>
              <a:rPr lang="en-US" dirty="0"/>
              <a:t>Pace of the system clock is called the </a:t>
            </a:r>
            <a:r>
              <a:rPr lang="en-US" b="1" dirty="0">
                <a:solidFill>
                  <a:srgbClr val="A52439"/>
                </a:solidFill>
              </a:rPr>
              <a:t>clock speed</a:t>
            </a:r>
            <a:r>
              <a:rPr lang="en-US" dirty="0"/>
              <a:t> </a:t>
            </a:r>
          </a:p>
          <a:p>
            <a:pPr lvl="1"/>
            <a:r>
              <a:rPr lang="en-US" dirty="0"/>
              <a:t>Modern machines use </a:t>
            </a:r>
            <a:r>
              <a:rPr lang="en-US" dirty="0">
                <a:solidFill>
                  <a:srgbClr val="0000CC"/>
                </a:solidFill>
              </a:rPr>
              <a:t>Giga Hertz (GHz)</a:t>
            </a:r>
          </a:p>
          <a:p>
            <a:pPr lvl="2"/>
            <a:r>
              <a:rPr lang="en-US" dirty="0"/>
              <a:t>One billion clock ticks in one second</a:t>
            </a: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Underclocking</a:t>
            </a:r>
            <a:r>
              <a:rPr lang="en-US" dirty="0"/>
              <a:t> and Overclocking</a:t>
            </a:r>
          </a:p>
        </p:txBody>
      </p:sp>
      <p:sp>
        <p:nvSpPr>
          <p:cNvPr id="3" name="Content Placeholder 2"/>
          <p:cNvSpPr>
            <a:spLocks noGrp="1"/>
          </p:cNvSpPr>
          <p:nvPr>
            <p:ph idx="1"/>
          </p:nvPr>
        </p:nvSpPr>
        <p:spPr>
          <a:xfrm>
            <a:off x="304800" y="1219200"/>
            <a:ext cx="8534400" cy="5105400"/>
          </a:xfrm>
        </p:spPr>
        <p:txBody>
          <a:bodyPr/>
          <a:lstStyle/>
          <a:p>
            <a:r>
              <a:rPr lang="en-US" dirty="0" err="1">
                <a:solidFill>
                  <a:srgbClr val="0000CC"/>
                </a:solidFill>
              </a:rPr>
              <a:t>Underclocking</a:t>
            </a:r>
            <a:endParaRPr lang="en-US" dirty="0">
              <a:solidFill>
                <a:srgbClr val="0000CC"/>
              </a:solidFill>
            </a:endParaRPr>
          </a:p>
          <a:p>
            <a:pPr lvl="1"/>
            <a:r>
              <a:rPr lang="en-US" dirty="0"/>
              <a:t>With any particular CPU, replacing the crystal with another crystal that oscillates </a:t>
            </a:r>
            <a:r>
              <a:rPr lang="en-US" dirty="0">
                <a:solidFill>
                  <a:srgbClr val="0000CC"/>
                </a:solidFill>
              </a:rPr>
              <a:t>half the frequency </a:t>
            </a:r>
            <a:r>
              <a:rPr lang="en-US" dirty="0"/>
              <a:t>will generally make the CPU run at half the performance and reduce waste heat produced by the CPU. </a:t>
            </a:r>
          </a:p>
          <a:p>
            <a:r>
              <a:rPr lang="en-US" dirty="0" err="1">
                <a:solidFill>
                  <a:srgbClr val="0000CC"/>
                </a:solidFill>
              </a:rPr>
              <a:t>Overclocking</a:t>
            </a:r>
            <a:endParaRPr lang="en-US" dirty="0">
              <a:solidFill>
                <a:srgbClr val="0000CC"/>
              </a:solidFill>
            </a:endParaRPr>
          </a:p>
          <a:p>
            <a:pPr lvl="1"/>
            <a:r>
              <a:rPr lang="en-US" dirty="0"/>
              <a:t>to increase performance of a CPU by replacing the oscillator crystal with a </a:t>
            </a:r>
            <a:r>
              <a:rPr lang="en-US" dirty="0">
                <a:solidFill>
                  <a:srgbClr val="0000CC"/>
                </a:solidFill>
              </a:rPr>
              <a:t>higher frequency crystal </a:t>
            </a:r>
          </a:p>
          <a:p>
            <a:pPr lvl="1"/>
            <a:r>
              <a:rPr lang="en-US" dirty="0"/>
              <a:t>the amount of </a:t>
            </a:r>
            <a:r>
              <a:rPr lang="en-US" dirty="0" err="1"/>
              <a:t>overclocking</a:t>
            </a:r>
            <a:r>
              <a:rPr lang="en-US" dirty="0"/>
              <a:t> is limited by the time for the CPU to settle after each pulse, and by the extra heat created.</a:t>
            </a: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Overclocking</a:t>
            </a:r>
            <a:endParaRPr lang="en-US" dirty="0"/>
          </a:p>
        </p:txBody>
      </p:sp>
      <p:sp>
        <p:nvSpPr>
          <p:cNvPr id="3" name="Content Placeholder 2"/>
          <p:cNvSpPr>
            <a:spLocks noGrp="1"/>
          </p:cNvSpPr>
          <p:nvPr>
            <p:ph idx="1"/>
          </p:nvPr>
        </p:nvSpPr>
        <p:spPr>
          <a:xfrm>
            <a:off x="152400" y="1219200"/>
            <a:ext cx="8839200" cy="5334000"/>
          </a:xfrm>
        </p:spPr>
        <p:txBody>
          <a:bodyPr>
            <a:normAutofit fontScale="92500" lnSpcReduction="20000"/>
          </a:bodyPr>
          <a:lstStyle/>
          <a:p>
            <a:r>
              <a:rPr lang="en-US" dirty="0"/>
              <a:t>process of making a computer or component operate faster than specified by the manufacturer by modifying system parameters.</a:t>
            </a:r>
          </a:p>
          <a:p>
            <a:r>
              <a:rPr lang="en-US" dirty="0"/>
              <a:t>Most </a:t>
            </a:r>
            <a:r>
              <a:rPr lang="en-US" dirty="0" err="1"/>
              <a:t>overclocking</a:t>
            </a:r>
            <a:r>
              <a:rPr lang="en-US" dirty="0"/>
              <a:t> techniques increase power consumption, generating more heat, which must be carried away.</a:t>
            </a:r>
          </a:p>
          <a:p>
            <a:r>
              <a:rPr lang="en-US" dirty="0"/>
              <a:t>The purpose of </a:t>
            </a:r>
            <a:r>
              <a:rPr lang="en-US" dirty="0" err="1"/>
              <a:t>overclocking</a:t>
            </a:r>
            <a:r>
              <a:rPr lang="en-US" dirty="0"/>
              <a:t> is to increase the operating speed of given hardware. </a:t>
            </a:r>
          </a:p>
          <a:p>
            <a:r>
              <a:rPr lang="en-US" dirty="0"/>
              <a:t>Computer components that may be </a:t>
            </a:r>
            <a:r>
              <a:rPr lang="en-US" dirty="0" err="1"/>
              <a:t>overclocked</a:t>
            </a:r>
            <a:r>
              <a:rPr lang="en-US" dirty="0"/>
              <a:t> include </a:t>
            </a:r>
          </a:p>
          <a:p>
            <a:pPr lvl="1"/>
            <a:r>
              <a:rPr lang="en-US" dirty="0"/>
              <a:t>processors (CPU), 	</a:t>
            </a:r>
          </a:p>
          <a:p>
            <a:pPr lvl="1"/>
            <a:r>
              <a:rPr lang="en-US" dirty="0"/>
              <a:t>video cards, </a:t>
            </a:r>
          </a:p>
          <a:p>
            <a:pPr lvl="1"/>
            <a:r>
              <a:rPr lang="en-US" dirty="0"/>
              <a:t>motherboard chipsets, and </a:t>
            </a:r>
          </a:p>
          <a:p>
            <a:pPr lvl="1"/>
            <a:r>
              <a:rPr lang="en-US" dirty="0"/>
              <a:t>RAM.</a:t>
            </a: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Function</a:t>
            </a:r>
          </a:p>
        </p:txBody>
      </p:sp>
      <p:sp>
        <p:nvSpPr>
          <p:cNvPr id="3" name="Content Placeholder 2"/>
          <p:cNvSpPr>
            <a:spLocks noGrp="1"/>
          </p:cNvSpPr>
          <p:nvPr>
            <p:ph idx="1"/>
          </p:nvPr>
        </p:nvSpPr>
        <p:spPr>
          <a:xfrm>
            <a:off x="304800" y="1219200"/>
            <a:ext cx="8686800" cy="5029200"/>
          </a:xfrm>
        </p:spPr>
        <p:txBody>
          <a:bodyPr>
            <a:normAutofit fontScale="92500" lnSpcReduction="20000"/>
          </a:bodyPr>
          <a:lstStyle/>
          <a:p>
            <a:r>
              <a:rPr lang="en-US" dirty="0"/>
              <a:t>The data that is stored within a cache</a:t>
            </a:r>
          </a:p>
          <a:p>
            <a:pPr lvl="1"/>
            <a:r>
              <a:rPr lang="en-US" dirty="0"/>
              <a:t>might be values that have been computed earlier or</a:t>
            </a:r>
          </a:p>
          <a:p>
            <a:pPr lvl="1"/>
            <a:r>
              <a:rPr lang="en-US" dirty="0"/>
              <a:t>duplicates of original values that are stored elsewhere</a:t>
            </a:r>
          </a:p>
          <a:p>
            <a:r>
              <a:rPr lang="en-US" dirty="0"/>
              <a:t>If requested data is contained in the cache (</a:t>
            </a:r>
            <a:r>
              <a:rPr lang="en-US" dirty="0">
                <a:solidFill>
                  <a:srgbClr val="0000CC"/>
                </a:solidFill>
              </a:rPr>
              <a:t>cache hit</a:t>
            </a:r>
            <a:r>
              <a:rPr lang="en-US" dirty="0"/>
              <a:t>), </a:t>
            </a:r>
          </a:p>
          <a:p>
            <a:pPr lvl="1"/>
            <a:r>
              <a:rPr lang="en-US" dirty="0"/>
              <a:t>this request can be served by simply reading the cache, which is comparatively faster. </a:t>
            </a:r>
          </a:p>
          <a:p>
            <a:r>
              <a:rPr lang="en-US" dirty="0"/>
              <a:t>Otherwise (</a:t>
            </a:r>
            <a:r>
              <a:rPr lang="en-US" dirty="0">
                <a:solidFill>
                  <a:srgbClr val="0000CC"/>
                </a:solidFill>
              </a:rPr>
              <a:t>cache miss</a:t>
            </a:r>
            <a:r>
              <a:rPr lang="en-US" dirty="0"/>
              <a:t>),</a:t>
            </a:r>
          </a:p>
          <a:p>
            <a:pPr lvl="1"/>
            <a:r>
              <a:rPr lang="en-US" dirty="0"/>
              <a:t> the data has to be recomputed or fetched from its original storage location, which is comparatively slower. </a:t>
            </a:r>
          </a:p>
          <a:p>
            <a:r>
              <a:rPr lang="en-US" dirty="0"/>
              <a:t>Hence, the greater the number of requests that can be served from the cache, the faster the overall system performance becomes.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t>
            </a:r>
          </a:p>
        </p:txBody>
      </p:sp>
      <p:sp>
        <p:nvSpPr>
          <p:cNvPr id="3" name="Content Placeholder 2"/>
          <p:cNvSpPr>
            <a:spLocks noGrp="1"/>
          </p:cNvSpPr>
          <p:nvPr>
            <p:ph idx="1"/>
          </p:nvPr>
        </p:nvSpPr>
        <p:spPr>
          <a:xfrm>
            <a:off x="304800" y="1066800"/>
            <a:ext cx="8534400" cy="5486400"/>
          </a:xfrm>
        </p:spPr>
        <p:txBody>
          <a:bodyPr>
            <a:normAutofit fontScale="92500" lnSpcReduction="10000"/>
          </a:bodyPr>
          <a:lstStyle/>
          <a:p>
            <a:r>
              <a:rPr lang="en-US" dirty="0">
                <a:solidFill>
                  <a:srgbClr val="0000CC"/>
                </a:solidFill>
              </a:rPr>
              <a:t>Small amount of very fast memory </a:t>
            </a:r>
            <a:r>
              <a:rPr lang="en-US" dirty="0"/>
              <a:t>which stores copies of the data from the most frequently used main memory locations</a:t>
            </a:r>
          </a:p>
          <a:p>
            <a:r>
              <a:rPr lang="en-US" dirty="0"/>
              <a:t>Sits between normal main memory (RAM &amp; ROM) and CPU</a:t>
            </a:r>
          </a:p>
          <a:p>
            <a:r>
              <a:rPr lang="en-US" dirty="0"/>
              <a:t>May be located on CPU chip or module</a:t>
            </a:r>
          </a:p>
          <a:p>
            <a:r>
              <a:rPr lang="en-US" dirty="0"/>
              <a:t>Used to reduce the average time to access memory. </a:t>
            </a:r>
          </a:p>
          <a:p>
            <a:r>
              <a:rPr lang="en-US" dirty="0"/>
              <a:t>As long as most memory accesses are cached memory locations, the average access time of memory accesses will be closer to the cache access time than to the access time of main memory.</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dirty="0"/>
              <a:t>Cache Operation – Overview</a:t>
            </a:r>
          </a:p>
        </p:txBody>
      </p:sp>
      <p:sp>
        <p:nvSpPr>
          <p:cNvPr id="24579" name="Rectangle 3"/>
          <p:cNvSpPr>
            <a:spLocks noGrp="1" noChangeArrowheads="1"/>
          </p:cNvSpPr>
          <p:nvPr>
            <p:ph type="body" idx="1"/>
          </p:nvPr>
        </p:nvSpPr>
        <p:spPr/>
        <p:txBody>
          <a:bodyPr/>
          <a:lstStyle/>
          <a:p>
            <a:r>
              <a:rPr lang="en-GB"/>
              <a:t>CPU requests contents of memory location</a:t>
            </a:r>
          </a:p>
          <a:p>
            <a:r>
              <a:rPr lang="en-GB"/>
              <a:t>Check cache for this data</a:t>
            </a:r>
          </a:p>
          <a:p>
            <a:r>
              <a:rPr lang="en-GB"/>
              <a:t>If present, get from cache (fast)</a:t>
            </a:r>
          </a:p>
          <a:p>
            <a:r>
              <a:rPr lang="en-GB"/>
              <a:t>If not present, read required block from main memory to cache</a:t>
            </a:r>
          </a:p>
          <a:p>
            <a:r>
              <a:rPr lang="en-GB"/>
              <a:t>Then deliver from cache to CPU</a:t>
            </a:r>
          </a:p>
          <a:p>
            <a:r>
              <a:rPr lang="en-GB"/>
              <a:t>Cache includes tags to identify which block of main memory is in each cache slot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Cache</a:t>
            </a:r>
          </a:p>
        </p:txBody>
      </p:sp>
      <p:sp>
        <p:nvSpPr>
          <p:cNvPr id="3" name="Content Placeholder 2"/>
          <p:cNvSpPr>
            <a:spLocks noGrp="1"/>
          </p:cNvSpPr>
          <p:nvPr>
            <p:ph idx="1"/>
          </p:nvPr>
        </p:nvSpPr>
        <p:spPr>
          <a:xfrm>
            <a:off x="304800" y="1219200"/>
            <a:ext cx="8534400" cy="5257800"/>
          </a:xfrm>
        </p:spPr>
        <p:txBody>
          <a:bodyPr/>
          <a:lstStyle/>
          <a:p>
            <a:r>
              <a:rPr lang="en-US" dirty="0"/>
              <a:t>Most modern desktop and server CPUs have at least </a:t>
            </a:r>
            <a:r>
              <a:rPr lang="en-US" dirty="0">
                <a:solidFill>
                  <a:srgbClr val="C00000"/>
                </a:solidFill>
              </a:rPr>
              <a:t>three independent caches</a:t>
            </a:r>
            <a:r>
              <a:rPr lang="en-US" dirty="0"/>
              <a:t>: </a:t>
            </a:r>
          </a:p>
          <a:p>
            <a:r>
              <a:rPr lang="en-US" dirty="0"/>
              <a:t>an </a:t>
            </a:r>
            <a:r>
              <a:rPr lang="en-US" dirty="0">
                <a:solidFill>
                  <a:srgbClr val="0000CC"/>
                </a:solidFill>
              </a:rPr>
              <a:t>instruction cache </a:t>
            </a:r>
            <a:r>
              <a:rPr lang="en-US" dirty="0"/>
              <a:t>to speed up executable instruction fetch, </a:t>
            </a:r>
          </a:p>
          <a:p>
            <a:r>
              <a:rPr lang="en-US" dirty="0"/>
              <a:t>a </a:t>
            </a:r>
            <a:r>
              <a:rPr lang="en-US" dirty="0">
                <a:solidFill>
                  <a:srgbClr val="0000CC"/>
                </a:solidFill>
              </a:rPr>
              <a:t>data cache </a:t>
            </a:r>
            <a:r>
              <a:rPr lang="en-US" dirty="0"/>
              <a:t>to speed up data fetch and store, and </a:t>
            </a:r>
          </a:p>
          <a:p>
            <a:r>
              <a:rPr lang="en-US" dirty="0"/>
              <a:t>a </a:t>
            </a:r>
            <a:r>
              <a:rPr lang="en-US" dirty="0">
                <a:solidFill>
                  <a:srgbClr val="0000CC"/>
                </a:solidFill>
              </a:rPr>
              <a:t>translation </a:t>
            </a:r>
            <a:r>
              <a:rPr lang="en-US" dirty="0" err="1">
                <a:solidFill>
                  <a:srgbClr val="0000CC"/>
                </a:solidFill>
              </a:rPr>
              <a:t>lookaside</a:t>
            </a:r>
            <a:r>
              <a:rPr lang="en-US" dirty="0">
                <a:solidFill>
                  <a:srgbClr val="0000CC"/>
                </a:solidFill>
              </a:rPr>
              <a:t> buffer (TLB) </a:t>
            </a:r>
            <a:r>
              <a:rPr lang="en-US" dirty="0"/>
              <a:t>used to speed up virtual-to-physical address translation for both executable instructions and data.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a:t>Multi Level Cache</a:t>
            </a:r>
          </a:p>
        </p:txBody>
      </p:sp>
      <p:sp>
        <p:nvSpPr>
          <p:cNvPr id="28676" name="Rectangle 3"/>
          <p:cNvSpPr>
            <a:spLocks noGrp="1" noChangeArrowheads="1"/>
          </p:cNvSpPr>
          <p:nvPr>
            <p:ph type="body" idx="1"/>
          </p:nvPr>
        </p:nvSpPr>
        <p:spPr>
          <a:xfrm>
            <a:off x="304800" y="1219200"/>
            <a:ext cx="8534400" cy="5334000"/>
          </a:xfrm>
        </p:spPr>
        <p:txBody>
          <a:bodyPr>
            <a:normAutofit fontScale="85000" lnSpcReduction="20000"/>
          </a:bodyPr>
          <a:lstStyle/>
          <a:p>
            <a:r>
              <a:rPr lang="en-US" dirty="0"/>
              <a:t>Another issue is the fundamental </a:t>
            </a:r>
            <a:r>
              <a:rPr lang="en-US" dirty="0">
                <a:solidFill>
                  <a:srgbClr val="0000CC"/>
                </a:solidFill>
              </a:rPr>
              <a:t>tradeoff </a:t>
            </a:r>
            <a:r>
              <a:rPr lang="en-US" dirty="0"/>
              <a:t>between </a:t>
            </a:r>
            <a:r>
              <a:rPr lang="en-US" dirty="0">
                <a:solidFill>
                  <a:srgbClr val="C00000"/>
                </a:solidFill>
              </a:rPr>
              <a:t>cache access time</a:t>
            </a:r>
            <a:r>
              <a:rPr lang="en-US" dirty="0"/>
              <a:t> and </a:t>
            </a:r>
            <a:r>
              <a:rPr lang="en-US" dirty="0">
                <a:solidFill>
                  <a:srgbClr val="C00000"/>
                </a:solidFill>
              </a:rPr>
              <a:t>hit rate</a:t>
            </a:r>
            <a:endParaRPr lang="en-US" dirty="0"/>
          </a:p>
          <a:p>
            <a:pPr lvl="1"/>
            <a:r>
              <a:rPr lang="en-US" dirty="0"/>
              <a:t>Larger caches have better hit rates but longer access time </a:t>
            </a:r>
          </a:p>
          <a:p>
            <a:r>
              <a:rPr lang="en-US" dirty="0"/>
              <a:t>To address this tradeoff, many computers use multiple levels of cache, with small fast caches backed up by larger slower caches.</a:t>
            </a:r>
          </a:p>
          <a:p>
            <a:r>
              <a:rPr lang="en-US" dirty="0"/>
              <a:t>Multi-level caches generally operate by checking the smallest level 1 (L1) cache first;</a:t>
            </a:r>
          </a:p>
          <a:p>
            <a:pPr lvl="1"/>
            <a:r>
              <a:rPr lang="en-US" dirty="0"/>
              <a:t>if it hits, the processor proceeds at high speed. </a:t>
            </a:r>
          </a:p>
          <a:p>
            <a:pPr lvl="1"/>
            <a:r>
              <a:rPr lang="en-US" dirty="0"/>
              <a:t>If the smaller cache misses, the next larger cache (L2) is checked, and </a:t>
            </a:r>
          </a:p>
          <a:p>
            <a:pPr lvl="1"/>
            <a:r>
              <a:rPr lang="en-US" dirty="0"/>
              <a:t>so on, before external memory is checked.</a:t>
            </a:r>
          </a:p>
          <a:p>
            <a:r>
              <a:rPr lang="en-US" dirty="0"/>
              <a:t>L1 holds recently used data</a:t>
            </a:r>
          </a:p>
          <a:p>
            <a:r>
              <a:rPr lang="en-US" dirty="0"/>
              <a:t>L2 holds upcoming data</a:t>
            </a:r>
          </a:p>
          <a:p>
            <a:r>
              <a:rPr lang="en-US" dirty="0"/>
              <a:t>L3 holds possible upcoming data</a:t>
            </a:r>
          </a:p>
          <a:p>
            <a:pPr lvl="1" eaLnBrk="1" hangingPunct="1"/>
            <a:endParaRPr lang="en-US" dirty="0"/>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p:nvPr>
        </p:nvSpPr>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Last Lecture Summary</a:t>
            </a:r>
          </a:p>
        </p:txBody>
      </p:sp>
      <p:sp>
        <p:nvSpPr>
          <p:cNvPr id="9" name="Content Placeholder 8"/>
          <p:cNvSpPr>
            <a:spLocks noGrp="1"/>
          </p:cNvSpPr>
          <p:nvPr>
            <p:ph idx="1"/>
          </p:nvPr>
        </p:nvSpPr>
        <p:spPr>
          <a:xfrm>
            <a:off x="457200" y="1219200"/>
            <a:ext cx="8382000" cy="5257800"/>
          </a:xfrm>
        </p:spPr>
        <p:txBody>
          <a:bodyPr>
            <a:normAutofit lnSpcReduction="10000"/>
          </a:bodyPr>
          <a:lstStyle/>
          <a:p>
            <a:r>
              <a:rPr lang="en-US" dirty="0"/>
              <a:t>Memory</a:t>
            </a:r>
          </a:p>
          <a:p>
            <a:pPr lvl="1"/>
            <a:r>
              <a:rPr lang="en-US" dirty="0"/>
              <a:t>Address , size</a:t>
            </a:r>
          </a:p>
          <a:p>
            <a:r>
              <a:rPr lang="en-US" dirty="0"/>
              <a:t>What memory stores</a:t>
            </a:r>
          </a:p>
          <a:p>
            <a:pPr lvl="1"/>
            <a:r>
              <a:rPr lang="en-US" dirty="0"/>
              <a:t>OS, Application programs, Data, Instructions</a:t>
            </a:r>
          </a:p>
          <a:p>
            <a:r>
              <a:rPr lang="en-US" dirty="0"/>
              <a:t>Types of Memory</a:t>
            </a:r>
          </a:p>
          <a:p>
            <a:pPr lvl="1"/>
            <a:r>
              <a:rPr lang="en-US" dirty="0"/>
              <a:t>Non Volatile and volatile</a:t>
            </a:r>
          </a:p>
          <a:p>
            <a:r>
              <a:rPr lang="en-US" dirty="0"/>
              <a:t>Non Volatile</a:t>
            </a:r>
          </a:p>
          <a:p>
            <a:pPr lvl="1"/>
            <a:r>
              <a:rPr lang="en-US" dirty="0"/>
              <a:t>ROM, PROM,  EPROM, EEPROM, Flash</a:t>
            </a:r>
          </a:p>
          <a:p>
            <a:r>
              <a:rPr lang="en-US" dirty="0"/>
              <a:t>RAM – Volatile Memory</a:t>
            </a:r>
          </a:p>
          <a:p>
            <a:pPr lvl="1"/>
            <a:r>
              <a:rPr lang="en-US" dirty="0"/>
              <a:t>Static RAM, Dynamic RAM, MRAM</a:t>
            </a:r>
          </a:p>
          <a:p>
            <a:r>
              <a:rPr lang="en-US" dirty="0"/>
              <a:t>SDRAM and its types</a:t>
            </a: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t>Multilevel Caches</a:t>
            </a:r>
          </a:p>
        </p:txBody>
      </p:sp>
      <p:sp>
        <p:nvSpPr>
          <p:cNvPr id="64515" name="Rectangle 3"/>
          <p:cNvSpPr>
            <a:spLocks noGrp="1" noChangeArrowheads="1"/>
          </p:cNvSpPr>
          <p:nvPr>
            <p:ph type="body" idx="1"/>
          </p:nvPr>
        </p:nvSpPr>
        <p:spPr/>
        <p:txBody>
          <a:bodyPr/>
          <a:lstStyle/>
          <a:p>
            <a:r>
              <a:rPr lang="en-GB"/>
              <a:t>High logic density enables caches on chip</a:t>
            </a:r>
          </a:p>
          <a:p>
            <a:pPr lvl="1"/>
            <a:r>
              <a:rPr lang="en-GB"/>
              <a:t>Faster than bus access</a:t>
            </a:r>
          </a:p>
          <a:p>
            <a:pPr lvl="1"/>
            <a:r>
              <a:rPr lang="en-GB"/>
              <a:t>Frees bus for other transfers</a:t>
            </a:r>
          </a:p>
          <a:p>
            <a:r>
              <a:rPr lang="en-GB"/>
              <a:t>Common to use both on and off chip cache</a:t>
            </a:r>
          </a:p>
          <a:p>
            <a:pPr lvl="1"/>
            <a:r>
              <a:rPr lang="en-GB"/>
              <a:t>L1 on chip, L2 off chip in static RAM</a:t>
            </a:r>
          </a:p>
          <a:p>
            <a:pPr lvl="1"/>
            <a:r>
              <a:rPr lang="en-GB"/>
              <a:t>L2 access much faster than DRAM or ROM</a:t>
            </a:r>
          </a:p>
          <a:p>
            <a:pPr lvl="1"/>
            <a:r>
              <a:rPr lang="en-GB"/>
              <a:t>L2 often uses separate data path</a:t>
            </a:r>
          </a:p>
          <a:p>
            <a:pPr lvl="1"/>
            <a:r>
              <a:rPr lang="en-GB"/>
              <a:t>L2 may now be on chip</a:t>
            </a:r>
          </a:p>
          <a:p>
            <a:pPr lvl="1"/>
            <a:r>
              <a:rPr lang="en-GB"/>
              <a:t>Resulting in L3 cache</a:t>
            </a:r>
          </a:p>
          <a:p>
            <a:pPr lvl="2"/>
            <a:r>
              <a:rPr lang="en-GB"/>
              <a:t>Bus access or now on chip…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Cache</a:t>
            </a:r>
          </a:p>
        </p:txBody>
      </p:sp>
      <p:pic>
        <p:nvPicPr>
          <p:cNvPr id="4" name="Picture 5"/>
          <p:cNvPicPr>
            <a:picLocks noGrp="1" noChangeAspect="1" noChangeArrowheads="1"/>
          </p:cNvPicPr>
          <p:nvPr>
            <p:ph idx="1"/>
          </p:nvPr>
        </p:nvPicPr>
        <p:blipFill>
          <a:blip r:embed="rId3" cstate="print"/>
          <a:srcRect b="11432"/>
          <a:stretch>
            <a:fillRect/>
          </a:stretch>
        </p:blipFill>
        <p:spPr bwMode="auto">
          <a:xfrm>
            <a:off x="990600" y="1295400"/>
            <a:ext cx="6172200" cy="5393782"/>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L1 Cache</a:t>
            </a:r>
          </a:p>
        </p:txBody>
      </p:sp>
      <p:sp>
        <p:nvSpPr>
          <p:cNvPr id="3" name="Content Placeholder 2"/>
          <p:cNvSpPr>
            <a:spLocks noGrp="1"/>
          </p:cNvSpPr>
          <p:nvPr>
            <p:ph idx="1"/>
          </p:nvPr>
        </p:nvSpPr>
        <p:spPr/>
        <p:txBody>
          <a:bodyPr/>
          <a:lstStyle/>
          <a:p>
            <a:r>
              <a:rPr lang="en-US" dirty="0"/>
              <a:t>Built directly in the processor chip.</a:t>
            </a:r>
          </a:p>
          <a:p>
            <a:r>
              <a:rPr lang="en-US" dirty="0"/>
              <a:t>Usually has a very small capacity, ranging from 8 KB to 128 KB. </a:t>
            </a:r>
          </a:p>
          <a:p>
            <a:r>
              <a:rPr lang="en-US" dirty="0"/>
              <a:t>The more common sizes for PCs are 32 KB or 64 KB.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L2 Cache</a:t>
            </a:r>
          </a:p>
        </p:txBody>
      </p:sp>
      <p:sp>
        <p:nvSpPr>
          <p:cNvPr id="3" name="Content Placeholder 2"/>
          <p:cNvSpPr>
            <a:spLocks noGrp="1"/>
          </p:cNvSpPr>
          <p:nvPr>
            <p:ph idx="1"/>
          </p:nvPr>
        </p:nvSpPr>
        <p:spPr>
          <a:xfrm>
            <a:off x="304800" y="1066800"/>
            <a:ext cx="8534400" cy="5486400"/>
          </a:xfrm>
        </p:spPr>
        <p:txBody>
          <a:bodyPr/>
          <a:lstStyle/>
          <a:p>
            <a:r>
              <a:rPr lang="en-US" dirty="0"/>
              <a:t>Slightly slower than L1 cache</a:t>
            </a:r>
          </a:p>
          <a:p>
            <a:r>
              <a:rPr lang="en-US" dirty="0"/>
              <a:t>Has a much larger capacity, ranging from 64 KB to 16 MB</a:t>
            </a:r>
          </a:p>
          <a:p>
            <a:r>
              <a:rPr lang="en-US" dirty="0"/>
              <a:t>Current processors include </a:t>
            </a:r>
            <a:r>
              <a:rPr lang="en-US" dirty="0">
                <a:solidFill>
                  <a:srgbClr val="C00000"/>
                </a:solidFill>
              </a:rPr>
              <a:t>Advanced Transfer Cache (ATC)</a:t>
            </a:r>
            <a:r>
              <a:rPr lang="en-US" dirty="0"/>
              <a:t>, a type of L2 cache built directly on the processor chip</a:t>
            </a:r>
          </a:p>
          <a:p>
            <a:r>
              <a:rPr lang="en-US" dirty="0"/>
              <a:t>Processors that use ATC perform at much faster rates than those that do not use it</a:t>
            </a:r>
          </a:p>
          <a:p>
            <a:r>
              <a:rPr lang="en-US" dirty="0"/>
              <a:t>PCs today have from 512 KB to 12 MB of ATC</a:t>
            </a:r>
          </a:p>
          <a:p>
            <a:r>
              <a:rPr lang="en-US" dirty="0"/>
              <a:t>Servers and workstations have from 12 MB to 16 MB of ATC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L3 Cache</a:t>
            </a:r>
          </a:p>
        </p:txBody>
      </p:sp>
      <p:sp>
        <p:nvSpPr>
          <p:cNvPr id="3" name="Content Placeholder 2"/>
          <p:cNvSpPr>
            <a:spLocks noGrp="1"/>
          </p:cNvSpPr>
          <p:nvPr>
            <p:ph idx="1"/>
          </p:nvPr>
        </p:nvSpPr>
        <p:spPr/>
        <p:txBody>
          <a:bodyPr/>
          <a:lstStyle/>
          <a:p>
            <a:r>
              <a:rPr lang="en-US" dirty="0"/>
              <a:t>L3 cache is a cache on the motherboard</a:t>
            </a:r>
          </a:p>
          <a:p>
            <a:r>
              <a:rPr lang="en-US" dirty="0"/>
              <a:t>Separate from the processor chip.</a:t>
            </a:r>
          </a:p>
          <a:p>
            <a:r>
              <a:rPr lang="en-US" dirty="0"/>
              <a:t>Exists only on computers that use L2 Advanced Transfer Cache. </a:t>
            </a:r>
          </a:p>
          <a:p>
            <a:r>
              <a:rPr lang="en-US" dirty="0"/>
              <a:t>Personal computers often have up to 8 MB of L3 cache;</a:t>
            </a:r>
          </a:p>
          <a:p>
            <a:r>
              <a:rPr lang="en-US" dirty="0"/>
              <a:t>Servers and work stations have from 8 MB to 24 MB of L3 cache.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Cache</a:t>
            </a:r>
          </a:p>
        </p:txBody>
      </p:sp>
      <p:sp>
        <p:nvSpPr>
          <p:cNvPr id="3" name="Content Placeholder 2"/>
          <p:cNvSpPr>
            <a:spLocks noGrp="1"/>
          </p:cNvSpPr>
          <p:nvPr>
            <p:ph idx="1"/>
          </p:nvPr>
        </p:nvSpPr>
        <p:spPr>
          <a:xfrm>
            <a:off x="381000" y="1143000"/>
            <a:ext cx="8610600" cy="5105400"/>
          </a:xfrm>
        </p:spPr>
        <p:txBody>
          <a:bodyPr>
            <a:normAutofit/>
          </a:bodyPr>
          <a:lstStyle/>
          <a:p>
            <a:r>
              <a:rPr lang="en-US" sz="2800" dirty="0"/>
              <a:t>speeds the processes of the computer because it stores frequently used instructions and data</a:t>
            </a:r>
            <a:endParaRPr lang="en-US" sz="2800" b="1" dirty="0"/>
          </a:p>
        </p:txBody>
      </p:sp>
      <p:pic>
        <p:nvPicPr>
          <p:cNvPr id="7" name="Picture 6" descr="Fig4-22.gif"/>
          <p:cNvPicPr>
            <a:picLocks noChangeAspect="1"/>
          </p:cNvPicPr>
          <p:nvPr/>
        </p:nvPicPr>
        <p:blipFill>
          <a:blip r:embed="rId3" cstate="print"/>
          <a:stretch>
            <a:fillRect/>
          </a:stretch>
        </p:blipFill>
        <p:spPr>
          <a:xfrm>
            <a:off x="1371600" y="2667000"/>
            <a:ext cx="6019800" cy="3356039"/>
          </a:xfrm>
          <a:prstGeom prst="rect">
            <a:avLst/>
          </a:prstGeom>
        </p:spPr>
      </p:pic>
      <p:sp>
        <p:nvSpPr>
          <p:cNvPr id="9"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9" presetClass="entr" presetSubtype="0"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228600"/>
            <a:ext cx="8305800" cy="609601"/>
          </a:xfrm>
        </p:spPr>
        <p:txBody>
          <a:bodyPr/>
          <a:lstStyle/>
          <a:p>
            <a:r>
              <a:rPr lang="en-GB" dirty="0"/>
              <a:t>Intel Cache Evolution</a:t>
            </a:r>
          </a:p>
        </p:txBody>
      </p:sp>
      <p:grpSp>
        <p:nvGrpSpPr>
          <p:cNvPr id="2" name="Group 202"/>
          <p:cNvGrpSpPr>
            <a:grpSpLocks/>
          </p:cNvGrpSpPr>
          <p:nvPr/>
        </p:nvGrpSpPr>
        <p:grpSpPr bwMode="auto">
          <a:xfrm>
            <a:off x="0" y="914400"/>
            <a:ext cx="9144000" cy="5867400"/>
            <a:chOff x="-3" y="-3"/>
            <a:chExt cx="4094" cy="6048"/>
          </a:xfrm>
        </p:grpSpPr>
        <p:grpSp>
          <p:nvGrpSpPr>
            <p:cNvPr id="3" name="Group 200"/>
            <p:cNvGrpSpPr>
              <a:grpSpLocks/>
            </p:cNvGrpSpPr>
            <p:nvPr/>
          </p:nvGrpSpPr>
          <p:grpSpPr bwMode="auto">
            <a:xfrm>
              <a:off x="0" y="0"/>
              <a:ext cx="4088" cy="6042"/>
              <a:chOff x="0" y="0"/>
              <a:chExt cx="4088" cy="6042"/>
            </a:xfrm>
          </p:grpSpPr>
          <p:grpSp>
            <p:nvGrpSpPr>
              <p:cNvPr id="4" name="Group 151"/>
              <p:cNvGrpSpPr>
                <a:grpSpLocks/>
              </p:cNvGrpSpPr>
              <p:nvPr/>
            </p:nvGrpSpPr>
            <p:grpSpPr bwMode="auto">
              <a:xfrm>
                <a:off x="0" y="0"/>
                <a:ext cx="1857" cy="633"/>
                <a:chOff x="0" y="0"/>
                <a:chExt cx="1857" cy="633"/>
              </a:xfrm>
            </p:grpSpPr>
            <p:sp>
              <p:nvSpPr>
                <p:cNvPr id="68687" name="Rectangle 125"/>
                <p:cNvSpPr>
                  <a:spLocks noChangeArrowheads="1"/>
                </p:cNvSpPr>
                <p:nvPr/>
              </p:nvSpPr>
              <p:spPr bwMode="auto">
                <a:xfrm>
                  <a:off x="43" y="0"/>
                  <a:ext cx="1771" cy="633"/>
                </a:xfrm>
                <a:prstGeom prst="rect">
                  <a:avLst/>
                </a:prstGeom>
                <a:noFill/>
                <a:ln w="9525">
                  <a:noFill/>
                  <a:miter lim="800000"/>
                  <a:headEnd/>
                  <a:tailEnd/>
                </a:ln>
              </p:spPr>
              <p:txBody>
                <a:bodyPr lIns="90000" tIns="46800" rIns="90000" bIns="46800" anchor="b"/>
                <a:lstStyle/>
                <a:p>
                  <a:pPr algn="ctr"/>
                  <a:r>
                    <a:rPr lang="en-US" b="1" dirty="0">
                      <a:solidFill>
                        <a:srgbClr val="FF0000"/>
                      </a:solidFill>
                      <a:effectLst/>
                      <a:latin typeface="Times" charset="0"/>
                      <a:cs typeface="Times New Roman" pitchFamily="18" charset="0"/>
                    </a:rPr>
                    <a:t>Problem</a:t>
                  </a:r>
                  <a:endParaRPr lang="en-US" sz="2800" b="1" dirty="0">
                    <a:solidFill>
                      <a:srgbClr val="FF0000"/>
                    </a:solidFill>
                    <a:effectLst/>
                  </a:endParaRPr>
                </a:p>
              </p:txBody>
            </p:sp>
            <p:sp>
              <p:nvSpPr>
                <p:cNvPr id="68688" name="Rectangle 150"/>
                <p:cNvSpPr>
                  <a:spLocks noChangeArrowheads="1"/>
                </p:cNvSpPr>
                <p:nvPr/>
              </p:nvSpPr>
              <p:spPr bwMode="auto">
                <a:xfrm>
                  <a:off x="0" y="0"/>
                  <a:ext cx="1857" cy="63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5" name="Group 153"/>
              <p:cNvGrpSpPr>
                <a:grpSpLocks/>
              </p:cNvGrpSpPr>
              <p:nvPr/>
            </p:nvGrpSpPr>
            <p:grpSpPr bwMode="auto">
              <a:xfrm>
                <a:off x="1857" y="0"/>
                <a:ext cx="1202" cy="633"/>
                <a:chOff x="1857" y="0"/>
                <a:chExt cx="1202" cy="633"/>
              </a:xfrm>
            </p:grpSpPr>
            <p:sp>
              <p:nvSpPr>
                <p:cNvPr id="68685" name="Rectangle 126"/>
                <p:cNvSpPr>
                  <a:spLocks noChangeArrowheads="1"/>
                </p:cNvSpPr>
                <p:nvPr/>
              </p:nvSpPr>
              <p:spPr bwMode="auto">
                <a:xfrm>
                  <a:off x="1900" y="0"/>
                  <a:ext cx="1116" cy="633"/>
                </a:xfrm>
                <a:prstGeom prst="rect">
                  <a:avLst/>
                </a:prstGeom>
                <a:noFill/>
                <a:ln w="9525">
                  <a:noFill/>
                  <a:miter lim="800000"/>
                  <a:headEnd/>
                  <a:tailEnd/>
                </a:ln>
              </p:spPr>
              <p:txBody>
                <a:bodyPr lIns="90000" tIns="46800" rIns="90000" bIns="46800" anchor="b"/>
                <a:lstStyle/>
                <a:p>
                  <a:pPr algn="ctr"/>
                  <a:r>
                    <a:rPr lang="en-US" sz="1600" b="1" dirty="0">
                      <a:solidFill>
                        <a:srgbClr val="0000CC"/>
                      </a:solidFill>
                      <a:effectLst/>
                      <a:latin typeface="Times" charset="0"/>
                      <a:cs typeface="Times New Roman" pitchFamily="18" charset="0"/>
                    </a:rPr>
                    <a:t>Solution</a:t>
                  </a:r>
                  <a:endParaRPr lang="en-US" sz="2400" dirty="0">
                    <a:solidFill>
                      <a:srgbClr val="0000CC"/>
                    </a:solidFill>
                    <a:effectLst/>
                  </a:endParaRPr>
                </a:p>
              </p:txBody>
            </p:sp>
            <p:sp>
              <p:nvSpPr>
                <p:cNvPr id="68686" name="Rectangle 152"/>
                <p:cNvSpPr>
                  <a:spLocks noChangeArrowheads="1"/>
                </p:cNvSpPr>
                <p:nvPr/>
              </p:nvSpPr>
              <p:spPr bwMode="auto">
                <a:xfrm>
                  <a:off x="1857" y="0"/>
                  <a:ext cx="1202" cy="63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6" name="Group 155"/>
              <p:cNvGrpSpPr>
                <a:grpSpLocks/>
              </p:cNvGrpSpPr>
              <p:nvPr/>
            </p:nvGrpSpPr>
            <p:grpSpPr bwMode="auto">
              <a:xfrm>
                <a:off x="3059" y="0"/>
                <a:ext cx="1029" cy="633"/>
                <a:chOff x="3059" y="0"/>
                <a:chExt cx="1029" cy="633"/>
              </a:xfrm>
            </p:grpSpPr>
            <p:sp>
              <p:nvSpPr>
                <p:cNvPr id="68683" name="Rectangle 127"/>
                <p:cNvSpPr>
                  <a:spLocks noChangeArrowheads="1"/>
                </p:cNvSpPr>
                <p:nvPr/>
              </p:nvSpPr>
              <p:spPr bwMode="auto">
                <a:xfrm>
                  <a:off x="3102" y="0"/>
                  <a:ext cx="943" cy="633"/>
                </a:xfrm>
                <a:prstGeom prst="rect">
                  <a:avLst/>
                </a:prstGeom>
                <a:noFill/>
                <a:ln w="9525">
                  <a:noFill/>
                  <a:miter lim="800000"/>
                  <a:headEnd/>
                  <a:tailEnd/>
                </a:ln>
              </p:spPr>
              <p:txBody>
                <a:bodyPr lIns="90000" tIns="46800" rIns="90000" bIns="46800" anchor="b"/>
                <a:lstStyle/>
                <a:p>
                  <a:pPr algn="ctr"/>
                  <a:r>
                    <a:rPr lang="en-US" sz="1600" b="1" dirty="0">
                      <a:solidFill>
                        <a:srgbClr val="0000CC"/>
                      </a:solidFill>
                      <a:effectLst/>
                      <a:latin typeface="Times" charset="0"/>
                      <a:cs typeface="Times New Roman" pitchFamily="18" charset="0"/>
                    </a:rPr>
                    <a:t>Processor on which feature first appears</a:t>
                  </a:r>
                  <a:endParaRPr lang="en-US" sz="2400" dirty="0">
                    <a:solidFill>
                      <a:srgbClr val="0000CC"/>
                    </a:solidFill>
                    <a:effectLst/>
                  </a:endParaRPr>
                </a:p>
              </p:txBody>
            </p:sp>
            <p:sp>
              <p:nvSpPr>
                <p:cNvPr id="68684" name="Rectangle 154"/>
                <p:cNvSpPr>
                  <a:spLocks noChangeArrowheads="1"/>
                </p:cNvSpPr>
                <p:nvPr/>
              </p:nvSpPr>
              <p:spPr bwMode="auto">
                <a:xfrm>
                  <a:off x="3059" y="0"/>
                  <a:ext cx="1029" cy="63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7" name="Group 157"/>
              <p:cNvGrpSpPr>
                <a:grpSpLocks/>
              </p:cNvGrpSpPr>
              <p:nvPr/>
            </p:nvGrpSpPr>
            <p:grpSpPr bwMode="auto">
              <a:xfrm>
                <a:off x="0" y="633"/>
                <a:ext cx="1857" cy="633"/>
                <a:chOff x="0" y="633"/>
                <a:chExt cx="1857" cy="633"/>
              </a:xfrm>
            </p:grpSpPr>
            <p:sp>
              <p:nvSpPr>
                <p:cNvPr id="68681" name="Rectangle 128"/>
                <p:cNvSpPr>
                  <a:spLocks noChangeArrowheads="1"/>
                </p:cNvSpPr>
                <p:nvPr/>
              </p:nvSpPr>
              <p:spPr bwMode="auto">
                <a:xfrm>
                  <a:off x="43" y="633"/>
                  <a:ext cx="1771" cy="633"/>
                </a:xfrm>
                <a:prstGeom prst="rect">
                  <a:avLst/>
                </a:prstGeom>
                <a:noFill/>
                <a:ln w="9525">
                  <a:noFill/>
                  <a:miter lim="800000"/>
                  <a:headEnd/>
                  <a:tailEnd/>
                </a:ln>
              </p:spPr>
              <p:txBody>
                <a:bodyPr lIns="90000" tIns="46800" rIns="90000" bIns="46800" anchor="ctr"/>
                <a:lstStyle/>
                <a:p>
                  <a:r>
                    <a:rPr lang="en-US" sz="1600" dirty="0">
                      <a:effectLst/>
                      <a:latin typeface="Times" charset="0"/>
                      <a:cs typeface="Times New Roman" pitchFamily="18" charset="0"/>
                    </a:rPr>
                    <a:t>External memory slower than the system bus.</a:t>
                  </a:r>
                  <a:endParaRPr lang="en-US" sz="2400" dirty="0">
                    <a:effectLst/>
                  </a:endParaRPr>
                </a:p>
              </p:txBody>
            </p:sp>
            <p:sp>
              <p:nvSpPr>
                <p:cNvPr id="68682" name="Rectangle 156"/>
                <p:cNvSpPr>
                  <a:spLocks noChangeArrowheads="1"/>
                </p:cNvSpPr>
                <p:nvPr/>
              </p:nvSpPr>
              <p:spPr bwMode="auto">
                <a:xfrm>
                  <a:off x="0" y="633"/>
                  <a:ext cx="1857" cy="63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8" name="Group 159"/>
              <p:cNvGrpSpPr>
                <a:grpSpLocks/>
              </p:cNvGrpSpPr>
              <p:nvPr/>
            </p:nvGrpSpPr>
            <p:grpSpPr bwMode="auto">
              <a:xfrm>
                <a:off x="1857" y="633"/>
                <a:ext cx="1202" cy="633"/>
                <a:chOff x="1857" y="633"/>
                <a:chExt cx="1202" cy="633"/>
              </a:xfrm>
            </p:grpSpPr>
            <p:sp>
              <p:nvSpPr>
                <p:cNvPr id="68679" name="Rectangle 129"/>
                <p:cNvSpPr>
                  <a:spLocks noChangeArrowheads="1"/>
                </p:cNvSpPr>
                <p:nvPr/>
              </p:nvSpPr>
              <p:spPr bwMode="auto">
                <a:xfrm>
                  <a:off x="1900" y="633"/>
                  <a:ext cx="1116" cy="633"/>
                </a:xfrm>
                <a:prstGeom prst="rect">
                  <a:avLst/>
                </a:prstGeom>
                <a:noFill/>
                <a:ln w="9525">
                  <a:noFill/>
                  <a:miter lim="800000"/>
                  <a:headEnd/>
                  <a:tailEnd/>
                </a:ln>
              </p:spPr>
              <p:txBody>
                <a:bodyPr lIns="90000" tIns="46800" rIns="90000" bIns="46800"/>
                <a:lstStyle/>
                <a:p>
                  <a:r>
                    <a:rPr lang="en-US" sz="1600" dirty="0">
                      <a:effectLst/>
                      <a:latin typeface="Times" charset="0"/>
                      <a:cs typeface="Times New Roman" pitchFamily="18" charset="0"/>
                    </a:rPr>
                    <a:t>Add external cache using faster memory technology.</a:t>
                  </a:r>
                  <a:endParaRPr lang="en-US" sz="2400" dirty="0">
                    <a:effectLst/>
                  </a:endParaRPr>
                </a:p>
              </p:txBody>
            </p:sp>
            <p:sp>
              <p:nvSpPr>
                <p:cNvPr id="68680" name="Rectangle 158"/>
                <p:cNvSpPr>
                  <a:spLocks noChangeArrowheads="1"/>
                </p:cNvSpPr>
                <p:nvPr/>
              </p:nvSpPr>
              <p:spPr bwMode="auto">
                <a:xfrm>
                  <a:off x="1857" y="633"/>
                  <a:ext cx="1202" cy="63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9" name="Group 161"/>
              <p:cNvGrpSpPr>
                <a:grpSpLocks/>
              </p:cNvGrpSpPr>
              <p:nvPr/>
            </p:nvGrpSpPr>
            <p:grpSpPr bwMode="auto">
              <a:xfrm>
                <a:off x="3059" y="633"/>
                <a:ext cx="1029" cy="633"/>
                <a:chOff x="3059" y="633"/>
                <a:chExt cx="1029" cy="633"/>
              </a:xfrm>
            </p:grpSpPr>
            <p:sp>
              <p:nvSpPr>
                <p:cNvPr id="68677" name="Rectangle 130"/>
                <p:cNvSpPr>
                  <a:spLocks noChangeArrowheads="1"/>
                </p:cNvSpPr>
                <p:nvPr/>
              </p:nvSpPr>
              <p:spPr bwMode="auto">
                <a:xfrm>
                  <a:off x="3102" y="633"/>
                  <a:ext cx="943" cy="633"/>
                </a:xfrm>
                <a:prstGeom prst="rect">
                  <a:avLst/>
                </a:prstGeom>
                <a:noFill/>
                <a:ln w="9525">
                  <a:noFill/>
                  <a:miter lim="800000"/>
                  <a:headEnd/>
                  <a:tailEnd/>
                </a:ln>
              </p:spPr>
              <p:txBody>
                <a:bodyPr lIns="90000" tIns="46800" rIns="90000" bIns="46800"/>
                <a:lstStyle/>
                <a:p>
                  <a:pPr algn="ctr"/>
                  <a:r>
                    <a:rPr lang="en-US" sz="1600" dirty="0">
                      <a:effectLst/>
                      <a:latin typeface="Times" charset="0"/>
                      <a:cs typeface="Times New Roman" pitchFamily="18" charset="0"/>
                    </a:rPr>
                    <a:t>386</a:t>
                  </a:r>
                </a:p>
                <a:p>
                  <a:pPr algn="ctr"/>
                  <a:endParaRPr lang="en-US" sz="2400" dirty="0">
                    <a:effectLst/>
                  </a:endParaRPr>
                </a:p>
              </p:txBody>
            </p:sp>
            <p:sp>
              <p:nvSpPr>
                <p:cNvPr id="68678" name="Rectangle 160"/>
                <p:cNvSpPr>
                  <a:spLocks noChangeArrowheads="1"/>
                </p:cNvSpPr>
                <p:nvPr/>
              </p:nvSpPr>
              <p:spPr bwMode="auto">
                <a:xfrm>
                  <a:off x="3059" y="633"/>
                  <a:ext cx="1029" cy="63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0" name="Group 163"/>
              <p:cNvGrpSpPr>
                <a:grpSpLocks/>
              </p:cNvGrpSpPr>
              <p:nvPr/>
            </p:nvGrpSpPr>
            <p:grpSpPr bwMode="auto">
              <a:xfrm>
                <a:off x="0" y="1266"/>
                <a:ext cx="1857" cy="748"/>
                <a:chOff x="0" y="1266"/>
                <a:chExt cx="1857" cy="748"/>
              </a:xfrm>
            </p:grpSpPr>
            <p:sp>
              <p:nvSpPr>
                <p:cNvPr id="68675" name="Rectangle 131"/>
                <p:cNvSpPr>
                  <a:spLocks noChangeArrowheads="1"/>
                </p:cNvSpPr>
                <p:nvPr/>
              </p:nvSpPr>
              <p:spPr bwMode="auto">
                <a:xfrm>
                  <a:off x="43" y="1266"/>
                  <a:ext cx="1771" cy="748"/>
                </a:xfrm>
                <a:prstGeom prst="rect">
                  <a:avLst/>
                </a:prstGeom>
                <a:noFill/>
                <a:ln w="9525">
                  <a:noFill/>
                  <a:miter lim="800000"/>
                  <a:headEnd/>
                  <a:tailEnd/>
                </a:ln>
              </p:spPr>
              <p:txBody>
                <a:bodyPr lIns="90000" tIns="46800" rIns="90000" bIns="46800" anchor="ctr"/>
                <a:lstStyle/>
                <a:p>
                  <a:r>
                    <a:rPr lang="en-US" sz="1600" dirty="0">
                      <a:effectLst/>
                      <a:latin typeface="Times" charset="0"/>
                      <a:cs typeface="Times New Roman" pitchFamily="18" charset="0"/>
                    </a:rPr>
                    <a:t>Increased processor speed results in external bus becoming a bottleneck for cache access.</a:t>
                  </a:r>
                  <a:endParaRPr lang="en-US" sz="2400" dirty="0">
                    <a:effectLst/>
                  </a:endParaRPr>
                </a:p>
              </p:txBody>
            </p:sp>
            <p:sp>
              <p:nvSpPr>
                <p:cNvPr id="68676" name="Rectangle 162"/>
                <p:cNvSpPr>
                  <a:spLocks noChangeArrowheads="1"/>
                </p:cNvSpPr>
                <p:nvPr/>
              </p:nvSpPr>
              <p:spPr bwMode="auto">
                <a:xfrm>
                  <a:off x="0" y="1266"/>
                  <a:ext cx="1857" cy="74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1" name="Group 165"/>
              <p:cNvGrpSpPr>
                <a:grpSpLocks/>
              </p:cNvGrpSpPr>
              <p:nvPr/>
            </p:nvGrpSpPr>
            <p:grpSpPr bwMode="auto">
              <a:xfrm>
                <a:off x="1857" y="1266"/>
                <a:ext cx="1202" cy="748"/>
                <a:chOff x="1857" y="1266"/>
                <a:chExt cx="1202" cy="748"/>
              </a:xfrm>
            </p:grpSpPr>
            <p:sp>
              <p:nvSpPr>
                <p:cNvPr id="68673" name="Rectangle 132"/>
                <p:cNvSpPr>
                  <a:spLocks noChangeArrowheads="1"/>
                </p:cNvSpPr>
                <p:nvPr/>
              </p:nvSpPr>
              <p:spPr bwMode="auto">
                <a:xfrm>
                  <a:off x="1900" y="1266"/>
                  <a:ext cx="1116" cy="748"/>
                </a:xfrm>
                <a:prstGeom prst="rect">
                  <a:avLst/>
                </a:prstGeom>
                <a:noFill/>
                <a:ln w="9525">
                  <a:noFill/>
                  <a:miter lim="800000"/>
                  <a:headEnd/>
                  <a:tailEnd/>
                </a:ln>
              </p:spPr>
              <p:txBody>
                <a:bodyPr lIns="90000" tIns="46800" rIns="90000" bIns="46800"/>
                <a:lstStyle/>
                <a:p>
                  <a:r>
                    <a:rPr lang="en-US" sz="1600" dirty="0">
                      <a:effectLst/>
                      <a:latin typeface="Times" charset="0"/>
                      <a:cs typeface="Times New Roman" pitchFamily="18" charset="0"/>
                    </a:rPr>
                    <a:t>Move external cache on-chip, operating at the same speed as the processor.</a:t>
                  </a:r>
                  <a:endParaRPr lang="en-US" sz="2400" dirty="0">
                    <a:effectLst/>
                  </a:endParaRPr>
                </a:p>
              </p:txBody>
            </p:sp>
            <p:sp>
              <p:nvSpPr>
                <p:cNvPr id="68674" name="Rectangle 164"/>
                <p:cNvSpPr>
                  <a:spLocks noChangeArrowheads="1"/>
                </p:cNvSpPr>
                <p:nvPr/>
              </p:nvSpPr>
              <p:spPr bwMode="auto">
                <a:xfrm>
                  <a:off x="1857" y="1266"/>
                  <a:ext cx="1202" cy="74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2" name="Group 167"/>
              <p:cNvGrpSpPr>
                <a:grpSpLocks/>
              </p:cNvGrpSpPr>
              <p:nvPr/>
            </p:nvGrpSpPr>
            <p:grpSpPr bwMode="auto">
              <a:xfrm>
                <a:off x="3059" y="1266"/>
                <a:ext cx="1029" cy="748"/>
                <a:chOff x="3059" y="1266"/>
                <a:chExt cx="1029" cy="748"/>
              </a:xfrm>
            </p:grpSpPr>
            <p:sp>
              <p:nvSpPr>
                <p:cNvPr id="68671" name="Rectangle 133"/>
                <p:cNvSpPr>
                  <a:spLocks noChangeArrowheads="1"/>
                </p:cNvSpPr>
                <p:nvPr/>
              </p:nvSpPr>
              <p:spPr bwMode="auto">
                <a:xfrm>
                  <a:off x="3102" y="1266"/>
                  <a:ext cx="943" cy="748"/>
                </a:xfrm>
                <a:prstGeom prst="rect">
                  <a:avLst/>
                </a:prstGeom>
                <a:noFill/>
                <a:ln w="9525">
                  <a:noFill/>
                  <a:miter lim="800000"/>
                  <a:headEnd/>
                  <a:tailEnd/>
                </a:ln>
              </p:spPr>
              <p:txBody>
                <a:bodyPr lIns="90000" tIns="46800" rIns="90000" bIns="46800"/>
                <a:lstStyle/>
                <a:p>
                  <a:pPr algn="ctr"/>
                  <a:r>
                    <a:rPr lang="en-US" sz="1600" dirty="0">
                      <a:effectLst/>
                      <a:latin typeface="Times" charset="0"/>
                      <a:cs typeface="Times New Roman" pitchFamily="18" charset="0"/>
                    </a:rPr>
                    <a:t>486</a:t>
                  </a:r>
                </a:p>
                <a:p>
                  <a:pPr algn="ctr"/>
                  <a:endParaRPr lang="en-US" sz="2400" dirty="0">
                    <a:effectLst/>
                  </a:endParaRPr>
                </a:p>
              </p:txBody>
            </p:sp>
            <p:sp>
              <p:nvSpPr>
                <p:cNvPr id="68672" name="Rectangle 166"/>
                <p:cNvSpPr>
                  <a:spLocks noChangeArrowheads="1"/>
                </p:cNvSpPr>
                <p:nvPr/>
              </p:nvSpPr>
              <p:spPr bwMode="auto">
                <a:xfrm>
                  <a:off x="3059" y="1266"/>
                  <a:ext cx="1029" cy="74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3" name="Group 169"/>
              <p:cNvGrpSpPr>
                <a:grpSpLocks/>
              </p:cNvGrpSpPr>
              <p:nvPr/>
            </p:nvGrpSpPr>
            <p:grpSpPr bwMode="auto">
              <a:xfrm>
                <a:off x="0" y="2014"/>
                <a:ext cx="1857" cy="633"/>
                <a:chOff x="0" y="2014"/>
                <a:chExt cx="1857" cy="633"/>
              </a:xfrm>
            </p:grpSpPr>
            <p:sp>
              <p:nvSpPr>
                <p:cNvPr id="68669" name="Rectangle 134"/>
                <p:cNvSpPr>
                  <a:spLocks noChangeArrowheads="1"/>
                </p:cNvSpPr>
                <p:nvPr/>
              </p:nvSpPr>
              <p:spPr bwMode="auto">
                <a:xfrm>
                  <a:off x="43" y="2014"/>
                  <a:ext cx="1771" cy="633"/>
                </a:xfrm>
                <a:prstGeom prst="rect">
                  <a:avLst/>
                </a:prstGeom>
                <a:noFill/>
                <a:ln w="9525">
                  <a:noFill/>
                  <a:miter lim="800000"/>
                  <a:headEnd/>
                  <a:tailEnd/>
                </a:ln>
              </p:spPr>
              <p:txBody>
                <a:bodyPr lIns="90000" tIns="46800" rIns="90000" bIns="46800" anchor="ctr"/>
                <a:lstStyle/>
                <a:p>
                  <a:r>
                    <a:rPr lang="en-US" sz="1600" dirty="0">
                      <a:effectLst/>
                      <a:latin typeface="Times" charset="0"/>
                      <a:cs typeface="Times New Roman" pitchFamily="18" charset="0"/>
                    </a:rPr>
                    <a:t>Internal cache is rather small, due to limited space on chip</a:t>
                  </a:r>
                  <a:endParaRPr lang="en-US" sz="2400" dirty="0">
                    <a:effectLst/>
                  </a:endParaRPr>
                </a:p>
              </p:txBody>
            </p:sp>
            <p:sp>
              <p:nvSpPr>
                <p:cNvPr id="68670" name="Rectangle 168"/>
                <p:cNvSpPr>
                  <a:spLocks noChangeArrowheads="1"/>
                </p:cNvSpPr>
                <p:nvPr/>
              </p:nvSpPr>
              <p:spPr bwMode="auto">
                <a:xfrm>
                  <a:off x="0" y="2014"/>
                  <a:ext cx="1857" cy="63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4" name="Group 171"/>
              <p:cNvGrpSpPr>
                <a:grpSpLocks/>
              </p:cNvGrpSpPr>
              <p:nvPr/>
            </p:nvGrpSpPr>
            <p:grpSpPr bwMode="auto">
              <a:xfrm>
                <a:off x="1857" y="2014"/>
                <a:ext cx="1218" cy="633"/>
                <a:chOff x="1857" y="2014"/>
                <a:chExt cx="1218" cy="633"/>
              </a:xfrm>
            </p:grpSpPr>
            <p:sp>
              <p:nvSpPr>
                <p:cNvPr id="68667" name="Rectangle 135"/>
                <p:cNvSpPr>
                  <a:spLocks noChangeArrowheads="1"/>
                </p:cNvSpPr>
                <p:nvPr/>
              </p:nvSpPr>
              <p:spPr bwMode="auto">
                <a:xfrm>
                  <a:off x="1873" y="2014"/>
                  <a:ext cx="1202" cy="633"/>
                </a:xfrm>
                <a:prstGeom prst="rect">
                  <a:avLst/>
                </a:prstGeom>
                <a:noFill/>
                <a:ln w="9525">
                  <a:noFill/>
                  <a:miter lim="800000"/>
                  <a:headEnd/>
                  <a:tailEnd/>
                </a:ln>
              </p:spPr>
              <p:txBody>
                <a:bodyPr lIns="90000" tIns="46800" rIns="90000" bIns="46800"/>
                <a:lstStyle/>
                <a:p>
                  <a:r>
                    <a:rPr lang="en-US" sz="1400" dirty="0">
                      <a:effectLst/>
                      <a:latin typeface="Times" charset="0"/>
                      <a:cs typeface="Times New Roman" pitchFamily="18" charset="0"/>
                    </a:rPr>
                    <a:t>Add external L2 cache using faster technology than main memory</a:t>
                  </a:r>
                  <a:endParaRPr lang="en-US" sz="2000" dirty="0">
                    <a:effectLst/>
                  </a:endParaRPr>
                </a:p>
              </p:txBody>
            </p:sp>
            <p:sp>
              <p:nvSpPr>
                <p:cNvPr id="68668" name="Rectangle 170"/>
                <p:cNvSpPr>
                  <a:spLocks noChangeArrowheads="1"/>
                </p:cNvSpPr>
                <p:nvPr/>
              </p:nvSpPr>
              <p:spPr bwMode="auto">
                <a:xfrm>
                  <a:off x="1857" y="2014"/>
                  <a:ext cx="1202" cy="63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5" name="Group 173"/>
              <p:cNvGrpSpPr>
                <a:grpSpLocks/>
              </p:cNvGrpSpPr>
              <p:nvPr/>
            </p:nvGrpSpPr>
            <p:grpSpPr bwMode="auto">
              <a:xfrm>
                <a:off x="3059" y="2014"/>
                <a:ext cx="1029" cy="633"/>
                <a:chOff x="3059" y="2014"/>
                <a:chExt cx="1029" cy="633"/>
              </a:xfrm>
            </p:grpSpPr>
            <p:sp>
              <p:nvSpPr>
                <p:cNvPr id="68665" name="Rectangle 136"/>
                <p:cNvSpPr>
                  <a:spLocks noChangeArrowheads="1"/>
                </p:cNvSpPr>
                <p:nvPr/>
              </p:nvSpPr>
              <p:spPr bwMode="auto">
                <a:xfrm>
                  <a:off x="3102" y="2014"/>
                  <a:ext cx="943" cy="633"/>
                </a:xfrm>
                <a:prstGeom prst="rect">
                  <a:avLst/>
                </a:prstGeom>
                <a:noFill/>
                <a:ln w="9525">
                  <a:noFill/>
                  <a:miter lim="800000"/>
                  <a:headEnd/>
                  <a:tailEnd/>
                </a:ln>
              </p:spPr>
              <p:txBody>
                <a:bodyPr lIns="90000" tIns="46800" rIns="90000" bIns="46800"/>
                <a:lstStyle/>
                <a:p>
                  <a:pPr algn="ctr"/>
                  <a:r>
                    <a:rPr lang="en-US" sz="1600" dirty="0">
                      <a:effectLst/>
                      <a:latin typeface="Times" charset="0"/>
                      <a:cs typeface="Times New Roman" pitchFamily="18" charset="0"/>
                    </a:rPr>
                    <a:t>486</a:t>
                  </a:r>
                </a:p>
                <a:p>
                  <a:pPr algn="ctr"/>
                  <a:endParaRPr lang="en-US" sz="2400" dirty="0">
                    <a:effectLst/>
                  </a:endParaRPr>
                </a:p>
              </p:txBody>
            </p:sp>
            <p:sp>
              <p:nvSpPr>
                <p:cNvPr id="68666" name="Rectangle 172"/>
                <p:cNvSpPr>
                  <a:spLocks noChangeArrowheads="1"/>
                </p:cNvSpPr>
                <p:nvPr/>
              </p:nvSpPr>
              <p:spPr bwMode="auto">
                <a:xfrm>
                  <a:off x="3059" y="2014"/>
                  <a:ext cx="1029" cy="63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6" name="Group 175"/>
              <p:cNvGrpSpPr>
                <a:grpSpLocks/>
              </p:cNvGrpSpPr>
              <p:nvPr/>
            </p:nvGrpSpPr>
            <p:grpSpPr bwMode="auto">
              <a:xfrm>
                <a:off x="0" y="2647"/>
                <a:ext cx="1857" cy="978"/>
                <a:chOff x="0" y="2647"/>
                <a:chExt cx="1857" cy="978"/>
              </a:xfrm>
            </p:grpSpPr>
            <p:sp>
              <p:nvSpPr>
                <p:cNvPr id="68663" name="Rectangle 137"/>
                <p:cNvSpPr>
                  <a:spLocks noChangeArrowheads="1"/>
                </p:cNvSpPr>
                <p:nvPr/>
              </p:nvSpPr>
              <p:spPr bwMode="auto">
                <a:xfrm>
                  <a:off x="43" y="2647"/>
                  <a:ext cx="1771" cy="978"/>
                </a:xfrm>
                <a:prstGeom prst="rect">
                  <a:avLst/>
                </a:prstGeom>
                <a:noFill/>
                <a:ln w="9525">
                  <a:noFill/>
                  <a:miter lim="800000"/>
                  <a:headEnd/>
                  <a:tailEnd/>
                </a:ln>
              </p:spPr>
              <p:txBody>
                <a:bodyPr lIns="90000" tIns="46800" rIns="90000" bIns="46800" anchor="ctr"/>
                <a:lstStyle/>
                <a:p>
                  <a:r>
                    <a:rPr lang="en-US" sz="1400" dirty="0">
                      <a:effectLst/>
                      <a:latin typeface="Times" charset="0"/>
                      <a:cs typeface="Times New Roman" pitchFamily="18" charset="0"/>
                    </a:rPr>
                    <a:t>Contention occurs when both the Instruction </a:t>
                  </a:r>
                  <a:r>
                    <a:rPr lang="en-US" sz="1400" dirty="0" err="1">
                      <a:effectLst/>
                      <a:latin typeface="Times" charset="0"/>
                      <a:cs typeface="Times New Roman" pitchFamily="18" charset="0"/>
                    </a:rPr>
                    <a:t>Prefetcher</a:t>
                  </a:r>
                  <a:r>
                    <a:rPr lang="en-US" sz="1400" dirty="0">
                      <a:effectLst/>
                      <a:latin typeface="Times" charset="0"/>
                      <a:cs typeface="Times New Roman" pitchFamily="18" charset="0"/>
                    </a:rPr>
                    <a:t> and the Execution Unit simultaneously require access to the cache. In that case, the </a:t>
                  </a:r>
                  <a:r>
                    <a:rPr lang="en-US" sz="1400" dirty="0" err="1">
                      <a:effectLst/>
                      <a:latin typeface="Times" charset="0"/>
                      <a:cs typeface="Times New Roman" pitchFamily="18" charset="0"/>
                    </a:rPr>
                    <a:t>Prefetcher</a:t>
                  </a:r>
                  <a:r>
                    <a:rPr lang="en-US" sz="1400" dirty="0">
                      <a:effectLst/>
                      <a:latin typeface="Times" charset="0"/>
                      <a:cs typeface="Times New Roman" pitchFamily="18" charset="0"/>
                    </a:rPr>
                    <a:t> is stalled while the Execution Unit’s data access takes place.</a:t>
                  </a:r>
                  <a:endParaRPr lang="en-US" sz="2000" dirty="0">
                    <a:effectLst/>
                  </a:endParaRPr>
                </a:p>
              </p:txBody>
            </p:sp>
            <p:sp>
              <p:nvSpPr>
                <p:cNvPr id="68664" name="Rectangle 174"/>
                <p:cNvSpPr>
                  <a:spLocks noChangeArrowheads="1"/>
                </p:cNvSpPr>
                <p:nvPr/>
              </p:nvSpPr>
              <p:spPr bwMode="auto">
                <a:xfrm>
                  <a:off x="0" y="2647"/>
                  <a:ext cx="1857" cy="97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7" name="Group 177"/>
              <p:cNvGrpSpPr>
                <a:grpSpLocks/>
              </p:cNvGrpSpPr>
              <p:nvPr/>
            </p:nvGrpSpPr>
            <p:grpSpPr bwMode="auto">
              <a:xfrm>
                <a:off x="1857" y="2647"/>
                <a:ext cx="1202" cy="978"/>
                <a:chOff x="1857" y="2647"/>
                <a:chExt cx="1202" cy="978"/>
              </a:xfrm>
            </p:grpSpPr>
            <p:sp>
              <p:nvSpPr>
                <p:cNvPr id="68661" name="Rectangle 138"/>
                <p:cNvSpPr>
                  <a:spLocks noChangeArrowheads="1"/>
                </p:cNvSpPr>
                <p:nvPr/>
              </p:nvSpPr>
              <p:spPr bwMode="auto">
                <a:xfrm>
                  <a:off x="1900" y="2647"/>
                  <a:ext cx="1116" cy="978"/>
                </a:xfrm>
                <a:prstGeom prst="rect">
                  <a:avLst/>
                </a:prstGeom>
                <a:noFill/>
                <a:ln w="9525">
                  <a:noFill/>
                  <a:miter lim="800000"/>
                  <a:headEnd/>
                  <a:tailEnd/>
                </a:ln>
              </p:spPr>
              <p:txBody>
                <a:bodyPr lIns="90000" tIns="46800" rIns="90000" bIns="46800"/>
                <a:lstStyle/>
                <a:p>
                  <a:r>
                    <a:rPr lang="en-US" sz="1600" dirty="0">
                      <a:effectLst/>
                      <a:latin typeface="Times" charset="0"/>
                      <a:cs typeface="Times New Roman" pitchFamily="18" charset="0"/>
                    </a:rPr>
                    <a:t>Create separate data and instruction caches.</a:t>
                  </a:r>
                </a:p>
                <a:p>
                  <a:endParaRPr lang="en-US" sz="2400" dirty="0">
                    <a:effectLst/>
                  </a:endParaRPr>
                </a:p>
              </p:txBody>
            </p:sp>
            <p:sp>
              <p:nvSpPr>
                <p:cNvPr id="68662" name="Rectangle 176"/>
                <p:cNvSpPr>
                  <a:spLocks noChangeArrowheads="1"/>
                </p:cNvSpPr>
                <p:nvPr/>
              </p:nvSpPr>
              <p:spPr bwMode="auto">
                <a:xfrm>
                  <a:off x="1857" y="2647"/>
                  <a:ext cx="1202" cy="97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8" name="Group 179"/>
              <p:cNvGrpSpPr>
                <a:grpSpLocks/>
              </p:cNvGrpSpPr>
              <p:nvPr/>
            </p:nvGrpSpPr>
            <p:grpSpPr bwMode="auto">
              <a:xfrm>
                <a:off x="3059" y="2647"/>
                <a:ext cx="1029" cy="978"/>
                <a:chOff x="3059" y="2647"/>
                <a:chExt cx="1029" cy="978"/>
              </a:xfrm>
            </p:grpSpPr>
            <p:sp>
              <p:nvSpPr>
                <p:cNvPr id="68659" name="Rectangle 139"/>
                <p:cNvSpPr>
                  <a:spLocks noChangeArrowheads="1"/>
                </p:cNvSpPr>
                <p:nvPr/>
              </p:nvSpPr>
              <p:spPr bwMode="auto">
                <a:xfrm>
                  <a:off x="3102" y="2647"/>
                  <a:ext cx="943" cy="978"/>
                </a:xfrm>
                <a:prstGeom prst="rect">
                  <a:avLst/>
                </a:prstGeom>
                <a:noFill/>
                <a:ln w="9525">
                  <a:noFill/>
                  <a:miter lim="800000"/>
                  <a:headEnd/>
                  <a:tailEnd/>
                </a:ln>
              </p:spPr>
              <p:txBody>
                <a:bodyPr lIns="90000" tIns="46800" rIns="90000" bIns="46800"/>
                <a:lstStyle/>
                <a:p>
                  <a:pPr algn="ctr"/>
                  <a:r>
                    <a:rPr lang="en-US" sz="1600" dirty="0">
                      <a:effectLst/>
                      <a:latin typeface="Times" charset="0"/>
                      <a:cs typeface="Times New Roman" pitchFamily="18" charset="0"/>
                    </a:rPr>
                    <a:t>Pentium</a:t>
                  </a:r>
                </a:p>
                <a:p>
                  <a:pPr algn="ctr"/>
                  <a:endParaRPr lang="en-US" sz="2400" dirty="0">
                    <a:effectLst/>
                  </a:endParaRPr>
                </a:p>
              </p:txBody>
            </p:sp>
            <p:sp>
              <p:nvSpPr>
                <p:cNvPr id="68660" name="Rectangle 178"/>
                <p:cNvSpPr>
                  <a:spLocks noChangeArrowheads="1"/>
                </p:cNvSpPr>
                <p:nvPr/>
              </p:nvSpPr>
              <p:spPr bwMode="auto">
                <a:xfrm>
                  <a:off x="3059" y="2647"/>
                  <a:ext cx="1029" cy="97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19" name="Group 181"/>
              <p:cNvGrpSpPr>
                <a:grpSpLocks/>
              </p:cNvGrpSpPr>
              <p:nvPr/>
            </p:nvGrpSpPr>
            <p:grpSpPr bwMode="auto">
              <a:xfrm>
                <a:off x="0" y="3625"/>
                <a:ext cx="1857" cy="1496"/>
                <a:chOff x="0" y="3625"/>
                <a:chExt cx="1857" cy="1496"/>
              </a:xfrm>
            </p:grpSpPr>
            <p:sp>
              <p:nvSpPr>
                <p:cNvPr id="68657" name="Rectangle 140"/>
                <p:cNvSpPr>
                  <a:spLocks noChangeArrowheads="1"/>
                </p:cNvSpPr>
                <p:nvPr/>
              </p:nvSpPr>
              <p:spPr bwMode="auto">
                <a:xfrm>
                  <a:off x="43" y="3625"/>
                  <a:ext cx="1771" cy="1496"/>
                </a:xfrm>
                <a:prstGeom prst="rect">
                  <a:avLst/>
                </a:prstGeom>
                <a:noFill/>
                <a:ln w="9525">
                  <a:noFill/>
                  <a:miter lim="800000"/>
                  <a:headEnd/>
                  <a:tailEnd/>
                </a:ln>
              </p:spPr>
              <p:txBody>
                <a:bodyPr lIns="90000" tIns="46800" rIns="90000" bIns="46800" anchor="ctr"/>
                <a:lstStyle/>
                <a:p>
                  <a:r>
                    <a:rPr lang="en-US" sz="1600" dirty="0">
                      <a:latin typeface="Times" charset="0"/>
                      <a:cs typeface="Times New Roman" pitchFamily="18" charset="0"/>
                    </a:rPr>
                    <a:t>Increased processor speed results in external bus becoming a bottleneck for L2 cache access.</a:t>
                  </a:r>
                  <a:endParaRPr lang="en-US" sz="2400" dirty="0"/>
                </a:p>
              </p:txBody>
            </p:sp>
            <p:sp>
              <p:nvSpPr>
                <p:cNvPr id="68658" name="Rectangle 180"/>
                <p:cNvSpPr>
                  <a:spLocks noChangeArrowheads="1"/>
                </p:cNvSpPr>
                <p:nvPr/>
              </p:nvSpPr>
              <p:spPr bwMode="auto">
                <a:xfrm>
                  <a:off x="0" y="3625"/>
                  <a:ext cx="1857" cy="1496"/>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20" name="Group 183"/>
              <p:cNvGrpSpPr>
                <a:grpSpLocks/>
              </p:cNvGrpSpPr>
              <p:nvPr/>
            </p:nvGrpSpPr>
            <p:grpSpPr bwMode="auto">
              <a:xfrm>
                <a:off x="1857" y="3625"/>
                <a:ext cx="1218" cy="978"/>
                <a:chOff x="1857" y="3625"/>
                <a:chExt cx="1218" cy="978"/>
              </a:xfrm>
            </p:grpSpPr>
            <p:sp>
              <p:nvSpPr>
                <p:cNvPr id="68655" name="Rectangle 141"/>
                <p:cNvSpPr>
                  <a:spLocks noChangeArrowheads="1"/>
                </p:cNvSpPr>
                <p:nvPr/>
              </p:nvSpPr>
              <p:spPr bwMode="auto">
                <a:xfrm>
                  <a:off x="1873" y="3625"/>
                  <a:ext cx="1202" cy="978"/>
                </a:xfrm>
                <a:prstGeom prst="rect">
                  <a:avLst/>
                </a:prstGeom>
                <a:noFill/>
                <a:ln w="9525">
                  <a:noFill/>
                  <a:miter lim="800000"/>
                  <a:headEnd/>
                  <a:tailEnd/>
                </a:ln>
              </p:spPr>
              <p:txBody>
                <a:bodyPr lIns="90000" tIns="46800" rIns="90000" bIns="46800"/>
                <a:lstStyle/>
                <a:p>
                  <a:r>
                    <a:rPr lang="en-US" sz="1400" dirty="0">
                      <a:effectLst/>
                      <a:latin typeface="Times" charset="0"/>
                      <a:cs typeface="Times New Roman" pitchFamily="18" charset="0"/>
                    </a:rPr>
                    <a:t>Create separate back-side bus that runs at higher speed than the main (front-side) external bus. The BSB is dedicated to the L2 cache.</a:t>
                  </a:r>
                  <a:endParaRPr lang="en-US" sz="2000" dirty="0">
                    <a:effectLst/>
                  </a:endParaRPr>
                </a:p>
              </p:txBody>
            </p:sp>
            <p:sp>
              <p:nvSpPr>
                <p:cNvPr id="68656" name="Rectangle 182"/>
                <p:cNvSpPr>
                  <a:spLocks noChangeArrowheads="1"/>
                </p:cNvSpPr>
                <p:nvPr/>
              </p:nvSpPr>
              <p:spPr bwMode="auto">
                <a:xfrm>
                  <a:off x="1857" y="3625"/>
                  <a:ext cx="1202" cy="97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21" name="Group 185"/>
              <p:cNvGrpSpPr>
                <a:grpSpLocks/>
              </p:cNvGrpSpPr>
              <p:nvPr/>
            </p:nvGrpSpPr>
            <p:grpSpPr bwMode="auto">
              <a:xfrm>
                <a:off x="3059" y="3625"/>
                <a:ext cx="1029" cy="978"/>
                <a:chOff x="3059" y="3625"/>
                <a:chExt cx="1029" cy="978"/>
              </a:xfrm>
            </p:grpSpPr>
            <p:sp>
              <p:nvSpPr>
                <p:cNvPr id="68653" name="Rectangle 142"/>
                <p:cNvSpPr>
                  <a:spLocks noChangeArrowheads="1"/>
                </p:cNvSpPr>
                <p:nvPr/>
              </p:nvSpPr>
              <p:spPr bwMode="auto">
                <a:xfrm>
                  <a:off x="3102" y="3625"/>
                  <a:ext cx="943" cy="978"/>
                </a:xfrm>
                <a:prstGeom prst="rect">
                  <a:avLst/>
                </a:prstGeom>
                <a:noFill/>
                <a:ln w="9525">
                  <a:noFill/>
                  <a:miter lim="800000"/>
                  <a:headEnd/>
                  <a:tailEnd/>
                </a:ln>
              </p:spPr>
              <p:txBody>
                <a:bodyPr lIns="90000" tIns="46800" rIns="90000" bIns="46800"/>
                <a:lstStyle/>
                <a:p>
                  <a:pPr algn="ctr"/>
                  <a:r>
                    <a:rPr lang="en-US" sz="1600" dirty="0">
                      <a:effectLst/>
                      <a:latin typeface="Times" charset="0"/>
                      <a:cs typeface="Times New Roman" pitchFamily="18" charset="0"/>
                    </a:rPr>
                    <a:t>Pentium Pro</a:t>
                  </a:r>
                </a:p>
                <a:p>
                  <a:pPr algn="ctr"/>
                  <a:endParaRPr lang="en-US" sz="2400" dirty="0">
                    <a:effectLst/>
                  </a:endParaRPr>
                </a:p>
              </p:txBody>
            </p:sp>
            <p:sp>
              <p:nvSpPr>
                <p:cNvPr id="68654" name="Rectangle 184"/>
                <p:cNvSpPr>
                  <a:spLocks noChangeArrowheads="1"/>
                </p:cNvSpPr>
                <p:nvPr/>
              </p:nvSpPr>
              <p:spPr bwMode="auto">
                <a:xfrm>
                  <a:off x="3059" y="3625"/>
                  <a:ext cx="1029" cy="97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22" name="Group 187"/>
              <p:cNvGrpSpPr>
                <a:grpSpLocks/>
              </p:cNvGrpSpPr>
              <p:nvPr/>
            </p:nvGrpSpPr>
            <p:grpSpPr bwMode="auto">
              <a:xfrm>
                <a:off x="1857" y="4603"/>
                <a:ext cx="1202" cy="518"/>
                <a:chOff x="1857" y="4603"/>
                <a:chExt cx="1202" cy="518"/>
              </a:xfrm>
            </p:grpSpPr>
            <p:sp>
              <p:nvSpPr>
                <p:cNvPr id="68651" name="Rectangle 143"/>
                <p:cNvSpPr>
                  <a:spLocks noChangeArrowheads="1"/>
                </p:cNvSpPr>
                <p:nvPr/>
              </p:nvSpPr>
              <p:spPr bwMode="auto">
                <a:xfrm>
                  <a:off x="1900" y="4603"/>
                  <a:ext cx="1116" cy="518"/>
                </a:xfrm>
                <a:prstGeom prst="rect">
                  <a:avLst/>
                </a:prstGeom>
                <a:noFill/>
                <a:ln w="9525">
                  <a:noFill/>
                  <a:miter lim="800000"/>
                  <a:headEnd/>
                  <a:tailEnd/>
                </a:ln>
              </p:spPr>
              <p:txBody>
                <a:bodyPr lIns="90000" tIns="46800" rIns="90000" bIns="46800"/>
                <a:lstStyle/>
                <a:p>
                  <a:r>
                    <a:rPr lang="en-US" sz="1600" dirty="0">
                      <a:effectLst/>
                      <a:latin typeface="Times" charset="0"/>
                      <a:cs typeface="Times New Roman" pitchFamily="18" charset="0"/>
                    </a:rPr>
                    <a:t>Move L2 cache on to the processor chip.</a:t>
                  </a:r>
                  <a:endParaRPr lang="en-US" sz="2400" dirty="0">
                    <a:effectLst/>
                  </a:endParaRPr>
                </a:p>
              </p:txBody>
            </p:sp>
            <p:sp>
              <p:nvSpPr>
                <p:cNvPr id="68652" name="Rectangle 186"/>
                <p:cNvSpPr>
                  <a:spLocks noChangeArrowheads="1"/>
                </p:cNvSpPr>
                <p:nvPr/>
              </p:nvSpPr>
              <p:spPr bwMode="auto">
                <a:xfrm>
                  <a:off x="1857" y="4603"/>
                  <a:ext cx="1202" cy="51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23" name="Group 189"/>
              <p:cNvGrpSpPr>
                <a:grpSpLocks/>
              </p:cNvGrpSpPr>
              <p:nvPr/>
            </p:nvGrpSpPr>
            <p:grpSpPr bwMode="auto">
              <a:xfrm>
                <a:off x="3059" y="4603"/>
                <a:ext cx="1029" cy="518"/>
                <a:chOff x="3059" y="4603"/>
                <a:chExt cx="1029" cy="518"/>
              </a:xfrm>
            </p:grpSpPr>
            <p:sp>
              <p:nvSpPr>
                <p:cNvPr id="68649" name="Rectangle 144"/>
                <p:cNvSpPr>
                  <a:spLocks noChangeArrowheads="1"/>
                </p:cNvSpPr>
                <p:nvPr/>
              </p:nvSpPr>
              <p:spPr bwMode="auto">
                <a:xfrm>
                  <a:off x="3102" y="4603"/>
                  <a:ext cx="943" cy="518"/>
                </a:xfrm>
                <a:prstGeom prst="rect">
                  <a:avLst/>
                </a:prstGeom>
                <a:noFill/>
                <a:ln w="9525">
                  <a:noFill/>
                  <a:miter lim="800000"/>
                  <a:headEnd/>
                  <a:tailEnd/>
                </a:ln>
              </p:spPr>
              <p:txBody>
                <a:bodyPr lIns="90000" tIns="46800" rIns="90000" bIns="46800"/>
                <a:lstStyle/>
                <a:p>
                  <a:pPr algn="ctr"/>
                  <a:r>
                    <a:rPr lang="en-US" sz="1600" dirty="0">
                      <a:effectLst/>
                      <a:latin typeface="Times" charset="0"/>
                      <a:cs typeface="Times New Roman" pitchFamily="18" charset="0"/>
                    </a:rPr>
                    <a:t>Pentium II</a:t>
                  </a:r>
                  <a:endParaRPr lang="en-US" sz="2400" dirty="0">
                    <a:effectLst/>
                  </a:endParaRPr>
                </a:p>
              </p:txBody>
            </p:sp>
            <p:sp>
              <p:nvSpPr>
                <p:cNvPr id="68650" name="Rectangle 188"/>
                <p:cNvSpPr>
                  <a:spLocks noChangeArrowheads="1"/>
                </p:cNvSpPr>
                <p:nvPr/>
              </p:nvSpPr>
              <p:spPr bwMode="auto">
                <a:xfrm>
                  <a:off x="3059" y="4603"/>
                  <a:ext cx="1029" cy="51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24" name="Group 191"/>
              <p:cNvGrpSpPr>
                <a:grpSpLocks/>
              </p:cNvGrpSpPr>
              <p:nvPr/>
            </p:nvGrpSpPr>
            <p:grpSpPr bwMode="auto">
              <a:xfrm>
                <a:off x="0" y="5121"/>
                <a:ext cx="1857" cy="921"/>
                <a:chOff x="0" y="5121"/>
                <a:chExt cx="1857" cy="921"/>
              </a:xfrm>
            </p:grpSpPr>
            <p:sp>
              <p:nvSpPr>
                <p:cNvPr id="68647" name="Rectangle 145"/>
                <p:cNvSpPr>
                  <a:spLocks noChangeArrowheads="1"/>
                </p:cNvSpPr>
                <p:nvPr/>
              </p:nvSpPr>
              <p:spPr bwMode="auto">
                <a:xfrm>
                  <a:off x="43" y="5121"/>
                  <a:ext cx="1771" cy="921"/>
                </a:xfrm>
                <a:prstGeom prst="rect">
                  <a:avLst/>
                </a:prstGeom>
                <a:noFill/>
                <a:ln w="9525">
                  <a:noFill/>
                  <a:miter lim="800000"/>
                  <a:headEnd/>
                  <a:tailEnd/>
                </a:ln>
              </p:spPr>
              <p:txBody>
                <a:bodyPr lIns="90000" tIns="46800" rIns="90000" bIns="46800" anchor="ctr"/>
                <a:lstStyle/>
                <a:p>
                  <a:r>
                    <a:rPr lang="en-US" sz="1600" dirty="0">
                      <a:latin typeface="Times" charset="0"/>
                      <a:cs typeface="Times New Roman" pitchFamily="18" charset="0"/>
                    </a:rPr>
                    <a:t>Some applications deal with massive databases and must have rapid access to large amounts of data. The on-chip caches are too small.</a:t>
                  </a:r>
                  <a:endParaRPr lang="en-US" sz="2400" dirty="0"/>
                </a:p>
              </p:txBody>
            </p:sp>
            <p:sp>
              <p:nvSpPr>
                <p:cNvPr id="68648" name="Rectangle 190"/>
                <p:cNvSpPr>
                  <a:spLocks noChangeArrowheads="1"/>
                </p:cNvSpPr>
                <p:nvPr/>
              </p:nvSpPr>
              <p:spPr bwMode="auto">
                <a:xfrm>
                  <a:off x="0" y="5121"/>
                  <a:ext cx="1857" cy="921"/>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25" name="Group 193"/>
              <p:cNvGrpSpPr>
                <a:grpSpLocks/>
              </p:cNvGrpSpPr>
              <p:nvPr/>
            </p:nvGrpSpPr>
            <p:grpSpPr bwMode="auto">
              <a:xfrm>
                <a:off x="1857" y="5121"/>
                <a:ext cx="1202" cy="518"/>
                <a:chOff x="1857" y="5121"/>
                <a:chExt cx="1202" cy="518"/>
              </a:xfrm>
            </p:grpSpPr>
            <p:sp>
              <p:nvSpPr>
                <p:cNvPr id="68645" name="Rectangle 146"/>
                <p:cNvSpPr>
                  <a:spLocks noChangeArrowheads="1"/>
                </p:cNvSpPr>
                <p:nvPr/>
              </p:nvSpPr>
              <p:spPr bwMode="auto">
                <a:xfrm>
                  <a:off x="1900" y="5121"/>
                  <a:ext cx="1116" cy="518"/>
                </a:xfrm>
                <a:prstGeom prst="rect">
                  <a:avLst/>
                </a:prstGeom>
                <a:noFill/>
                <a:ln w="9525">
                  <a:noFill/>
                  <a:miter lim="800000"/>
                  <a:headEnd/>
                  <a:tailEnd/>
                </a:ln>
              </p:spPr>
              <p:txBody>
                <a:bodyPr lIns="90000" tIns="46800" rIns="90000" bIns="46800"/>
                <a:lstStyle/>
                <a:p>
                  <a:r>
                    <a:rPr lang="en-US" sz="1600" dirty="0">
                      <a:effectLst/>
                      <a:latin typeface="Times" charset="0"/>
                      <a:cs typeface="Times New Roman" pitchFamily="18" charset="0"/>
                    </a:rPr>
                    <a:t>Add external L3 cache.</a:t>
                  </a:r>
                  <a:endParaRPr lang="en-US" sz="1600" dirty="0">
                    <a:effectLst/>
                  </a:endParaRPr>
                </a:p>
              </p:txBody>
            </p:sp>
            <p:sp>
              <p:nvSpPr>
                <p:cNvPr id="68646" name="Rectangle 192"/>
                <p:cNvSpPr>
                  <a:spLocks noChangeArrowheads="1"/>
                </p:cNvSpPr>
                <p:nvPr/>
              </p:nvSpPr>
              <p:spPr bwMode="auto">
                <a:xfrm>
                  <a:off x="1857" y="5121"/>
                  <a:ext cx="1202" cy="51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26" name="Group 195"/>
              <p:cNvGrpSpPr>
                <a:grpSpLocks/>
              </p:cNvGrpSpPr>
              <p:nvPr/>
            </p:nvGrpSpPr>
            <p:grpSpPr bwMode="auto">
              <a:xfrm>
                <a:off x="3059" y="5121"/>
                <a:ext cx="1029" cy="518"/>
                <a:chOff x="3059" y="5121"/>
                <a:chExt cx="1029" cy="518"/>
              </a:xfrm>
            </p:grpSpPr>
            <p:sp>
              <p:nvSpPr>
                <p:cNvPr id="68643" name="Rectangle 147"/>
                <p:cNvSpPr>
                  <a:spLocks noChangeArrowheads="1"/>
                </p:cNvSpPr>
                <p:nvPr/>
              </p:nvSpPr>
              <p:spPr bwMode="auto">
                <a:xfrm>
                  <a:off x="3102" y="5121"/>
                  <a:ext cx="943" cy="518"/>
                </a:xfrm>
                <a:prstGeom prst="rect">
                  <a:avLst/>
                </a:prstGeom>
                <a:noFill/>
                <a:ln w="9525">
                  <a:noFill/>
                  <a:miter lim="800000"/>
                  <a:headEnd/>
                  <a:tailEnd/>
                </a:ln>
              </p:spPr>
              <p:txBody>
                <a:bodyPr lIns="90000" tIns="46800" rIns="90000" bIns="46800"/>
                <a:lstStyle/>
                <a:p>
                  <a:pPr algn="ctr"/>
                  <a:r>
                    <a:rPr lang="en-US" sz="1600" dirty="0">
                      <a:effectLst/>
                      <a:latin typeface="Times" charset="0"/>
                      <a:cs typeface="Times New Roman" pitchFamily="18" charset="0"/>
                    </a:rPr>
                    <a:t>Pentium III</a:t>
                  </a:r>
                  <a:endParaRPr lang="en-US" sz="2400" dirty="0">
                    <a:effectLst/>
                  </a:endParaRPr>
                </a:p>
              </p:txBody>
            </p:sp>
            <p:sp>
              <p:nvSpPr>
                <p:cNvPr id="68644" name="Rectangle 194"/>
                <p:cNvSpPr>
                  <a:spLocks noChangeArrowheads="1"/>
                </p:cNvSpPr>
                <p:nvPr/>
              </p:nvSpPr>
              <p:spPr bwMode="auto">
                <a:xfrm>
                  <a:off x="3059" y="5121"/>
                  <a:ext cx="1029" cy="518"/>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27" name="Group 197"/>
              <p:cNvGrpSpPr>
                <a:grpSpLocks/>
              </p:cNvGrpSpPr>
              <p:nvPr/>
            </p:nvGrpSpPr>
            <p:grpSpPr bwMode="auto">
              <a:xfrm>
                <a:off x="1857" y="5639"/>
                <a:ext cx="1202" cy="403"/>
                <a:chOff x="1857" y="5639"/>
                <a:chExt cx="1202" cy="403"/>
              </a:xfrm>
            </p:grpSpPr>
            <p:sp>
              <p:nvSpPr>
                <p:cNvPr id="68641" name="Rectangle 148"/>
                <p:cNvSpPr>
                  <a:spLocks noChangeArrowheads="1"/>
                </p:cNvSpPr>
                <p:nvPr/>
              </p:nvSpPr>
              <p:spPr bwMode="auto">
                <a:xfrm>
                  <a:off x="1900" y="5639"/>
                  <a:ext cx="1116" cy="403"/>
                </a:xfrm>
                <a:prstGeom prst="rect">
                  <a:avLst/>
                </a:prstGeom>
                <a:noFill/>
                <a:ln w="9525">
                  <a:noFill/>
                  <a:miter lim="800000"/>
                  <a:headEnd/>
                  <a:tailEnd/>
                </a:ln>
              </p:spPr>
              <p:txBody>
                <a:bodyPr lIns="90000" tIns="46800" rIns="90000" bIns="46800"/>
                <a:lstStyle/>
                <a:p>
                  <a:r>
                    <a:rPr lang="en-US" sz="1600" dirty="0">
                      <a:effectLst/>
                      <a:latin typeface="Times" charset="0"/>
                      <a:cs typeface="Times New Roman" pitchFamily="18" charset="0"/>
                    </a:rPr>
                    <a:t>Move L3 cache on-chip.</a:t>
                  </a:r>
                  <a:endParaRPr lang="en-US" sz="2400" dirty="0">
                    <a:effectLst/>
                  </a:endParaRPr>
                </a:p>
              </p:txBody>
            </p:sp>
            <p:sp>
              <p:nvSpPr>
                <p:cNvPr id="68642" name="Rectangle 196"/>
                <p:cNvSpPr>
                  <a:spLocks noChangeArrowheads="1"/>
                </p:cNvSpPr>
                <p:nvPr/>
              </p:nvSpPr>
              <p:spPr bwMode="auto">
                <a:xfrm>
                  <a:off x="1857" y="5639"/>
                  <a:ext cx="1202" cy="40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nvGrpSpPr>
              <p:cNvPr id="28" name="Group 199"/>
              <p:cNvGrpSpPr>
                <a:grpSpLocks/>
              </p:cNvGrpSpPr>
              <p:nvPr/>
            </p:nvGrpSpPr>
            <p:grpSpPr bwMode="auto">
              <a:xfrm>
                <a:off x="3059" y="5639"/>
                <a:ext cx="1029" cy="403"/>
                <a:chOff x="3059" y="5639"/>
                <a:chExt cx="1029" cy="403"/>
              </a:xfrm>
            </p:grpSpPr>
            <p:sp>
              <p:nvSpPr>
                <p:cNvPr id="68639" name="Rectangle 149"/>
                <p:cNvSpPr>
                  <a:spLocks noChangeArrowheads="1"/>
                </p:cNvSpPr>
                <p:nvPr/>
              </p:nvSpPr>
              <p:spPr bwMode="auto">
                <a:xfrm>
                  <a:off x="3102" y="5639"/>
                  <a:ext cx="943" cy="403"/>
                </a:xfrm>
                <a:prstGeom prst="rect">
                  <a:avLst/>
                </a:prstGeom>
                <a:noFill/>
                <a:ln w="9525">
                  <a:noFill/>
                  <a:miter lim="800000"/>
                  <a:headEnd/>
                  <a:tailEnd/>
                </a:ln>
              </p:spPr>
              <p:txBody>
                <a:bodyPr lIns="90000" tIns="46800" rIns="90000" bIns="46800"/>
                <a:lstStyle/>
                <a:p>
                  <a:r>
                    <a:rPr lang="en-US" sz="1600" dirty="0">
                      <a:effectLst/>
                      <a:latin typeface="Times" charset="0"/>
                      <a:cs typeface="Times New Roman" pitchFamily="18" charset="0"/>
                    </a:rPr>
                    <a:t>Pentium 4</a:t>
                  </a:r>
                </a:p>
                <a:p>
                  <a:endParaRPr lang="en-US" sz="2400" dirty="0">
                    <a:effectLst/>
                  </a:endParaRPr>
                </a:p>
              </p:txBody>
            </p:sp>
            <p:sp>
              <p:nvSpPr>
                <p:cNvPr id="68640" name="Rectangle 198"/>
                <p:cNvSpPr>
                  <a:spLocks noChangeArrowheads="1"/>
                </p:cNvSpPr>
                <p:nvPr/>
              </p:nvSpPr>
              <p:spPr bwMode="auto">
                <a:xfrm>
                  <a:off x="3059" y="5639"/>
                  <a:ext cx="1029" cy="403"/>
                </a:xfrm>
                <a:prstGeom prst="rect">
                  <a:avLst/>
                </a:prstGeom>
                <a:noFill/>
                <a:ln w="7">
                  <a:solidFill>
                    <a:srgbClr val="A0A0A0"/>
                  </a:solidFill>
                  <a:miter lim="800000"/>
                  <a:headEnd/>
                  <a:tailEnd/>
                </a:ln>
              </p:spPr>
              <p:txBody>
                <a:bodyPr wrap="none" lIns="90000" tIns="46800" rIns="90000" bIns="46800" anchor="ctr"/>
                <a:lstStyle/>
                <a:p>
                  <a:endParaRPr lang="en-US"/>
                </a:p>
              </p:txBody>
            </p:sp>
          </p:grpSp>
        </p:grpSp>
        <p:sp>
          <p:nvSpPr>
            <p:cNvPr id="68613" name="Rectangle 201"/>
            <p:cNvSpPr>
              <a:spLocks noChangeArrowheads="1"/>
            </p:cNvSpPr>
            <p:nvPr/>
          </p:nvSpPr>
          <p:spPr bwMode="auto">
            <a:xfrm>
              <a:off x="-3" y="-3"/>
              <a:ext cx="4094" cy="6048"/>
            </a:xfrm>
            <a:prstGeom prst="rect">
              <a:avLst/>
            </a:prstGeom>
            <a:noFill/>
            <a:ln w="9525">
              <a:solidFill>
                <a:srgbClr val="A0A0A0"/>
              </a:solidFill>
              <a:miter lim="800000"/>
              <a:headEnd/>
              <a:tailEnd/>
            </a:ln>
          </p:spPr>
          <p:txBody>
            <a:bodyPr wrap="none" lIns="90000" tIns="46800" rIns="90000" bIns="46800" anchor="ct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hierarchy –Design constraints</a:t>
            </a:r>
          </a:p>
        </p:txBody>
      </p:sp>
      <p:sp>
        <p:nvSpPr>
          <p:cNvPr id="3" name="Content Placeholder 2"/>
          <p:cNvSpPr>
            <a:spLocks noGrp="1"/>
          </p:cNvSpPr>
          <p:nvPr>
            <p:ph idx="1"/>
          </p:nvPr>
        </p:nvSpPr>
        <p:spPr>
          <a:xfrm>
            <a:off x="304800" y="1219200"/>
            <a:ext cx="8534400" cy="5105400"/>
          </a:xfrm>
        </p:spPr>
        <p:txBody>
          <a:bodyPr/>
          <a:lstStyle/>
          <a:p>
            <a:r>
              <a:rPr lang="en-US" dirty="0"/>
              <a:t>How much? </a:t>
            </a:r>
          </a:p>
          <a:p>
            <a:pPr lvl="1"/>
            <a:r>
              <a:rPr lang="en-US" dirty="0"/>
              <a:t>open ended. If the capacity is there, applications will likely be developed to use it</a:t>
            </a:r>
          </a:p>
          <a:p>
            <a:r>
              <a:rPr lang="en-US" dirty="0"/>
              <a:t>How fast? </a:t>
            </a:r>
          </a:p>
          <a:p>
            <a:pPr lvl="1"/>
            <a:r>
              <a:rPr lang="en-US" dirty="0"/>
              <a:t>To achieve greatest performance, the memory must be able to keep up with the processor. </a:t>
            </a:r>
          </a:p>
          <a:p>
            <a:pPr lvl="2"/>
            <a:r>
              <a:rPr lang="en-US" dirty="0"/>
              <a:t>As the processor is executing instructions, it should not have to pause waiting for instructions or operands.</a:t>
            </a:r>
          </a:p>
          <a:p>
            <a:r>
              <a:rPr lang="en-US" dirty="0"/>
              <a:t>How expensive?</a:t>
            </a:r>
          </a:p>
          <a:p>
            <a:pPr lvl="1"/>
            <a:r>
              <a:rPr lang="en-US" dirty="0"/>
              <a:t>the cost of memory must be reasonable in relationship to other components</a:t>
            </a:r>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Memory Hierarchy</a:t>
            </a:r>
          </a:p>
        </p:txBody>
      </p:sp>
      <p:pic>
        <p:nvPicPr>
          <p:cNvPr id="29700" name="Picture 2"/>
          <p:cNvPicPr>
            <a:picLocks noGrp="1" noChangeAspect="1" noChangeArrowheads="1"/>
          </p:cNvPicPr>
          <p:nvPr>
            <p:ph idx="1"/>
          </p:nvPr>
        </p:nvPicPr>
        <p:blipFill>
          <a:blip r:embed="rId3" cstate="print"/>
          <a:srcRect/>
          <a:stretch>
            <a:fillRect/>
          </a:stretch>
        </p:blipFill>
        <p:spPr>
          <a:xfrm>
            <a:off x="2438400" y="1143000"/>
            <a:ext cx="6553200" cy="5357812"/>
          </a:xfrm>
          <a:noFill/>
        </p:spPr>
      </p:pic>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9" name="Content Placeholder 2"/>
          <p:cNvSpPr txBox="1">
            <a:spLocks/>
          </p:cNvSpPr>
          <p:nvPr/>
        </p:nvSpPr>
        <p:spPr bwMode="auto">
          <a:xfrm>
            <a:off x="304800" y="1219200"/>
            <a:ext cx="41148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accent1"/>
              </a:buClr>
              <a:buSzPct val="65000"/>
              <a:buFont typeface="Wingdings" pitchFamily="2" charset="2"/>
              <a:buChar char="n"/>
            </a:pPr>
            <a:r>
              <a:rPr lang="en-US" sz="2400" kern="0" dirty="0">
                <a:effectLst/>
                <a:latin typeface="+mn-lt"/>
              </a:rPr>
              <a:t>Faster access time, greater cost per bit</a:t>
            </a:r>
          </a:p>
          <a:p>
            <a:pPr marL="342900" indent="-342900">
              <a:spcBef>
                <a:spcPct val="20000"/>
              </a:spcBef>
              <a:buClr>
                <a:schemeClr val="accent1"/>
              </a:buClr>
              <a:buSzPct val="65000"/>
              <a:buFont typeface="Wingdings" pitchFamily="2" charset="2"/>
              <a:buChar char="n"/>
            </a:pPr>
            <a:r>
              <a:rPr lang="en-US" sz="2400" kern="0" dirty="0">
                <a:effectLst/>
                <a:latin typeface="+mn-lt"/>
              </a:rPr>
              <a:t>Greater capacity, smaller cost per bit</a:t>
            </a:r>
          </a:p>
          <a:p>
            <a:pPr marL="342900" indent="-342900">
              <a:spcBef>
                <a:spcPct val="20000"/>
              </a:spcBef>
              <a:buClr>
                <a:schemeClr val="accent1"/>
              </a:buClr>
              <a:buSzPct val="65000"/>
              <a:buFont typeface="Wingdings" pitchFamily="2" charset="2"/>
              <a:buChar char="n"/>
            </a:pPr>
            <a:r>
              <a:rPr lang="en-US" sz="2400" kern="0" dirty="0">
                <a:effectLst/>
                <a:latin typeface="+mn-lt"/>
              </a:rPr>
              <a:t>Greater capacity, slower access time</a:t>
            </a:r>
            <a:endParaRPr kumimoji="0" lang="en-US" sz="1400" b="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Hierarchy</a:t>
            </a:r>
          </a:p>
        </p:txBody>
      </p:sp>
      <p:pic>
        <p:nvPicPr>
          <p:cNvPr id="4099" name="Picture 3"/>
          <p:cNvPicPr>
            <a:picLocks noChangeAspect="1" noChangeArrowheads="1"/>
          </p:cNvPicPr>
          <p:nvPr/>
        </p:nvPicPr>
        <p:blipFill>
          <a:blip r:embed="rId3" cstate="print"/>
          <a:srcRect/>
          <a:stretch>
            <a:fillRect/>
          </a:stretch>
        </p:blipFill>
        <p:spPr bwMode="auto">
          <a:xfrm>
            <a:off x="304800" y="1219200"/>
            <a:ext cx="8319752" cy="5181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t>Components affecting Speed</a:t>
            </a:r>
          </a:p>
        </p:txBody>
      </p:sp>
      <p:sp>
        <p:nvSpPr>
          <p:cNvPr id="5" name="Content Placeholder 4"/>
          <p:cNvSpPr>
            <a:spLocks noGrp="1"/>
          </p:cNvSpPr>
          <p:nvPr>
            <p:ph idx="1"/>
          </p:nvPr>
        </p:nvSpPr>
        <p:spPr>
          <a:xfrm>
            <a:off x="304800" y="1219200"/>
            <a:ext cx="2971800" cy="4835525"/>
          </a:xfrm>
        </p:spPr>
        <p:txBody>
          <a:bodyPr/>
          <a:lstStyle/>
          <a:p>
            <a:r>
              <a:rPr lang="en-US" dirty="0"/>
              <a:t>CPU</a:t>
            </a:r>
          </a:p>
          <a:p>
            <a:r>
              <a:rPr lang="en-US" dirty="0"/>
              <a:t>Memory</a:t>
            </a:r>
          </a:p>
          <a:p>
            <a:r>
              <a:rPr lang="en-US" dirty="0"/>
              <a:t>Registers</a:t>
            </a:r>
          </a:p>
          <a:p>
            <a:r>
              <a:rPr lang="en-US" dirty="0"/>
              <a:t>Clock speed</a:t>
            </a:r>
          </a:p>
          <a:p>
            <a:r>
              <a:rPr lang="en-US" dirty="0"/>
              <a:t>Cache memory</a:t>
            </a:r>
          </a:p>
          <a:p>
            <a:r>
              <a:rPr lang="en-US" dirty="0"/>
              <a:t>Data bus</a:t>
            </a:r>
          </a:p>
          <a:p>
            <a:endParaRPr lang="en-US" dirty="0"/>
          </a:p>
        </p:txBody>
      </p:sp>
      <p:pic>
        <p:nvPicPr>
          <p:cNvPr id="18436" name="Picture 4" descr="factors"/>
          <p:cNvPicPr>
            <a:picLocks noChangeAspect="1" noChangeArrowheads="1"/>
          </p:cNvPicPr>
          <p:nvPr/>
        </p:nvPicPr>
        <p:blipFill>
          <a:blip r:embed="rId2" cstate="print"/>
          <a:srcRect/>
          <a:stretch>
            <a:fillRect/>
          </a:stretch>
        </p:blipFill>
        <p:spPr bwMode="auto">
          <a:xfrm>
            <a:off x="2895600" y="1143000"/>
            <a:ext cx="6032167" cy="4114800"/>
          </a:xfrm>
          <a:prstGeom prst="rect">
            <a:avLst/>
          </a:prstGeom>
          <a:noFill/>
          <a:ln w="9525">
            <a:noFill/>
            <a:miter lim="800000"/>
            <a:headEnd/>
            <a:tailEnd/>
          </a:ln>
        </p:spPr>
      </p:pic>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Time</a:t>
            </a:r>
          </a:p>
        </p:txBody>
      </p:sp>
      <p:sp>
        <p:nvSpPr>
          <p:cNvPr id="3" name="Content Placeholder 2"/>
          <p:cNvSpPr>
            <a:spLocks noGrp="1"/>
          </p:cNvSpPr>
          <p:nvPr>
            <p:ph idx="1"/>
          </p:nvPr>
        </p:nvSpPr>
        <p:spPr>
          <a:xfrm>
            <a:off x="304800" y="1219201"/>
            <a:ext cx="8534400" cy="990600"/>
          </a:xfrm>
        </p:spPr>
        <p:txBody>
          <a:bodyPr/>
          <a:lstStyle/>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28600" y="1219200"/>
            <a:ext cx="8458200" cy="5257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3400" y="228600"/>
            <a:ext cx="7086600" cy="911225"/>
          </a:xfrm>
        </p:spPr>
        <p:txBody>
          <a:bodyPr/>
          <a:lstStyle/>
          <a:p>
            <a:pPr eaLnBrk="1" hangingPunct="1"/>
            <a:r>
              <a:rPr lang="en-US" dirty="0"/>
              <a:t>The Bus</a:t>
            </a:r>
          </a:p>
        </p:txBody>
      </p:sp>
      <p:sp>
        <p:nvSpPr>
          <p:cNvPr id="22532" name="Rectangle 3"/>
          <p:cNvSpPr>
            <a:spLocks noGrp="1" noChangeArrowheads="1"/>
          </p:cNvSpPr>
          <p:nvPr>
            <p:ph type="body" idx="1"/>
          </p:nvPr>
        </p:nvSpPr>
        <p:spPr>
          <a:xfrm>
            <a:off x="304800" y="1219200"/>
            <a:ext cx="8534400" cy="5257800"/>
          </a:xfrm>
        </p:spPr>
        <p:txBody>
          <a:bodyPr>
            <a:normAutofit fontScale="92500" lnSpcReduction="10000"/>
          </a:bodyPr>
          <a:lstStyle/>
          <a:p>
            <a:r>
              <a:rPr lang="en-US" dirty="0"/>
              <a:t>Electronic pathway between components</a:t>
            </a:r>
          </a:p>
          <a:p>
            <a:r>
              <a:rPr lang="en-US" dirty="0"/>
              <a:t>Two main buses: Internal (or system) bus and External (or expansion) bus. </a:t>
            </a:r>
          </a:p>
          <a:p>
            <a:r>
              <a:rPr lang="en-US" dirty="0">
                <a:solidFill>
                  <a:srgbClr val="0000CC"/>
                </a:solidFill>
              </a:rPr>
              <a:t>Internal or System bus</a:t>
            </a:r>
          </a:p>
          <a:p>
            <a:pPr lvl="1"/>
            <a:r>
              <a:rPr lang="en-US" dirty="0"/>
              <a:t>resides on the motherboard and connects the CPU to other devices that reside on the motherboard</a:t>
            </a:r>
          </a:p>
          <a:p>
            <a:pPr lvl="1"/>
            <a:r>
              <a:rPr lang="en-US" dirty="0"/>
              <a:t>has three parts: the </a:t>
            </a:r>
            <a:r>
              <a:rPr lang="en-US" dirty="0">
                <a:solidFill>
                  <a:srgbClr val="C00000"/>
                </a:solidFill>
              </a:rPr>
              <a:t>data bus, address bus and control bus</a:t>
            </a:r>
          </a:p>
          <a:p>
            <a:r>
              <a:rPr lang="en-US" dirty="0">
                <a:solidFill>
                  <a:srgbClr val="0000CC"/>
                </a:solidFill>
              </a:rPr>
              <a:t>External or Expansion bus </a:t>
            </a:r>
          </a:p>
          <a:p>
            <a:pPr lvl="1"/>
            <a:r>
              <a:rPr lang="en-US" dirty="0"/>
              <a:t>connects external devices, such as the keyboard, mouse, modem, printer and so on, to the CPU. </a:t>
            </a:r>
          </a:p>
          <a:p>
            <a:pPr lvl="1"/>
            <a:r>
              <a:rPr lang="en-US" dirty="0"/>
              <a:t>Cables from disk drives and other internal devices are plugged into the bus. </a:t>
            </a: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3400" y="228600"/>
            <a:ext cx="7086600" cy="911225"/>
          </a:xfrm>
        </p:spPr>
        <p:txBody>
          <a:bodyPr/>
          <a:lstStyle/>
          <a:p>
            <a:pPr eaLnBrk="1" hangingPunct="1"/>
            <a:r>
              <a:rPr lang="en-US" dirty="0"/>
              <a:t>Bus Width and Speed</a:t>
            </a:r>
          </a:p>
        </p:txBody>
      </p:sp>
      <p:sp>
        <p:nvSpPr>
          <p:cNvPr id="22532" name="Rectangle 3"/>
          <p:cNvSpPr>
            <a:spLocks noGrp="1" noChangeArrowheads="1"/>
          </p:cNvSpPr>
          <p:nvPr>
            <p:ph type="body" idx="1"/>
          </p:nvPr>
        </p:nvSpPr>
        <p:spPr>
          <a:xfrm>
            <a:off x="304800" y="1219200"/>
            <a:ext cx="7848600" cy="3200400"/>
          </a:xfrm>
        </p:spPr>
        <p:txBody>
          <a:bodyPr/>
          <a:lstStyle/>
          <a:p>
            <a:r>
              <a:rPr lang="en-US" dirty="0"/>
              <a:t>Bus width is measured in bits</a:t>
            </a:r>
          </a:p>
          <a:p>
            <a:r>
              <a:rPr lang="en-US" dirty="0"/>
              <a:t>Speed is tied to the clock</a:t>
            </a:r>
          </a:p>
        </p:txBody>
      </p:sp>
      <p:pic>
        <p:nvPicPr>
          <p:cNvPr id="22533" name="Picture 5"/>
          <p:cNvPicPr>
            <a:picLocks noChangeAspect="1" noChangeArrowheads="1"/>
          </p:cNvPicPr>
          <p:nvPr/>
        </p:nvPicPr>
        <p:blipFill>
          <a:blip r:embed="rId2" cstate="print"/>
          <a:srcRect/>
          <a:stretch>
            <a:fillRect/>
          </a:stretch>
        </p:blipFill>
        <p:spPr bwMode="auto">
          <a:xfrm>
            <a:off x="1143000" y="2286000"/>
            <a:ext cx="6483068" cy="4313238"/>
          </a:xfrm>
          <a:prstGeom prst="rect">
            <a:avLst/>
          </a:prstGeom>
          <a:noFill/>
          <a:ln w="9525">
            <a:noFill/>
            <a:miter lim="800000"/>
            <a:headEnd/>
            <a:tailEnd/>
          </a:ln>
        </p:spPr>
      </p:pic>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Interconnection Scheme</a:t>
            </a:r>
          </a:p>
        </p:txBody>
      </p:sp>
      <p:sp>
        <p:nvSpPr>
          <p:cNvPr id="3" name="Content Placeholder 2"/>
          <p:cNvSpPr>
            <a:spLocks noGrp="1"/>
          </p:cNvSpPr>
          <p:nvPr>
            <p:ph idx="1"/>
          </p:nvPr>
        </p:nvSpPr>
        <p:spPr>
          <a:xfrm>
            <a:off x="304800" y="1219201"/>
            <a:ext cx="8534400" cy="2285999"/>
          </a:xfrm>
        </p:spPr>
        <p:txBody>
          <a:bodyPr/>
          <a:lstStyle/>
          <a:p>
            <a:r>
              <a:rPr lang="en-US" dirty="0"/>
              <a:t>A system bus consists of a </a:t>
            </a:r>
          </a:p>
          <a:p>
            <a:pPr lvl="1"/>
            <a:r>
              <a:rPr lang="en-US" dirty="0"/>
              <a:t>A data bus, </a:t>
            </a:r>
          </a:p>
          <a:p>
            <a:pPr lvl="1"/>
            <a:r>
              <a:rPr lang="en-US" dirty="0"/>
              <a:t>a memory address bus and</a:t>
            </a:r>
          </a:p>
          <a:p>
            <a:pPr lvl="1"/>
            <a:r>
              <a:rPr lang="en-US" dirty="0"/>
              <a:t>a control bus. </a:t>
            </a:r>
          </a:p>
        </p:txBody>
      </p:sp>
      <p:pic>
        <p:nvPicPr>
          <p:cNvPr id="1027" name="Picture 3"/>
          <p:cNvPicPr>
            <a:picLocks noChangeAspect="1" noChangeArrowheads="1"/>
          </p:cNvPicPr>
          <p:nvPr/>
        </p:nvPicPr>
        <p:blipFill>
          <a:blip r:embed="rId2" cstate="print"/>
          <a:srcRect/>
          <a:stretch>
            <a:fillRect/>
          </a:stretch>
        </p:blipFill>
        <p:spPr bwMode="auto">
          <a:xfrm>
            <a:off x="304800" y="3424238"/>
            <a:ext cx="8050022" cy="229076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Data Bus</a:t>
            </a:r>
          </a:p>
        </p:txBody>
      </p:sp>
      <p:sp>
        <p:nvSpPr>
          <p:cNvPr id="28675" name="Rectangle 3"/>
          <p:cNvSpPr>
            <a:spLocks noGrp="1" noChangeArrowheads="1"/>
          </p:cNvSpPr>
          <p:nvPr>
            <p:ph type="body" idx="1"/>
          </p:nvPr>
        </p:nvSpPr>
        <p:spPr>
          <a:xfrm>
            <a:off x="304800" y="1219200"/>
            <a:ext cx="8534400" cy="5257800"/>
          </a:xfrm>
        </p:spPr>
        <p:txBody>
          <a:bodyPr>
            <a:normAutofit fontScale="85000" lnSpcReduction="20000"/>
          </a:bodyPr>
          <a:lstStyle/>
          <a:p>
            <a:r>
              <a:rPr lang="en-US" altLang="zh-TW" dirty="0">
                <a:ea typeface="新細明體" pitchFamily="18" charset="-120"/>
              </a:rPr>
              <a:t>is a computer subsystem that allows for the transferring of data </a:t>
            </a:r>
          </a:p>
          <a:p>
            <a:pPr lvl="1"/>
            <a:r>
              <a:rPr lang="en-US" altLang="zh-TW" dirty="0">
                <a:ea typeface="新細明體" pitchFamily="18" charset="-120"/>
              </a:rPr>
              <a:t>from one component to another on a motherboard or system board, or </a:t>
            </a:r>
          </a:p>
          <a:p>
            <a:pPr lvl="1"/>
            <a:r>
              <a:rPr lang="en-US" altLang="zh-TW" dirty="0">
                <a:ea typeface="新細明體" pitchFamily="18" charset="-120"/>
              </a:rPr>
              <a:t>between two computers. </a:t>
            </a:r>
          </a:p>
          <a:p>
            <a:r>
              <a:rPr lang="en-US" altLang="zh-TW" dirty="0">
                <a:ea typeface="新細明體" pitchFamily="18" charset="-120"/>
              </a:rPr>
              <a:t>This can include transferring data to and from the memory, or from CPU to other components</a:t>
            </a:r>
          </a:p>
          <a:p>
            <a:r>
              <a:rPr lang="en-US" altLang="zh-TW" dirty="0">
                <a:ea typeface="新細明體" pitchFamily="18" charset="-120"/>
              </a:rPr>
              <a:t>Each one is designed to handle so many bits of data at a time. </a:t>
            </a:r>
          </a:p>
          <a:p>
            <a:r>
              <a:rPr lang="en-US" altLang="zh-TW" dirty="0">
                <a:ea typeface="新細明體" pitchFamily="18" charset="-120"/>
              </a:rPr>
              <a:t>The amount of data a data bus can handle is called bandwidth</a:t>
            </a:r>
          </a:p>
          <a:p>
            <a:r>
              <a:rPr lang="en-US" altLang="zh-TW" dirty="0">
                <a:ea typeface="新細明體" pitchFamily="18" charset="-120"/>
              </a:rPr>
              <a:t>A typical data bus is 32-bits wide</a:t>
            </a:r>
          </a:p>
          <a:p>
            <a:r>
              <a:rPr lang="en-US" altLang="zh-TW" dirty="0">
                <a:ea typeface="新細明體" pitchFamily="18" charset="-120"/>
              </a:rPr>
              <a:t> Newer computers are making data buses that can handle 64-bit</a:t>
            </a: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Address Bus</a:t>
            </a:r>
          </a:p>
        </p:txBody>
      </p:sp>
      <p:sp>
        <p:nvSpPr>
          <p:cNvPr id="28675" name="Rectangle 3"/>
          <p:cNvSpPr>
            <a:spLocks noGrp="1" noChangeArrowheads="1"/>
          </p:cNvSpPr>
          <p:nvPr>
            <p:ph type="body" idx="1"/>
          </p:nvPr>
        </p:nvSpPr>
        <p:spPr>
          <a:xfrm>
            <a:off x="304800" y="1219200"/>
            <a:ext cx="8534400" cy="5334000"/>
          </a:xfrm>
        </p:spPr>
        <p:txBody>
          <a:bodyPr>
            <a:normAutofit fontScale="92500"/>
          </a:bodyPr>
          <a:lstStyle/>
          <a:p>
            <a:r>
              <a:rPr lang="en-US" altLang="zh-TW" dirty="0">
                <a:ea typeface="新細明體" pitchFamily="18" charset="-120"/>
              </a:rPr>
              <a:t>is a series of lines connecting two or more devices that is used to specify a physical address. </a:t>
            </a:r>
          </a:p>
          <a:p>
            <a:r>
              <a:rPr lang="en-US" altLang="zh-TW" dirty="0">
                <a:ea typeface="新細明體" pitchFamily="18" charset="-120"/>
              </a:rPr>
              <a:t>When a processor needs to read or write to a memory location,</a:t>
            </a:r>
          </a:p>
          <a:p>
            <a:pPr lvl="1"/>
            <a:r>
              <a:rPr lang="en-US" altLang="zh-TW" dirty="0">
                <a:ea typeface="新細明體" pitchFamily="18" charset="-120"/>
              </a:rPr>
              <a:t>it specifies that memory location on the address bus (the value to be read or written is sent on the data bus). </a:t>
            </a:r>
          </a:p>
          <a:p>
            <a:r>
              <a:rPr lang="en-US" altLang="zh-TW" dirty="0">
                <a:ea typeface="新細明體" pitchFamily="18" charset="-120"/>
              </a:rPr>
              <a:t>The width of the address bus determines the amount of memory a system can address. </a:t>
            </a:r>
          </a:p>
          <a:p>
            <a:pPr lvl="1"/>
            <a:r>
              <a:rPr lang="en-US" altLang="zh-TW" dirty="0">
                <a:ea typeface="新細明體" pitchFamily="18" charset="-120"/>
              </a:rPr>
              <a:t>For example, a system with a 32-bit address bus can address 2</a:t>
            </a:r>
            <a:r>
              <a:rPr lang="en-US" altLang="zh-TW" baseline="30000" dirty="0">
                <a:ea typeface="新細明體" pitchFamily="18" charset="-120"/>
              </a:rPr>
              <a:t>32 </a:t>
            </a:r>
            <a:r>
              <a:rPr lang="en-US" altLang="zh-TW" dirty="0">
                <a:ea typeface="新細明體" pitchFamily="18" charset="-120"/>
              </a:rPr>
              <a:t>(4,294,967,296) memory locations.</a:t>
            </a:r>
          </a:p>
          <a:p>
            <a:pPr lvl="1"/>
            <a:r>
              <a:rPr lang="en-US" altLang="zh-TW" dirty="0">
                <a:ea typeface="新細明體" pitchFamily="18" charset="-120"/>
              </a:rPr>
              <a:t>If each memory address holds one byte, the addressable memory space is 4 GB.</a:t>
            </a: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7162800" cy="911225"/>
          </a:xfrm>
        </p:spPr>
        <p:txBody>
          <a:bodyPr/>
          <a:lstStyle/>
          <a:p>
            <a:pPr eaLnBrk="1" hangingPunct="1"/>
            <a:r>
              <a:rPr lang="en-US" altLang="zh-TW" dirty="0">
                <a:ea typeface="新細明體" pitchFamily="18" charset="-120"/>
              </a:rPr>
              <a:t>Control Bus</a:t>
            </a:r>
          </a:p>
        </p:txBody>
      </p:sp>
      <p:sp>
        <p:nvSpPr>
          <p:cNvPr id="28675" name="Rectangle 3"/>
          <p:cNvSpPr>
            <a:spLocks noGrp="1" noChangeArrowheads="1"/>
          </p:cNvSpPr>
          <p:nvPr>
            <p:ph type="body" idx="1"/>
          </p:nvPr>
        </p:nvSpPr>
        <p:spPr>
          <a:xfrm>
            <a:off x="304800" y="1219200"/>
            <a:ext cx="8534400" cy="5410200"/>
          </a:xfrm>
        </p:spPr>
        <p:txBody>
          <a:bodyPr>
            <a:normAutofit/>
          </a:bodyPr>
          <a:lstStyle/>
          <a:p>
            <a:r>
              <a:rPr lang="en-US" altLang="zh-TW" dirty="0">
                <a:ea typeface="新細明體" pitchFamily="18" charset="-120"/>
              </a:rPr>
              <a:t>A control bus is (part of) a computer bus, used by CPUs for communicating with other devices within the computer. </a:t>
            </a:r>
          </a:p>
          <a:p>
            <a:pPr lvl="1"/>
            <a:r>
              <a:rPr lang="en-US" altLang="zh-TW" dirty="0">
                <a:ea typeface="新細明體" pitchFamily="18" charset="-120"/>
              </a:rPr>
              <a:t>While the address bus carries the information on which device the CPU is communicating with and </a:t>
            </a:r>
          </a:p>
          <a:p>
            <a:pPr lvl="1"/>
            <a:r>
              <a:rPr lang="en-US" altLang="zh-TW" dirty="0">
                <a:ea typeface="新細明體" pitchFamily="18" charset="-120"/>
              </a:rPr>
              <a:t>data bus carries the actual data being processed, </a:t>
            </a:r>
          </a:p>
          <a:p>
            <a:r>
              <a:rPr lang="en-US" altLang="zh-TW" dirty="0">
                <a:ea typeface="新細明體" pitchFamily="18" charset="-120"/>
              </a:rPr>
              <a:t>Control bus carries commands from the CPU and returns status signals from the devices</a:t>
            </a:r>
          </a:p>
          <a:p>
            <a:pPr lvl="1"/>
            <a:r>
              <a:rPr lang="en-US" altLang="zh-TW" dirty="0">
                <a:ea typeface="新細明體" pitchFamily="18" charset="-120"/>
              </a:rPr>
              <a:t>e.g. if the data is being read or written to the device the appropriate line (read or write) will be active</a:t>
            </a: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a:t>
            </a:r>
          </a:p>
        </p:txBody>
      </p:sp>
      <p:sp>
        <p:nvSpPr>
          <p:cNvPr id="3" name="Content Placeholder 2"/>
          <p:cNvSpPr>
            <a:spLocks noGrp="1"/>
          </p:cNvSpPr>
          <p:nvPr>
            <p:ph idx="1"/>
          </p:nvPr>
        </p:nvSpPr>
        <p:spPr>
          <a:xfrm>
            <a:off x="304800" y="1219200"/>
            <a:ext cx="8534400" cy="5181600"/>
          </a:xfrm>
        </p:spPr>
        <p:txBody>
          <a:bodyPr/>
          <a:lstStyle/>
          <a:p>
            <a:pPr lvl="0"/>
            <a:r>
              <a:rPr lang="en-US" sz="3200" dirty="0"/>
              <a:t>Components Affecting Speed</a:t>
            </a:r>
            <a:endParaRPr lang="en-US" sz="2800" dirty="0"/>
          </a:p>
          <a:p>
            <a:pPr lvl="0"/>
            <a:r>
              <a:rPr lang="en-US" sz="3200" dirty="0"/>
              <a:t>Achieving Increased Processor Speed</a:t>
            </a:r>
            <a:endParaRPr lang="en-US" sz="2800" dirty="0"/>
          </a:p>
          <a:p>
            <a:pPr lvl="0"/>
            <a:r>
              <a:rPr lang="en-US" sz="3200" dirty="0"/>
              <a:t>Registers</a:t>
            </a:r>
            <a:endParaRPr lang="en-US" sz="2800" dirty="0"/>
          </a:p>
          <a:p>
            <a:pPr lvl="1"/>
            <a:r>
              <a:rPr lang="en-US" sz="2800" dirty="0"/>
              <a:t>Functions and Size</a:t>
            </a:r>
            <a:endParaRPr lang="en-US" sz="2400" dirty="0"/>
          </a:p>
          <a:p>
            <a:pPr lvl="1"/>
            <a:r>
              <a:rPr lang="en-US" sz="2800" dirty="0"/>
              <a:t>User accessible and other types of Registers </a:t>
            </a:r>
            <a:endParaRPr lang="en-US" sz="2400" dirty="0"/>
          </a:p>
          <a:p>
            <a:pPr lvl="0"/>
            <a:r>
              <a:rPr lang="en-US" sz="3200" dirty="0"/>
              <a:t>System or Internal Clock</a:t>
            </a:r>
            <a:endParaRPr lang="en-US" sz="2800" dirty="0"/>
          </a:p>
          <a:p>
            <a:pPr lvl="1"/>
            <a:r>
              <a:rPr lang="en-US" sz="2800" dirty="0"/>
              <a:t>Clock speed and clock rate</a:t>
            </a:r>
            <a:endParaRPr lang="en-US" sz="2400" dirty="0"/>
          </a:p>
          <a:p>
            <a:pPr lvl="1"/>
            <a:r>
              <a:rPr lang="en-US" sz="2800" dirty="0" err="1"/>
              <a:t>Underclocking</a:t>
            </a:r>
            <a:endParaRPr lang="en-US" sz="2400" dirty="0"/>
          </a:p>
          <a:p>
            <a:pPr lvl="1"/>
            <a:r>
              <a:rPr lang="en-US" sz="2800" dirty="0" err="1"/>
              <a:t>Overclocking</a:t>
            </a:r>
            <a:endParaRPr lang="en-US" sz="2400"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II</a:t>
            </a:r>
          </a:p>
        </p:txBody>
      </p:sp>
      <p:sp>
        <p:nvSpPr>
          <p:cNvPr id="3" name="Content Placeholder 2"/>
          <p:cNvSpPr>
            <a:spLocks noGrp="1"/>
          </p:cNvSpPr>
          <p:nvPr>
            <p:ph idx="1"/>
          </p:nvPr>
        </p:nvSpPr>
        <p:spPr>
          <a:xfrm>
            <a:off x="304800" y="1219200"/>
            <a:ext cx="8534400" cy="5257800"/>
          </a:xfrm>
        </p:spPr>
        <p:txBody>
          <a:bodyPr/>
          <a:lstStyle/>
          <a:p>
            <a:pPr lvl="0"/>
            <a:r>
              <a:rPr lang="en-US" sz="3200" dirty="0"/>
              <a:t>Cache memory</a:t>
            </a:r>
            <a:endParaRPr lang="en-US" sz="2800" dirty="0"/>
          </a:p>
          <a:p>
            <a:pPr lvl="1"/>
            <a:r>
              <a:rPr lang="en-US" sz="2800" dirty="0"/>
              <a:t>Function  operation </a:t>
            </a:r>
            <a:endParaRPr lang="en-US" sz="2400" dirty="0"/>
          </a:p>
          <a:p>
            <a:pPr lvl="1"/>
            <a:r>
              <a:rPr lang="en-US" sz="2800" dirty="0"/>
              <a:t>Type:	Instruction, data and TLB</a:t>
            </a:r>
            <a:endParaRPr lang="en-US" sz="2400" dirty="0"/>
          </a:p>
          <a:p>
            <a:pPr lvl="1"/>
            <a:r>
              <a:rPr lang="en-US" sz="2800" dirty="0"/>
              <a:t>Multi Level Cache, L1, L2 and L3</a:t>
            </a:r>
            <a:endParaRPr lang="en-US" sz="2400" dirty="0"/>
          </a:p>
          <a:p>
            <a:pPr lvl="2"/>
            <a:r>
              <a:rPr lang="en-US" sz="2400" dirty="0"/>
              <a:t>Intel Cache Evolution</a:t>
            </a:r>
            <a:endParaRPr lang="en-US" sz="2000" dirty="0"/>
          </a:p>
          <a:p>
            <a:pPr lvl="1"/>
            <a:r>
              <a:rPr lang="en-US" sz="2800" dirty="0"/>
              <a:t>Memory Hierarchy</a:t>
            </a:r>
            <a:endParaRPr lang="en-US" sz="2400" dirty="0"/>
          </a:p>
          <a:p>
            <a:pPr lvl="0"/>
            <a:r>
              <a:rPr lang="en-US" sz="3200" dirty="0"/>
              <a:t>Bus</a:t>
            </a:r>
            <a:endParaRPr lang="en-US" sz="2800" dirty="0"/>
          </a:p>
          <a:p>
            <a:pPr lvl="1"/>
            <a:r>
              <a:rPr lang="en-US" sz="2800" dirty="0"/>
              <a:t>Bus width and speed</a:t>
            </a:r>
            <a:endParaRPr lang="en-US" sz="2400" dirty="0"/>
          </a:p>
          <a:p>
            <a:pPr lvl="1"/>
            <a:r>
              <a:rPr lang="en-US" sz="2800" dirty="0"/>
              <a:t>Bus Interconnection Scheme</a:t>
            </a:r>
            <a:endParaRPr lang="en-US" sz="2400" dirty="0"/>
          </a:p>
          <a:p>
            <a:pPr lvl="2"/>
            <a:r>
              <a:rPr lang="en-US" sz="2400" dirty="0"/>
              <a:t>Data, address and control bus</a:t>
            </a:r>
            <a:endParaRPr lang="en-US" sz="2000"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Websites</a:t>
            </a:r>
          </a:p>
        </p:txBody>
      </p:sp>
      <p:sp>
        <p:nvSpPr>
          <p:cNvPr id="3" name="Content Placeholder 2"/>
          <p:cNvSpPr>
            <a:spLocks noGrp="1"/>
          </p:cNvSpPr>
          <p:nvPr>
            <p:ph idx="1"/>
          </p:nvPr>
        </p:nvSpPr>
        <p:spPr/>
        <p:txBody>
          <a:bodyPr/>
          <a:lstStyle/>
          <a:p>
            <a:endParaRPr lang="en-US" sz="2400" dirty="0"/>
          </a:p>
          <a:p>
            <a:endParaRPr lang="en-US" dirty="0"/>
          </a:p>
        </p:txBody>
      </p:sp>
      <p:sp>
        <p:nvSpPr>
          <p:cNvPr id="5" name="Rectangle 3"/>
          <p:cNvSpPr txBox="1">
            <a:spLocks noChangeArrowheads="1"/>
          </p:cNvSpPr>
          <p:nvPr/>
        </p:nvSpPr>
        <p:spPr bwMode="auto">
          <a:xfrm>
            <a:off x="457200" y="12954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accent1"/>
              </a:buClr>
              <a:buSzPct val="65000"/>
              <a:buFont typeface="Wingdings" pitchFamily="2" charset="2"/>
              <a:buChar char="n"/>
              <a:defRPr/>
            </a:pPr>
            <a:r>
              <a:rPr lang="en-US" altLang="zh-TW" sz="2800" kern="0" dirty="0">
                <a:effectLst/>
                <a:latin typeface="+mn-lt"/>
                <a:ea typeface="新細明體" pitchFamily="18" charset="-120"/>
                <a:hlinkClick r:id="rId2"/>
              </a:rPr>
              <a:t>https://en.wikipedia.org/wiki/Processor_register</a:t>
            </a:r>
            <a:endParaRPr lang="en-US" altLang="zh-TW" sz="28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3"/>
              </a:rPr>
              <a:t>https://en.wikipedia.org/wiki/CPU_cache</a:t>
            </a:r>
            <a:endParaRPr lang="en-US" altLang="zh-TW" sz="30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4"/>
              </a:rPr>
              <a:t>https://en.wikipedia.org/wiki/Clock_rate</a:t>
            </a:r>
            <a:endParaRPr lang="en-US" altLang="zh-TW" sz="3000" kern="0" dirty="0">
              <a:effectLst/>
              <a:latin typeface="+mn-lt"/>
              <a:ea typeface="新細明體" pitchFamily="18" charset="-120"/>
            </a:endParaRPr>
          </a:p>
          <a:p>
            <a:pPr marL="34290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5"/>
              </a:rPr>
              <a:t>https://en.wikipedia.org/wiki/Bus_(computing</a:t>
            </a:r>
            <a:r>
              <a:rPr lang="en-US" altLang="zh-TW" sz="3000" kern="0" dirty="0">
                <a:effectLst/>
                <a:latin typeface="+mn-lt"/>
                <a:ea typeface="新細明體" pitchFamily="18" charset="-120"/>
              </a:rPr>
              <a:t>)</a:t>
            </a:r>
          </a:p>
          <a:p>
            <a:pPr marL="342900" indent="-342900">
              <a:spcBef>
                <a:spcPct val="20000"/>
              </a:spcBef>
              <a:buClr>
                <a:schemeClr val="accent1"/>
              </a:buClr>
              <a:buSzPct val="65000"/>
              <a:buFont typeface="Wingdings" pitchFamily="2" charset="2"/>
              <a:buChar char="n"/>
              <a:defRPr/>
            </a:pPr>
            <a:endPar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endParaRPr>
          </a:p>
        </p:txBody>
      </p:sp>
      <p:sp>
        <p:nvSpPr>
          <p:cNvPr id="6"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Achieving Increased Processor Speed</a:t>
            </a:r>
          </a:p>
        </p:txBody>
      </p:sp>
      <p:sp>
        <p:nvSpPr>
          <p:cNvPr id="3" name="Content Placeholder 2"/>
          <p:cNvSpPr>
            <a:spLocks noGrp="1"/>
          </p:cNvSpPr>
          <p:nvPr>
            <p:ph idx="1"/>
          </p:nvPr>
        </p:nvSpPr>
        <p:spPr>
          <a:xfrm>
            <a:off x="304800" y="1219200"/>
            <a:ext cx="8534400" cy="5257800"/>
          </a:xfrm>
        </p:spPr>
        <p:txBody>
          <a:bodyPr>
            <a:normAutofit fontScale="85000" lnSpcReduction="10000"/>
          </a:bodyPr>
          <a:lstStyle/>
          <a:p>
            <a:r>
              <a:rPr lang="en-US" dirty="0">
                <a:solidFill>
                  <a:srgbClr val="0000CC"/>
                </a:solidFill>
              </a:rPr>
              <a:t>Increase the hardware speed of the processor</a:t>
            </a:r>
            <a:r>
              <a:rPr lang="en-US" dirty="0"/>
              <a:t>.</a:t>
            </a:r>
          </a:p>
          <a:p>
            <a:pPr lvl="1"/>
            <a:r>
              <a:rPr lang="en-US" dirty="0"/>
              <a:t>shrinking the size of the logic gates on the processor chip, so that more gates can be packed together more tightly</a:t>
            </a:r>
          </a:p>
          <a:p>
            <a:r>
              <a:rPr lang="en-US" dirty="0">
                <a:solidFill>
                  <a:srgbClr val="0000CC"/>
                </a:solidFill>
              </a:rPr>
              <a:t>Increasing the clock rate</a:t>
            </a:r>
            <a:endParaRPr lang="en-US" dirty="0"/>
          </a:p>
          <a:p>
            <a:pPr lvl="1"/>
            <a:r>
              <a:rPr lang="en-US" dirty="0"/>
              <a:t>individual operations are executed more rapidly.</a:t>
            </a:r>
          </a:p>
          <a:p>
            <a:r>
              <a:rPr lang="en-US" dirty="0">
                <a:solidFill>
                  <a:srgbClr val="0000CC"/>
                </a:solidFill>
              </a:rPr>
              <a:t>Increase the size and speed of caches</a:t>
            </a:r>
            <a:r>
              <a:rPr lang="en-US" dirty="0"/>
              <a:t> </a:t>
            </a:r>
          </a:p>
          <a:p>
            <a:pPr lvl="1"/>
            <a:r>
              <a:rPr lang="en-US" dirty="0"/>
              <a:t>In particular, by dedicating a portion of the processor chip itself to the cache, </a:t>
            </a:r>
          </a:p>
          <a:p>
            <a:pPr lvl="1"/>
            <a:r>
              <a:rPr lang="en-US" dirty="0"/>
              <a:t>cache access times drop significantly.</a:t>
            </a:r>
          </a:p>
          <a:p>
            <a:r>
              <a:rPr lang="en-US" dirty="0">
                <a:solidFill>
                  <a:srgbClr val="0000CC"/>
                </a:solidFill>
              </a:rPr>
              <a:t>Make changes to the processor organization and architecture </a:t>
            </a:r>
            <a:r>
              <a:rPr lang="en-US" dirty="0"/>
              <a:t>that increase the effective speed of instruction execution.</a:t>
            </a:r>
          </a:p>
          <a:p>
            <a:pPr lvl="1"/>
            <a:r>
              <a:rPr lang="en-US" dirty="0"/>
              <a:t> Typically, this involves using parallelism in one form or another.</a:t>
            </a: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533400" y="228600"/>
            <a:ext cx="7086600" cy="911225"/>
          </a:xfrm>
        </p:spPr>
        <p:txBody>
          <a:bodyPr/>
          <a:lstStyle/>
          <a:p>
            <a:pPr eaLnBrk="1" hangingPunct="1"/>
            <a:r>
              <a:rPr lang="en-US" dirty="0"/>
              <a:t>Registers</a:t>
            </a:r>
          </a:p>
        </p:txBody>
      </p:sp>
      <p:sp>
        <p:nvSpPr>
          <p:cNvPr id="19460" name="Rectangle 3"/>
          <p:cNvSpPr>
            <a:spLocks noGrp="1" noChangeArrowheads="1"/>
          </p:cNvSpPr>
          <p:nvPr>
            <p:ph type="body" idx="1"/>
          </p:nvPr>
        </p:nvSpPr>
        <p:spPr>
          <a:xfrm>
            <a:off x="381000" y="1219200"/>
            <a:ext cx="8382000" cy="5410200"/>
          </a:xfrm>
        </p:spPr>
        <p:txBody>
          <a:bodyPr>
            <a:normAutofit fontScale="92500" lnSpcReduction="10000"/>
          </a:bodyPr>
          <a:lstStyle/>
          <a:p>
            <a:pPr lvl="0"/>
            <a:r>
              <a:rPr lang="en-US" dirty="0"/>
              <a:t>processor contains small, </a:t>
            </a:r>
            <a:r>
              <a:rPr lang="en-US" dirty="0">
                <a:solidFill>
                  <a:srgbClr val="0000CC"/>
                </a:solidFill>
              </a:rPr>
              <a:t>high-speed storage locations</a:t>
            </a:r>
          </a:p>
          <a:p>
            <a:pPr lvl="0"/>
            <a:r>
              <a:rPr lang="en-US" dirty="0"/>
              <a:t>temporarily hold data and instructions</a:t>
            </a:r>
          </a:p>
          <a:p>
            <a:pPr lvl="0"/>
            <a:r>
              <a:rPr lang="en-US" dirty="0"/>
              <a:t>part of the processor, not part of memory or a permanent storage device. </a:t>
            </a:r>
          </a:p>
          <a:p>
            <a:pPr lvl="0"/>
            <a:r>
              <a:rPr lang="en-US" dirty="0"/>
              <a:t>Different types of registers, each with a </a:t>
            </a:r>
            <a:r>
              <a:rPr lang="en-US" dirty="0">
                <a:solidFill>
                  <a:srgbClr val="0000CC"/>
                </a:solidFill>
              </a:rPr>
              <a:t>specific storage function </a:t>
            </a:r>
            <a:r>
              <a:rPr lang="en-US" dirty="0"/>
              <a:t>including </a:t>
            </a:r>
          </a:p>
          <a:p>
            <a:pPr lvl="1"/>
            <a:r>
              <a:rPr lang="en-US" dirty="0"/>
              <a:t>storing the location from where an instruction was fetched</a:t>
            </a:r>
          </a:p>
          <a:p>
            <a:pPr lvl="1"/>
            <a:r>
              <a:rPr lang="en-US" dirty="0"/>
              <a:t>storing an instruction while the control unit decodes it</a:t>
            </a:r>
          </a:p>
          <a:p>
            <a:pPr lvl="1"/>
            <a:r>
              <a:rPr lang="en-US" dirty="0"/>
              <a:t>storing data while the ALU computes it, and </a:t>
            </a:r>
          </a:p>
          <a:p>
            <a:pPr lvl="1"/>
            <a:r>
              <a:rPr lang="en-US" dirty="0"/>
              <a:t>storing the results of a calculation.</a:t>
            </a:r>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Function</a:t>
            </a:r>
          </a:p>
        </p:txBody>
      </p:sp>
      <p:sp>
        <p:nvSpPr>
          <p:cNvPr id="3" name="Content Placeholder 2"/>
          <p:cNvSpPr>
            <a:spLocks noGrp="1"/>
          </p:cNvSpPr>
          <p:nvPr>
            <p:ph idx="1"/>
          </p:nvPr>
        </p:nvSpPr>
        <p:spPr/>
        <p:txBody>
          <a:bodyPr/>
          <a:lstStyle/>
          <a:p>
            <a:r>
              <a:rPr lang="en-US" dirty="0"/>
              <a:t>Almost all computers load data from a larger memory into registers where it is used for</a:t>
            </a:r>
          </a:p>
          <a:p>
            <a:pPr lvl="1"/>
            <a:r>
              <a:rPr lang="en-US" dirty="0"/>
              <a:t> arithmetic, </a:t>
            </a:r>
          </a:p>
          <a:p>
            <a:pPr lvl="1"/>
            <a:r>
              <a:rPr lang="en-US" dirty="0"/>
              <a:t>manipulated, or </a:t>
            </a:r>
          </a:p>
          <a:p>
            <a:pPr lvl="1"/>
            <a:r>
              <a:rPr lang="en-US" dirty="0"/>
              <a:t>tested, by some machine instruction. </a:t>
            </a:r>
          </a:p>
          <a:p>
            <a:r>
              <a:rPr lang="en-US" dirty="0"/>
              <a:t>Manipulated data is then often stored back in main memory, </a:t>
            </a:r>
          </a:p>
          <a:p>
            <a:pPr lvl="1"/>
            <a:r>
              <a:rPr lang="en-US" dirty="0"/>
              <a:t>either by the same instruction or </a:t>
            </a:r>
          </a:p>
          <a:p>
            <a:pPr lvl="1"/>
            <a:r>
              <a:rPr lang="en-US" dirty="0"/>
              <a:t>a subsequent one.</a:t>
            </a: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533400" y="228600"/>
            <a:ext cx="7086600" cy="911225"/>
          </a:xfrm>
        </p:spPr>
        <p:txBody>
          <a:bodyPr/>
          <a:lstStyle/>
          <a:p>
            <a:pPr eaLnBrk="1" hangingPunct="1"/>
            <a:r>
              <a:rPr lang="en-US" dirty="0"/>
              <a:t>Register Size</a:t>
            </a:r>
          </a:p>
        </p:txBody>
      </p:sp>
      <p:sp>
        <p:nvSpPr>
          <p:cNvPr id="19460" name="Rectangle 3"/>
          <p:cNvSpPr>
            <a:spLocks noGrp="1" noChangeArrowheads="1"/>
          </p:cNvSpPr>
          <p:nvPr>
            <p:ph type="body" idx="1"/>
          </p:nvPr>
        </p:nvSpPr>
        <p:spPr>
          <a:xfrm>
            <a:off x="381000" y="1143000"/>
            <a:ext cx="7848600" cy="5486400"/>
          </a:xfrm>
        </p:spPr>
        <p:txBody>
          <a:bodyPr/>
          <a:lstStyle/>
          <a:p>
            <a:r>
              <a:rPr lang="en-US" dirty="0"/>
              <a:t>Number of bits processor can handle</a:t>
            </a:r>
          </a:p>
          <a:p>
            <a:r>
              <a:rPr lang="en-US" dirty="0"/>
              <a:t>Word size</a:t>
            </a:r>
          </a:p>
          <a:p>
            <a:pPr lvl="1"/>
            <a:r>
              <a:rPr lang="en-US" dirty="0"/>
              <a:t>indicates the amount of data with which the computer can work at any given time</a:t>
            </a:r>
          </a:p>
          <a:p>
            <a:r>
              <a:rPr lang="en-US" dirty="0"/>
              <a:t>Larger indicates more powerful computer</a:t>
            </a:r>
          </a:p>
          <a:p>
            <a:r>
              <a:rPr lang="en-US" dirty="0"/>
              <a:t>Increase by purchasing new CPU</a:t>
            </a:r>
          </a:p>
          <a:p>
            <a:pPr lvl="1"/>
            <a:r>
              <a:rPr lang="en-US" dirty="0"/>
              <a:t>16 bit registers</a:t>
            </a:r>
          </a:p>
          <a:p>
            <a:pPr lvl="1"/>
            <a:r>
              <a:rPr lang="en-US" dirty="0"/>
              <a:t>32 bit registers</a:t>
            </a:r>
          </a:p>
          <a:p>
            <a:pPr lvl="1"/>
            <a:r>
              <a:rPr lang="en-US" dirty="0"/>
              <a:t>64 bit registers</a:t>
            </a:r>
          </a:p>
        </p:txBody>
      </p:sp>
      <p:pic>
        <p:nvPicPr>
          <p:cNvPr id="19461" name="Picture 5"/>
          <p:cNvPicPr>
            <a:picLocks noChangeAspect="1" noChangeArrowheads="1"/>
          </p:cNvPicPr>
          <p:nvPr/>
        </p:nvPicPr>
        <p:blipFill>
          <a:blip r:embed="rId2" cstate="print"/>
          <a:srcRect/>
          <a:stretch>
            <a:fillRect/>
          </a:stretch>
        </p:blipFill>
        <p:spPr bwMode="auto">
          <a:xfrm>
            <a:off x="6477000" y="3733800"/>
            <a:ext cx="2514600" cy="2786063"/>
          </a:xfrm>
          <a:prstGeom prst="rect">
            <a:avLst/>
          </a:prstGeom>
          <a:noFill/>
          <a:ln w="9525">
            <a:noFill/>
            <a:miter lim="800000"/>
            <a:headEnd/>
            <a:tailEnd/>
          </a:ln>
        </p:spPr>
      </p:pic>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Accessible Registers</a:t>
            </a:r>
          </a:p>
        </p:txBody>
      </p:sp>
      <p:sp>
        <p:nvSpPr>
          <p:cNvPr id="3" name="Content Placeholder 2"/>
          <p:cNvSpPr>
            <a:spLocks noGrp="1"/>
          </p:cNvSpPr>
          <p:nvPr>
            <p:ph idx="1"/>
          </p:nvPr>
        </p:nvSpPr>
        <p:spPr/>
        <p:txBody>
          <a:bodyPr/>
          <a:lstStyle/>
          <a:p>
            <a:r>
              <a:rPr lang="en-US" dirty="0">
                <a:solidFill>
                  <a:srgbClr val="0000CC"/>
                </a:solidFill>
              </a:rPr>
              <a:t>Data registers</a:t>
            </a:r>
          </a:p>
          <a:p>
            <a:pPr lvl="1"/>
            <a:r>
              <a:rPr lang="en-US" dirty="0"/>
              <a:t>can hold numeric values such as integer and floating-point values, as well as characters, small bit arrays and other data. </a:t>
            </a:r>
          </a:p>
          <a:p>
            <a:pPr lvl="1"/>
            <a:r>
              <a:rPr lang="en-US" dirty="0"/>
              <a:t>In some older CPUs, a special data register </a:t>
            </a:r>
            <a:r>
              <a:rPr lang="en-US" dirty="0">
                <a:solidFill>
                  <a:srgbClr val="0000CC"/>
                </a:solidFill>
              </a:rPr>
              <a:t>accumulator</a:t>
            </a:r>
            <a:r>
              <a:rPr lang="en-US" dirty="0"/>
              <a:t>, is used implicitly for many operations.</a:t>
            </a:r>
          </a:p>
          <a:p>
            <a:r>
              <a:rPr lang="en-US" dirty="0">
                <a:solidFill>
                  <a:srgbClr val="0000CC"/>
                </a:solidFill>
              </a:rPr>
              <a:t>Address registers</a:t>
            </a:r>
          </a:p>
          <a:p>
            <a:pPr lvl="1"/>
            <a:r>
              <a:rPr lang="en-US" dirty="0"/>
              <a:t>hold addresses and are used by instructions that indirectly access main memory i.e. RAM </a:t>
            </a:r>
          </a:p>
          <a:p>
            <a:endParaRPr lang="en-US" dirty="0"/>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types of Registers</a:t>
            </a:r>
          </a:p>
        </p:txBody>
      </p:sp>
      <p:sp>
        <p:nvSpPr>
          <p:cNvPr id="3" name="Content Placeholder 2"/>
          <p:cNvSpPr>
            <a:spLocks noGrp="1"/>
          </p:cNvSpPr>
          <p:nvPr>
            <p:ph idx="1"/>
          </p:nvPr>
        </p:nvSpPr>
        <p:spPr>
          <a:xfrm>
            <a:off x="304800" y="1219200"/>
            <a:ext cx="8534400" cy="5029200"/>
          </a:xfrm>
        </p:spPr>
        <p:txBody>
          <a:bodyPr>
            <a:normAutofit/>
          </a:bodyPr>
          <a:lstStyle/>
          <a:p>
            <a:r>
              <a:rPr lang="en-US" dirty="0">
                <a:solidFill>
                  <a:srgbClr val="0000CC"/>
                </a:solidFill>
              </a:rPr>
              <a:t>Conditional registers</a:t>
            </a:r>
          </a:p>
          <a:p>
            <a:pPr lvl="1"/>
            <a:r>
              <a:rPr lang="en-US" dirty="0"/>
              <a:t> hold truth values often used to determine whether some instruction should or should not be executed.</a:t>
            </a:r>
          </a:p>
          <a:p>
            <a:r>
              <a:rPr lang="en-US" dirty="0">
                <a:solidFill>
                  <a:srgbClr val="0000CC"/>
                </a:solidFill>
              </a:rPr>
              <a:t>General purpose registers (GPRs)</a:t>
            </a:r>
          </a:p>
          <a:p>
            <a:pPr lvl="1"/>
            <a:r>
              <a:rPr lang="en-US" dirty="0"/>
              <a:t>can store both data and addresses, i.e., they are combined Data/Address registers.</a:t>
            </a:r>
          </a:p>
          <a:p>
            <a:r>
              <a:rPr lang="en-US" dirty="0">
                <a:solidFill>
                  <a:srgbClr val="0000CC"/>
                </a:solidFill>
              </a:rPr>
              <a:t>Floating point registers (FPRs)</a:t>
            </a:r>
          </a:p>
          <a:p>
            <a:pPr lvl="1"/>
            <a:r>
              <a:rPr lang="en-US" dirty="0"/>
              <a:t> store floating point numbers in many architectures.</a:t>
            </a:r>
          </a:p>
          <a:p>
            <a:r>
              <a:rPr lang="en-US" dirty="0">
                <a:solidFill>
                  <a:srgbClr val="0000CC"/>
                </a:solidFill>
              </a:rPr>
              <a:t>Constant registers</a:t>
            </a:r>
          </a:p>
          <a:p>
            <a:pPr lvl="1"/>
            <a:r>
              <a:rPr lang="en-US" dirty="0"/>
              <a:t>hold read-only values such as zero, one, or pi.</a:t>
            </a: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Virtual_Slide_Template_Final</Template>
  <TotalTime>6210</TotalTime>
  <Words>2712</Words>
  <Application>Microsoft Office PowerPoint</Application>
  <PresentationFormat>On-screen Show (4:3)</PresentationFormat>
  <Paragraphs>327</Paragraphs>
  <Slides>39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BentonSans</vt:lpstr>
      <vt:lpstr>Garamond</vt:lpstr>
      <vt:lpstr>Times</vt:lpstr>
      <vt:lpstr>Times New Roman</vt:lpstr>
      <vt:lpstr>Wingdings</vt:lpstr>
      <vt:lpstr>Edge</vt:lpstr>
      <vt:lpstr>CSC 101 Introduction to Computing  Lecture 11 </vt:lpstr>
      <vt:lpstr>Last Lecture Summary</vt:lpstr>
      <vt:lpstr>Components affecting Speed</vt:lpstr>
      <vt:lpstr>Achieving Increased Processor Speed</vt:lpstr>
      <vt:lpstr>Registers</vt:lpstr>
      <vt:lpstr>Register Function</vt:lpstr>
      <vt:lpstr>Register Size</vt:lpstr>
      <vt:lpstr>User Accessible Registers</vt:lpstr>
      <vt:lpstr>Other types of Registers</vt:lpstr>
      <vt:lpstr>Other types of Registers</vt:lpstr>
      <vt:lpstr>System or Internal Clock</vt:lpstr>
      <vt:lpstr>System or Internal Clock</vt:lpstr>
      <vt:lpstr>Underclocking and Overclocking</vt:lpstr>
      <vt:lpstr>Overclocking</vt:lpstr>
      <vt:lpstr>Cache Function</vt:lpstr>
      <vt:lpstr>Cache </vt:lpstr>
      <vt:lpstr>Cache Operation – Overview</vt:lpstr>
      <vt:lpstr>Types of Cache</vt:lpstr>
      <vt:lpstr>Multi Level Cache</vt:lpstr>
      <vt:lpstr>Multilevel Caches</vt:lpstr>
      <vt:lpstr>Multilevel Cache</vt:lpstr>
      <vt:lpstr>L1 Cache</vt:lpstr>
      <vt:lpstr>L2 Cache</vt:lpstr>
      <vt:lpstr>L3 Cache</vt:lpstr>
      <vt:lpstr>Multi Level Cache</vt:lpstr>
      <vt:lpstr>Intel Cache Evolution</vt:lpstr>
      <vt:lpstr>Memory hierarchy –Design constraints</vt:lpstr>
      <vt:lpstr>Memory Hierarchy</vt:lpstr>
      <vt:lpstr>Memory Hierarchy</vt:lpstr>
      <vt:lpstr>Access Time</vt:lpstr>
      <vt:lpstr>The Bus</vt:lpstr>
      <vt:lpstr>Bus Width and Speed</vt:lpstr>
      <vt:lpstr>Bus Interconnection Scheme</vt:lpstr>
      <vt:lpstr>Data Bus</vt:lpstr>
      <vt:lpstr>Address Bus</vt:lpstr>
      <vt:lpstr>Control Bus</vt:lpstr>
      <vt:lpstr>Summary I</vt:lpstr>
      <vt:lpstr>Summary II</vt:lpstr>
      <vt:lpstr>Recommended Websites</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subject>Introduction to Computing</dc:subject>
  <dc:creator>Dr. Iftikhar Azim Niaz</dc:creator>
  <cp:lastModifiedBy>HABIB UR REHMAN</cp:lastModifiedBy>
  <cp:revision>447</cp:revision>
  <dcterms:created xsi:type="dcterms:W3CDTF">2004-10-06T00:41:44Z</dcterms:created>
  <dcterms:modified xsi:type="dcterms:W3CDTF">2023-10-29T18:03:27Z</dcterms:modified>
</cp:coreProperties>
</file>