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36"/>
  </p:notesMasterIdLst>
  <p:sldIdLst>
    <p:sldId id="306" r:id="rId2"/>
    <p:sldId id="723" r:id="rId3"/>
    <p:sldId id="733" r:id="rId4"/>
    <p:sldId id="621" r:id="rId5"/>
    <p:sldId id="622" r:id="rId6"/>
    <p:sldId id="734" r:id="rId7"/>
    <p:sldId id="688" r:id="rId8"/>
    <p:sldId id="726" r:id="rId9"/>
    <p:sldId id="727" r:id="rId10"/>
    <p:sldId id="626" r:id="rId11"/>
    <p:sldId id="697" r:id="rId12"/>
    <p:sldId id="698" r:id="rId13"/>
    <p:sldId id="694" r:id="rId14"/>
    <p:sldId id="627" r:id="rId15"/>
    <p:sldId id="695" r:id="rId16"/>
    <p:sldId id="696" r:id="rId17"/>
    <p:sldId id="725" r:id="rId18"/>
    <p:sldId id="686" r:id="rId19"/>
    <p:sldId id="714" r:id="rId20"/>
    <p:sldId id="701" r:id="rId21"/>
    <p:sldId id="703" r:id="rId22"/>
    <p:sldId id="704" r:id="rId23"/>
    <p:sldId id="705" r:id="rId24"/>
    <p:sldId id="737" r:id="rId25"/>
    <p:sldId id="738" r:id="rId26"/>
    <p:sldId id="706" r:id="rId27"/>
    <p:sldId id="707" r:id="rId28"/>
    <p:sldId id="721" r:id="rId29"/>
    <p:sldId id="740" r:id="rId30"/>
    <p:sldId id="722" r:id="rId31"/>
    <p:sldId id="739" r:id="rId32"/>
    <p:sldId id="729" r:id="rId33"/>
    <p:sldId id="741" r:id="rId34"/>
    <p:sldId id="731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990000"/>
    <a:srgbClr val="0066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85794" autoAdjust="0"/>
  </p:normalViewPr>
  <p:slideViewPr>
    <p:cSldViewPr>
      <p:cViewPr varScale="1">
        <p:scale>
          <a:sx n="61" d="100"/>
          <a:sy n="61" d="100"/>
        </p:scale>
        <p:origin x="16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44"/>
    </p:cViewPr>
  </p:sorterViewPr>
  <p:notesViewPr>
    <p:cSldViewPr>
      <p:cViewPr varScale="1">
        <p:scale>
          <a:sx n="54" d="100"/>
          <a:sy n="54" d="100"/>
        </p:scale>
        <p:origin x="-185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9E1B2F9A-186B-4AC8-B273-1CDEBB29F7E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107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0216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7D7D68-BC35-43FD-A164-4A2532E4C95C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i="1">
                <a:latin typeface="Arial" charset="0"/>
                <a:cs typeface="Times New Roman" pitchFamily="18" charset="0"/>
              </a:rPr>
              <a:t>Teaching tip</a:t>
            </a:r>
          </a:p>
          <a:p>
            <a:pPr eaLnBrk="1" hangingPunct="1"/>
            <a:r>
              <a:rPr lang="en-US">
                <a:latin typeface="Arial" charset="0"/>
                <a:cs typeface="Times" pitchFamily="18" charset="0"/>
              </a:rPr>
              <a:t>Students often fail to see the value in older OS or applications. As an example, a metal fabrication plant in Pittsburgh PA is still using a program written in the early 70’s that calculates metal temperatures</a:t>
            </a:r>
            <a:r>
              <a:rPr lang="en-US"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7311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7D7D68-BC35-43FD-A164-4A2532E4C95C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i="1">
                <a:latin typeface="Arial" charset="0"/>
                <a:cs typeface="Times New Roman" pitchFamily="18" charset="0"/>
              </a:rPr>
              <a:t>Teaching tip</a:t>
            </a:r>
          </a:p>
          <a:p>
            <a:pPr eaLnBrk="1" hangingPunct="1"/>
            <a:r>
              <a:rPr lang="en-US">
                <a:latin typeface="Arial" charset="0"/>
                <a:cs typeface="Times" pitchFamily="18" charset="0"/>
              </a:rPr>
              <a:t>Students often fail to see the value in older OS or applications. As an example, a metal fabrication plant in Pittsburgh PA is still using a program written in the early 70’s that calculates metal temperatures</a:t>
            </a:r>
            <a:r>
              <a:rPr lang="en-US"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3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F49ADD-086D-4F27-BDCC-39D146983675}" type="slidenum">
              <a:rPr lang="en-US" smtClean="0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i="1">
                <a:latin typeface="Arial" charset="0"/>
                <a:cs typeface="Times New Roman" pitchFamily="18" charset="0"/>
              </a:rPr>
              <a:t>Teaching tip</a:t>
            </a:r>
          </a:p>
          <a:p>
            <a:pPr eaLnBrk="1" hangingPunct="1"/>
            <a:r>
              <a:rPr lang="en-US">
                <a:latin typeface="Arial" charset="0"/>
                <a:cs typeface="Times" pitchFamily="18" charset="0"/>
              </a:rPr>
              <a:t>OS X versions change often. Keep track of the most current and present this to the class. Visit www.apple.com/macosx/ to keep up to date. At press time the latest version was 10.4 Tiger.</a:t>
            </a:r>
          </a:p>
        </p:txBody>
      </p:sp>
    </p:spTree>
    <p:extLst>
      <p:ext uri="{BB962C8B-B14F-4D97-AF65-F5344CB8AC3E}">
        <p14:creationId xmlns:p14="http://schemas.microsoft.com/office/powerpoint/2010/main" val="133183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ECB248-76F6-40FC-8692-D873FFCDA87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i="1">
                <a:cs typeface="Times New Roman" pitchFamily="18" charset="0"/>
              </a:rPr>
              <a:t>Insider Information</a:t>
            </a:r>
          </a:p>
          <a:p>
            <a:pPr eaLnBrk="1" hangingPunct="1"/>
            <a:r>
              <a:rPr lang="en-US">
                <a:ea typeface="Times" pitchFamily="34" charset="0"/>
                <a:cs typeface="Times" pitchFamily="34" charset="0"/>
              </a:rPr>
              <a:t>Plug and play was introduced by Apple Computers.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031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55217-E5A5-4CCF-92AE-46C3FC7FFA2B}" type="slidenum">
              <a:rPr lang="en-US" smtClean="0">
                <a:latin typeface="Arial" charset="0"/>
              </a:rPr>
              <a:pPr/>
              <a:t>22</a:t>
            </a:fld>
            <a:endParaRPr lang="en-US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i="1">
                <a:latin typeface="Arial" charset="0"/>
                <a:cs typeface="Times New Roman" pitchFamily="18" charset="0"/>
              </a:rPr>
              <a:t>Teaching tip</a:t>
            </a:r>
          </a:p>
          <a:p>
            <a:pPr eaLnBrk="1" hangingPunct="1"/>
            <a:r>
              <a:rPr lang="en-US" i="1">
                <a:latin typeface="Arial" charset="0"/>
                <a:cs typeface="Times New Roman" pitchFamily="18" charset="0"/>
              </a:rPr>
              <a:t>Spend some time describing how distributed applications can reduce network needs.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56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75903-184F-464F-B39A-9D41E52DCCF5}" type="slidenum">
              <a:rPr lang="en-US" smtClean="0">
                <a:latin typeface="Arial" charset="0"/>
              </a:rPr>
              <a:pPr/>
              <a:t>27</a:t>
            </a:fld>
            <a:endParaRPr lang="en-US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i="1">
                <a:latin typeface="Arial" charset="0"/>
                <a:cs typeface="Times New Roman" pitchFamily="18" charset="0"/>
              </a:rPr>
              <a:t>Insider information</a:t>
            </a:r>
          </a:p>
          <a:p>
            <a:pPr eaLnBrk="1" hangingPunct="1"/>
            <a:r>
              <a:rPr lang="en-US">
                <a:latin typeface="Arial" charset="0"/>
                <a:cs typeface="Times" pitchFamily="18" charset="0"/>
              </a:rPr>
              <a:t>The email service hotmail was originally hosted on Linux servers. Microsoft purchased Hotmail and moved it to Windows servers. It took Microsoft nearly a year to make Hotmail work as well on Windows as it did on Linux.</a:t>
            </a:r>
            <a:r>
              <a:rPr lang="en-US"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8642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E5577-169D-4A54-A9D8-62F9D5126F1A}" type="slidenum">
              <a:rPr lang="en-US" smtClean="0">
                <a:latin typeface="Arial" pitchFamily="34" charset="0"/>
              </a:rPr>
              <a:pPr/>
              <a:t>32</a:t>
            </a:fld>
            <a:endParaRPr lang="en-US">
              <a:latin typeface="Arial" pitchFamily="34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957263" y="685800"/>
            <a:ext cx="494347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95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E5577-169D-4A54-A9D8-62F9D5126F1A}" type="slidenum">
              <a:rPr lang="en-US" smtClean="0">
                <a:latin typeface="Arial" pitchFamily="34" charset="0"/>
              </a:rPr>
              <a:pPr/>
              <a:t>33</a:t>
            </a:fld>
            <a:endParaRPr lang="en-US">
              <a:latin typeface="Arial" pitchFamily="34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957263" y="685800"/>
            <a:ext cx="494347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37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762000" y="1371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9248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5715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305800" cy="835025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305800" cy="835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3058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4582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50535" name="Freeform 7"/>
          <p:cNvSpPr>
            <a:spLocks noChangeArrowheads="1"/>
          </p:cNvSpPr>
          <p:nvPr/>
        </p:nvSpPr>
        <p:spPr bwMode="auto">
          <a:xfrm>
            <a:off x="381000" y="228600"/>
            <a:ext cx="84582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>
            <a:off x="762000" y="10668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1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OS" TargetMode="External"/><Relationship Id="rId3" Type="http://schemas.openxmlformats.org/officeDocument/2006/relationships/hyperlink" Target="https://en.wikipedia.org/wiki/Microsoft_Windows" TargetMode="External"/><Relationship Id="rId7" Type="http://schemas.openxmlformats.org/officeDocument/2006/relationships/hyperlink" Target="https://en.wikipedia.org/wiki/List_of_operating_systems" TargetMode="External"/><Relationship Id="rId2" Type="http://schemas.openxmlformats.org/officeDocument/2006/relationships/hyperlink" Target="https://en.wikipedia.org/wiki/Operating_syst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inux" TargetMode="External"/><Relationship Id="rId5" Type="http://schemas.openxmlformats.org/officeDocument/2006/relationships/hyperlink" Target="https://en.wikipedia.org/wiki/Mac_OS_X" TargetMode="External"/><Relationship Id="rId10" Type="http://schemas.openxmlformats.org/officeDocument/2006/relationships/hyperlink" Target="https://en.wikipedia.org/wiki/Mobile_operating_system" TargetMode="External"/><Relationship Id="rId4" Type="http://schemas.openxmlformats.org/officeDocument/2006/relationships/hyperlink" Target="https://en.wikipedia.org/wiki/Unix" TargetMode="External"/><Relationship Id="rId9" Type="http://schemas.openxmlformats.org/officeDocument/2006/relationships/hyperlink" Target="https://en.wikipedia.org/wiki/NetWar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524000"/>
            <a:ext cx="6477000" cy="2819400"/>
          </a:xfrm>
        </p:spPr>
        <p:txBody>
          <a:bodyPr/>
          <a:lstStyle/>
          <a:p>
            <a:pPr algn="ctr"/>
            <a:r>
              <a:rPr lang="en-US" b="1" dirty="0"/>
              <a:t>CSC 101</a:t>
            </a:r>
            <a:br>
              <a:rPr lang="en-US" b="1" dirty="0"/>
            </a:br>
            <a:r>
              <a:rPr lang="en-US" b="1" dirty="0"/>
              <a:t>Introduction to Computing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Lecture 14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648200"/>
            <a:ext cx="5715000" cy="1066800"/>
          </a:xfrm>
        </p:spPr>
        <p:txBody>
          <a:bodyPr/>
          <a:lstStyle/>
          <a:p>
            <a:pPr algn="ctr"/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Macintosh OS X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534400" cy="2590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00CC"/>
                </a:solidFill>
              </a:rPr>
              <a:t>Macintosh OS </a:t>
            </a:r>
            <a:r>
              <a:rPr lang="en-US" dirty="0"/>
              <a:t>has set the standard for operating system ease of use since 1984</a:t>
            </a:r>
          </a:p>
          <a:p>
            <a:r>
              <a:rPr lang="en-US" dirty="0"/>
              <a:t>Mac OS works only on Macintosh computers</a:t>
            </a:r>
          </a:p>
          <a:p>
            <a:r>
              <a:rPr lang="en-US" dirty="0"/>
              <a:t>Based on FreeBSD Linux</a:t>
            </a:r>
          </a:p>
          <a:p>
            <a:r>
              <a:rPr lang="en-US" dirty="0"/>
              <a:t>Small market share</a:t>
            </a:r>
          </a:p>
          <a:p>
            <a:r>
              <a:rPr lang="en-US" dirty="0"/>
              <a:t>Latest version is </a:t>
            </a:r>
            <a:r>
              <a:rPr lang="en-US" b="1" dirty="0">
                <a:solidFill>
                  <a:srgbClr val="0000CC"/>
                </a:solidFill>
              </a:rPr>
              <a:t>Mac OS 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886200"/>
            <a:ext cx="4114800" cy="2571750"/>
          </a:xfrm>
          <a:prstGeom prst="rect">
            <a:avLst/>
          </a:prstGeom>
        </p:spPr>
      </p:pic>
      <p:pic>
        <p:nvPicPr>
          <p:cNvPr id="9" name="Picture 8" descr="Fig8-19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114800"/>
            <a:ext cx="3930866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Macintosh OS X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5344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Very stable and easy to configure</a:t>
            </a:r>
          </a:p>
          <a:p>
            <a:r>
              <a:rPr lang="en-US" dirty="0"/>
              <a:t>Mac OS X includes these features:</a:t>
            </a:r>
          </a:p>
          <a:p>
            <a:pPr lvl="1"/>
            <a:r>
              <a:rPr lang="en-US" dirty="0"/>
              <a:t>New desktop search technology</a:t>
            </a:r>
          </a:p>
          <a:p>
            <a:pPr lvl="1"/>
            <a:r>
              <a:rPr lang="en-US" dirty="0"/>
              <a:t>Dashboard, a desktop area for mini-programs called widgets</a:t>
            </a:r>
          </a:p>
          <a:p>
            <a:pPr lvl="1"/>
            <a:r>
              <a:rPr lang="en-US" dirty="0"/>
              <a:t>Built-in, fast Web browser</a:t>
            </a:r>
          </a:p>
          <a:p>
            <a:pPr lvl="1"/>
            <a:r>
              <a:rPr lang="en-US" dirty="0"/>
              <a:t>Parental controls</a:t>
            </a:r>
          </a:p>
          <a:p>
            <a:pPr lvl="1"/>
            <a:r>
              <a:rPr lang="en-US" dirty="0"/>
              <a:t>Improved backup utility, called Time Machine</a:t>
            </a:r>
          </a:p>
          <a:p>
            <a:pPr lvl="1"/>
            <a:r>
              <a:rPr lang="en-US" dirty="0"/>
              <a:t>Accessibility interface reads e-mail messages</a:t>
            </a:r>
          </a:p>
          <a:p>
            <a:pPr lvl="1"/>
            <a:r>
              <a:rPr lang="en-US" dirty="0"/>
              <a:t>3-D personal video and audio conferencing</a:t>
            </a:r>
          </a:p>
          <a:p>
            <a:pPr lvl="1"/>
            <a:r>
              <a:rPr lang="en-US" dirty="0"/>
              <a:t>Filter to eliminate junk e-mail messages</a:t>
            </a:r>
          </a:p>
          <a:p>
            <a:pPr lvl="1"/>
            <a:r>
              <a:rPr lang="en-US" dirty="0"/>
              <a:t>Contact lists synchronized with Bluetooth enabled smart phone or other mobile device</a:t>
            </a:r>
          </a:p>
          <a:p>
            <a:pPr lvl="1"/>
            <a:r>
              <a:rPr lang="en-US" dirty="0"/>
              <a:t>Latest version of QuickTime to listen to music and view videos on the Internet</a:t>
            </a:r>
          </a:p>
          <a:p>
            <a:pPr lvl="1"/>
            <a:r>
              <a:rPr lang="en-US" dirty="0"/>
              <a:t>Easy networking of computers and devices</a:t>
            </a:r>
          </a:p>
          <a:p>
            <a:pPr lvl="1"/>
            <a:r>
              <a:rPr lang="en-US" dirty="0"/>
              <a:t>Windows network connection and shared Windows documents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OS X Desktop</a:t>
            </a:r>
          </a:p>
        </p:txBody>
      </p:sp>
      <p:pic>
        <p:nvPicPr>
          <p:cNvPr id="33795" name="Picture 1028" descr="nor78902_B070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1219200"/>
            <a:ext cx="6772275" cy="5105400"/>
          </a:xfr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4648200" cy="54101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Runs on all computer types</a:t>
            </a:r>
          </a:p>
          <a:p>
            <a:r>
              <a:rPr lang="en-US" dirty="0"/>
              <a:t>32- or 64-bit</a:t>
            </a:r>
          </a:p>
          <a:p>
            <a:r>
              <a:rPr lang="en-US" dirty="0"/>
              <a:t>Very powerful, stable and fast</a:t>
            </a:r>
          </a:p>
          <a:p>
            <a:r>
              <a:rPr lang="en-US" dirty="0"/>
              <a:t>Command-line interface</a:t>
            </a:r>
          </a:p>
          <a:p>
            <a:r>
              <a:rPr lang="en-US" dirty="0"/>
              <a:t>Can cost thousands of dollars</a:t>
            </a:r>
          </a:p>
          <a:p>
            <a:r>
              <a:rPr lang="en-US" dirty="0"/>
              <a:t>Power users often work with UNIX because of its flexibility and power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5760" y="3048000"/>
            <a:ext cx="3966573" cy="2971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953000" y="6096001"/>
            <a:ext cx="388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Many versions of UNIX have a GUI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9600" y="1602938"/>
            <a:ext cx="4495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00CC"/>
                </a:solidFill>
                <a:effectLst/>
              </a:rPr>
              <a:t>Unix</a:t>
            </a:r>
            <a:r>
              <a:rPr lang="en-US" sz="2600" dirty="0">
                <a:effectLst/>
              </a:rPr>
              <a:t> is a multitasking operating system developed in the early 1970s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Unix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5344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Composed of three parts  </a:t>
            </a:r>
            <a:r>
              <a:rPr lang="en-US" sz="3100" dirty="0">
                <a:solidFill>
                  <a:srgbClr val="0000CC"/>
                </a:solidFill>
              </a:rPr>
              <a:t>Kernel, shell and the programs</a:t>
            </a:r>
          </a:p>
          <a:p>
            <a:r>
              <a:rPr lang="en-US" sz="3100" dirty="0">
                <a:solidFill>
                  <a:srgbClr val="0000CC"/>
                </a:solidFill>
              </a:rPr>
              <a:t>Kernel</a:t>
            </a:r>
            <a:r>
              <a:rPr lang="en-US" sz="3100" dirty="0"/>
              <a:t> is the hub of  the Unix OS</a:t>
            </a:r>
          </a:p>
          <a:p>
            <a:pPr lvl="1"/>
            <a:r>
              <a:rPr lang="en-US" dirty="0"/>
              <a:t>Functions of kernel is to allocate memory and time to the programs. </a:t>
            </a:r>
          </a:p>
          <a:p>
            <a:pPr lvl="1"/>
            <a:r>
              <a:rPr lang="en-US" dirty="0"/>
              <a:t>handles system calls in response to storage of files and communication.</a:t>
            </a:r>
          </a:p>
          <a:p>
            <a:r>
              <a:rPr lang="en-US" sz="3100" dirty="0">
                <a:solidFill>
                  <a:srgbClr val="0000CC"/>
                </a:solidFill>
              </a:rPr>
              <a:t>Shell </a:t>
            </a:r>
            <a:r>
              <a:rPr lang="en-US" sz="3100" dirty="0"/>
              <a:t>acts as an interface between user and kernel. </a:t>
            </a:r>
          </a:p>
          <a:p>
            <a:pPr lvl="1"/>
            <a:r>
              <a:rPr lang="en-US" dirty="0"/>
              <a:t>done through small process which takes place when a user logs in </a:t>
            </a:r>
          </a:p>
          <a:p>
            <a:r>
              <a:rPr lang="en-US" sz="3100" dirty="0">
                <a:solidFill>
                  <a:srgbClr val="0000CC"/>
                </a:solidFill>
              </a:rPr>
              <a:t>Program</a:t>
            </a:r>
            <a:r>
              <a:rPr lang="en-US" sz="3100" dirty="0"/>
              <a:t> which has a control over the login checks for the correct user name and password of every user who tries to login.</a:t>
            </a:r>
          </a:p>
          <a:p>
            <a:r>
              <a:rPr lang="en-US" sz="3100" dirty="0"/>
              <a:t>In Unix OS, everything is either a process or a file. </a:t>
            </a:r>
          </a:p>
          <a:p>
            <a:pPr lvl="1"/>
            <a:r>
              <a:rPr lang="en-US" dirty="0"/>
              <a:t>A file can be considered as a collection of data which are created by the user by making use of text editors, running compilers etc.</a:t>
            </a:r>
          </a:p>
          <a:p>
            <a:pPr lvl="1"/>
            <a:r>
              <a:rPr lang="en-US" dirty="0"/>
              <a:t>A process can be considered as a program which is under execution and is identified by a unique processor identifier (PID).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4419600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Open-source, popular, multitasking UNIX-type operating system</a:t>
            </a:r>
          </a:p>
          <a:p>
            <a:r>
              <a:rPr lang="en-US" dirty="0"/>
              <a:t>Free or inexpensive version of UNIX</a:t>
            </a:r>
          </a:p>
          <a:p>
            <a:r>
              <a:rPr lang="en-US" dirty="0"/>
              <a:t>32-bit OS</a:t>
            </a:r>
          </a:p>
          <a:p>
            <a:r>
              <a:rPr lang="en-US" dirty="0"/>
              <a:t>Very stable and fast</a:t>
            </a:r>
          </a:p>
          <a:p>
            <a:r>
              <a:rPr lang="en-US" dirty="0"/>
              <a:t>Most flavors are open source</a:t>
            </a:r>
          </a:p>
          <a:p>
            <a:r>
              <a:rPr lang="en-US" dirty="0"/>
              <a:t>X Windows GUI</a:t>
            </a:r>
          </a:p>
          <a:p>
            <a:pPr lvl="1"/>
            <a:r>
              <a:rPr lang="en-US" dirty="0"/>
              <a:t>Command line interface is available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5548" y="1219201"/>
            <a:ext cx="4269674" cy="266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724400" y="4038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Some  versions of Linux have a GUI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4648200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</a:rPr>
              <a:t>Supports multiple users and multiple processors</a:t>
            </a:r>
          </a:p>
          <a:p>
            <a:r>
              <a:rPr lang="en-US" sz="2000" dirty="0">
                <a:effectLst/>
              </a:rPr>
              <a:t>Can run on nearly any computer and can support almost any type of application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Includes many free programming languages and utility programs.</a:t>
            </a:r>
          </a:p>
          <a:p>
            <a:r>
              <a:rPr lang="en-US" dirty="0"/>
              <a:t>Promoters  of open source software state two main advantages: </a:t>
            </a:r>
          </a:p>
          <a:p>
            <a:pPr lvl="1"/>
            <a:r>
              <a:rPr lang="en-US" dirty="0"/>
              <a:t>users who modify the software share their improvements with others, and </a:t>
            </a:r>
          </a:p>
          <a:p>
            <a:pPr lvl="1"/>
            <a:r>
              <a:rPr lang="en-US" dirty="0"/>
              <a:t>customers can personalize the software to meet their needs.</a:t>
            </a:r>
          </a:p>
          <a:p>
            <a:r>
              <a:rPr lang="en-US" dirty="0"/>
              <a:t>Two most popular GUIs available for Linux are GNOME and KDE. </a:t>
            </a:r>
          </a:p>
          <a:p>
            <a:r>
              <a:rPr lang="en-US" dirty="0"/>
              <a:t>Some companies such as Red Hat market software that runs on their own distribution of Linux.</a:t>
            </a:r>
          </a:p>
          <a:p>
            <a:r>
              <a:rPr lang="en-US" dirty="0"/>
              <a:t>Many application programs, utilities, and plug-ins have Linux distributions, including OpenOffice.org, </a:t>
            </a:r>
            <a:r>
              <a:rPr lang="en-US" dirty="0" err="1"/>
              <a:t>StarOffice</a:t>
            </a:r>
            <a:r>
              <a:rPr lang="en-US" dirty="0"/>
              <a:t>, Mozilla, Yahoo! Messenger, RealPlayer, QuickTime, and Acrobat Reader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Share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43000"/>
            <a:ext cx="6629400" cy="540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3047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Allows users to share printer, Internet access, files and programs on a network</a:t>
            </a:r>
          </a:p>
          <a:p>
            <a:r>
              <a:rPr lang="en-US" dirty="0"/>
              <a:t>Administrator security by establishing user name and password for each user</a:t>
            </a:r>
          </a:p>
          <a:p>
            <a:r>
              <a:rPr lang="en-US" dirty="0"/>
              <a:t>The “ other" computers are called </a:t>
            </a:r>
            <a:r>
              <a:rPr lang="en-US" dirty="0">
                <a:solidFill>
                  <a:srgbClr val="0000CC"/>
                </a:solidFill>
              </a:rPr>
              <a:t>client computers</a:t>
            </a:r>
            <a:r>
              <a:rPr lang="en-US" dirty="0"/>
              <a:t>, and each computer that connects to a network server must be running client software designed to request a specific service</a:t>
            </a:r>
          </a:p>
        </p:txBody>
      </p:sp>
      <p:pic>
        <p:nvPicPr>
          <p:cNvPr id="4" name="Picture 12" descr="Fig08-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746448"/>
            <a:ext cx="4046602" cy="3035352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Network Operating Systems (NOS)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534400" cy="5257800"/>
          </a:xfrm>
        </p:spPr>
        <p:txBody>
          <a:bodyPr/>
          <a:lstStyle/>
          <a:p>
            <a:r>
              <a:rPr lang="en-US" dirty="0"/>
              <a:t>Fast and stable</a:t>
            </a:r>
          </a:p>
          <a:p>
            <a:r>
              <a:rPr lang="en-US" dirty="0"/>
              <a:t>Runs on servers</a:t>
            </a:r>
          </a:p>
          <a:p>
            <a:r>
              <a:rPr lang="en-US" dirty="0"/>
              <a:t>Multi-user and multitasking OS</a:t>
            </a:r>
          </a:p>
          <a:p>
            <a:r>
              <a:rPr lang="en-US" dirty="0"/>
              <a:t>32- or 64-bit</a:t>
            </a:r>
          </a:p>
          <a:p>
            <a:r>
              <a:rPr lang="en-US" dirty="0"/>
              <a:t>File and print sharing</a:t>
            </a:r>
          </a:p>
          <a:p>
            <a:pPr lvl="1"/>
            <a:r>
              <a:rPr lang="en-US" dirty="0"/>
              <a:t>Users access the same files</a:t>
            </a:r>
          </a:p>
          <a:p>
            <a:pPr lvl="1"/>
            <a:r>
              <a:rPr lang="en-US" dirty="0"/>
              <a:t>Hundreds of users use a printer</a:t>
            </a:r>
          </a:p>
          <a:p>
            <a:pPr lvl="1"/>
            <a:r>
              <a:rPr lang="en-US" dirty="0"/>
              <a:t>Different OS can interact</a:t>
            </a:r>
          </a:p>
          <a:p>
            <a:pPr eaLnBrk="1" hangingPunct="1"/>
            <a:r>
              <a:rPr lang="en-US" dirty="0"/>
              <a:t>Windows Server 2000, 2003, 2008, Unix, Linux, Solaris, Novell Netware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86400"/>
          </a:xfrm>
        </p:spPr>
        <p:txBody>
          <a:bodyPr/>
          <a:lstStyle/>
          <a:p>
            <a:r>
              <a:rPr lang="en-US" dirty="0"/>
              <a:t>Over past 30 years, the evolution in OS has made PCs</a:t>
            </a:r>
          </a:p>
          <a:p>
            <a:pPr lvl="1"/>
            <a:r>
              <a:rPr lang="en-US" dirty="0"/>
              <a:t>easier to use and understand</a:t>
            </a:r>
          </a:p>
          <a:p>
            <a:pPr lvl="1"/>
            <a:r>
              <a:rPr lang="en-US" dirty="0"/>
              <a:t>more flexible and more reliable</a:t>
            </a:r>
          </a:p>
          <a:p>
            <a:pPr lvl="0"/>
            <a:r>
              <a:rPr lang="en-US" dirty="0"/>
              <a:t>Many of the first operating systems were device dependent and proprietary </a:t>
            </a:r>
          </a:p>
          <a:p>
            <a:r>
              <a:rPr lang="en-US" dirty="0"/>
              <a:t>A </a:t>
            </a:r>
            <a:r>
              <a:rPr lang="en-US" i="1" dirty="0">
                <a:solidFill>
                  <a:srgbClr val="0000CC"/>
                </a:solidFill>
              </a:rPr>
              <a:t>device-dependent</a:t>
            </a:r>
            <a:r>
              <a:rPr lang="en-US" i="1" dirty="0"/>
              <a:t> </a:t>
            </a:r>
            <a:r>
              <a:rPr lang="en-US" dirty="0"/>
              <a:t>program is one that runs only on a specific type or make of computer</a:t>
            </a:r>
          </a:p>
          <a:p>
            <a:r>
              <a:rPr lang="en-US" i="1" dirty="0">
                <a:solidFill>
                  <a:srgbClr val="0000CC"/>
                </a:solidFill>
              </a:rPr>
              <a:t>Proprietary software</a:t>
            </a:r>
            <a:r>
              <a:rPr lang="en-US" i="1" dirty="0"/>
              <a:t> </a:t>
            </a:r>
            <a:r>
              <a:rPr lang="en-US" dirty="0"/>
              <a:t>is privately owned and limited to a specific vendor or computer model</a:t>
            </a:r>
          </a:p>
          <a:p>
            <a:pPr lvl="1"/>
            <a:r>
              <a:rPr lang="en-US" dirty="0"/>
              <a:t>Some OS still are device dependent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NOS Features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integrity</a:t>
            </a:r>
          </a:p>
          <a:p>
            <a:pPr lvl="1"/>
            <a:r>
              <a:rPr lang="en-US" dirty="0"/>
              <a:t>Backups copies data onto tape</a:t>
            </a:r>
          </a:p>
          <a:p>
            <a:pPr lvl="1"/>
            <a:r>
              <a:rPr lang="en-US" dirty="0"/>
              <a:t>RAID copies data onto other drives</a:t>
            </a:r>
          </a:p>
          <a:p>
            <a:pPr lvl="2"/>
            <a:r>
              <a:rPr lang="en-US" dirty="0"/>
              <a:t>Redundant Array of Inexpensive Disks</a:t>
            </a:r>
          </a:p>
          <a:p>
            <a:pPr lvl="2"/>
            <a:r>
              <a:rPr lang="en-US" dirty="0"/>
              <a:t>Relies on two or more hard drives</a:t>
            </a:r>
          </a:p>
          <a:p>
            <a:pPr lvl="2"/>
            <a:r>
              <a:rPr lang="en-US" dirty="0"/>
              <a:t>May speed access to data</a:t>
            </a:r>
          </a:p>
          <a:p>
            <a:r>
              <a:rPr lang="en-US" dirty="0"/>
              <a:t>Data security</a:t>
            </a:r>
          </a:p>
          <a:p>
            <a:pPr lvl="1"/>
            <a:r>
              <a:rPr lang="en-US" dirty="0"/>
              <a:t>Access to data can be restricted</a:t>
            </a:r>
          </a:p>
          <a:p>
            <a:pPr lvl="1"/>
            <a:r>
              <a:rPr lang="en-US" dirty="0"/>
              <a:t>Access to server resources is controlled</a:t>
            </a:r>
          </a:p>
          <a:p>
            <a:pPr lvl="1"/>
            <a:r>
              <a:rPr lang="en-US" dirty="0"/>
              <a:t>Audits can be kept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OS – NT Server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5344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Same core as NT Workstation</a:t>
            </a:r>
          </a:p>
          <a:p>
            <a:r>
              <a:rPr lang="en-US" dirty="0"/>
              <a:t>Security features for grouping and authenticating users and controlling their access to network resources</a:t>
            </a:r>
          </a:p>
          <a:p>
            <a:r>
              <a:rPr lang="en-US" dirty="0"/>
              <a:t>Multi user capability added</a:t>
            </a:r>
          </a:p>
          <a:p>
            <a:r>
              <a:rPr lang="en-US" dirty="0"/>
              <a:t>supports the use of many hard disks, working together to store huge amounts of data</a:t>
            </a:r>
          </a:p>
          <a:p>
            <a:r>
              <a:rPr lang="en-US" dirty="0"/>
              <a:t>RAID support included</a:t>
            </a:r>
          </a:p>
          <a:p>
            <a:pPr lvl="1"/>
            <a:r>
              <a:rPr lang="en-US" dirty="0"/>
              <a:t>can be configured to provide redundancy of data, writing the same data to multiple disks, so it is preserved in case one disk fails.</a:t>
            </a:r>
          </a:p>
          <a:p>
            <a:pPr lvl="1"/>
            <a:r>
              <a:rPr lang="en-US" dirty="0"/>
              <a:t>All these features make it possible for Windows NT Server to ensure disk and data security even in the event of a catastrophic failure of a hard disk</a:t>
            </a:r>
            <a:endParaRPr lang="en-US" sz="2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2000 Server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534400" cy="5334000"/>
          </a:xfrm>
        </p:spPr>
        <p:txBody>
          <a:bodyPr/>
          <a:lstStyle/>
          <a:p>
            <a:r>
              <a:rPr lang="en-US" dirty="0"/>
              <a:t>Same technology as 2000 workstation</a:t>
            </a:r>
          </a:p>
          <a:p>
            <a:r>
              <a:rPr lang="en-US" dirty="0"/>
              <a:t>Active Directory (AD)</a:t>
            </a:r>
          </a:p>
          <a:p>
            <a:pPr lvl="1"/>
            <a:r>
              <a:rPr lang="en-US" dirty="0"/>
              <a:t>Central database of server resources</a:t>
            </a:r>
          </a:p>
          <a:p>
            <a:pPr lvl="1"/>
            <a:r>
              <a:rPr lang="en-US" dirty="0"/>
              <a:t>Simplifies network management</a:t>
            </a:r>
          </a:p>
          <a:p>
            <a:r>
              <a:rPr lang="en-US" dirty="0"/>
              <a:t>Distributed programs supported</a:t>
            </a:r>
          </a:p>
          <a:p>
            <a:r>
              <a:rPr lang="en-US" dirty="0">
                <a:solidFill>
                  <a:srgbClr val="0000CC"/>
                </a:solidFill>
              </a:rPr>
              <a:t>Server Standard Edition</a:t>
            </a:r>
          </a:p>
          <a:p>
            <a:r>
              <a:rPr lang="en-US" dirty="0">
                <a:solidFill>
                  <a:srgbClr val="0000CC"/>
                </a:solidFill>
              </a:rPr>
              <a:t>Advanced Server Edition</a:t>
            </a:r>
          </a:p>
          <a:p>
            <a:r>
              <a:rPr lang="en-US" dirty="0">
                <a:solidFill>
                  <a:srgbClr val="0000CC"/>
                </a:solidFill>
              </a:rPr>
              <a:t>Data Center Edition</a:t>
            </a:r>
          </a:p>
          <a:p>
            <a:r>
              <a:rPr lang="en-US" dirty="0"/>
              <a:t>It includes the Advanced Server features, plus support for SMP with up to 32 processors.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2003 Server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5344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Designed to compete with UNIX</a:t>
            </a:r>
          </a:p>
          <a:p>
            <a:r>
              <a:rPr lang="en-US" dirty="0"/>
              <a:t>XP like interface</a:t>
            </a:r>
          </a:p>
          <a:p>
            <a:r>
              <a:rPr lang="en-US" dirty="0"/>
              <a:t>Better support for XP computers</a:t>
            </a:r>
          </a:p>
          <a:p>
            <a:r>
              <a:rPr lang="en-US" dirty="0"/>
              <a:t>MS .NET framework supported</a:t>
            </a:r>
          </a:p>
          <a:p>
            <a:r>
              <a:rPr lang="en-US" dirty="0"/>
              <a:t>Distributed programs are supported</a:t>
            </a:r>
          </a:p>
          <a:p>
            <a:pPr lvl="1"/>
            <a:r>
              <a:rPr lang="en-US" dirty="0"/>
              <a:t>Designed to support Web-based applications, large databases, ecommerce servers, and distributed applications, which are applications with parts that run on different computers, distributing the work and data across the network</a:t>
            </a:r>
          </a:p>
          <a:p>
            <a:r>
              <a:rPr lang="en-US" dirty="0"/>
              <a:t>Server Standard Edition</a:t>
            </a:r>
          </a:p>
          <a:p>
            <a:r>
              <a:rPr lang="en-US" dirty="0"/>
              <a:t>Data Center Edition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2008 Server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5344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server operating system is based on the kernel (i.e. the core) of Windows Vista</a:t>
            </a:r>
          </a:p>
          <a:p>
            <a:r>
              <a:rPr lang="en-US" dirty="0"/>
              <a:t>offers increased reliability and flexibility in the server environment</a:t>
            </a:r>
          </a:p>
          <a:p>
            <a:pPr lvl="0"/>
            <a:r>
              <a:rPr lang="en-US" sz="3200" dirty="0"/>
              <a:t>Main features of Windows Server 2008</a:t>
            </a:r>
            <a:endParaRPr lang="en-US" sz="2800" dirty="0"/>
          </a:p>
          <a:p>
            <a:pPr lvl="1"/>
            <a:r>
              <a:rPr lang="en-US" sz="2800" dirty="0" err="1"/>
              <a:t>PowerShell</a:t>
            </a:r>
            <a:r>
              <a:rPr lang="en-US" sz="2800" dirty="0"/>
              <a:t> new command line</a:t>
            </a:r>
            <a:endParaRPr lang="en-US" sz="2400" dirty="0"/>
          </a:p>
          <a:p>
            <a:pPr lvl="1"/>
            <a:r>
              <a:rPr lang="en-US" sz="2800" dirty="0"/>
              <a:t>User Interface like Windows Server 2003</a:t>
            </a:r>
            <a:endParaRPr lang="en-US" sz="2400" dirty="0"/>
          </a:p>
          <a:p>
            <a:pPr lvl="1"/>
            <a:r>
              <a:rPr lang="en-US" sz="2800" dirty="0"/>
              <a:t>“</a:t>
            </a:r>
            <a:r>
              <a:rPr lang="en-US" sz="2800" dirty="0" err="1"/>
              <a:t>Bitlocker</a:t>
            </a:r>
            <a:r>
              <a:rPr lang="en-US" sz="2800" dirty="0"/>
              <a:t>” for the complete encoding of the hard disk</a:t>
            </a:r>
            <a:endParaRPr lang="en-US" sz="2400" dirty="0"/>
          </a:p>
          <a:p>
            <a:pPr lvl="1"/>
            <a:r>
              <a:rPr lang="en-US" sz="2800" dirty="0"/>
              <a:t>Windows SharePoint services 3.0</a:t>
            </a:r>
            <a:endParaRPr lang="en-US" sz="2400" dirty="0"/>
          </a:p>
          <a:p>
            <a:pPr lvl="1"/>
            <a:r>
              <a:rPr lang="en-US" sz="2800" dirty="0"/>
              <a:t>Network Access Protection (NAP) to isolate unsafe clients</a:t>
            </a:r>
            <a:endParaRPr lang="en-US" sz="2400" dirty="0"/>
          </a:p>
          <a:p>
            <a:pPr lvl="1"/>
            <a:r>
              <a:rPr lang="en-US" sz="2800" dirty="0"/>
              <a:t>Windows Deployment Services (WDS)</a:t>
            </a:r>
            <a:endParaRPr lang="en-US" sz="2400" dirty="0"/>
          </a:p>
          <a:p>
            <a:pPr lvl="1"/>
            <a:r>
              <a:rPr lang="en-US" sz="2800" dirty="0"/>
              <a:t>Windows System Resource Manager (WSRM)</a:t>
            </a:r>
            <a:endParaRPr lang="en-US" sz="2400" dirty="0"/>
          </a:p>
          <a:p>
            <a:pPr lvl="1"/>
            <a:r>
              <a:rPr lang="en-US" sz="2800" dirty="0"/>
              <a:t>Windows Server Backup</a:t>
            </a:r>
          </a:p>
          <a:p>
            <a:pPr lvl="1"/>
            <a:r>
              <a:rPr lang="en-US" sz="2800" dirty="0"/>
              <a:t>Include Hyper-V, a virtualization technology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2008 Server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5626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000" b="1" dirty="0"/>
              <a:t>Windows Server 2008 Standard </a:t>
            </a:r>
          </a:p>
          <a:p>
            <a:pPr lvl="1"/>
            <a:r>
              <a:rPr lang="en-US" sz="1800" dirty="0"/>
              <a:t>capability of supporting up to a maximum of 4 GB RAM in its 32 bit version and 32 GB RAM in its 64 bit version.</a:t>
            </a:r>
          </a:p>
          <a:p>
            <a:pPr lvl="1"/>
            <a:r>
              <a:rPr lang="en-US" sz="1800" dirty="0"/>
              <a:t> supports up to 4 processors and a maximum of 12 server roles.</a:t>
            </a:r>
          </a:p>
          <a:p>
            <a:pPr lvl="0"/>
            <a:r>
              <a:rPr lang="en-US" sz="2000" b="1" dirty="0"/>
              <a:t>Windows Server 2008 Enterprise </a:t>
            </a:r>
            <a:endParaRPr lang="en-US" sz="2000" dirty="0"/>
          </a:p>
          <a:p>
            <a:pPr lvl="1"/>
            <a:r>
              <a:rPr lang="en-US" sz="1800" dirty="0"/>
              <a:t>capability of supporting up to a maximum of 64 GB RAM in its 32 bit version and 2 TB RAM in its 64 bit version. </a:t>
            </a:r>
          </a:p>
          <a:p>
            <a:pPr lvl="1"/>
            <a:r>
              <a:rPr lang="en-US" sz="1800" dirty="0"/>
              <a:t>Supports up to 8 processors and a maximum of 17 server roles. </a:t>
            </a:r>
          </a:p>
          <a:p>
            <a:pPr lvl="0"/>
            <a:r>
              <a:rPr lang="en-US" sz="2000" b="1" dirty="0"/>
              <a:t>Windows Server 2008 </a:t>
            </a:r>
            <a:r>
              <a:rPr lang="en-US" sz="2000" b="1" dirty="0" err="1"/>
              <a:t>DataCenter</a:t>
            </a:r>
            <a:r>
              <a:rPr lang="en-US" sz="2000" b="1" dirty="0"/>
              <a:t>  </a:t>
            </a:r>
            <a:endParaRPr lang="en-US" sz="2000" dirty="0"/>
          </a:p>
          <a:p>
            <a:pPr lvl="1"/>
            <a:r>
              <a:rPr lang="en-US" sz="1800" dirty="0"/>
              <a:t>capability of supporting up to a maximum of 64 GB RAM in its 32 bit version and 2 TB RAM in its 64 bit version. </a:t>
            </a:r>
          </a:p>
          <a:p>
            <a:pPr lvl="1"/>
            <a:r>
              <a:rPr lang="en-US" sz="1800" dirty="0"/>
              <a:t>Depending upon hardware, it is capable of supporting up to 64 processors and a maximum of 17 server roles. It is used in computer Centers and Clusters.</a:t>
            </a:r>
          </a:p>
          <a:p>
            <a:pPr lvl="0"/>
            <a:r>
              <a:rPr lang="en-US" sz="2000" b="1" dirty="0"/>
              <a:t>Windows Web Server 2008</a:t>
            </a:r>
            <a:r>
              <a:rPr lang="en-US" sz="2000" dirty="0"/>
              <a:t>	</a:t>
            </a:r>
          </a:p>
          <a:p>
            <a:pPr lvl="1"/>
            <a:r>
              <a:rPr lang="en-US" sz="1800" dirty="0"/>
              <a:t>Capability of supporting up to a maximum of 4 GB RAM in its 32 bit version and 32 GB RAM in its 64 bit version. </a:t>
            </a:r>
          </a:p>
          <a:p>
            <a:pPr lvl="1"/>
            <a:r>
              <a:rPr lang="en-US" sz="1800" dirty="0"/>
              <a:t>Support only the Web Server role. </a:t>
            </a:r>
          </a:p>
          <a:p>
            <a:pPr lvl="0"/>
            <a:r>
              <a:rPr lang="en-US" sz="2000" b="1" i="1" dirty="0"/>
              <a:t>Windows Server 2008 for Itanium-Based Systems</a:t>
            </a:r>
            <a:r>
              <a:rPr lang="en-US" sz="2000" i="1" dirty="0"/>
              <a:t> </a:t>
            </a:r>
            <a:r>
              <a:rPr lang="en-US" sz="2000" dirty="0"/>
              <a:t>for computers with 64-bit processors that function as a Web server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for Servers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 fontScale="92500"/>
          </a:bodyPr>
          <a:lstStyle/>
          <a:p>
            <a:r>
              <a:rPr lang="en-US" dirty="0"/>
              <a:t>Oldest NOS in widespread use</a:t>
            </a:r>
          </a:p>
          <a:p>
            <a:r>
              <a:rPr lang="en-US" dirty="0"/>
              <a:t>Stable secure and fast</a:t>
            </a:r>
          </a:p>
          <a:p>
            <a:r>
              <a:rPr lang="en-US" dirty="0"/>
              <a:t>Main OS for Internet and Web</a:t>
            </a:r>
          </a:p>
          <a:p>
            <a:r>
              <a:rPr lang="en-US" dirty="0"/>
              <a:t>Large organizations depend on UNIX for managing large databases shared by hundreds or thousands of users</a:t>
            </a:r>
          </a:p>
          <a:p>
            <a:r>
              <a:rPr lang="en-US" dirty="0"/>
              <a:t>capable of handling a high volume of transactions in a multiuser environment and working with multiple processors using multiprocessing</a:t>
            </a:r>
          </a:p>
          <a:p>
            <a:r>
              <a:rPr lang="en-US" dirty="0"/>
              <a:t>Many Web servers use UNIX as their operating system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for Servers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562600"/>
          </a:xfrm>
        </p:spPr>
        <p:txBody>
          <a:bodyPr/>
          <a:lstStyle/>
          <a:p>
            <a:r>
              <a:rPr lang="en-US" dirty="0"/>
              <a:t>Popular in small businesses</a:t>
            </a:r>
          </a:p>
          <a:p>
            <a:r>
              <a:rPr lang="en-US" dirty="0"/>
              <a:t>Cost-effective alternative to other operating systems for sharing files, applications, printers, modems, and Internet services</a:t>
            </a:r>
          </a:p>
          <a:p>
            <a:r>
              <a:rPr lang="en-US" dirty="0"/>
              <a:t>Stable, fast and inexpensive</a:t>
            </a:r>
          </a:p>
          <a:p>
            <a:r>
              <a:rPr lang="en-US" dirty="0"/>
              <a:t>large number of Linux servers hosting Web sites and performing other roles on the Internet</a:t>
            </a:r>
          </a:p>
          <a:p>
            <a:r>
              <a:rPr lang="en-US" dirty="0"/>
              <a:t>Some network servers use Linux as their operating system</a:t>
            </a:r>
          </a:p>
          <a:p>
            <a:pPr lvl="1"/>
            <a:r>
              <a:rPr lang="en-US" dirty="0"/>
              <a:t>Clients on the network can run Linux, UNIX, or Windows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410200"/>
          </a:xfrm>
        </p:spPr>
        <p:txBody>
          <a:bodyPr/>
          <a:lstStyle/>
          <a:p>
            <a:pPr lvl="0"/>
            <a:r>
              <a:rPr lang="en-US" dirty="0"/>
              <a:t>a version of UNIX developed by Sun Microsystems, is a server OS designed specifically for e-commerce applications. </a:t>
            </a:r>
          </a:p>
          <a:p>
            <a:pPr lvl="0"/>
            <a:r>
              <a:rPr lang="en-US" dirty="0"/>
              <a:t>Manages high-traffic accounts and incorporates security necessary for Web transactions </a:t>
            </a:r>
          </a:p>
          <a:p>
            <a:pPr lvl="0"/>
            <a:r>
              <a:rPr lang="en-US" dirty="0"/>
              <a:t>Client computers often use a desktop program, such as GNOME desktop, that communicates with the Solaris OS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95401"/>
            <a:ext cx="6629400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Solaris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43000"/>
            <a:ext cx="6858000" cy="5491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0000CC"/>
                </a:solidFill>
              </a:rPr>
              <a:t>device-independent</a:t>
            </a:r>
            <a:r>
              <a:rPr lang="en-US" i="1" dirty="0"/>
              <a:t> </a:t>
            </a:r>
            <a:r>
              <a:rPr lang="en-US" dirty="0"/>
              <a:t>OS is one that run on computers provided by a variety of manufacturers </a:t>
            </a:r>
          </a:p>
          <a:p>
            <a:pPr lvl="1"/>
            <a:r>
              <a:rPr lang="en-US" dirty="0"/>
              <a:t>Advantage is you can retain existing application soft ware and data files even if you change computer models or vendors</a:t>
            </a:r>
          </a:p>
          <a:p>
            <a:r>
              <a:rPr lang="en-US" dirty="0"/>
              <a:t>As </a:t>
            </a:r>
            <a:r>
              <a:rPr lang="en-US" dirty="0">
                <a:solidFill>
                  <a:srgbClr val="0000CC"/>
                </a:solidFill>
              </a:rPr>
              <a:t>new versions </a:t>
            </a:r>
            <a:r>
              <a:rPr lang="en-US" dirty="0"/>
              <a:t>of the OS are released, users upgrade their existing computers and mobile devices to incorporate features of the new version</a:t>
            </a:r>
          </a:p>
          <a:p>
            <a:pPr lvl="0"/>
            <a:r>
              <a:rPr lang="en-US" dirty="0"/>
              <a:t>Purchasing an OS upgrade usually costs less than purchasing the entire operating system</a:t>
            </a:r>
          </a:p>
          <a:p>
            <a:pPr lvl="1"/>
            <a:r>
              <a:rPr lang="en-US" dirty="0"/>
              <a:t>New versions of OS usually are </a:t>
            </a:r>
            <a:r>
              <a:rPr lang="en-US" dirty="0">
                <a:solidFill>
                  <a:srgbClr val="0000CC"/>
                </a:solidFill>
              </a:rPr>
              <a:t>backward compatible</a:t>
            </a:r>
          </a:p>
          <a:p>
            <a:pPr lvl="1"/>
            <a:r>
              <a:rPr lang="en-US" dirty="0"/>
              <a:t>Application software, by contrast, </a:t>
            </a:r>
            <a:r>
              <a:rPr lang="en-US" dirty="0">
                <a:solidFill>
                  <a:srgbClr val="C00000"/>
                </a:solidFill>
              </a:rPr>
              <a:t>may or may not be </a:t>
            </a:r>
            <a:r>
              <a:rPr lang="en-US" dirty="0">
                <a:solidFill>
                  <a:srgbClr val="0000CC"/>
                </a:solidFill>
              </a:rPr>
              <a:t>upward compatible</a:t>
            </a:r>
            <a:r>
              <a:rPr lang="en-US" dirty="0"/>
              <a:t>, meaning it may or may not run on new versions of the operating system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Novell NetWare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334000"/>
          </a:xfrm>
        </p:spPr>
        <p:txBody>
          <a:bodyPr/>
          <a:lstStyle/>
          <a:p>
            <a:r>
              <a:rPr lang="en-US" dirty="0"/>
              <a:t>Server OS designed for client/server networks. </a:t>
            </a:r>
          </a:p>
          <a:p>
            <a:pPr lvl="1"/>
            <a:r>
              <a:rPr lang="en-US" dirty="0"/>
              <a:t>Server portion that resides on the network server and</a:t>
            </a:r>
          </a:p>
          <a:p>
            <a:pPr lvl="1"/>
            <a:r>
              <a:rPr lang="en-US" dirty="0"/>
              <a:t>Client portion that resides on each client computer connected to the network</a:t>
            </a:r>
          </a:p>
          <a:p>
            <a:pPr lvl="0"/>
            <a:r>
              <a:rPr lang="en-US" dirty="0"/>
              <a:t>Supports open source software and runs on all types of computers from mainframes to personal computers. </a:t>
            </a:r>
          </a:p>
          <a:p>
            <a:r>
              <a:rPr lang="en-US" dirty="0"/>
              <a:t>Client computers also can have their own stand-alone OS such as a Windows, Mac OS, or Linux</a:t>
            </a:r>
          </a:p>
          <a:p>
            <a:r>
              <a:rPr lang="en-US" dirty="0"/>
              <a:t>Benefit is the long-term reliability of the product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1"/>
            <a:ext cx="85344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Novell Netware Desktop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2999"/>
            <a:ext cx="7315200" cy="555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Summary I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86400"/>
          </a:xfrm>
        </p:spPr>
        <p:txBody>
          <a:bodyPr/>
          <a:lstStyle/>
          <a:p>
            <a:r>
              <a:rPr lang="en-US" dirty="0"/>
              <a:t>Operating System Evolution</a:t>
            </a:r>
          </a:p>
          <a:p>
            <a:r>
              <a:rPr lang="en-US" dirty="0"/>
              <a:t>Types of Operating Systems</a:t>
            </a:r>
          </a:p>
          <a:p>
            <a:r>
              <a:rPr lang="en-US" dirty="0"/>
              <a:t>Stand alone Operating Systems</a:t>
            </a:r>
          </a:p>
          <a:p>
            <a:pPr lvl="1"/>
            <a:r>
              <a:rPr lang="en-US" dirty="0"/>
              <a:t>DOS</a:t>
            </a:r>
          </a:p>
          <a:p>
            <a:pPr lvl="1"/>
            <a:r>
              <a:rPr lang="en-US" dirty="0"/>
              <a:t>Windows NT</a:t>
            </a:r>
          </a:p>
          <a:p>
            <a:pPr lvl="1"/>
            <a:r>
              <a:rPr lang="en-US" dirty="0"/>
              <a:t>Windows 9x (Windows 95, 98 ME)</a:t>
            </a:r>
          </a:p>
          <a:p>
            <a:pPr lvl="1"/>
            <a:r>
              <a:rPr lang="en-US" dirty="0"/>
              <a:t>Windows 2000</a:t>
            </a:r>
          </a:p>
          <a:p>
            <a:pPr lvl="1"/>
            <a:r>
              <a:rPr lang="en-US" dirty="0"/>
              <a:t>Windows XP, Windows Vista, Windows 7</a:t>
            </a:r>
          </a:p>
          <a:p>
            <a:pPr lvl="1"/>
            <a:r>
              <a:rPr lang="en-US" dirty="0"/>
              <a:t>Mac OS X</a:t>
            </a:r>
          </a:p>
          <a:p>
            <a:pPr lvl="1"/>
            <a:r>
              <a:rPr lang="en-US" dirty="0"/>
              <a:t>Unix</a:t>
            </a:r>
          </a:p>
          <a:p>
            <a:pPr lvl="1"/>
            <a:r>
              <a:rPr lang="en-US" dirty="0"/>
              <a:t>Linux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Summary II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05400"/>
          </a:xfrm>
        </p:spPr>
        <p:txBody>
          <a:bodyPr/>
          <a:lstStyle/>
          <a:p>
            <a:r>
              <a:rPr lang="en-US" dirty="0"/>
              <a:t>Network Operating Systems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/>
              <a:t>Windows NT Server</a:t>
            </a:r>
          </a:p>
          <a:p>
            <a:pPr lvl="1"/>
            <a:r>
              <a:rPr lang="en-US" dirty="0"/>
              <a:t>Windows 2000 Server</a:t>
            </a:r>
          </a:p>
          <a:p>
            <a:pPr lvl="1"/>
            <a:r>
              <a:rPr lang="en-US" dirty="0"/>
              <a:t>Windows 2003 Server</a:t>
            </a:r>
          </a:p>
          <a:p>
            <a:pPr lvl="1"/>
            <a:r>
              <a:rPr lang="en-US" dirty="0"/>
              <a:t>Windows 2008 Server</a:t>
            </a:r>
          </a:p>
          <a:p>
            <a:pPr lvl="1"/>
            <a:r>
              <a:rPr lang="en-US" dirty="0"/>
              <a:t>Unix for Servers</a:t>
            </a:r>
          </a:p>
          <a:p>
            <a:pPr lvl="1"/>
            <a:r>
              <a:rPr lang="en-US" dirty="0"/>
              <a:t>Linux for Servers</a:t>
            </a:r>
          </a:p>
          <a:p>
            <a:pPr lvl="1"/>
            <a:r>
              <a:rPr lang="en-US" dirty="0"/>
              <a:t>Solaris</a:t>
            </a:r>
          </a:p>
          <a:p>
            <a:pPr lvl="1"/>
            <a:r>
              <a:rPr lang="en-US" dirty="0"/>
              <a:t>Novell Netware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Websites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1816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https://en.wikipedia.org/wiki/Operating_system</a:t>
            </a:r>
            <a:endParaRPr lang="en-US" dirty="0"/>
          </a:p>
          <a:p>
            <a:r>
              <a:rPr lang="en-US" sz="2800" dirty="0">
                <a:hlinkClick r:id="rId3"/>
              </a:rPr>
              <a:t>https://en.wikipedia.org/wiki/Microsoft_Windows</a:t>
            </a:r>
            <a:endParaRPr lang="en-US" sz="2800" dirty="0"/>
          </a:p>
          <a:p>
            <a:r>
              <a:rPr lang="en-US" dirty="0">
                <a:hlinkClick r:id="rId4"/>
              </a:rPr>
              <a:t>https://en.wikipedia.org/wiki/Unix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https://en.wikipedia.org/wiki/Mac_OS_X</a:t>
            </a:r>
            <a:endParaRPr lang="en-US" dirty="0"/>
          </a:p>
          <a:p>
            <a:r>
              <a:rPr lang="en-US" dirty="0">
                <a:hlinkClick r:id="rId6"/>
              </a:rPr>
              <a:t>https://en.wikipedia.org/wiki/Linux</a:t>
            </a:r>
            <a:endParaRPr lang="en-US" dirty="0"/>
          </a:p>
          <a:p>
            <a:r>
              <a:rPr lang="en-US" sz="2600" dirty="0">
                <a:hlinkClick r:id="rId7"/>
              </a:rPr>
              <a:t>https://en.wikipedia.org/wiki/List_of_operating_systems</a:t>
            </a:r>
            <a:endParaRPr lang="en-US" sz="2600" dirty="0"/>
          </a:p>
          <a:p>
            <a:r>
              <a:rPr lang="en-US" dirty="0">
                <a:hlinkClick r:id="rId8"/>
              </a:rPr>
              <a:t>https://en.wikipedia.org/wiki/IOS</a:t>
            </a:r>
            <a:endParaRPr lang="en-US" dirty="0"/>
          </a:p>
          <a:p>
            <a:r>
              <a:rPr lang="en-US" dirty="0">
                <a:hlinkClick r:id="rId9"/>
              </a:rPr>
              <a:t>https://en.wikipedia.org/wiki/NetWare</a:t>
            </a:r>
            <a:endParaRPr lang="en-US" dirty="0"/>
          </a:p>
          <a:p>
            <a:r>
              <a:rPr lang="en-US" sz="2600" dirty="0">
                <a:hlinkClick r:id="rId10"/>
              </a:rPr>
              <a:t>https://en.wikipedia.org/wiki/Mobile_operating_system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Types of Operating Systems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1"/>
            <a:ext cx="8534400" cy="457200"/>
          </a:xfrm>
        </p:spPr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" y="1219200"/>
            <a:ext cx="4495800" cy="556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4496086" y="1371600"/>
            <a:ext cx="4433697" cy="4659955"/>
            <a:chOff x="1434" y="1037"/>
            <a:chExt cx="2925" cy="2794"/>
          </a:xfrm>
        </p:grpSpPr>
        <p:sp>
          <p:nvSpPr>
            <p:cNvPr id="6" name="Rectangle 36"/>
            <p:cNvSpPr>
              <a:spLocks noChangeArrowheads="1"/>
            </p:cNvSpPr>
            <p:nvPr/>
          </p:nvSpPr>
          <p:spPr bwMode="auto">
            <a:xfrm>
              <a:off x="1478" y="1037"/>
              <a:ext cx="2821" cy="2786"/>
            </a:xfrm>
            <a:prstGeom prst="rect">
              <a:avLst/>
            </a:prstGeom>
            <a:gradFill rotWithShape="0">
              <a:gsLst>
                <a:gs pos="0">
                  <a:srgbClr val="0099CC"/>
                </a:gs>
                <a:gs pos="100000">
                  <a:srgbClr val="C0C0C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1434" y="1128"/>
              <a:ext cx="2888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tabLst>
                  <a:tab pos="292100" algn="l"/>
                  <a:tab pos="520700" algn="l"/>
                  <a:tab pos="685800" algn="l"/>
                  <a:tab pos="2684463" algn="l"/>
                </a:tabLst>
              </a:pPr>
              <a:r>
                <a:rPr lang="en-US" sz="1800" b="1" dirty="0">
                  <a:solidFill>
                    <a:schemeClr val="bg1"/>
                  </a:solidFill>
                  <a:effectLst/>
                </a:rPr>
                <a:t>Windows Version           Year Released</a:t>
              </a:r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 flipV="1">
              <a:off x="1484" y="1394"/>
              <a:ext cx="2855" cy="9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miter lim="800000"/>
              <a:headEnd type="none" w="sm" len="med"/>
              <a:tailEnd type="none" w="sm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579" y="1403"/>
              <a:ext cx="2780" cy="2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60000"/>
                </a:lnSpc>
                <a:tabLst>
                  <a:tab pos="3259138" algn="l"/>
                </a:tabLst>
              </a:pPr>
              <a:r>
                <a:rPr lang="en-US" sz="1800" b="1" dirty="0">
                  <a:solidFill>
                    <a:schemeClr val="bg1"/>
                  </a:solidFill>
                  <a:effectLst/>
                </a:rPr>
                <a:t>Windows 3.x</a:t>
              </a:r>
              <a:r>
                <a:rPr lang="en-US" sz="1800" dirty="0">
                  <a:solidFill>
                    <a:schemeClr val="bg1"/>
                  </a:solidFill>
                  <a:effectLst/>
                </a:rPr>
                <a:t>	1990</a:t>
              </a:r>
            </a:p>
            <a:p>
              <a:pPr>
                <a:lnSpc>
                  <a:spcPct val="160000"/>
                </a:lnSpc>
                <a:tabLst>
                  <a:tab pos="3259138" algn="l"/>
                </a:tabLst>
              </a:pPr>
              <a:r>
                <a:rPr lang="en-US" sz="1800" b="1" dirty="0">
                  <a:solidFill>
                    <a:schemeClr val="bg1"/>
                  </a:solidFill>
                  <a:effectLst/>
                </a:rPr>
                <a:t>Windows NT 3.1</a:t>
              </a:r>
              <a:r>
                <a:rPr lang="en-US" sz="1800" dirty="0">
                  <a:solidFill>
                    <a:schemeClr val="bg1"/>
                  </a:solidFill>
                  <a:effectLst/>
                </a:rPr>
                <a:t>	1993</a:t>
              </a:r>
            </a:p>
            <a:p>
              <a:pPr>
                <a:lnSpc>
                  <a:spcPct val="160000"/>
                </a:lnSpc>
                <a:tabLst>
                  <a:tab pos="3259138" algn="l"/>
                </a:tabLst>
              </a:pPr>
              <a:r>
                <a:rPr lang="en-US" sz="1800" b="1" dirty="0">
                  <a:solidFill>
                    <a:schemeClr val="bg1"/>
                  </a:solidFill>
                  <a:effectLst/>
                </a:rPr>
                <a:t>Windows 95</a:t>
              </a:r>
              <a:r>
                <a:rPr lang="en-US" sz="1800" dirty="0">
                  <a:solidFill>
                    <a:schemeClr val="bg1"/>
                  </a:solidFill>
                  <a:effectLst/>
                </a:rPr>
                <a:t>	1995</a:t>
              </a:r>
            </a:p>
            <a:p>
              <a:pPr>
                <a:lnSpc>
                  <a:spcPct val="160000"/>
                </a:lnSpc>
                <a:tabLst>
                  <a:tab pos="3259138" algn="l"/>
                </a:tabLst>
              </a:pPr>
              <a:r>
                <a:rPr lang="en-US" sz="1800" b="1" dirty="0">
                  <a:solidFill>
                    <a:schemeClr val="bg1"/>
                  </a:solidFill>
                  <a:effectLst/>
                </a:rPr>
                <a:t>Windows NT Workstation 4.0</a:t>
              </a:r>
              <a:r>
                <a:rPr lang="en-US" sz="1800" dirty="0">
                  <a:solidFill>
                    <a:schemeClr val="bg1"/>
                  </a:solidFill>
                  <a:effectLst/>
                </a:rPr>
                <a:t>	1996</a:t>
              </a:r>
            </a:p>
            <a:p>
              <a:pPr>
                <a:lnSpc>
                  <a:spcPct val="160000"/>
                </a:lnSpc>
                <a:tabLst>
                  <a:tab pos="3259138" algn="l"/>
                </a:tabLst>
              </a:pPr>
              <a:r>
                <a:rPr lang="en-US" sz="1800" b="1" dirty="0">
                  <a:solidFill>
                    <a:schemeClr val="bg1"/>
                  </a:solidFill>
                  <a:effectLst/>
                </a:rPr>
                <a:t>Windows 98</a:t>
              </a:r>
              <a:r>
                <a:rPr lang="en-US" sz="1800" dirty="0">
                  <a:solidFill>
                    <a:schemeClr val="bg1"/>
                  </a:solidFill>
                  <a:effectLst/>
                </a:rPr>
                <a:t>	1998</a:t>
              </a:r>
            </a:p>
            <a:p>
              <a:pPr>
                <a:lnSpc>
                  <a:spcPct val="160000"/>
                </a:lnSpc>
                <a:tabLst>
                  <a:tab pos="3259138" algn="l"/>
                </a:tabLst>
              </a:pPr>
              <a:r>
                <a:rPr lang="en-US" sz="1800" b="1" dirty="0">
                  <a:solidFill>
                    <a:schemeClr val="bg1"/>
                  </a:solidFill>
                  <a:effectLst/>
                </a:rPr>
                <a:t>Windows Millennium Edition</a:t>
              </a:r>
              <a:r>
                <a:rPr lang="en-US" sz="1800" dirty="0">
                  <a:solidFill>
                    <a:schemeClr val="bg1"/>
                  </a:solidFill>
                  <a:effectLst/>
                </a:rPr>
                <a:t> 	2000</a:t>
              </a:r>
            </a:p>
            <a:p>
              <a:pPr>
                <a:lnSpc>
                  <a:spcPct val="160000"/>
                </a:lnSpc>
                <a:tabLst>
                  <a:tab pos="3259138" algn="l"/>
                </a:tabLst>
              </a:pPr>
              <a:r>
                <a:rPr lang="en-US" sz="1800" b="1" dirty="0">
                  <a:solidFill>
                    <a:schemeClr val="bg1"/>
                  </a:solidFill>
                  <a:effectLst/>
                </a:rPr>
                <a:t>Windows 2000 Professional</a:t>
              </a:r>
              <a:r>
                <a:rPr lang="en-US" sz="1800" dirty="0">
                  <a:solidFill>
                    <a:schemeClr val="bg1"/>
                  </a:solidFill>
                  <a:effectLst/>
                </a:rPr>
                <a:t>	2000</a:t>
              </a:r>
            </a:p>
            <a:p>
              <a:pPr>
                <a:lnSpc>
                  <a:spcPct val="160000"/>
                </a:lnSpc>
                <a:tabLst>
                  <a:tab pos="3259138" algn="l"/>
                </a:tabLst>
              </a:pPr>
              <a:r>
                <a:rPr lang="en-US" sz="1800" b="1" dirty="0">
                  <a:solidFill>
                    <a:schemeClr val="bg1"/>
                  </a:solidFill>
                  <a:effectLst/>
                </a:rPr>
                <a:t>Windows XP</a:t>
              </a:r>
              <a:r>
                <a:rPr lang="en-US" sz="1800" dirty="0">
                  <a:solidFill>
                    <a:schemeClr val="bg1"/>
                  </a:solidFill>
                  <a:effectLst/>
                </a:rPr>
                <a:t>	2001</a:t>
              </a:r>
            </a:p>
            <a:p>
              <a:pPr>
                <a:lnSpc>
                  <a:spcPct val="160000"/>
                </a:lnSpc>
                <a:tabLst>
                  <a:tab pos="3259138" algn="l"/>
                </a:tabLst>
              </a:pPr>
              <a:r>
                <a:rPr lang="en-US" sz="1800" b="1" dirty="0">
                  <a:solidFill>
                    <a:schemeClr val="bg1"/>
                  </a:solidFill>
                  <a:effectLst/>
                </a:rPr>
                <a:t>Windows XP SP2	</a:t>
              </a:r>
              <a:r>
                <a:rPr lang="en-US" sz="1800" dirty="0">
                  <a:solidFill>
                    <a:schemeClr val="bg1"/>
                  </a:solidFill>
                  <a:effectLst/>
                </a:rPr>
                <a:t>2004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Stand Alone Operating Systems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534400" cy="5257800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00CC"/>
                </a:solidFill>
              </a:rPr>
              <a:t>Stand-alone OS </a:t>
            </a:r>
            <a:r>
              <a:rPr lang="en-US" dirty="0"/>
              <a:t>is a complete OS that works on a desktop computer, notebook computer, or mobile computing device. </a:t>
            </a:r>
          </a:p>
          <a:p>
            <a:pPr lvl="0"/>
            <a:r>
              <a:rPr lang="en-US" dirty="0"/>
              <a:t>Some stand-alone OS are called </a:t>
            </a:r>
            <a:r>
              <a:rPr lang="en-US" i="1" dirty="0">
                <a:solidFill>
                  <a:srgbClr val="0000CC"/>
                </a:solidFill>
              </a:rPr>
              <a:t>Client OS </a:t>
            </a:r>
            <a:r>
              <a:rPr lang="en-US" dirty="0"/>
              <a:t>because they also work in conjunction with a server operating system. </a:t>
            </a:r>
          </a:p>
          <a:p>
            <a:pPr lvl="1"/>
            <a:r>
              <a:rPr lang="en-US" dirty="0"/>
              <a:t>Client OS can operate with or without a network</a:t>
            </a:r>
          </a:p>
          <a:p>
            <a:pPr eaLnBrk="1" hangingPunct="1"/>
            <a:r>
              <a:rPr lang="en-US" dirty="0"/>
              <a:t>DOS, Windows 3.x, Windows 95, Windows 98, windows 2000, Windows Vista, Windows XP, Windows 7, Mac OS X, Unix, Linux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Operating System (DOS)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534400" cy="5257800"/>
          </a:xfrm>
        </p:spPr>
        <p:txBody>
          <a:bodyPr/>
          <a:lstStyle/>
          <a:p>
            <a:r>
              <a:rPr lang="en-US" dirty="0"/>
              <a:t>Single user single-tasking OS</a:t>
            </a:r>
          </a:p>
          <a:p>
            <a:r>
              <a:rPr lang="en-US" dirty="0"/>
              <a:t>Two popular version</a:t>
            </a:r>
          </a:p>
          <a:p>
            <a:pPr lvl="1"/>
            <a:r>
              <a:rPr lang="en-US" dirty="0"/>
              <a:t>PC DOS, which IBM released with its computers</a:t>
            </a:r>
          </a:p>
          <a:p>
            <a:pPr lvl="1"/>
            <a:r>
              <a:rPr lang="en-US" dirty="0"/>
              <a:t>MS DOS, which was used on millions of “IBM-compatible” PCs</a:t>
            </a:r>
          </a:p>
          <a:p>
            <a:r>
              <a:rPr lang="en-US" dirty="0"/>
              <a:t>Command line interface and completely text oriented</a:t>
            </a:r>
          </a:p>
          <a:p>
            <a:r>
              <a:rPr lang="en-US" dirty="0"/>
              <a:t>16-bit OS, Functions include</a:t>
            </a:r>
          </a:p>
          <a:p>
            <a:pPr lvl="1"/>
            <a:r>
              <a:rPr lang="en-US" dirty="0"/>
              <a:t>monitor support, disk input and output, keyboard control and internal functions related to program execution and file maintenance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Operating System (DOS)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5626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CC"/>
                </a:solidFill>
              </a:rPr>
              <a:t>Advantages</a:t>
            </a:r>
          </a:p>
          <a:p>
            <a:pPr lvl="1"/>
            <a:r>
              <a:rPr lang="en-US" dirty="0"/>
              <a:t>Requires small memory as it is small in size</a:t>
            </a:r>
          </a:p>
          <a:p>
            <a:pPr lvl="1"/>
            <a:r>
              <a:rPr lang="en-US" dirty="0"/>
              <a:t>Fast and powerful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Supports legacy applications</a:t>
            </a:r>
          </a:p>
          <a:p>
            <a:r>
              <a:rPr lang="en-US" dirty="0">
                <a:solidFill>
                  <a:srgbClr val="C00000"/>
                </a:solidFill>
              </a:rPr>
              <a:t>Weaknesses</a:t>
            </a:r>
          </a:p>
          <a:p>
            <a:pPr lvl="1"/>
            <a:r>
              <a:rPr lang="en-US" dirty="0"/>
              <a:t>Single user single task</a:t>
            </a:r>
          </a:p>
          <a:p>
            <a:pPr lvl="1"/>
            <a:r>
              <a:rPr lang="en-US" dirty="0"/>
              <a:t>No built-in support for networking</a:t>
            </a:r>
          </a:p>
          <a:p>
            <a:pPr lvl="1"/>
            <a:r>
              <a:rPr lang="en-US" dirty="0"/>
              <a:t>Manual Installation of device-drivers</a:t>
            </a:r>
          </a:p>
          <a:p>
            <a:pPr lvl="1"/>
            <a:r>
              <a:rPr lang="en-US" dirty="0"/>
              <a:t>Supports only 16 Bit programs</a:t>
            </a:r>
          </a:p>
          <a:p>
            <a:pPr lvl="1"/>
            <a:r>
              <a:rPr lang="en-US" dirty="0"/>
              <a:t>Address limited amount of Memory and storage</a:t>
            </a:r>
          </a:p>
          <a:p>
            <a:pPr lvl="1"/>
            <a:r>
              <a:rPr lang="en-US" dirty="0"/>
              <a:t>Command Line interface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Windows 1990 - 2000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534400" cy="2590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45665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Windows 2000 - 2009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534400" cy="6858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" y="1066800"/>
            <a:ext cx="8686800" cy="5410200"/>
            <a:chOff x="228600" y="838200"/>
            <a:chExt cx="8686800" cy="57912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1600200"/>
              <a:ext cx="8667388" cy="502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838200"/>
              <a:ext cx="8686800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Lecture_15</Template>
  <TotalTime>6196</TotalTime>
  <Words>2307</Words>
  <Application>Microsoft Office PowerPoint</Application>
  <PresentationFormat>On-screen Show (4:3)</PresentationFormat>
  <Paragraphs>282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Garamond</vt:lpstr>
      <vt:lpstr>Times New Roman</vt:lpstr>
      <vt:lpstr>Wingdings</vt:lpstr>
      <vt:lpstr>Edge</vt:lpstr>
      <vt:lpstr>CSC 101 Introduction to Computing  Lecture 14 </vt:lpstr>
      <vt:lpstr>Operating System Evolution</vt:lpstr>
      <vt:lpstr>Operating System Evolution</vt:lpstr>
      <vt:lpstr>Types of Operating Systems</vt:lpstr>
      <vt:lpstr>Stand Alone Operating Systems</vt:lpstr>
      <vt:lpstr>Disk Operating System (DOS)</vt:lpstr>
      <vt:lpstr>Disk Operating System (DOS)</vt:lpstr>
      <vt:lpstr>Microsoft Windows 1990 - 2000</vt:lpstr>
      <vt:lpstr>Microsoft Windows 2000 - 2009</vt:lpstr>
      <vt:lpstr>Macintosh OS X</vt:lpstr>
      <vt:lpstr>Macintosh OS X</vt:lpstr>
      <vt:lpstr>OS X Desktop</vt:lpstr>
      <vt:lpstr>Unix</vt:lpstr>
      <vt:lpstr>Unix</vt:lpstr>
      <vt:lpstr>Linux</vt:lpstr>
      <vt:lpstr>Linux</vt:lpstr>
      <vt:lpstr>Market Share</vt:lpstr>
      <vt:lpstr>Network Operating System</vt:lpstr>
      <vt:lpstr>Network Operating Systems (NOS)</vt:lpstr>
      <vt:lpstr>NOS Features</vt:lpstr>
      <vt:lpstr>Networking OS – NT Server</vt:lpstr>
      <vt:lpstr>Windows 2000 Server</vt:lpstr>
      <vt:lpstr>Windows 2003 Server</vt:lpstr>
      <vt:lpstr>Windows 2008 Server</vt:lpstr>
      <vt:lpstr>Windows 2008 Server</vt:lpstr>
      <vt:lpstr>Unix for Servers</vt:lpstr>
      <vt:lpstr>Linux for Servers</vt:lpstr>
      <vt:lpstr>Solaris</vt:lpstr>
      <vt:lpstr>Solaris</vt:lpstr>
      <vt:lpstr>Novell NetWare</vt:lpstr>
      <vt:lpstr>Novell Netware Desktop</vt:lpstr>
      <vt:lpstr>Summary I</vt:lpstr>
      <vt:lpstr>Summary II</vt:lpstr>
      <vt:lpstr>Recommended Websites</vt:lpstr>
    </vt:vector>
  </TitlesOfParts>
  <Company>Cottrell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dc:subject>Introduction to Computing</dc:subject>
  <dc:creator>Dr. Iftikhar Azim Niaz</dc:creator>
  <cp:lastModifiedBy>UBAID-UR -REHMAN</cp:lastModifiedBy>
  <cp:revision>502</cp:revision>
  <dcterms:created xsi:type="dcterms:W3CDTF">2004-10-06T00:41:44Z</dcterms:created>
  <dcterms:modified xsi:type="dcterms:W3CDTF">2023-12-07T07:46:31Z</dcterms:modified>
</cp:coreProperties>
</file>