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53"/>
  </p:notesMasterIdLst>
  <p:sldIdLst>
    <p:sldId id="306" r:id="rId2"/>
    <p:sldId id="547" r:id="rId3"/>
    <p:sldId id="638" r:id="rId4"/>
    <p:sldId id="622" r:id="rId5"/>
    <p:sldId id="624" r:id="rId6"/>
    <p:sldId id="625" r:id="rId7"/>
    <p:sldId id="629" r:id="rId8"/>
    <p:sldId id="648" r:id="rId9"/>
    <p:sldId id="626" r:id="rId10"/>
    <p:sldId id="600" r:id="rId11"/>
    <p:sldId id="630" r:id="rId12"/>
    <p:sldId id="631" r:id="rId13"/>
    <p:sldId id="628" r:id="rId14"/>
    <p:sldId id="636" r:id="rId15"/>
    <p:sldId id="632" r:id="rId16"/>
    <p:sldId id="601" r:id="rId17"/>
    <p:sldId id="633" r:id="rId18"/>
    <p:sldId id="634" r:id="rId19"/>
    <p:sldId id="635" r:id="rId20"/>
    <p:sldId id="609" r:id="rId21"/>
    <p:sldId id="598" r:id="rId22"/>
    <p:sldId id="599" r:id="rId23"/>
    <p:sldId id="602" r:id="rId24"/>
    <p:sldId id="603" r:id="rId25"/>
    <p:sldId id="604" r:id="rId26"/>
    <p:sldId id="605" r:id="rId27"/>
    <p:sldId id="606" r:id="rId28"/>
    <p:sldId id="608" r:id="rId29"/>
    <p:sldId id="607" r:id="rId30"/>
    <p:sldId id="610" r:id="rId31"/>
    <p:sldId id="611" r:id="rId32"/>
    <p:sldId id="613" r:id="rId33"/>
    <p:sldId id="612" r:id="rId34"/>
    <p:sldId id="614" r:id="rId35"/>
    <p:sldId id="649" r:id="rId36"/>
    <p:sldId id="615" r:id="rId37"/>
    <p:sldId id="616" r:id="rId38"/>
    <p:sldId id="646" r:id="rId39"/>
    <p:sldId id="647" r:id="rId40"/>
    <p:sldId id="617" r:id="rId41"/>
    <p:sldId id="618" r:id="rId42"/>
    <p:sldId id="619" r:id="rId43"/>
    <p:sldId id="620" r:id="rId44"/>
    <p:sldId id="639" r:id="rId45"/>
    <p:sldId id="640" r:id="rId46"/>
    <p:sldId id="641" r:id="rId47"/>
    <p:sldId id="643" r:id="rId48"/>
    <p:sldId id="644" r:id="rId49"/>
    <p:sldId id="645" r:id="rId50"/>
    <p:sldId id="576" r:id="rId51"/>
    <p:sldId id="650"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990000"/>
    <a:srgbClr val="0066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5331" autoAdjust="0"/>
  </p:normalViewPr>
  <p:slideViewPr>
    <p:cSldViewPr>
      <p:cViewPr varScale="1">
        <p:scale>
          <a:sx n="77" d="100"/>
          <a:sy n="77" d="100"/>
        </p:scale>
        <p:origin x="1092" y="90"/>
      </p:cViewPr>
      <p:guideLst>
        <p:guide orient="horz" pos="2160"/>
        <p:guide pos="2880"/>
      </p:guideLst>
    </p:cSldViewPr>
  </p:slideViewPr>
  <p:outlineViewPr>
    <p:cViewPr>
      <p:scale>
        <a:sx n="33" d="100"/>
        <a:sy n="33" d="100"/>
      </p:scale>
      <p:origin x="0" y="11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BC15C7-9BC5-433D-92A7-BCC39A2CC830}" type="doc">
      <dgm:prSet loTypeId="urn:microsoft.com/office/officeart/2005/8/layout/default#26" loCatId="list" qsTypeId="urn:microsoft.com/office/officeart/2005/8/quickstyle/simple5" qsCatId="simple" csTypeId="urn:microsoft.com/office/officeart/2005/8/colors/accent4_3" csCatId="accent4" phldr="1"/>
      <dgm:spPr/>
      <dgm:t>
        <a:bodyPr/>
        <a:lstStyle/>
        <a:p>
          <a:endParaRPr lang="en-US"/>
        </a:p>
      </dgm:t>
    </dgm:pt>
    <dgm:pt modelId="{D106D101-98E2-4ADD-B050-08FB6FD9C7E3}">
      <dgm:prSet phldrT="[Text]"/>
      <dgm:spPr>
        <a:xfrm>
          <a:off x="667256" y="1220"/>
          <a:ext cx="3573660" cy="2144196"/>
        </a:xfrm>
        <a:gradFill rotWithShape="0">
          <a:gsLst>
            <a:gs pos="0">
              <a:srgbClr val="8064A2">
                <a:shade val="80000"/>
                <a:hueOff val="0"/>
                <a:satOff val="0"/>
                <a:lumOff val="0"/>
                <a:alphaOff val="0"/>
                <a:shade val="51000"/>
                <a:satMod val="130000"/>
              </a:srgbClr>
            </a:gs>
            <a:gs pos="80000">
              <a:srgbClr val="8064A2">
                <a:shade val="80000"/>
                <a:hueOff val="0"/>
                <a:satOff val="0"/>
                <a:lumOff val="0"/>
                <a:alphaOff val="0"/>
                <a:shade val="93000"/>
                <a:satMod val="130000"/>
              </a:srgbClr>
            </a:gs>
            <a:gs pos="100000">
              <a:srgbClr val="8064A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dirty="0" smtClean="0">
              <a:solidFill>
                <a:sysClr val="window" lastClr="FFFFFF"/>
              </a:solidFill>
              <a:latin typeface="Calibri"/>
              <a:ea typeface="+mn-ea"/>
              <a:cs typeface="+mn-cs"/>
            </a:rPr>
            <a:t>Discuss the functions common to most database management systems</a:t>
          </a:r>
          <a:endParaRPr lang="en-US" dirty="0">
            <a:solidFill>
              <a:sysClr val="window" lastClr="FFFFFF"/>
            </a:solidFill>
            <a:latin typeface="Calibri"/>
            <a:ea typeface="+mn-ea"/>
            <a:cs typeface="+mn-cs"/>
          </a:endParaRPr>
        </a:p>
      </dgm:t>
    </dgm:pt>
    <dgm:pt modelId="{685FBDA6-CC85-496D-A170-BC99493577D0}" type="parTrans" cxnId="{F6B034F9-891C-437A-8AF1-AD1C485BC557}">
      <dgm:prSet/>
      <dgm:spPr/>
      <dgm:t>
        <a:bodyPr/>
        <a:lstStyle/>
        <a:p>
          <a:endParaRPr lang="en-US"/>
        </a:p>
      </dgm:t>
    </dgm:pt>
    <dgm:pt modelId="{1B976BB2-06E8-4BEE-A370-A1865A421EA8}" type="sibTrans" cxnId="{F6B034F9-891C-437A-8AF1-AD1C485BC557}">
      <dgm:prSet/>
      <dgm:spPr/>
      <dgm:t>
        <a:bodyPr/>
        <a:lstStyle/>
        <a:p>
          <a:endParaRPr lang="en-US"/>
        </a:p>
      </dgm:t>
    </dgm:pt>
    <dgm:pt modelId="{05557526-5BAD-42C3-B5E0-D9D41440BD4D}">
      <dgm:prSet/>
      <dgm:spPr>
        <a:xfrm>
          <a:off x="667256" y="2502783"/>
          <a:ext cx="3573660" cy="2144196"/>
        </a:xfrm>
        <a:gradFill rotWithShape="0">
          <a:gsLst>
            <a:gs pos="0">
              <a:srgbClr val="8064A2">
                <a:shade val="80000"/>
                <a:hueOff val="-117705"/>
                <a:satOff val="-2910"/>
                <a:lumOff val="16659"/>
                <a:alphaOff val="0"/>
                <a:shade val="51000"/>
                <a:satMod val="130000"/>
              </a:srgbClr>
            </a:gs>
            <a:gs pos="80000">
              <a:srgbClr val="8064A2">
                <a:shade val="80000"/>
                <a:hueOff val="-117705"/>
                <a:satOff val="-2910"/>
                <a:lumOff val="16659"/>
                <a:alphaOff val="0"/>
                <a:shade val="93000"/>
                <a:satMod val="130000"/>
              </a:srgbClr>
            </a:gs>
            <a:gs pos="100000">
              <a:srgbClr val="8064A2">
                <a:shade val="80000"/>
                <a:hueOff val="-117705"/>
                <a:satOff val="-2910"/>
                <a:lumOff val="1665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dirty="0" smtClean="0">
              <a:solidFill>
                <a:sysClr val="window" lastClr="FFFFFF"/>
              </a:solidFill>
              <a:latin typeface="Calibri"/>
              <a:ea typeface="+mn-ea"/>
              <a:cs typeface="+mn-cs"/>
            </a:rPr>
            <a:t>Explain how to access Web databases</a:t>
          </a:r>
        </a:p>
      </dgm:t>
    </dgm:pt>
    <dgm:pt modelId="{2ABD57E0-B1BC-44B8-A5A1-63E66E6A556D}" type="parTrans" cxnId="{4C74FEBA-F5F9-4542-958D-B97936400503}">
      <dgm:prSet/>
      <dgm:spPr/>
      <dgm:t>
        <a:bodyPr/>
        <a:lstStyle/>
        <a:p>
          <a:endParaRPr lang="en-US"/>
        </a:p>
      </dgm:t>
    </dgm:pt>
    <dgm:pt modelId="{CECA22A5-D898-4AD2-BDED-604DCD32193A}" type="sibTrans" cxnId="{4C74FEBA-F5F9-4542-958D-B97936400503}">
      <dgm:prSet/>
      <dgm:spPr/>
      <dgm:t>
        <a:bodyPr/>
        <a:lstStyle/>
        <a:p>
          <a:endParaRPr lang="en-US"/>
        </a:p>
      </dgm:t>
    </dgm:pt>
    <dgm:pt modelId="{E305D244-E4DA-4F72-BDF4-41C0BBE13480}">
      <dgm:prSet/>
      <dgm:spPr>
        <a:xfrm>
          <a:off x="4598283" y="2502783"/>
          <a:ext cx="3573660" cy="2144196"/>
        </a:xfrm>
        <a:gradFill rotWithShape="0">
          <a:gsLst>
            <a:gs pos="0">
              <a:srgbClr val="8064A2">
                <a:shade val="80000"/>
                <a:hueOff val="-176558"/>
                <a:satOff val="-4365"/>
                <a:lumOff val="24988"/>
                <a:alphaOff val="0"/>
                <a:shade val="51000"/>
                <a:satMod val="130000"/>
              </a:srgbClr>
            </a:gs>
            <a:gs pos="80000">
              <a:srgbClr val="8064A2">
                <a:shade val="80000"/>
                <a:hueOff val="-176558"/>
                <a:satOff val="-4365"/>
                <a:lumOff val="24988"/>
                <a:alphaOff val="0"/>
                <a:shade val="93000"/>
                <a:satMod val="130000"/>
              </a:srgbClr>
            </a:gs>
            <a:gs pos="100000">
              <a:srgbClr val="8064A2">
                <a:shade val="80000"/>
                <a:hueOff val="-176558"/>
                <a:satOff val="-4365"/>
                <a:lumOff val="2498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dirty="0" smtClean="0">
              <a:solidFill>
                <a:sysClr val="window" lastClr="FFFFFF"/>
              </a:solidFill>
              <a:latin typeface="Calibri"/>
              <a:ea typeface="+mn-ea"/>
              <a:cs typeface="+mn-cs"/>
            </a:rPr>
            <a:t>Identify database design guidelines and discuss the responsibilities of database analysts and administrators</a:t>
          </a:r>
        </a:p>
      </dgm:t>
    </dgm:pt>
    <dgm:pt modelId="{6FAA8C4F-8DCE-40D0-8C3A-789A46BB559A}" type="parTrans" cxnId="{943226DF-1750-40D5-8F2E-C53A206B1A21}">
      <dgm:prSet/>
      <dgm:spPr/>
      <dgm:t>
        <a:bodyPr/>
        <a:lstStyle/>
        <a:p>
          <a:endParaRPr lang="en-US"/>
        </a:p>
      </dgm:t>
    </dgm:pt>
    <dgm:pt modelId="{EE5E6A38-E239-4E01-BC03-EDAE4BDB735E}" type="sibTrans" cxnId="{943226DF-1750-40D5-8F2E-C53A206B1A21}">
      <dgm:prSet/>
      <dgm:spPr/>
      <dgm:t>
        <a:bodyPr/>
        <a:lstStyle/>
        <a:p>
          <a:endParaRPr lang="en-US"/>
        </a:p>
      </dgm:t>
    </dgm:pt>
    <dgm:pt modelId="{E88FE9AA-4C3E-40FE-9938-E4D57BB1009F}">
      <dgm:prSet phldrT="[Text]"/>
      <dgm:spPr>
        <a:xfrm>
          <a:off x="4598283" y="1220"/>
          <a:ext cx="3573660" cy="2144196"/>
        </a:xfrm>
        <a:gradFill rotWithShape="0">
          <a:gsLst>
            <a:gs pos="0">
              <a:srgbClr val="8064A2">
                <a:shade val="80000"/>
                <a:hueOff val="-58853"/>
                <a:satOff val="-1455"/>
                <a:lumOff val="8329"/>
                <a:alphaOff val="0"/>
                <a:shade val="51000"/>
                <a:satMod val="130000"/>
              </a:srgbClr>
            </a:gs>
            <a:gs pos="80000">
              <a:srgbClr val="8064A2">
                <a:shade val="80000"/>
                <a:hueOff val="-58853"/>
                <a:satOff val="-1455"/>
                <a:lumOff val="8329"/>
                <a:alphaOff val="0"/>
                <a:shade val="93000"/>
                <a:satMod val="130000"/>
              </a:srgbClr>
            </a:gs>
            <a:gs pos="100000">
              <a:srgbClr val="8064A2">
                <a:shade val="80000"/>
                <a:hueOff val="-58853"/>
                <a:satOff val="-1455"/>
                <a:lumOff val="832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dirty="0" smtClean="0">
              <a:solidFill>
                <a:sysClr val="window" lastClr="FFFFFF"/>
              </a:solidFill>
              <a:latin typeface="Calibri"/>
              <a:ea typeface="+mn-ea"/>
              <a:cs typeface="+mn-cs"/>
            </a:rPr>
            <a:t>Describe characteristics of relational, object-oriented, and multidimensional databases</a:t>
          </a:r>
          <a:endParaRPr lang="en-US" dirty="0">
            <a:solidFill>
              <a:sysClr val="window" lastClr="FFFFFF"/>
            </a:solidFill>
            <a:latin typeface="Calibri"/>
            <a:ea typeface="+mn-ea"/>
            <a:cs typeface="+mn-cs"/>
          </a:endParaRPr>
        </a:p>
      </dgm:t>
    </dgm:pt>
    <dgm:pt modelId="{DEFD58DC-FE61-49A2-87F1-9905127B24EC}" type="parTrans" cxnId="{B430BECD-4C2E-404F-AF77-7747ABC9BA9E}">
      <dgm:prSet/>
      <dgm:spPr/>
      <dgm:t>
        <a:bodyPr/>
        <a:lstStyle/>
        <a:p>
          <a:endParaRPr lang="en-US"/>
        </a:p>
      </dgm:t>
    </dgm:pt>
    <dgm:pt modelId="{74FC5AD2-EDF8-435F-AB87-6A5BDF409FA8}" type="sibTrans" cxnId="{B430BECD-4C2E-404F-AF77-7747ABC9BA9E}">
      <dgm:prSet/>
      <dgm:spPr/>
      <dgm:t>
        <a:bodyPr/>
        <a:lstStyle/>
        <a:p>
          <a:endParaRPr lang="en-US"/>
        </a:p>
      </dgm:t>
    </dgm:pt>
    <dgm:pt modelId="{0283AAF8-8E6B-4228-934C-18F9A9076AC0}" type="pres">
      <dgm:prSet presAssocID="{3DBC15C7-9BC5-433D-92A7-BCC39A2CC830}" presName="diagram" presStyleCnt="0">
        <dgm:presLayoutVars>
          <dgm:dir/>
          <dgm:resizeHandles val="exact"/>
        </dgm:presLayoutVars>
      </dgm:prSet>
      <dgm:spPr/>
      <dgm:t>
        <a:bodyPr/>
        <a:lstStyle/>
        <a:p>
          <a:endParaRPr lang="en-US"/>
        </a:p>
      </dgm:t>
    </dgm:pt>
    <dgm:pt modelId="{2C05064A-AF3B-4300-BA44-77588901B427}" type="pres">
      <dgm:prSet presAssocID="{D106D101-98E2-4ADD-B050-08FB6FD9C7E3}" presName="node" presStyleLbl="node1" presStyleIdx="0" presStyleCnt="4">
        <dgm:presLayoutVars>
          <dgm:bulletEnabled val="1"/>
        </dgm:presLayoutVars>
      </dgm:prSet>
      <dgm:spPr>
        <a:prstGeom prst="rect">
          <a:avLst/>
        </a:prstGeom>
      </dgm:spPr>
      <dgm:t>
        <a:bodyPr/>
        <a:lstStyle/>
        <a:p>
          <a:endParaRPr lang="en-US"/>
        </a:p>
      </dgm:t>
    </dgm:pt>
    <dgm:pt modelId="{EDCDCE41-86BA-475A-A518-EA8E02F91814}" type="pres">
      <dgm:prSet presAssocID="{1B976BB2-06E8-4BEE-A370-A1865A421EA8}" presName="sibTrans" presStyleCnt="0"/>
      <dgm:spPr/>
    </dgm:pt>
    <dgm:pt modelId="{AD21E76C-8CD7-49F6-84FA-BAEC6552633B}" type="pres">
      <dgm:prSet presAssocID="{E88FE9AA-4C3E-40FE-9938-E4D57BB1009F}" presName="node" presStyleLbl="node1" presStyleIdx="1" presStyleCnt="4">
        <dgm:presLayoutVars>
          <dgm:bulletEnabled val="1"/>
        </dgm:presLayoutVars>
      </dgm:prSet>
      <dgm:spPr>
        <a:prstGeom prst="rect">
          <a:avLst/>
        </a:prstGeom>
      </dgm:spPr>
      <dgm:t>
        <a:bodyPr/>
        <a:lstStyle/>
        <a:p>
          <a:endParaRPr lang="en-US"/>
        </a:p>
      </dgm:t>
    </dgm:pt>
    <dgm:pt modelId="{C376E0CE-E5C7-4CB5-A9A2-DE49C06D5599}" type="pres">
      <dgm:prSet presAssocID="{74FC5AD2-EDF8-435F-AB87-6A5BDF409FA8}" presName="sibTrans" presStyleCnt="0"/>
      <dgm:spPr/>
    </dgm:pt>
    <dgm:pt modelId="{488B5923-AC3E-4D59-8C0C-343C00C04047}" type="pres">
      <dgm:prSet presAssocID="{05557526-5BAD-42C3-B5E0-D9D41440BD4D}" presName="node" presStyleLbl="node1" presStyleIdx="2" presStyleCnt="4">
        <dgm:presLayoutVars>
          <dgm:bulletEnabled val="1"/>
        </dgm:presLayoutVars>
      </dgm:prSet>
      <dgm:spPr>
        <a:prstGeom prst="rect">
          <a:avLst/>
        </a:prstGeom>
      </dgm:spPr>
      <dgm:t>
        <a:bodyPr/>
        <a:lstStyle/>
        <a:p>
          <a:endParaRPr lang="en-US"/>
        </a:p>
      </dgm:t>
    </dgm:pt>
    <dgm:pt modelId="{F6608784-496D-49D4-A231-FBCBB0CEAA22}" type="pres">
      <dgm:prSet presAssocID="{CECA22A5-D898-4AD2-BDED-604DCD32193A}" presName="sibTrans" presStyleCnt="0"/>
      <dgm:spPr/>
    </dgm:pt>
    <dgm:pt modelId="{62C2ED9B-B29C-4E58-9B3A-D963C4EC40A3}" type="pres">
      <dgm:prSet presAssocID="{E305D244-E4DA-4F72-BDF4-41C0BBE13480}" presName="node" presStyleLbl="node1" presStyleIdx="3" presStyleCnt="4">
        <dgm:presLayoutVars>
          <dgm:bulletEnabled val="1"/>
        </dgm:presLayoutVars>
      </dgm:prSet>
      <dgm:spPr>
        <a:prstGeom prst="rect">
          <a:avLst/>
        </a:prstGeom>
      </dgm:spPr>
      <dgm:t>
        <a:bodyPr/>
        <a:lstStyle/>
        <a:p>
          <a:endParaRPr lang="en-US"/>
        </a:p>
      </dgm:t>
    </dgm:pt>
  </dgm:ptLst>
  <dgm:cxnLst>
    <dgm:cxn modelId="{F6B034F9-891C-437A-8AF1-AD1C485BC557}" srcId="{3DBC15C7-9BC5-433D-92A7-BCC39A2CC830}" destId="{D106D101-98E2-4ADD-B050-08FB6FD9C7E3}" srcOrd="0" destOrd="0" parTransId="{685FBDA6-CC85-496D-A170-BC99493577D0}" sibTransId="{1B976BB2-06E8-4BEE-A370-A1865A421EA8}"/>
    <dgm:cxn modelId="{4C74FEBA-F5F9-4542-958D-B97936400503}" srcId="{3DBC15C7-9BC5-433D-92A7-BCC39A2CC830}" destId="{05557526-5BAD-42C3-B5E0-D9D41440BD4D}" srcOrd="2" destOrd="0" parTransId="{2ABD57E0-B1BC-44B8-A5A1-63E66E6A556D}" sibTransId="{CECA22A5-D898-4AD2-BDED-604DCD32193A}"/>
    <dgm:cxn modelId="{45B90430-0CAE-41D9-A4E2-A4182593DF82}" type="presOf" srcId="{3DBC15C7-9BC5-433D-92A7-BCC39A2CC830}" destId="{0283AAF8-8E6B-4228-934C-18F9A9076AC0}" srcOrd="0" destOrd="0" presId="urn:microsoft.com/office/officeart/2005/8/layout/default#26"/>
    <dgm:cxn modelId="{943226DF-1750-40D5-8F2E-C53A206B1A21}" srcId="{3DBC15C7-9BC5-433D-92A7-BCC39A2CC830}" destId="{E305D244-E4DA-4F72-BDF4-41C0BBE13480}" srcOrd="3" destOrd="0" parTransId="{6FAA8C4F-8DCE-40D0-8C3A-789A46BB559A}" sibTransId="{EE5E6A38-E239-4E01-BC03-EDAE4BDB735E}"/>
    <dgm:cxn modelId="{4DC8ACFA-B959-4F75-A2CB-913EBF0C0269}" type="presOf" srcId="{05557526-5BAD-42C3-B5E0-D9D41440BD4D}" destId="{488B5923-AC3E-4D59-8C0C-343C00C04047}" srcOrd="0" destOrd="0" presId="urn:microsoft.com/office/officeart/2005/8/layout/default#26"/>
    <dgm:cxn modelId="{05D3DB71-8954-4921-A627-BDAFC344726B}" type="presOf" srcId="{E88FE9AA-4C3E-40FE-9938-E4D57BB1009F}" destId="{AD21E76C-8CD7-49F6-84FA-BAEC6552633B}" srcOrd="0" destOrd="0" presId="urn:microsoft.com/office/officeart/2005/8/layout/default#26"/>
    <dgm:cxn modelId="{B430BECD-4C2E-404F-AF77-7747ABC9BA9E}" srcId="{3DBC15C7-9BC5-433D-92A7-BCC39A2CC830}" destId="{E88FE9AA-4C3E-40FE-9938-E4D57BB1009F}" srcOrd="1" destOrd="0" parTransId="{DEFD58DC-FE61-49A2-87F1-9905127B24EC}" sibTransId="{74FC5AD2-EDF8-435F-AB87-6A5BDF409FA8}"/>
    <dgm:cxn modelId="{5826A3BF-5FEE-4377-B0D0-2EF87A4EE115}" type="presOf" srcId="{E305D244-E4DA-4F72-BDF4-41C0BBE13480}" destId="{62C2ED9B-B29C-4E58-9B3A-D963C4EC40A3}" srcOrd="0" destOrd="0" presId="urn:microsoft.com/office/officeart/2005/8/layout/default#26"/>
    <dgm:cxn modelId="{597660D6-E485-4FAC-9F26-F0ED24CC8DAB}" type="presOf" srcId="{D106D101-98E2-4ADD-B050-08FB6FD9C7E3}" destId="{2C05064A-AF3B-4300-BA44-77588901B427}" srcOrd="0" destOrd="0" presId="urn:microsoft.com/office/officeart/2005/8/layout/default#26"/>
    <dgm:cxn modelId="{251B860C-D841-4A2E-BEA2-E7D4B5F8C4B4}" type="presParOf" srcId="{0283AAF8-8E6B-4228-934C-18F9A9076AC0}" destId="{2C05064A-AF3B-4300-BA44-77588901B427}" srcOrd="0" destOrd="0" presId="urn:microsoft.com/office/officeart/2005/8/layout/default#26"/>
    <dgm:cxn modelId="{A739E063-D4A6-49DC-A6FB-8AA1DCB61988}" type="presParOf" srcId="{0283AAF8-8E6B-4228-934C-18F9A9076AC0}" destId="{EDCDCE41-86BA-475A-A518-EA8E02F91814}" srcOrd="1" destOrd="0" presId="urn:microsoft.com/office/officeart/2005/8/layout/default#26"/>
    <dgm:cxn modelId="{7A6EB4DF-D685-4C67-8228-0510CC2ADA9B}" type="presParOf" srcId="{0283AAF8-8E6B-4228-934C-18F9A9076AC0}" destId="{AD21E76C-8CD7-49F6-84FA-BAEC6552633B}" srcOrd="2" destOrd="0" presId="urn:microsoft.com/office/officeart/2005/8/layout/default#26"/>
    <dgm:cxn modelId="{485A5DE5-96F2-4454-82D8-9B0A08D909E1}" type="presParOf" srcId="{0283AAF8-8E6B-4228-934C-18F9A9076AC0}" destId="{C376E0CE-E5C7-4CB5-A9A2-DE49C06D5599}" srcOrd="3" destOrd="0" presId="urn:microsoft.com/office/officeart/2005/8/layout/default#26"/>
    <dgm:cxn modelId="{57BD6CB7-A63F-4EAB-9618-5D399C8B890D}" type="presParOf" srcId="{0283AAF8-8E6B-4228-934C-18F9A9076AC0}" destId="{488B5923-AC3E-4D59-8C0C-343C00C04047}" srcOrd="4" destOrd="0" presId="urn:microsoft.com/office/officeart/2005/8/layout/default#26"/>
    <dgm:cxn modelId="{8CE150FF-E310-4DF2-B3F1-02C98ED92DF4}" type="presParOf" srcId="{0283AAF8-8E6B-4228-934C-18F9A9076AC0}" destId="{F6608784-496D-49D4-A231-FBCBB0CEAA22}" srcOrd="5" destOrd="0" presId="urn:microsoft.com/office/officeart/2005/8/layout/default#26"/>
    <dgm:cxn modelId="{DCCCD15F-7241-4E16-B970-162602217276}" type="presParOf" srcId="{0283AAF8-8E6B-4228-934C-18F9A9076AC0}" destId="{62C2ED9B-B29C-4E58-9B3A-D963C4EC40A3}" srcOrd="6" destOrd="0" presId="urn:microsoft.com/office/officeart/2005/8/layout/defaul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30F02D-1122-4EB4-AB14-5304A67048FB}"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US"/>
        </a:p>
      </dgm:t>
    </dgm:pt>
    <dgm:pt modelId="{672C8356-8C52-4CA0-95FD-726EDC79AF32}">
      <dgm:prSet phldrT="[Text]"/>
      <dgm:spPr>
        <a:xfrm>
          <a:off x="0" y="2549"/>
          <a:ext cx="8839200" cy="3732300"/>
        </a:xfr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US" dirty="0" smtClean="0">
              <a:solidFill>
                <a:sysClr val="window" lastClr="FFFFFF"/>
              </a:solidFill>
              <a:latin typeface="Calibri"/>
              <a:ea typeface="+mn-ea"/>
              <a:cs typeface="+mn-cs"/>
            </a:rPr>
            <a:t>A DBMS provides means to ensure that only authorized users access data at permitted times</a:t>
          </a:r>
          <a:endParaRPr lang="en-US" dirty="0">
            <a:solidFill>
              <a:sysClr val="window" lastClr="FFFFFF"/>
            </a:solidFill>
            <a:latin typeface="Calibri"/>
            <a:ea typeface="+mn-ea"/>
            <a:cs typeface="+mn-cs"/>
          </a:endParaRPr>
        </a:p>
      </dgm:t>
    </dgm:pt>
    <dgm:pt modelId="{CA307C97-E4B4-4F31-BD67-19F88C490BD2}" type="parTrans" cxnId="{CB10BF77-677C-4048-8262-368280CD1381}">
      <dgm:prSet/>
      <dgm:spPr/>
      <dgm:t>
        <a:bodyPr/>
        <a:lstStyle/>
        <a:p>
          <a:endParaRPr lang="en-US"/>
        </a:p>
      </dgm:t>
    </dgm:pt>
    <dgm:pt modelId="{D6CA7EA3-75D8-4818-8DE7-71FCA496B887}" type="sibTrans" cxnId="{CB10BF77-677C-4048-8262-368280CD1381}">
      <dgm:prSet/>
      <dgm:spPr/>
      <dgm:t>
        <a:bodyPr/>
        <a:lstStyle/>
        <a:p>
          <a:endParaRPr lang="en-US"/>
        </a:p>
      </dgm:t>
    </dgm:pt>
    <dgm:pt modelId="{9AB119C3-FC21-4D66-9738-B1F17F4CE2C0}" type="pres">
      <dgm:prSet presAssocID="{FE30F02D-1122-4EB4-AB14-5304A67048FB}" presName="linear" presStyleCnt="0">
        <dgm:presLayoutVars>
          <dgm:animLvl val="lvl"/>
          <dgm:resizeHandles val="exact"/>
        </dgm:presLayoutVars>
      </dgm:prSet>
      <dgm:spPr/>
      <dgm:t>
        <a:bodyPr/>
        <a:lstStyle/>
        <a:p>
          <a:endParaRPr lang="en-US"/>
        </a:p>
      </dgm:t>
    </dgm:pt>
    <dgm:pt modelId="{038394BB-B48E-41D7-8279-FBC38361CB0B}" type="pres">
      <dgm:prSet presAssocID="{672C8356-8C52-4CA0-95FD-726EDC79AF32}" presName="parentText" presStyleLbl="node1" presStyleIdx="0" presStyleCnt="1" custLinFactY="9467" custLinFactNeighborY="100000">
        <dgm:presLayoutVars>
          <dgm:chMax val="0"/>
          <dgm:bulletEnabled val="1"/>
        </dgm:presLayoutVars>
      </dgm:prSet>
      <dgm:spPr>
        <a:prstGeom prst="roundRect">
          <a:avLst/>
        </a:prstGeom>
      </dgm:spPr>
      <dgm:t>
        <a:bodyPr/>
        <a:lstStyle/>
        <a:p>
          <a:endParaRPr lang="en-US"/>
        </a:p>
      </dgm:t>
    </dgm:pt>
  </dgm:ptLst>
  <dgm:cxnLst>
    <dgm:cxn modelId="{FEA1392B-4B26-4978-A5D1-C88DAE7C34D1}" type="presOf" srcId="{FE30F02D-1122-4EB4-AB14-5304A67048FB}" destId="{9AB119C3-FC21-4D66-9738-B1F17F4CE2C0}" srcOrd="0" destOrd="0" presId="urn:microsoft.com/office/officeart/2005/8/layout/vList2"/>
    <dgm:cxn modelId="{8CBFCBD6-9D2C-4B92-89C4-27CD25B7B7ED}" type="presOf" srcId="{672C8356-8C52-4CA0-95FD-726EDC79AF32}" destId="{038394BB-B48E-41D7-8279-FBC38361CB0B}" srcOrd="0" destOrd="0" presId="urn:microsoft.com/office/officeart/2005/8/layout/vList2"/>
    <dgm:cxn modelId="{CB10BF77-677C-4048-8262-368280CD1381}" srcId="{FE30F02D-1122-4EB4-AB14-5304A67048FB}" destId="{672C8356-8C52-4CA0-95FD-726EDC79AF32}" srcOrd="0" destOrd="0" parTransId="{CA307C97-E4B4-4F31-BD67-19F88C490BD2}" sibTransId="{D6CA7EA3-75D8-4818-8DE7-71FCA496B887}"/>
    <dgm:cxn modelId="{C1290F7E-7BDD-42EE-B363-111AC6F51F39}" type="presParOf" srcId="{9AB119C3-FC21-4D66-9738-B1F17F4CE2C0}" destId="{038394BB-B48E-41D7-8279-FBC38361CB0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29E8B4-F88A-4618-9093-45E13140AFC5}" type="doc">
      <dgm:prSet loTypeId="urn:microsoft.com/office/officeart/2005/8/layout/default#32" loCatId="list" qsTypeId="urn:microsoft.com/office/officeart/2005/8/quickstyle/simple4" qsCatId="simple" csTypeId="urn:microsoft.com/office/officeart/2005/8/colors/accent4_3" csCatId="accent4" phldr="1"/>
      <dgm:spPr/>
      <dgm:t>
        <a:bodyPr/>
        <a:lstStyle/>
        <a:p>
          <a:endParaRPr lang="en-US"/>
        </a:p>
      </dgm:t>
    </dgm:pt>
    <dgm:pt modelId="{B5AD591B-1D95-43AD-9C8C-A417D3D7610B}">
      <dgm:prSet phldrT="[Text]"/>
      <dgm:spPr>
        <a:xfrm>
          <a:off x="525809" y="744"/>
          <a:ext cx="2402085" cy="1441251"/>
        </a:xfrm>
        <a:gradFill rotWithShape="0">
          <a:gsLst>
            <a:gs pos="0">
              <a:srgbClr val="8064A2">
                <a:shade val="80000"/>
                <a:hueOff val="0"/>
                <a:satOff val="0"/>
                <a:lumOff val="0"/>
                <a:alphaOff val="0"/>
                <a:shade val="51000"/>
                <a:satMod val="130000"/>
              </a:srgbClr>
            </a:gs>
            <a:gs pos="80000">
              <a:srgbClr val="8064A2">
                <a:shade val="80000"/>
                <a:hueOff val="0"/>
                <a:satOff val="0"/>
                <a:lumOff val="0"/>
                <a:alphaOff val="0"/>
                <a:shade val="93000"/>
                <a:satMod val="130000"/>
              </a:srgbClr>
            </a:gs>
            <a:gs pos="100000">
              <a:srgbClr val="8064A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b="1" dirty="0" smtClean="0">
              <a:solidFill>
                <a:sysClr val="window" lastClr="FFFFFF"/>
              </a:solidFill>
              <a:latin typeface="Calibri"/>
              <a:ea typeface="+mn-ea"/>
              <a:cs typeface="+mn-cs"/>
            </a:rPr>
            <a:t>Backup</a:t>
          </a:r>
          <a:endParaRPr lang="en-US" b="1" dirty="0">
            <a:solidFill>
              <a:sysClr val="window" lastClr="FFFFFF"/>
            </a:solidFill>
            <a:latin typeface="Calibri"/>
            <a:ea typeface="+mn-ea"/>
            <a:cs typeface="+mn-cs"/>
          </a:endParaRPr>
        </a:p>
      </dgm:t>
    </dgm:pt>
    <dgm:pt modelId="{197BBB7E-E569-498E-85ED-17953EA13922}" type="parTrans" cxnId="{54AEA3ED-B11B-4CF3-B023-9FD1C63AAE49}">
      <dgm:prSet/>
      <dgm:spPr/>
      <dgm:t>
        <a:bodyPr/>
        <a:lstStyle/>
        <a:p>
          <a:endParaRPr lang="en-US"/>
        </a:p>
      </dgm:t>
    </dgm:pt>
    <dgm:pt modelId="{1DE61C05-53C1-47F2-83F9-D55CC80C2A19}" type="sibTrans" cxnId="{54AEA3ED-B11B-4CF3-B023-9FD1C63AAE49}">
      <dgm:prSet/>
      <dgm:spPr/>
      <dgm:t>
        <a:bodyPr/>
        <a:lstStyle/>
        <a:p>
          <a:endParaRPr lang="en-US"/>
        </a:p>
      </dgm:t>
    </dgm:pt>
    <dgm:pt modelId="{B61B3869-8406-4C62-A440-64AF64D49DF3}">
      <dgm:prSet phldrT="[Text]"/>
      <dgm:spPr>
        <a:xfrm>
          <a:off x="3168104" y="744"/>
          <a:ext cx="2402085" cy="1441251"/>
        </a:xfrm>
        <a:gradFill rotWithShape="0">
          <a:gsLst>
            <a:gs pos="0">
              <a:srgbClr val="8064A2">
                <a:shade val="80000"/>
                <a:hueOff val="-58853"/>
                <a:satOff val="-1455"/>
                <a:lumOff val="8329"/>
                <a:alphaOff val="0"/>
                <a:shade val="51000"/>
                <a:satMod val="130000"/>
              </a:srgbClr>
            </a:gs>
            <a:gs pos="80000">
              <a:srgbClr val="8064A2">
                <a:shade val="80000"/>
                <a:hueOff val="-58853"/>
                <a:satOff val="-1455"/>
                <a:lumOff val="8329"/>
                <a:alphaOff val="0"/>
                <a:shade val="93000"/>
                <a:satMod val="130000"/>
              </a:srgbClr>
            </a:gs>
            <a:gs pos="100000">
              <a:srgbClr val="8064A2">
                <a:shade val="80000"/>
                <a:hueOff val="-58853"/>
                <a:satOff val="-1455"/>
                <a:lumOff val="8329"/>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b="1" dirty="0" smtClean="0">
              <a:solidFill>
                <a:sysClr val="window" lastClr="FFFFFF"/>
              </a:solidFill>
              <a:latin typeface="Calibri"/>
              <a:ea typeface="+mn-ea"/>
              <a:cs typeface="+mn-cs"/>
            </a:rPr>
            <a:t>Log</a:t>
          </a:r>
          <a:endParaRPr lang="en-US" b="1" dirty="0">
            <a:solidFill>
              <a:sysClr val="window" lastClr="FFFFFF"/>
            </a:solidFill>
            <a:latin typeface="Calibri"/>
            <a:ea typeface="+mn-ea"/>
            <a:cs typeface="+mn-cs"/>
          </a:endParaRPr>
        </a:p>
      </dgm:t>
    </dgm:pt>
    <dgm:pt modelId="{13CF5600-936C-4C8B-9FF0-62B883F2385A}" type="parTrans" cxnId="{FC274D9A-45D4-4B46-9AAB-3DF5BB6777BD}">
      <dgm:prSet/>
      <dgm:spPr/>
      <dgm:t>
        <a:bodyPr/>
        <a:lstStyle/>
        <a:p>
          <a:endParaRPr lang="en-US"/>
        </a:p>
      </dgm:t>
    </dgm:pt>
    <dgm:pt modelId="{C3F154A8-007F-4169-AFD7-07BE011CF8E2}" type="sibTrans" cxnId="{FC274D9A-45D4-4B46-9AAB-3DF5BB6777BD}">
      <dgm:prSet/>
      <dgm:spPr/>
      <dgm:t>
        <a:bodyPr/>
        <a:lstStyle/>
        <a:p>
          <a:endParaRPr lang="en-US"/>
        </a:p>
      </dgm:t>
    </dgm:pt>
    <dgm:pt modelId="{58A13663-347A-4FAF-857F-B3B4F71DAB94}">
      <dgm:prSet phldrT="[Text]"/>
      <dgm:spPr>
        <a:xfrm>
          <a:off x="525809" y="1682204"/>
          <a:ext cx="2402085" cy="1441251"/>
        </a:xfrm>
        <a:gradFill rotWithShape="0">
          <a:gsLst>
            <a:gs pos="0">
              <a:srgbClr val="8064A2">
                <a:shade val="80000"/>
                <a:hueOff val="-117705"/>
                <a:satOff val="-2910"/>
                <a:lumOff val="16659"/>
                <a:alphaOff val="0"/>
                <a:shade val="51000"/>
                <a:satMod val="130000"/>
              </a:srgbClr>
            </a:gs>
            <a:gs pos="80000">
              <a:srgbClr val="8064A2">
                <a:shade val="80000"/>
                <a:hueOff val="-117705"/>
                <a:satOff val="-2910"/>
                <a:lumOff val="16659"/>
                <a:alphaOff val="0"/>
                <a:shade val="93000"/>
                <a:satMod val="130000"/>
              </a:srgbClr>
            </a:gs>
            <a:gs pos="100000">
              <a:srgbClr val="8064A2">
                <a:shade val="80000"/>
                <a:hueOff val="-117705"/>
                <a:satOff val="-2910"/>
                <a:lumOff val="16659"/>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b="1" dirty="0" smtClean="0">
              <a:solidFill>
                <a:sysClr val="window" lastClr="FFFFFF"/>
              </a:solidFill>
              <a:latin typeface="Calibri"/>
              <a:ea typeface="+mn-ea"/>
              <a:cs typeface="+mn-cs"/>
            </a:rPr>
            <a:t>Recovery utility</a:t>
          </a:r>
          <a:endParaRPr lang="en-US" b="1" dirty="0">
            <a:solidFill>
              <a:sysClr val="window" lastClr="FFFFFF"/>
            </a:solidFill>
            <a:latin typeface="Calibri"/>
            <a:ea typeface="+mn-ea"/>
            <a:cs typeface="+mn-cs"/>
          </a:endParaRPr>
        </a:p>
      </dgm:t>
    </dgm:pt>
    <dgm:pt modelId="{B5E45B40-0F50-46C7-B0AC-C1593C3EBF09}" type="parTrans" cxnId="{FAD01DA2-38D5-4727-92B9-40124AEBC716}">
      <dgm:prSet/>
      <dgm:spPr/>
      <dgm:t>
        <a:bodyPr/>
        <a:lstStyle/>
        <a:p>
          <a:endParaRPr lang="en-US"/>
        </a:p>
      </dgm:t>
    </dgm:pt>
    <dgm:pt modelId="{2FE43EE7-A710-49FA-8D69-E287D5063465}" type="sibTrans" cxnId="{FAD01DA2-38D5-4727-92B9-40124AEBC716}">
      <dgm:prSet/>
      <dgm:spPr/>
      <dgm:t>
        <a:bodyPr/>
        <a:lstStyle/>
        <a:p>
          <a:endParaRPr lang="en-US"/>
        </a:p>
      </dgm:t>
    </dgm:pt>
    <dgm:pt modelId="{81EF6860-D501-4B2C-9A5B-29424ABE5644}">
      <dgm:prSet phldrT="[Text]"/>
      <dgm:spPr>
        <a:xfrm>
          <a:off x="3168104" y="1682204"/>
          <a:ext cx="2402085" cy="1441251"/>
        </a:xfrm>
        <a:gradFill rotWithShape="0">
          <a:gsLst>
            <a:gs pos="0">
              <a:srgbClr val="8064A2">
                <a:shade val="80000"/>
                <a:hueOff val="-176558"/>
                <a:satOff val="-4365"/>
                <a:lumOff val="24988"/>
                <a:alphaOff val="0"/>
                <a:shade val="51000"/>
                <a:satMod val="130000"/>
              </a:srgbClr>
            </a:gs>
            <a:gs pos="80000">
              <a:srgbClr val="8064A2">
                <a:shade val="80000"/>
                <a:hueOff val="-176558"/>
                <a:satOff val="-4365"/>
                <a:lumOff val="24988"/>
                <a:alphaOff val="0"/>
                <a:shade val="93000"/>
                <a:satMod val="130000"/>
              </a:srgbClr>
            </a:gs>
            <a:gs pos="100000">
              <a:srgbClr val="8064A2">
                <a:shade val="80000"/>
                <a:hueOff val="-176558"/>
                <a:satOff val="-4365"/>
                <a:lumOff val="24988"/>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en-US" b="0" dirty="0" smtClean="0">
              <a:solidFill>
                <a:sysClr val="window" lastClr="FFFFFF"/>
              </a:solidFill>
              <a:latin typeface="Calibri"/>
              <a:ea typeface="+mn-ea"/>
              <a:cs typeface="+mn-cs"/>
            </a:rPr>
            <a:t>Continuous backup</a:t>
          </a:r>
          <a:endParaRPr lang="en-US" b="0" dirty="0">
            <a:solidFill>
              <a:sysClr val="window" lastClr="FFFFFF"/>
            </a:solidFill>
            <a:latin typeface="Calibri"/>
            <a:ea typeface="+mn-ea"/>
            <a:cs typeface="+mn-cs"/>
          </a:endParaRPr>
        </a:p>
      </dgm:t>
    </dgm:pt>
    <dgm:pt modelId="{7E9E0F78-2548-4CF0-A650-40AA3C8EEB11}" type="parTrans" cxnId="{312FD4CC-1567-456E-A4C8-868AEC4C18E7}">
      <dgm:prSet/>
      <dgm:spPr/>
      <dgm:t>
        <a:bodyPr/>
        <a:lstStyle/>
        <a:p>
          <a:endParaRPr lang="en-US"/>
        </a:p>
      </dgm:t>
    </dgm:pt>
    <dgm:pt modelId="{890F5EDD-441D-4497-BA6F-BA89644B0B6E}" type="sibTrans" cxnId="{312FD4CC-1567-456E-A4C8-868AEC4C18E7}">
      <dgm:prSet/>
      <dgm:spPr/>
      <dgm:t>
        <a:bodyPr/>
        <a:lstStyle/>
        <a:p>
          <a:endParaRPr lang="en-US"/>
        </a:p>
      </dgm:t>
    </dgm:pt>
    <dgm:pt modelId="{A7B03E1B-5A2B-4AEC-9C58-B9F9C3344B65}" type="pres">
      <dgm:prSet presAssocID="{9B29E8B4-F88A-4618-9093-45E13140AFC5}" presName="diagram" presStyleCnt="0">
        <dgm:presLayoutVars>
          <dgm:dir/>
          <dgm:resizeHandles val="exact"/>
        </dgm:presLayoutVars>
      </dgm:prSet>
      <dgm:spPr/>
      <dgm:t>
        <a:bodyPr/>
        <a:lstStyle/>
        <a:p>
          <a:endParaRPr lang="en-US"/>
        </a:p>
      </dgm:t>
    </dgm:pt>
    <dgm:pt modelId="{B19A9070-896B-429B-B8E0-1A9135397DA8}" type="pres">
      <dgm:prSet presAssocID="{B5AD591B-1D95-43AD-9C8C-A417D3D7610B}" presName="node" presStyleLbl="node1" presStyleIdx="0" presStyleCnt="4">
        <dgm:presLayoutVars>
          <dgm:bulletEnabled val="1"/>
        </dgm:presLayoutVars>
      </dgm:prSet>
      <dgm:spPr>
        <a:prstGeom prst="rect">
          <a:avLst/>
        </a:prstGeom>
      </dgm:spPr>
      <dgm:t>
        <a:bodyPr/>
        <a:lstStyle/>
        <a:p>
          <a:endParaRPr lang="en-US"/>
        </a:p>
      </dgm:t>
    </dgm:pt>
    <dgm:pt modelId="{6C2F4C0C-4F8D-46BE-AC54-E302CBBEEC9C}" type="pres">
      <dgm:prSet presAssocID="{1DE61C05-53C1-47F2-83F9-D55CC80C2A19}" presName="sibTrans" presStyleCnt="0"/>
      <dgm:spPr/>
    </dgm:pt>
    <dgm:pt modelId="{3920921F-7F8F-47E3-A6AF-D0FA29955A9B}" type="pres">
      <dgm:prSet presAssocID="{B61B3869-8406-4C62-A440-64AF64D49DF3}" presName="node" presStyleLbl="node1" presStyleIdx="1" presStyleCnt="4">
        <dgm:presLayoutVars>
          <dgm:bulletEnabled val="1"/>
        </dgm:presLayoutVars>
      </dgm:prSet>
      <dgm:spPr>
        <a:prstGeom prst="rect">
          <a:avLst/>
        </a:prstGeom>
      </dgm:spPr>
      <dgm:t>
        <a:bodyPr/>
        <a:lstStyle/>
        <a:p>
          <a:endParaRPr lang="en-US"/>
        </a:p>
      </dgm:t>
    </dgm:pt>
    <dgm:pt modelId="{2CE69953-8385-434D-B2B9-E01E4A0C0C05}" type="pres">
      <dgm:prSet presAssocID="{C3F154A8-007F-4169-AFD7-07BE011CF8E2}" presName="sibTrans" presStyleCnt="0"/>
      <dgm:spPr/>
    </dgm:pt>
    <dgm:pt modelId="{FC293393-8705-4477-B3D9-F7BCF9B632CE}" type="pres">
      <dgm:prSet presAssocID="{58A13663-347A-4FAF-857F-B3B4F71DAB94}" presName="node" presStyleLbl="node1" presStyleIdx="2" presStyleCnt="4">
        <dgm:presLayoutVars>
          <dgm:bulletEnabled val="1"/>
        </dgm:presLayoutVars>
      </dgm:prSet>
      <dgm:spPr>
        <a:prstGeom prst="rect">
          <a:avLst/>
        </a:prstGeom>
      </dgm:spPr>
      <dgm:t>
        <a:bodyPr/>
        <a:lstStyle/>
        <a:p>
          <a:endParaRPr lang="en-US"/>
        </a:p>
      </dgm:t>
    </dgm:pt>
    <dgm:pt modelId="{0E1C20BA-56B5-4F53-ACDA-44586545D919}" type="pres">
      <dgm:prSet presAssocID="{2FE43EE7-A710-49FA-8D69-E287D5063465}" presName="sibTrans" presStyleCnt="0"/>
      <dgm:spPr/>
    </dgm:pt>
    <dgm:pt modelId="{84C8BF69-F06C-4ADE-A4A2-4B09F50E8A61}" type="pres">
      <dgm:prSet presAssocID="{81EF6860-D501-4B2C-9A5B-29424ABE5644}" presName="node" presStyleLbl="node1" presStyleIdx="3" presStyleCnt="4">
        <dgm:presLayoutVars>
          <dgm:bulletEnabled val="1"/>
        </dgm:presLayoutVars>
      </dgm:prSet>
      <dgm:spPr>
        <a:prstGeom prst="rect">
          <a:avLst/>
        </a:prstGeom>
      </dgm:spPr>
      <dgm:t>
        <a:bodyPr/>
        <a:lstStyle/>
        <a:p>
          <a:endParaRPr lang="en-US"/>
        </a:p>
      </dgm:t>
    </dgm:pt>
  </dgm:ptLst>
  <dgm:cxnLst>
    <dgm:cxn modelId="{312FD4CC-1567-456E-A4C8-868AEC4C18E7}" srcId="{9B29E8B4-F88A-4618-9093-45E13140AFC5}" destId="{81EF6860-D501-4B2C-9A5B-29424ABE5644}" srcOrd="3" destOrd="0" parTransId="{7E9E0F78-2548-4CF0-A650-40AA3C8EEB11}" sibTransId="{890F5EDD-441D-4497-BA6F-BA89644B0B6E}"/>
    <dgm:cxn modelId="{584F0135-3B45-4A62-884C-1A954F7F0ACF}" type="presOf" srcId="{9B29E8B4-F88A-4618-9093-45E13140AFC5}" destId="{A7B03E1B-5A2B-4AEC-9C58-B9F9C3344B65}" srcOrd="0" destOrd="0" presId="urn:microsoft.com/office/officeart/2005/8/layout/default#32"/>
    <dgm:cxn modelId="{A7DDFEED-9F81-48E6-ADEB-4B7CB948505B}" type="presOf" srcId="{B5AD591B-1D95-43AD-9C8C-A417D3D7610B}" destId="{B19A9070-896B-429B-B8E0-1A9135397DA8}" srcOrd="0" destOrd="0" presId="urn:microsoft.com/office/officeart/2005/8/layout/default#32"/>
    <dgm:cxn modelId="{9D567A5B-9AD6-48EE-BEE0-E2801A2D832A}" type="presOf" srcId="{81EF6860-D501-4B2C-9A5B-29424ABE5644}" destId="{84C8BF69-F06C-4ADE-A4A2-4B09F50E8A61}" srcOrd="0" destOrd="0" presId="urn:microsoft.com/office/officeart/2005/8/layout/default#32"/>
    <dgm:cxn modelId="{FAD01DA2-38D5-4727-92B9-40124AEBC716}" srcId="{9B29E8B4-F88A-4618-9093-45E13140AFC5}" destId="{58A13663-347A-4FAF-857F-B3B4F71DAB94}" srcOrd="2" destOrd="0" parTransId="{B5E45B40-0F50-46C7-B0AC-C1593C3EBF09}" sibTransId="{2FE43EE7-A710-49FA-8D69-E287D5063465}"/>
    <dgm:cxn modelId="{54AEA3ED-B11B-4CF3-B023-9FD1C63AAE49}" srcId="{9B29E8B4-F88A-4618-9093-45E13140AFC5}" destId="{B5AD591B-1D95-43AD-9C8C-A417D3D7610B}" srcOrd="0" destOrd="0" parTransId="{197BBB7E-E569-498E-85ED-17953EA13922}" sibTransId="{1DE61C05-53C1-47F2-83F9-D55CC80C2A19}"/>
    <dgm:cxn modelId="{090756C6-742E-4CF5-BFA4-B1A7A8F764F7}" type="presOf" srcId="{B61B3869-8406-4C62-A440-64AF64D49DF3}" destId="{3920921F-7F8F-47E3-A6AF-D0FA29955A9B}" srcOrd="0" destOrd="0" presId="urn:microsoft.com/office/officeart/2005/8/layout/default#32"/>
    <dgm:cxn modelId="{6F67E9EE-3BEB-4602-95B9-8DAF6E1598F6}" type="presOf" srcId="{58A13663-347A-4FAF-857F-B3B4F71DAB94}" destId="{FC293393-8705-4477-B3D9-F7BCF9B632CE}" srcOrd="0" destOrd="0" presId="urn:microsoft.com/office/officeart/2005/8/layout/default#32"/>
    <dgm:cxn modelId="{FC274D9A-45D4-4B46-9AAB-3DF5BB6777BD}" srcId="{9B29E8B4-F88A-4618-9093-45E13140AFC5}" destId="{B61B3869-8406-4C62-A440-64AF64D49DF3}" srcOrd="1" destOrd="0" parTransId="{13CF5600-936C-4C8B-9FF0-62B883F2385A}" sibTransId="{C3F154A8-007F-4169-AFD7-07BE011CF8E2}"/>
    <dgm:cxn modelId="{57B6FC1B-5848-4DCA-B29E-0B76580056A0}" type="presParOf" srcId="{A7B03E1B-5A2B-4AEC-9C58-B9F9C3344B65}" destId="{B19A9070-896B-429B-B8E0-1A9135397DA8}" srcOrd="0" destOrd="0" presId="urn:microsoft.com/office/officeart/2005/8/layout/default#32"/>
    <dgm:cxn modelId="{EAC3F4DF-EB99-470C-87ED-68A420E51DAC}" type="presParOf" srcId="{A7B03E1B-5A2B-4AEC-9C58-B9F9C3344B65}" destId="{6C2F4C0C-4F8D-46BE-AC54-E302CBBEEC9C}" srcOrd="1" destOrd="0" presId="urn:microsoft.com/office/officeart/2005/8/layout/default#32"/>
    <dgm:cxn modelId="{530C3A5D-D608-44E8-A8DF-9E67C8E39907}" type="presParOf" srcId="{A7B03E1B-5A2B-4AEC-9C58-B9F9C3344B65}" destId="{3920921F-7F8F-47E3-A6AF-D0FA29955A9B}" srcOrd="2" destOrd="0" presId="urn:microsoft.com/office/officeart/2005/8/layout/default#32"/>
    <dgm:cxn modelId="{32BF69D3-8E22-43A0-9CD2-1864B2C4E72C}" type="presParOf" srcId="{A7B03E1B-5A2B-4AEC-9C58-B9F9C3344B65}" destId="{2CE69953-8385-434D-B2B9-E01E4A0C0C05}" srcOrd="3" destOrd="0" presId="urn:microsoft.com/office/officeart/2005/8/layout/default#32"/>
    <dgm:cxn modelId="{C6B6E884-1552-4B6E-8505-0D0CEAEC4A10}" type="presParOf" srcId="{A7B03E1B-5A2B-4AEC-9C58-B9F9C3344B65}" destId="{FC293393-8705-4477-B3D9-F7BCF9B632CE}" srcOrd="4" destOrd="0" presId="urn:microsoft.com/office/officeart/2005/8/layout/default#32"/>
    <dgm:cxn modelId="{77C3CB7A-B176-45CC-B651-904C85E1EAF4}" type="presParOf" srcId="{A7B03E1B-5A2B-4AEC-9C58-B9F9C3344B65}" destId="{0E1C20BA-56B5-4F53-ACDA-44586545D919}" srcOrd="5" destOrd="0" presId="urn:microsoft.com/office/officeart/2005/8/layout/default#32"/>
    <dgm:cxn modelId="{94043317-C9AE-4FB3-BC35-456D80062CBB}" type="presParOf" srcId="{A7B03E1B-5A2B-4AEC-9C58-B9F9C3344B65}" destId="{84C8BF69-F06C-4ADE-A4A2-4B09F50E8A61}" srcOrd="6" destOrd="0" presId="urn:microsoft.com/office/officeart/2005/8/layout/defaul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32A289-6235-4F98-8399-6C4180C3BEA0}" type="doc">
      <dgm:prSet loTypeId="urn:microsoft.com/office/officeart/2005/8/layout/default#34" loCatId="list" qsTypeId="urn:microsoft.com/office/officeart/2005/8/quickstyle/3d2" qsCatId="3D" csTypeId="urn:microsoft.com/office/officeart/2005/8/colors/accent4_1" csCatId="accent4" phldr="1"/>
      <dgm:spPr/>
      <dgm:t>
        <a:bodyPr/>
        <a:lstStyle/>
        <a:p>
          <a:endParaRPr lang="en-US"/>
        </a:p>
      </dgm:t>
    </dgm:pt>
    <dgm:pt modelId="{C7AD7FCE-AE13-40CF-B701-08C7B1BD3826}">
      <dgm:prSet phldrT="[Text]"/>
      <dgm:spPr/>
      <dgm:t>
        <a:bodyPr/>
        <a:lstStyle/>
        <a:p>
          <a:r>
            <a:rPr lang="en-US" dirty="0" smtClean="0"/>
            <a:t>Shop for products or services</a:t>
          </a:r>
          <a:endParaRPr lang="en-US" dirty="0"/>
        </a:p>
      </dgm:t>
    </dgm:pt>
    <dgm:pt modelId="{691FB9F7-D797-4FE9-9742-C13EC29288C2}" type="parTrans" cxnId="{C43AC83F-B073-42A5-BA2A-2C13BB0F506C}">
      <dgm:prSet/>
      <dgm:spPr/>
      <dgm:t>
        <a:bodyPr/>
        <a:lstStyle/>
        <a:p>
          <a:endParaRPr lang="en-US"/>
        </a:p>
      </dgm:t>
    </dgm:pt>
    <dgm:pt modelId="{D4FB5DB6-7F10-4EEC-ACEC-D098C9E75CCA}" type="sibTrans" cxnId="{C43AC83F-B073-42A5-BA2A-2C13BB0F506C}">
      <dgm:prSet/>
      <dgm:spPr/>
      <dgm:t>
        <a:bodyPr/>
        <a:lstStyle/>
        <a:p>
          <a:endParaRPr lang="en-US"/>
        </a:p>
      </dgm:t>
    </dgm:pt>
    <dgm:pt modelId="{D5F330C7-7216-41C9-940E-C7CF32FD5CC1}">
      <dgm:prSet phldrT="[Text]"/>
      <dgm:spPr/>
      <dgm:t>
        <a:bodyPr/>
        <a:lstStyle/>
        <a:p>
          <a:r>
            <a:rPr lang="en-US" dirty="0" smtClean="0"/>
            <a:t>Buy or sell stocks</a:t>
          </a:r>
          <a:endParaRPr lang="en-US" dirty="0"/>
        </a:p>
      </dgm:t>
    </dgm:pt>
    <dgm:pt modelId="{B25CE152-918C-49F3-AC8C-DFA4E0A6A219}" type="parTrans" cxnId="{7ACFAE64-3836-4160-BD40-41FA4FB2E0F5}">
      <dgm:prSet/>
      <dgm:spPr/>
      <dgm:t>
        <a:bodyPr/>
        <a:lstStyle/>
        <a:p>
          <a:endParaRPr lang="en-US"/>
        </a:p>
      </dgm:t>
    </dgm:pt>
    <dgm:pt modelId="{DEBAA695-9100-4039-8533-A766AA0BCF11}" type="sibTrans" cxnId="{7ACFAE64-3836-4160-BD40-41FA4FB2E0F5}">
      <dgm:prSet/>
      <dgm:spPr/>
      <dgm:t>
        <a:bodyPr/>
        <a:lstStyle/>
        <a:p>
          <a:endParaRPr lang="en-US"/>
        </a:p>
      </dgm:t>
    </dgm:pt>
    <dgm:pt modelId="{6137781D-A527-4F87-818B-26107641C17C}">
      <dgm:prSet phldrT="[Text]"/>
      <dgm:spPr/>
      <dgm:t>
        <a:bodyPr/>
        <a:lstStyle/>
        <a:p>
          <a:r>
            <a:rPr lang="en-US" dirty="0" smtClean="0"/>
            <a:t>Search for a job</a:t>
          </a:r>
          <a:endParaRPr lang="en-US" dirty="0"/>
        </a:p>
      </dgm:t>
    </dgm:pt>
    <dgm:pt modelId="{FAA5911D-913F-44F5-9A32-AE91ED8F2B81}" type="parTrans" cxnId="{20BABF72-55D6-4EB9-8EBE-06F4B8DE0A72}">
      <dgm:prSet/>
      <dgm:spPr/>
      <dgm:t>
        <a:bodyPr/>
        <a:lstStyle/>
        <a:p>
          <a:endParaRPr lang="en-US"/>
        </a:p>
      </dgm:t>
    </dgm:pt>
    <dgm:pt modelId="{C221D8E4-ACEB-40C9-8568-A78E5E58EA9D}" type="sibTrans" cxnId="{20BABF72-55D6-4EB9-8EBE-06F4B8DE0A72}">
      <dgm:prSet/>
      <dgm:spPr/>
      <dgm:t>
        <a:bodyPr/>
        <a:lstStyle/>
        <a:p>
          <a:endParaRPr lang="en-US"/>
        </a:p>
      </dgm:t>
    </dgm:pt>
    <dgm:pt modelId="{75391379-7205-4EBA-9723-D60832B8B209}">
      <dgm:prSet phldrT="[Text]"/>
      <dgm:spPr/>
      <dgm:t>
        <a:bodyPr/>
        <a:lstStyle/>
        <a:p>
          <a:r>
            <a:rPr lang="en-US" dirty="0" smtClean="0"/>
            <a:t>Make airline reservations</a:t>
          </a:r>
          <a:endParaRPr lang="en-US" dirty="0"/>
        </a:p>
      </dgm:t>
    </dgm:pt>
    <dgm:pt modelId="{FB789E45-EA7E-4C10-ABF3-B79988491E2F}" type="parTrans" cxnId="{33E408AF-D0D2-43D8-8EDF-BFF4669186E5}">
      <dgm:prSet/>
      <dgm:spPr/>
      <dgm:t>
        <a:bodyPr/>
        <a:lstStyle/>
        <a:p>
          <a:endParaRPr lang="en-US"/>
        </a:p>
      </dgm:t>
    </dgm:pt>
    <dgm:pt modelId="{7ADBCEA3-A22C-45E7-ACDC-E2F6D4E6B8E1}" type="sibTrans" cxnId="{33E408AF-D0D2-43D8-8EDF-BFF4669186E5}">
      <dgm:prSet/>
      <dgm:spPr/>
      <dgm:t>
        <a:bodyPr/>
        <a:lstStyle/>
        <a:p>
          <a:endParaRPr lang="en-US"/>
        </a:p>
      </dgm:t>
    </dgm:pt>
    <dgm:pt modelId="{F6E8387A-077E-4148-B5BE-14828A3B6153}">
      <dgm:prSet phldrT="[Text]"/>
      <dgm:spPr/>
      <dgm:t>
        <a:bodyPr/>
        <a:lstStyle/>
        <a:p>
          <a:r>
            <a:rPr lang="en-US" dirty="0" smtClean="0"/>
            <a:t>Register for college classes</a:t>
          </a:r>
          <a:endParaRPr lang="en-US" dirty="0"/>
        </a:p>
      </dgm:t>
    </dgm:pt>
    <dgm:pt modelId="{397D40A6-605E-46D8-8CF5-4DA3963927D5}" type="parTrans" cxnId="{05A264EF-A472-42D5-BA50-18CA14BA6402}">
      <dgm:prSet/>
      <dgm:spPr/>
      <dgm:t>
        <a:bodyPr/>
        <a:lstStyle/>
        <a:p>
          <a:endParaRPr lang="en-US"/>
        </a:p>
      </dgm:t>
    </dgm:pt>
    <dgm:pt modelId="{04849F0D-F845-443F-9FF0-03699665DB31}" type="sibTrans" cxnId="{05A264EF-A472-42D5-BA50-18CA14BA6402}">
      <dgm:prSet/>
      <dgm:spPr/>
      <dgm:t>
        <a:bodyPr/>
        <a:lstStyle/>
        <a:p>
          <a:endParaRPr lang="en-US"/>
        </a:p>
      </dgm:t>
    </dgm:pt>
    <dgm:pt modelId="{9F6F4B63-2E37-4035-BAA8-0A0F3B5A377D}">
      <dgm:prSet phldrT="[Text]"/>
      <dgm:spPr/>
      <dgm:t>
        <a:bodyPr/>
        <a:lstStyle/>
        <a:p>
          <a:r>
            <a:rPr lang="en-US" dirty="0" smtClean="0"/>
            <a:t>Check semester grades</a:t>
          </a:r>
          <a:endParaRPr lang="en-US" dirty="0"/>
        </a:p>
      </dgm:t>
    </dgm:pt>
    <dgm:pt modelId="{0273E8BE-D2BC-4D5A-95B9-68264D82EC56}" type="parTrans" cxnId="{0CB4995D-F96A-4AE6-B895-28B6B74113B9}">
      <dgm:prSet/>
      <dgm:spPr/>
      <dgm:t>
        <a:bodyPr/>
        <a:lstStyle/>
        <a:p>
          <a:endParaRPr lang="en-US"/>
        </a:p>
      </dgm:t>
    </dgm:pt>
    <dgm:pt modelId="{2B08ED9F-E27D-48FE-B182-95BB5B1ABE27}" type="sibTrans" cxnId="{0CB4995D-F96A-4AE6-B895-28B6B74113B9}">
      <dgm:prSet/>
      <dgm:spPr/>
      <dgm:t>
        <a:bodyPr/>
        <a:lstStyle/>
        <a:p>
          <a:endParaRPr lang="en-US"/>
        </a:p>
      </dgm:t>
    </dgm:pt>
    <dgm:pt modelId="{E967D773-4B84-43C0-83A8-2AFC6BAC9CD2}" type="pres">
      <dgm:prSet presAssocID="{9C32A289-6235-4F98-8399-6C4180C3BEA0}" presName="diagram" presStyleCnt="0">
        <dgm:presLayoutVars>
          <dgm:dir/>
          <dgm:resizeHandles val="exact"/>
        </dgm:presLayoutVars>
      </dgm:prSet>
      <dgm:spPr/>
      <dgm:t>
        <a:bodyPr/>
        <a:lstStyle/>
        <a:p>
          <a:endParaRPr lang="en-US"/>
        </a:p>
      </dgm:t>
    </dgm:pt>
    <dgm:pt modelId="{4458D62B-55B0-44AC-BB64-7EA0201DBA43}" type="pres">
      <dgm:prSet presAssocID="{C7AD7FCE-AE13-40CF-B701-08C7B1BD3826}" presName="node" presStyleLbl="node1" presStyleIdx="0" presStyleCnt="6">
        <dgm:presLayoutVars>
          <dgm:bulletEnabled val="1"/>
        </dgm:presLayoutVars>
      </dgm:prSet>
      <dgm:spPr>
        <a:prstGeom prst="frame">
          <a:avLst/>
        </a:prstGeom>
      </dgm:spPr>
      <dgm:t>
        <a:bodyPr/>
        <a:lstStyle/>
        <a:p>
          <a:endParaRPr lang="en-US"/>
        </a:p>
      </dgm:t>
    </dgm:pt>
    <dgm:pt modelId="{6BCAE77A-A1B1-441B-98A4-C6B66A381AAE}" type="pres">
      <dgm:prSet presAssocID="{D4FB5DB6-7F10-4EEC-ACEC-D098C9E75CCA}" presName="sibTrans" presStyleCnt="0"/>
      <dgm:spPr/>
    </dgm:pt>
    <dgm:pt modelId="{FC837A73-EAE9-4447-9E37-7F81AC02BBDF}" type="pres">
      <dgm:prSet presAssocID="{D5F330C7-7216-41C9-940E-C7CF32FD5CC1}" presName="node" presStyleLbl="node1" presStyleIdx="1" presStyleCnt="6">
        <dgm:presLayoutVars>
          <dgm:bulletEnabled val="1"/>
        </dgm:presLayoutVars>
      </dgm:prSet>
      <dgm:spPr>
        <a:prstGeom prst="frame">
          <a:avLst/>
        </a:prstGeom>
      </dgm:spPr>
      <dgm:t>
        <a:bodyPr/>
        <a:lstStyle/>
        <a:p>
          <a:endParaRPr lang="en-US"/>
        </a:p>
      </dgm:t>
    </dgm:pt>
    <dgm:pt modelId="{42941C95-98C4-4A4B-9078-09C49F5674E3}" type="pres">
      <dgm:prSet presAssocID="{DEBAA695-9100-4039-8533-A766AA0BCF11}" presName="sibTrans" presStyleCnt="0"/>
      <dgm:spPr/>
    </dgm:pt>
    <dgm:pt modelId="{C0BB5141-BDC9-417E-A806-6360D36CB2E5}" type="pres">
      <dgm:prSet presAssocID="{6137781D-A527-4F87-818B-26107641C17C}" presName="node" presStyleLbl="node1" presStyleIdx="2" presStyleCnt="6">
        <dgm:presLayoutVars>
          <dgm:bulletEnabled val="1"/>
        </dgm:presLayoutVars>
      </dgm:prSet>
      <dgm:spPr>
        <a:prstGeom prst="frame">
          <a:avLst/>
        </a:prstGeom>
      </dgm:spPr>
      <dgm:t>
        <a:bodyPr/>
        <a:lstStyle/>
        <a:p>
          <a:endParaRPr lang="en-US"/>
        </a:p>
      </dgm:t>
    </dgm:pt>
    <dgm:pt modelId="{161646E1-BCB0-483C-8018-A518EB9B020B}" type="pres">
      <dgm:prSet presAssocID="{C221D8E4-ACEB-40C9-8568-A78E5E58EA9D}" presName="sibTrans" presStyleCnt="0"/>
      <dgm:spPr/>
    </dgm:pt>
    <dgm:pt modelId="{62B069B3-AF96-48ED-A87B-5323450EBF28}" type="pres">
      <dgm:prSet presAssocID="{75391379-7205-4EBA-9723-D60832B8B209}" presName="node" presStyleLbl="node1" presStyleIdx="3" presStyleCnt="6">
        <dgm:presLayoutVars>
          <dgm:bulletEnabled val="1"/>
        </dgm:presLayoutVars>
      </dgm:prSet>
      <dgm:spPr>
        <a:prstGeom prst="frame">
          <a:avLst/>
        </a:prstGeom>
      </dgm:spPr>
      <dgm:t>
        <a:bodyPr/>
        <a:lstStyle/>
        <a:p>
          <a:endParaRPr lang="en-US"/>
        </a:p>
      </dgm:t>
    </dgm:pt>
    <dgm:pt modelId="{6E7F41D6-218A-4486-B8D4-F419AA2DB111}" type="pres">
      <dgm:prSet presAssocID="{7ADBCEA3-A22C-45E7-ACDC-E2F6D4E6B8E1}" presName="sibTrans" presStyleCnt="0"/>
      <dgm:spPr/>
    </dgm:pt>
    <dgm:pt modelId="{71935F3F-C209-4989-B978-F4053F5B5274}" type="pres">
      <dgm:prSet presAssocID="{F6E8387A-077E-4148-B5BE-14828A3B6153}" presName="node" presStyleLbl="node1" presStyleIdx="4" presStyleCnt="6">
        <dgm:presLayoutVars>
          <dgm:bulletEnabled val="1"/>
        </dgm:presLayoutVars>
      </dgm:prSet>
      <dgm:spPr>
        <a:prstGeom prst="frame">
          <a:avLst/>
        </a:prstGeom>
      </dgm:spPr>
      <dgm:t>
        <a:bodyPr/>
        <a:lstStyle/>
        <a:p>
          <a:endParaRPr lang="en-US"/>
        </a:p>
      </dgm:t>
    </dgm:pt>
    <dgm:pt modelId="{B3C3D2DA-5439-48D1-A9FB-B12B0D6F4121}" type="pres">
      <dgm:prSet presAssocID="{04849F0D-F845-443F-9FF0-03699665DB31}" presName="sibTrans" presStyleCnt="0"/>
      <dgm:spPr/>
    </dgm:pt>
    <dgm:pt modelId="{7CB938D0-DE88-4CC4-B0F4-2B114715AA5E}" type="pres">
      <dgm:prSet presAssocID="{9F6F4B63-2E37-4035-BAA8-0A0F3B5A377D}" presName="node" presStyleLbl="node1" presStyleIdx="5" presStyleCnt="6">
        <dgm:presLayoutVars>
          <dgm:bulletEnabled val="1"/>
        </dgm:presLayoutVars>
      </dgm:prSet>
      <dgm:spPr>
        <a:prstGeom prst="frame">
          <a:avLst/>
        </a:prstGeom>
      </dgm:spPr>
      <dgm:t>
        <a:bodyPr/>
        <a:lstStyle/>
        <a:p>
          <a:endParaRPr lang="en-US"/>
        </a:p>
      </dgm:t>
    </dgm:pt>
  </dgm:ptLst>
  <dgm:cxnLst>
    <dgm:cxn modelId="{05A264EF-A472-42D5-BA50-18CA14BA6402}" srcId="{9C32A289-6235-4F98-8399-6C4180C3BEA0}" destId="{F6E8387A-077E-4148-B5BE-14828A3B6153}" srcOrd="4" destOrd="0" parTransId="{397D40A6-605E-46D8-8CF5-4DA3963927D5}" sibTransId="{04849F0D-F845-443F-9FF0-03699665DB31}"/>
    <dgm:cxn modelId="{C43AC83F-B073-42A5-BA2A-2C13BB0F506C}" srcId="{9C32A289-6235-4F98-8399-6C4180C3BEA0}" destId="{C7AD7FCE-AE13-40CF-B701-08C7B1BD3826}" srcOrd="0" destOrd="0" parTransId="{691FB9F7-D797-4FE9-9742-C13EC29288C2}" sibTransId="{D4FB5DB6-7F10-4EEC-ACEC-D098C9E75CCA}"/>
    <dgm:cxn modelId="{20BABF72-55D6-4EB9-8EBE-06F4B8DE0A72}" srcId="{9C32A289-6235-4F98-8399-6C4180C3BEA0}" destId="{6137781D-A527-4F87-818B-26107641C17C}" srcOrd="2" destOrd="0" parTransId="{FAA5911D-913F-44F5-9A32-AE91ED8F2B81}" sibTransId="{C221D8E4-ACEB-40C9-8568-A78E5E58EA9D}"/>
    <dgm:cxn modelId="{17A28A78-5E35-4F44-97F8-C3642E8066A8}" type="presOf" srcId="{75391379-7205-4EBA-9723-D60832B8B209}" destId="{62B069B3-AF96-48ED-A87B-5323450EBF28}" srcOrd="0" destOrd="0" presId="urn:microsoft.com/office/officeart/2005/8/layout/default#34"/>
    <dgm:cxn modelId="{4D4711A5-3D4D-4184-AC15-86F5938DC55E}" type="presOf" srcId="{D5F330C7-7216-41C9-940E-C7CF32FD5CC1}" destId="{FC837A73-EAE9-4447-9E37-7F81AC02BBDF}" srcOrd="0" destOrd="0" presId="urn:microsoft.com/office/officeart/2005/8/layout/default#34"/>
    <dgm:cxn modelId="{7E9C3D87-7C4E-4413-BCD4-FE6202718D51}" type="presOf" srcId="{F6E8387A-077E-4148-B5BE-14828A3B6153}" destId="{71935F3F-C209-4989-B978-F4053F5B5274}" srcOrd="0" destOrd="0" presId="urn:microsoft.com/office/officeart/2005/8/layout/default#34"/>
    <dgm:cxn modelId="{365EB152-43A6-4F4B-90D1-3ECAEECDF61D}" type="presOf" srcId="{9F6F4B63-2E37-4035-BAA8-0A0F3B5A377D}" destId="{7CB938D0-DE88-4CC4-B0F4-2B114715AA5E}" srcOrd="0" destOrd="0" presId="urn:microsoft.com/office/officeart/2005/8/layout/default#34"/>
    <dgm:cxn modelId="{33E408AF-D0D2-43D8-8EDF-BFF4669186E5}" srcId="{9C32A289-6235-4F98-8399-6C4180C3BEA0}" destId="{75391379-7205-4EBA-9723-D60832B8B209}" srcOrd="3" destOrd="0" parTransId="{FB789E45-EA7E-4C10-ABF3-B79988491E2F}" sibTransId="{7ADBCEA3-A22C-45E7-ACDC-E2F6D4E6B8E1}"/>
    <dgm:cxn modelId="{07830DB3-8860-4C0E-BC89-2C402C2E4882}" type="presOf" srcId="{6137781D-A527-4F87-818B-26107641C17C}" destId="{C0BB5141-BDC9-417E-A806-6360D36CB2E5}" srcOrd="0" destOrd="0" presId="urn:microsoft.com/office/officeart/2005/8/layout/default#34"/>
    <dgm:cxn modelId="{896FD112-4B02-44C8-85BB-EE22918F16F0}" type="presOf" srcId="{C7AD7FCE-AE13-40CF-B701-08C7B1BD3826}" destId="{4458D62B-55B0-44AC-BB64-7EA0201DBA43}" srcOrd="0" destOrd="0" presId="urn:microsoft.com/office/officeart/2005/8/layout/default#34"/>
    <dgm:cxn modelId="{0CB4995D-F96A-4AE6-B895-28B6B74113B9}" srcId="{9C32A289-6235-4F98-8399-6C4180C3BEA0}" destId="{9F6F4B63-2E37-4035-BAA8-0A0F3B5A377D}" srcOrd="5" destOrd="0" parTransId="{0273E8BE-D2BC-4D5A-95B9-68264D82EC56}" sibTransId="{2B08ED9F-E27D-48FE-B182-95BB5B1ABE27}"/>
    <dgm:cxn modelId="{B3532B8D-FB2C-4E2F-8746-53CF0FAACAB4}" type="presOf" srcId="{9C32A289-6235-4F98-8399-6C4180C3BEA0}" destId="{E967D773-4B84-43C0-83A8-2AFC6BAC9CD2}" srcOrd="0" destOrd="0" presId="urn:microsoft.com/office/officeart/2005/8/layout/default#34"/>
    <dgm:cxn modelId="{7ACFAE64-3836-4160-BD40-41FA4FB2E0F5}" srcId="{9C32A289-6235-4F98-8399-6C4180C3BEA0}" destId="{D5F330C7-7216-41C9-940E-C7CF32FD5CC1}" srcOrd="1" destOrd="0" parTransId="{B25CE152-918C-49F3-AC8C-DFA4E0A6A219}" sibTransId="{DEBAA695-9100-4039-8533-A766AA0BCF11}"/>
    <dgm:cxn modelId="{60D18397-6DE7-4A2E-AC3B-6643B3D49393}" type="presParOf" srcId="{E967D773-4B84-43C0-83A8-2AFC6BAC9CD2}" destId="{4458D62B-55B0-44AC-BB64-7EA0201DBA43}" srcOrd="0" destOrd="0" presId="urn:microsoft.com/office/officeart/2005/8/layout/default#34"/>
    <dgm:cxn modelId="{569659BD-B03B-4D75-849F-D919291AD0F4}" type="presParOf" srcId="{E967D773-4B84-43C0-83A8-2AFC6BAC9CD2}" destId="{6BCAE77A-A1B1-441B-98A4-C6B66A381AAE}" srcOrd="1" destOrd="0" presId="urn:microsoft.com/office/officeart/2005/8/layout/default#34"/>
    <dgm:cxn modelId="{205CAE01-5F01-4939-BDFB-0223F0A2F1CD}" type="presParOf" srcId="{E967D773-4B84-43C0-83A8-2AFC6BAC9CD2}" destId="{FC837A73-EAE9-4447-9E37-7F81AC02BBDF}" srcOrd="2" destOrd="0" presId="urn:microsoft.com/office/officeart/2005/8/layout/default#34"/>
    <dgm:cxn modelId="{4E426E61-267C-4A6D-9CE8-0FD03278FEAA}" type="presParOf" srcId="{E967D773-4B84-43C0-83A8-2AFC6BAC9CD2}" destId="{42941C95-98C4-4A4B-9078-09C49F5674E3}" srcOrd="3" destOrd="0" presId="urn:microsoft.com/office/officeart/2005/8/layout/default#34"/>
    <dgm:cxn modelId="{C7A3B15A-90EE-4A83-9F39-A4D1C5552402}" type="presParOf" srcId="{E967D773-4B84-43C0-83A8-2AFC6BAC9CD2}" destId="{C0BB5141-BDC9-417E-A806-6360D36CB2E5}" srcOrd="4" destOrd="0" presId="urn:microsoft.com/office/officeart/2005/8/layout/default#34"/>
    <dgm:cxn modelId="{B35FF322-49CB-4275-BD80-EDE6D3F05F58}" type="presParOf" srcId="{E967D773-4B84-43C0-83A8-2AFC6BAC9CD2}" destId="{161646E1-BCB0-483C-8018-A518EB9B020B}" srcOrd="5" destOrd="0" presId="urn:microsoft.com/office/officeart/2005/8/layout/default#34"/>
    <dgm:cxn modelId="{CF4CE669-FC89-4C94-BCE2-B30D9A4E38B9}" type="presParOf" srcId="{E967D773-4B84-43C0-83A8-2AFC6BAC9CD2}" destId="{62B069B3-AF96-48ED-A87B-5323450EBF28}" srcOrd="6" destOrd="0" presId="urn:microsoft.com/office/officeart/2005/8/layout/default#34"/>
    <dgm:cxn modelId="{517EB46B-877F-402C-9BB7-EDFCB860F915}" type="presParOf" srcId="{E967D773-4B84-43C0-83A8-2AFC6BAC9CD2}" destId="{6E7F41D6-218A-4486-B8D4-F419AA2DB111}" srcOrd="7" destOrd="0" presId="urn:microsoft.com/office/officeart/2005/8/layout/default#34"/>
    <dgm:cxn modelId="{3CBCA522-BD80-4C76-A8EE-D0E66E581842}" type="presParOf" srcId="{E967D773-4B84-43C0-83A8-2AFC6BAC9CD2}" destId="{71935F3F-C209-4989-B978-F4053F5B5274}" srcOrd="8" destOrd="0" presId="urn:microsoft.com/office/officeart/2005/8/layout/default#34"/>
    <dgm:cxn modelId="{14A4F529-1A68-4CD8-84C0-53533AA26F86}" type="presParOf" srcId="{E967D773-4B84-43C0-83A8-2AFC6BAC9CD2}" destId="{B3C3D2DA-5439-48D1-A9FB-B12B0D6F4121}" srcOrd="9" destOrd="0" presId="urn:microsoft.com/office/officeart/2005/8/layout/default#34"/>
    <dgm:cxn modelId="{E1B01015-1A75-48B2-A599-892F77F9E7DC}" type="presParOf" srcId="{E967D773-4B84-43C0-83A8-2AFC6BAC9CD2}" destId="{7CB938D0-DE88-4CC4-B0F4-2B114715AA5E}" srcOrd="10" destOrd="0" presId="urn:microsoft.com/office/officeart/2005/8/layout/default#34"/>
  </dgm:cxnLst>
  <dgm:b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60BFF3-BA22-462B-A197-6A2613B24256}"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en-US"/>
        </a:p>
      </dgm:t>
    </dgm:pt>
    <dgm:pt modelId="{4B63BE9F-BF51-450E-9098-A74063A00BBD}">
      <dgm:prSet phldrT="[Text]"/>
      <dgm:spPr>
        <a:xfrm>
          <a:off x="0" y="0"/>
          <a:ext cx="8763000" cy="1143000"/>
        </a:xfrm>
        <a:solidFill>
          <a:srgbClr val="4F81BD">
            <a:shade val="80000"/>
            <a:hueOff val="0"/>
            <a:satOff val="0"/>
            <a:lumOff val="0"/>
            <a:alphaOff val="0"/>
          </a:srgbClr>
        </a:solidFill>
        <a:ln>
          <a:noFill/>
        </a:ln>
        <a:effectLst>
          <a:outerShdw blurRad="40000" dist="20000" dir="5400000" rotWithShape="0">
            <a:srgbClr val="000000">
              <a:alpha val="38000"/>
            </a:srgbClr>
          </a:outerShdw>
        </a:effectLst>
      </dgm:spPr>
      <dgm:t>
        <a:bodyPr/>
        <a:lstStyle/>
        <a:p>
          <a:r>
            <a:rPr lang="en-US" dirty="0" smtClean="0">
              <a:solidFill>
                <a:sysClr val="window" lastClr="FFFFFF">
                  <a:hueOff val="0"/>
                  <a:satOff val="0"/>
                  <a:lumOff val="0"/>
                  <a:alphaOff val="0"/>
                </a:sysClr>
              </a:solidFill>
              <a:latin typeface="Calibri"/>
              <a:ea typeface="+mn-ea"/>
              <a:cs typeface="+mn-cs"/>
            </a:rPr>
            <a:t>Database analysts and administrators are responsible for managing and coordinating all database activities</a:t>
          </a:r>
          <a:endParaRPr lang="en-US" dirty="0">
            <a:solidFill>
              <a:sysClr val="window" lastClr="FFFFFF">
                <a:hueOff val="0"/>
                <a:satOff val="0"/>
                <a:lumOff val="0"/>
                <a:alphaOff val="0"/>
              </a:sysClr>
            </a:solidFill>
            <a:latin typeface="Calibri"/>
            <a:ea typeface="+mn-ea"/>
            <a:cs typeface="+mn-cs"/>
          </a:endParaRPr>
        </a:p>
      </dgm:t>
    </dgm:pt>
    <dgm:pt modelId="{DA61A4A2-ACA9-4999-BA81-D397C617E8DB}" type="parTrans" cxnId="{AC7A1B0F-7CB8-4E41-88E4-38AC819CC485}">
      <dgm:prSet/>
      <dgm:spPr/>
      <dgm:t>
        <a:bodyPr/>
        <a:lstStyle/>
        <a:p>
          <a:endParaRPr lang="en-US"/>
        </a:p>
      </dgm:t>
    </dgm:pt>
    <dgm:pt modelId="{E106235A-63C4-4DEB-8460-0D76B091E81B}" type="sibTrans" cxnId="{AC7A1B0F-7CB8-4E41-88E4-38AC819CC485}">
      <dgm:prSet/>
      <dgm:spPr/>
      <dgm:t>
        <a:bodyPr/>
        <a:lstStyle/>
        <a:p>
          <a:endParaRPr lang="en-US"/>
        </a:p>
      </dgm:t>
    </dgm:pt>
    <dgm:pt modelId="{75D700ED-269A-4EF7-8ABD-5C521C664024}">
      <dgm:prSet phldrT="[Text]"/>
      <dgm:spPr>
        <a:xfrm>
          <a:off x="0" y="1143000"/>
          <a:ext cx="4381500" cy="2400300"/>
        </a:xfr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b="1" dirty="0" smtClean="0">
              <a:solidFill>
                <a:sysClr val="windowText" lastClr="000000"/>
              </a:solidFill>
              <a:latin typeface="Calibri"/>
              <a:ea typeface="+mn-ea"/>
              <a:cs typeface="+mn-cs"/>
            </a:rPr>
            <a:t>Database Analyst</a:t>
          </a:r>
          <a:r>
            <a:rPr lang="en-US" b="0" dirty="0" smtClean="0">
              <a:solidFill>
                <a:sysClr val="windowText" lastClr="000000"/>
              </a:solidFill>
              <a:latin typeface="Calibri"/>
              <a:ea typeface="+mn-ea"/>
              <a:cs typeface="+mn-cs"/>
            </a:rPr>
            <a:t> (</a:t>
          </a:r>
          <a:r>
            <a:rPr lang="en-US" b="1" dirty="0" smtClean="0">
              <a:solidFill>
                <a:sysClr val="windowText" lastClr="000000"/>
              </a:solidFill>
              <a:latin typeface="Calibri"/>
              <a:ea typeface="+mn-ea"/>
              <a:cs typeface="+mn-cs"/>
            </a:rPr>
            <a:t>DA</a:t>
          </a:r>
          <a:r>
            <a:rPr lang="en-US" b="0" dirty="0" smtClean="0">
              <a:solidFill>
                <a:sysClr val="windowText" lastClr="000000"/>
              </a:solidFill>
              <a:latin typeface="Calibri"/>
              <a:ea typeface="+mn-ea"/>
              <a:cs typeface="+mn-cs"/>
            </a:rPr>
            <a:t>)</a:t>
          </a:r>
        </a:p>
        <a:p>
          <a:r>
            <a:rPr lang="en-US" b="0" dirty="0" smtClean="0">
              <a:solidFill>
                <a:sysClr val="windowText" lastClr="000000"/>
              </a:solidFill>
              <a:latin typeface="Calibri"/>
              <a:ea typeface="+mn-ea"/>
              <a:cs typeface="+mn-cs"/>
            </a:rPr>
            <a:t>Focuses on meaning and usage of data. Decides on proper field placement, defines data relationship, and identifies users’ access privileges</a:t>
          </a:r>
          <a:endParaRPr lang="en-US" b="0" dirty="0">
            <a:solidFill>
              <a:sysClr val="windowText" lastClr="000000"/>
            </a:solidFill>
            <a:latin typeface="Calibri"/>
            <a:ea typeface="+mn-ea"/>
            <a:cs typeface="+mn-cs"/>
          </a:endParaRPr>
        </a:p>
      </dgm:t>
    </dgm:pt>
    <dgm:pt modelId="{B5E1DFAA-E8C0-4BD3-9459-E6803F55D5D1}" type="parTrans" cxnId="{36FF0695-ED68-4FA3-9836-BE1C6A2D36B0}">
      <dgm:prSet/>
      <dgm:spPr/>
      <dgm:t>
        <a:bodyPr/>
        <a:lstStyle/>
        <a:p>
          <a:endParaRPr lang="en-US"/>
        </a:p>
      </dgm:t>
    </dgm:pt>
    <dgm:pt modelId="{57A8CDBB-F155-44D7-A837-9B1CCAB4C53A}" type="sibTrans" cxnId="{36FF0695-ED68-4FA3-9836-BE1C6A2D36B0}">
      <dgm:prSet/>
      <dgm:spPr/>
      <dgm:t>
        <a:bodyPr/>
        <a:lstStyle/>
        <a:p>
          <a:endParaRPr lang="en-US"/>
        </a:p>
      </dgm:t>
    </dgm:pt>
    <dgm:pt modelId="{547D3455-3F90-484C-86FE-69AB2477DF53}">
      <dgm:prSet phldrT="[Text]"/>
      <dgm:spPr>
        <a:xfrm>
          <a:off x="4381500" y="1143000"/>
          <a:ext cx="4381500" cy="2400300"/>
        </a:xfr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b="1" dirty="0" smtClean="0">
              <a:solidFill>
                <a:sysClr val="windowText" lastClr="000000"/>
              </a:solidFill>
              <a:latin typeface="Calibri"/>
              <a:ea typeface="+mn-ea"/>
              <a:cs typeface="+mn-cs"/>
            </a:rPr>
            <a:t>Database Administrator</a:t>
          </a:r>
          <a:r>
            <a:rPr lang="en-US" b="0" dirty="0" smtClean="0">
              <a:solidFill>
                <a:sysClr val="windowText" lastClr="000000"/>
              </a:solidFill>
              <a:latin typeface="Calibri"/>
              <a:ea typeface="+mn-ea"/>
              <a:cs typeface="+mn-cs"/>
            </a:rPr>
            <a:t> (</a:t>
          </a:r>
          <a:r>
            <a:rPr lang="en-US" b="1" dirty="0" smtClean="0">
              <a:solidFill>
                <a:sysClr val="windowText" lastClr="000000"/>
              </a:solidFill>
              <a:latin typeface="Calibri"/>
              <a:ea typeface="+mn-ea"/>
              <a:cs typeface="+mn-cs"/>
            </a:rPr>
            <a:t>DBA</a:t>
          </a:r>
          <a:r>
            <a:rPr lang="en-US" b="0" dirty="0" smtClean="0">
              <a:solidFill>
                <a:sysClr val="windowText" lastClr="000000"/>
              </a:solidFill>
              <a:latin typeface="Calibri"/>
              <a:ea typeface="+mn-ea"/>
              <a:cs typeface="+mn-cs"/>
            </a:rPr>
            <a:t>)</a:t>
          </a:r>
        </a:p>
        <a:p>
          <a:r>
            <a:rPr lang="en-US" b="0" dirty="0" smtClean="0">
              <a:solidFill>
                <a:sysClr val="windowText" lastClr="000000"/>
              </a:solidFill>
              <a:latin typeface="Calibri"/>
              <a:ea typeface="+mn-ea"/>
              <a:cs typeface="+mn-cs"/>
            </a:rPr>
            <a:t>Creates and maintains the data dictionary, manages security, monitors performance, and checks backup and recovery procedures</a:t>
          </a:r>
          <a:endParaRPr lang="en-US" b="0" dirty="0">
            <a:solidFill>
              <a:sysClr val="windowText" lastClr="000000"/>
            </a:solidFill>
            <a:latin typeface="Calibri"/>
            <a:ea typeface="+mn-ea"/>
            <a:cs typeface="+mn-cs"/>
          </a:endParaRPr>
        </a:p>
      </dgm:t>
    </dgm:pt>
    <dgm:pt modelId="{04335F24-EC98-4DAE-8BE4-B7BAC9E30727}" type="parTrans" cxnId="{9003AC07-E3A1-442D-A830-B9AD64FADDD1}">
      <dgm:prSet/>
      <dgm:spPr/>
      <dgm:t>
        <a:bodyPr/>
        <a:lstStyle/>
        <a:p>
          <a:endParaRPr lang="en-US"/>
        </a:p>
      </dgm:t>
    </dgm:pt>
    <dgm:pt modelId="{13F73B2A-6F64-4C2E-B7E5-9C836DA957D1}" type="sibTrans" cxnId="{9003AC07-E3A1-442D-A830-B9AD64FADDD1}">
      <dgm:prSet/>
      <dgm:spPr/>
      <dgm:t>
        <a:bodyPr/>
        <a:lstStyle/>
        <a:p>
          <a:endParaRPr lang="en-US"/>
        </a:p>
      </dgm:t>
    </dgm:pt>
    <dgm:pt modelId="{AC0A5223-09DE-4A25-9583-848178E3F8FD}">
      <dgm:prSet phldrT="[Text]"/>
      <dgm:spPr/>
      <dgm:t>
        <a:bodyPr/>
        <a:lstStyle/>
        <a:p>
          <a:endParaRPr lang="en-US" dirty="0"/>
        </a:p>
      </dgm:t>
    </dgm:pt>
    <dgm:pt modelId="{F00B61DB-5001-4E0F-A017-2DD849C8B0CF}" type="parTrans" cxnId="{E6793F88-AA88-473C-B1D7-C72E181E72DF}">
      <dgm:prSet/>
      <dgm:spPr/>
      <dgm:t>
        <a:bodyPr/>
        <a:lstStyle/>
        <a:p>
          <a:endParaRPr lang="en-US"/>
        </a:p>
      </dgm:t>
    </dgm:pt>
    <dgm:pt modelId="{5683A7BC-183B-4E8C-B36C-4BFD9AC9B0AE}" type="sibTrans" cxnId="{E6793F88-AA88-473C-B1D7-C72E181E72DF}">
      <dgm:prSet/>
      <dgm:spPr/>
      <dgm:t>
        <a:bodyPr/>
        <a:lstStyle/>
        <a:p>
          <a:endParaRPr lang="en-US"/>
        </a:p>
      </dgm:t>
    </dgm:pt>
    <dgm:pt modelId="{76F8DC03-F6C5-4B66-882D-891597B97D73}" type="pres">
      <dgm:prSet presAssocID="{DB60BFF3-BA22-462B-A197-6A2613B24256}" presName="composite" presStyleCnt="0">
        <dgm:presLayoutVars>
          <dgm:chMax val="1"/>
          <dgm:dir/>
          <dgm:resizeHandles val="exact"/>
        </dgm:presLayoutVars>
      </dgm:prSet>
      <dgm:spPr/>
      <dgm:t>
        <a:bodyPr/>
        <a:lstStyle/>
        <a:p>
          <a:endParaRPr lang="en-US"/>
        </a:p>
      </dgm:t>
    </dgm:pt>
    <dgm:pt modelId="{677A5D4E-A0E1-45DF-8041-FA76485E9D58}" type="pres">
      <dgm:prSet presAssocID="{4B63BE9F-BF51-450E-9098-A74063A00BBD}" presName="roof" presStyleLbl="dkBgShp" presStyleIdx="0" presStyleCnt="2" custLinFactNeighborX="-2609"/>
      <dgm:spPr>
        <a:prstGeom prst="rect">
          <a:avLst/>
        </a:prstGeom>
      </dgm:spPr>
      <dgm:t>
        <a:bodyPr/>
        <a:lstStyle/>
        <a:p>
          <a:endParaRPr lang="en-US"/>
        </a:p>
      </dgm:t>
    </dgm:pt>
    <dgm:pt modelId="{F855868B-F8AB-4C13-9927-C3D5BE37497C}" type="pres">
      <dgm:prSet presAssocID="{4B63BE9F-BF51-450E-9098-A74063A00BBD}" presName="pillars" presStyleCnt="0"/>
      <dgm:spPr/>
    </dgm:pt>
    <dgm:pt modelId="{230EEC3F-5D68-42BB-813C-C4AE6748EC97}" type="pres">
      <dgm:prSet presAssocID="{4B63BE9F-BF51-450E-9098-A74063A00BBD}" presName="pillar1" presStyleLbl="node1" presStyleIdx="0" presStyleCnt="2">
        <dgm:presLayoutVars>
          <dgm:bulletEnabled val="1"/>
        </dgm:presLayoutVars>
      </dgm:prSet>
      <dgm:spPr>
        <a:prstGeom prst="rect">
          <a:avLst/>
        </a:prstGeom>
      </dgm:spPr>
      <dgm:t>
        <a:bodyPr/>
        <a:lstStyle/>
        <a:p>
          <a:endParaRPr lang="en-US"/>
        </a:p>
      </dgm:t>
    </dgm:pt>
    <dgm:pt modelId="{5CCA7E87-B942-464B-B82B-46AE6CEB4110}" type="pres">
      <dgm:prSet presAssocID="{547D3455-3F90-484C-86FE-69AB2477DF53}" presName="pillarX" presStyleLbl="node1" presStyleIdx="1" presStyleCnt="2">
        <dgm:presLayoutVars>
          <dgm:bulletEnabled val="1"/>
        </dgm:presLayoutVars>
      </dgm:prSet>
      <dgm:spPr>
        <a:prstGeom prst="rect">
          <a:avLst/>
        </a:prstGeom>
      </dgm:spPr>
      <dgm:t>
        <a:bodyPr/>
        <a:lstStyle/>
        <a:p>
          <a:endParaRPr lang="en-US"/>
        </a:p>
      </dgm:t>
    </dgm:pt>
    <dgm:pt modelId="{BE0A0655-2C45-4A48-A13A-C92B1E9F1650}" type="pres">
      <dgm:prSet presAssocID="{4B63BE9F-BF51-450E-9098-A74063A00BBD}" presName="base" presStyleLbl="dkBgShp" presStyleIdx="1" presStyleCnt="2"/>
      <dgm:spPr>
        <a:xfrm>
          <a:off x="0" y="3543300"/>
          <a:ext cx="8763000" cy="266700"/>
        </a:xfrm>
        <a:prstGeom prst="rect">
          <a:avLst/>
        </a:prstGeom>
        <a:solidFill>
          <a:srgbClr val="4F81BD">
            <a:shade val="80000"/>
            <a:hueOff val="0"/>
            <a:satOff val="0"/>
            <a:lumOff val="0"/>
            <a:alphaOff val="0"/>
          </a:srgbClr>
        </a:solidFill>
        <a:ln>
          <a:noFill/>
        </a:ln>
        <a:effectLst>
          <a:outerShdw blurRad="40000" dist="20000" dir="5400000" rotWithShape="0">
            <a:srgbClr val="000000">
              <a:alpha val="38000"/>
            </a:srgbClr>
          </a:outerShdw>
        </a:effectLst>
      </dgm:spPr>
      <dgm:t>
        <a:bodyPr/>
        <a:lstStyle/>
        <a:p>
          <a:endParaRPr lang="en-US"/>
        </a:p>
      </dgm:t>
    </dgm:pt>
  </dgm:ptLst>
  <dgm:cxnLst>
    <dgm:cxn modelId="{36FF0695-ED68-4FA3-9836-BE1C6A2D36B0}" srcId="{4B63BE9F-BF51-450E-9098-A74063A00BBD}" destId="{75D700ED-269A-4EF7-8ABD-5C521C664024}" srcOrd="0" destOrd="0" parTransId="{B5E1DFAA-E8C0-4BD3-9459-E6803F55D5D1}" sibTransId="{57A8CDBB-F155-44D7-A837-9B1CCAB4C53A}"/>
    <dgm:cxn modelId="{3971B7CD-BFD1-4207-BC69-87AA99D464CB}" type="presOf" srcId="{547D3455-3F90-484C-86FE-69AB2477DF53}" destId="{5CCA7E87-B942-464B-B82B-46AE6CEB4110}" srcOrd="0" destOrd="0" presId="urn:microsoft.com/office/officeart/2005/8/layout/hList3"/>
    <dgm:cxn modelId="{DFB558C2-CA7B-477A-851E-C9C33D374300}" type="presOf" srcId="{4B63BE9F-BF51-450E-9098-A74063A00BBD}" destId="{677A5D4E-A0E1-45DF-8041-FA76485E9D58}" srcOrd="0" destOrd="0" presId="urn:microsoft.com/office/officeart/2005/8/layout/hList3"/>
    <dgm:cxn modelId="{9003AC07-E3A1-442D-A830-B9AD64FADDD1}" srcId="{4B63BE9F-BF51-450E-9098-A74063A00BBD}" destId="{547D3455-3F90-484C-86FE-69AB2477DF53}" srcOrd="1" destOrd="0" parTransId="{04335F24-EC98-4DAE-8BE4-B7BAC9E30727}" sibTransId="{13F73B2A-6F64-4C2E-B7E5-9C836DA957D1}"/>
    <dgm:cxn modelId="{AC7A1B0F-7CB8-4E41-88E4-38AC819CC485}" srcId="{DB60BFF3-BA22-462B-A197-6A2613B24256}" destId="{4B63BE9F-BF51-450E-9098-A74063A00BBD}" srcOrd="0" destOrd="0" parTransId="{DA61A4A2-ACA9-4999-BA81-D397C617E8DB}" sibTransId="{E106235A-63C4-4DEB-8460-0D76B091E81B}"/>
    <dgm:cxn modelId="{E6793F88-AA88-473C-B1D7-C72E181E72DF}" srcId="{DB60BFF3-BA22-462B-A197-6A2613B24256}" destId="{AC0A5223-09DE-4A25-9583-848178E3F8FD}" srcOrd="1" destOrd="0" parTransId="{F00B61DB-5001-4E0F-A017-2DD849C8B0CF}" sibTransId="{5683A7BC-183B-4E8C-B36C-4BFD9AC9B0AE}"/>
    <dgm:cxn modelId="{3E266FD7-0876-433F-B08C-E801FDEA1FE2}" type="presOf" srcId="{DB60BFF3-BA22-462B-A197-6A2613B24256}" destId="{76F8DC03-F6C5-4B66-882D-891597B97D73}" srcOrd="0" destOrd="0" presId="urn:microsoft.com/office/officeart/2005/8/layout/hList3"/>
    <dgm:cxn modelId="{DBB04CB6-01FC-45FF-88EE-EBB35831D7E3}" type="presOf" srcId="{75D700ED-269A-4EF7-8ABD-5C521C664024}" destId="{230EEC3F-5D68-42BB-813C-C4AE6748EC97}" srcOrd="0" destOrd="0" presId="urn:microsoft.com/office/officeart/2005/8/layout/hList3"/>
    <dgm:cxn modelId="{0DB7C2D6-0CE5-4518-A070-50F6099378D1}" type="presParOf" srcId="{76F8DC03-F6C5-4B66-882D-891597B97D73}" destId="{677A5D4E-A0E1-45DF-8041-FA76485E9D58}" srcOrd="0" destOrd="0" presId="urn:microsoft.com/office/officeart/2005/8/layout/hList3"/>
    <dgm:cxn modelId="{CEF7C2F7-0E87-4A6A-9AAB-88A81CC6840C}" type="presParOf" srcId="{76F8DC03-F6C5-4B66-882D-891597B97D73}" destId="{F855868B-F8AB-4C13-9927-C3D5BE37497C}" srcOrd="1" destOrd="0" presId="urn:microsoft.com/office/officeart/2005/8/layout/hList3"/>
    <dgm:cxn modelId="{B7E83E1F-75FE-47A1-86BF-F23803CD897F}" type="presParOf" srcId="{F855868B-F8AB-4C13-9927-C3D5BE37497C}" destId="{230EEC3F-5D68-42BB-813C-C4AE6748EC97}" srcOrd="0" destOrd="0" presId="urn:microsoft.com/office/officeart/2005/8/layout/hList3"/>
    <dgm:cxn modelId="{A2EFCC22-A0A8-406C-8820-E781B7AF5A13}" type="presParOf" srcId="{F855868B-F8AB-4C13-9927-C3D5BE37497C}" destId="{5CCA7E87-B942-464B-B82B-46AE6CEB4110}" srcOrd="1" destOrd="0" presId="urn:microsoft.com/office/officeart/2005/8/layout/hList3"/>
    <dgm:cxn modelId="{201EF13E-2BC7-4B92-BFA8-459492604C45}" type="presParOf" srcId="{76F8DC03-F6C5-4B66-882D-891597B97D73}" destId="{BE0A0655-2C45-4A48-A13A-C92B1E9F165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5064A-AF3B-4300-BA44-77588901B427}">
      <dsp:nvSpPr>
        <dsp:cNvPr id="0" name=""/>
        <dsp:cNvSpPr/>
      </dsp:nvSpPr>
      <dsp:spPr>
        <a:xfrm>
          <a:off x="173288" y="230"/>
          <a:ext cx="4044106" cy="2426463"/>
        </a:xfrm>
        <a:prstGeom prst="rect">
          <a:avLst/>
        </a:prstGeom>
        <a:gradFill rotWithShape="0">
          <a:gsLst>
            <a:gs pos="0">
              <a:srgbClr val="8064A2">
                <a:shade val="80000"/>
                <a:hueOff val="0"/>
                <a:satOff val="0"/>
                <a:lumOff val="0"/>
                <a:alphaOff val="0"/>
                <a:shade val="51000"/>
                <a:satMod val="130000"/>
              </a:srgbClr>
            </a:gs>
            <a:gs pos="80000">
              <a:srgbClr val="8064A2">
                <a:shade val="80000"/>
                <a:hueOff val="0"/>
                <a:satOff val="0"/>
                <a:lumOff val="0"/>
                <a:alphaOff val="0"/>
                <a:shade val="93000"/>
                <a:satMod val="130000"/>
              </a:srgbClr>
            </a:gs>
            <a:gs pos="100000">
              <a:srgbClr val="8064A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solidFill>
                <a:sysClr val="window" lastClr="FFFFFF"/>
              </a:solidFill>
              <a:latin typeface="Calibri"/>
              <a:ea typeface="+mn-ea"/>
              <a:cs typeface="+mn-cs"/>
            </a:rPr>
            <a:t>Discuss the functions common to most database management systems</a:t>
          </a:r>
          <a:endParaRPr lang="en-US" sz="3000" kern="1200" dirty="0">
            <a:solidFill>
              <a:sysClr val="window" lastClr="FFFFFF"/>
            </a:solidFill>
            <a:latin typeface="Calibri"/>
            <a:ea typeface="+mn-ea"/>
            <a:cs typeface="+mn-cs"/>
          </a:endParaRPr>
        </a:p>
      </dsp:txBody>
      <dsp:txXfrm>
        <a:off x="173288" y="230"/>
        <a:ext cx="4044106" cy="2426463"/>
      </dsp:txXfrm>
    </dsp:sp>
    <dsp:sp modelId="{AD21E76C-8CD7-49F6-84FA-BAEC6552633B}">
      <dsp:nvSpPr>
        <dsp:cNvPr id="0" name=""/>
        <dsp:cNvSpPr/>
      </dsp:nvSpPr>
      <dsp:spPr>
        <a:xfrm>
          <a:off x="4621805" y="230"/>
          <a:ext cx="4044106" cy="2426463"/>
        </a:xfrm>
        <a:prstGeom prst="rect">
          <a:avLst/>
        </a:prstGeom>
        <a:gradFill rotWithShape="0">
          <a:gsLst>
            <a:gs pos="0">
              <a:srgbClr val="8064A2">
                <a:shade val="80000"/>
                <a:hueOff val="-58853"/>
                <a:satOff val="-1455"/>
                <a:lumOff val="8329"/>
                <a:alphaOff val="0"/>
                <a:shade val="51000"/>
                <a:satMod val="130000"/>
              </a:srgbClr>
            </a:gs>
            <a:gs pos="80000">
              <a:srgbClr val="8064A2">
                <a:shade val="80000"/>
                <a:hueOff val="-58853"/>
                <a:satOff val="-1455"/>
                <a:lumOff val="8329"/>
                <a:alphaOff val="0"/>
                <a:shade val="93000"/>
                <a:satMod val="130000"/>
              </a:srgbClr>
            </a:gs>
            <a:gs pos="100000">
              <a:srgbClr val="8064A2">
                <a:shade val="80000"/>
                <a:hueOff val="-58853"/>
                <a:satOff val="-1455"/>
                <a:lumOff val="832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solidFill>
                <a:sysClr val="window" lastClr="FFFFFF"/>
              </a:solidFill>
              <a:latin typeface="Calibri"/>
              <a:ea typeface="+mn-ea"/>
              <a:cs typeface="+mn-cs"/>
            </a:rPr>
            <a:t>Describe characteristics of relational, object-oriented, and multidimensional databases</a:t>
          </a:r>
          <a:endParaRPr lang="en-US" sz="3000" kern="1200" dirty="0">
            <a:solidFill>
              <a:sysClr val="window" lastClr="FFFFFF"/>
            </a:solidFill>
            <a:latin typeface="Calibri"/>
            <a:ea typeface="+mn-ea"/>
            <a:cs typeface="+mn-cs"/>
          </a:endParaRPr>
        </a:p>
      </dsp:txBody>
      <dsp:txXfrm>
        <a:off x="4621805" y="230"/>
        <a:ext cx="4044106" cy="2426463"/>
      </dsp:txXfrm>
    </dsp:sp>
    <dsp:sp modelId="{488B5923-AC3E-4D59-8C0C-343C00C04047}">
      <dsp:nvSpPr>
        <dsp:cNvPr id="0" name=""/>
        <dsp:cNvSpPr/>
      </dsp:nvSpPr>
      <dsp:spPr>
        <a:xfrm>
          <a:off x="173288" y="2831105"/>
          <a:ext cx="4044106" cy="2426463"/>
        </a:xfrm>
        <a:prstGeom prst="rect">
          <a:avLst/>
        </a:prstGeom>
        <a:gradFill rotWithShape="0">
          <a:gsLst>
            <a:gs pos="0">
              <a:srgbClr val="8064A2">
                <a:shade val="80000"/>
                <a:hueOff val="-117705"/>
                <a:satOff val="-2910"/>
                <a:lumOff val="16659"/>
                <a:alphaOff val="0"/>
                <a:shade val="51000"/>
                <a:satMod val="130000"/>
              </a:srgbClr>
            </a:gs>
            <a:gs pos="80000">
              <a:srgbClr val="8064A2">
                <a:shade val="80000"/>
                <a:hueOff val="-117705"/>
                <a:satOff val="-2910"/>
                <a:lumOff val="16659"/>
                <a:alphaOff val="0"/>
                <a:shade val="93000"/>
                <a:satMod val="130000"/>
              </a:srgbClr>
            </a:gs>
            <a:gs pos="100000">
              <a:srgbClr val="8064A2">
                <a:shade val="80000"/>
                <a:hueOff val="-117705"/>
                <a:satOff val="-2910"/>
                <a:lumOff val="16659"/>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solidFill>
                <a:sysClr val="window" lastClr="FFFFFF"/>
              </a:solidFill>
              <a:latin typeface="Calibri"/>
              <a:ea typeface="+mn-ea"/>
              <a:cs typeface="+mn-cs"/>
            </a:rPr>
            <a:t>Explain how to access Web databases</a:t>
          </a:r>
        </a:p>
      </dsp:txBody>
      <dsp:txXfrm>
        <a:off x="173288" y="2831105"/>
        <a:ext cx="4044106" cy="2426463"/>
      </dsp:txXfrm>
    </dsp:sp>
    <dsp:sp modelId="{62C2ED9B-B29C-4E58-9B3A-D963C4EC40A3}">
      <dsp:nvSpPr>
        <dsp:cNvPr id="0" name=""/>
        <dsp:cNvSpPr/>
      </dsp:nvSpPr>
      <dsp:spPr>
        <a:xfrm>
          <a:off x="4621805" y="2831105"/>
          <a:ext cx="4044106" cy="2426463"/>
        </a:xfrm>
        <a:prstGeom prst="rect">
          <a:avLst/>
        </a:prstGeom>
        <a:gradFill rotWithShape="0">
          <a:gsLst>
            <a:gs pos="0">
              <a:srgbClr val="8064A2">
                <a:shade val="80000"/>
                <a:hueOff val="-176558"/>
                <a:satOff val="-4365"/>
                <a:lumOff val="24988"/>
                <a:alphaOff val="0"/>
                <a:shade val="51000"/>
                <a:satMod val="130000"/>
              </a:srgbClr>
            </a:gs>
            <a:gs pos="80000">
              <a:srgbClr val="8064A2">
                <a:shade val="80000"/>
                <a:hueOff val="-176558"/>
                <a:satOff val="-4365"/>
                <a:lumOff val="24988"/>
                <a:alphaOff val="0"/>
                <a:shade val="93000"/>
                <a:satMod val="130000"/>
              </a:srgbClr>
            </a:gs>
            <a:gs pos="100000">
              <a:srgbClr val="8064A2">
                <a:shade val="80000"/>
                <a:hueOff val="-176558"/>
                <a:satOff val="-4365"/>
                <a:lumOff val="24988"/>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solidFill>
                <a:sysClr val="window" lastClr="FFFFFF"/>
              </a:solidFill>
              <a:latin typeface="Calibri"/>
              <a:ea typeface="+mn-ea"/>
              <a:cs typeface="+mn-cs"/>
            </a:rPr>
            <a:t>Identify database design guidelines and discuss the responsibilities of database analysts and administrators</a:t>
          </a:r>
        </a:p>
      </dsp:txBody>
      <dsp:txXfrm>
        <a:off x="4621805" y="2831105"/>
        <a:ext cx="4044106" cy="2426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394BB-B48E-41D7-8279-FBC38361CB0B}">
      <dsp:nvSpPr>
        <dsp:cNvPr id="0" name=""/>
        <dsp:cNvSpPr/>
      </dsp:nvSpPr>
      <dsp:spPr>
        <a:xfrm>
          <a:off x="0" y="171480"/>
          <a:ext cx="8839200" cy="1352520"/>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solidFill>
                <a:sysClr val="window" lastClr="FFFFFF"/>
              </a:solidFill>
              <a:latin typeface="Calibri"/>
              <a:ea typeface="+mn-ea"/>
              <a:cs typeface="+mn-cs"/>
            </a:rPr>
            <a:t>A DBMS provides means to ensure that only authorized users access data at permitted times</a:t>
          </a:r>
          <a:endParaRPr lang="en-US" sz="3400" kern="1200" dirty="0">
            <a:solidFill>
              <a:sysClr val="window" lastClr="FFFFFF"/>
            </a:solidFill>
            <a:latin typeface="Calibri"/>
            <a:ea typeface="+mn-ea"/>
            <a:cs typeface="+mn-cs"/>
          </a:endParaRPr>
        </a:p>
      </dsp:txBody>
      <dsp:txXfrm>
        <a:off x="66025" y="237505"/>
        <a:ext cx="8707150" cy="12204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A9070-896B-429B-B8E0-1A9135397DA8}">
      <dsp:nvSpPr>
        <dsp:cNvPr id="0" name=""/>
        <dsp:cNvSpPr/>
      </dsp:nvSpPr>
      <dsp:spPr>
        <a:xfrm>
          <a:off x="207044" y="1170"/>
          <a:ext cx="3104815" cy="1862889"/>
        </a:xfrm>
        <a:prstGeom prst="rect">
          <a:avLst/>
        </a:prstGeom>
        <a:gradFill rotWithShape="0">
          <a:gsLst>
            <a:gs pos="0">
              <a:srgbClr val="8064A2">
                <a:shade val="80000"/>
                <a:hueOff val="0"/>
                <a:satOff val="0"/>
                <a:lumOff val="0"/>
                <a:alphaOff val="0"/>
                <a:shade val="51000"/>
                <a:satMod val="130000"/>
              </a:srgbClr>
            </a:gs>
            <a:gs pos="80000">
              <a:srgbClr val="8064A2">
                <a:shade val="80000"/>
                <a:hueOff val="0"/>
                <a:satOff val="0"/>
                <a:lumOff val="0"/>
                <a:alphaOff val="0"/>
                <a:shade val="93000"/>
                <a:satMod val="130000"/>
              </a:srgbClr>
            </a:gs>
            <a:gs pos="100000">
              <a:srgbClr val="8064A2">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sz="4600" b="1" kern="1200" dirty="0" smtClean="0">
              <a:solidFill>
                <a:sysClr val="window" lastClr="FFFFFF"/>
              </a:solidFill>
              <a:latin typeface="Calibri"/>
              <a:ea typeface="+mn-ea"/>
              <a:cs typeface="+mn-cs"/>
            </a:rPr>
            <a:t>Backup</a:t>
          </a:r>
          <a:endParaRPr lang="en-US" sz="4600" b="1" kern="1200" dirty="0">
            <a:solidFill>
              <a:sysClr val="window" lastClr="FFFFFF"/>
            </a:solidFill>
            <a:latin typeface="Calibri"/>
            <a:ea typeface="+mn-ea"/>
            <a:cs typeface="+mn-cs"/>
          </a:endParaRPr>
        </a:p>
      </dsp:txBody>
      <dsp:txXfrm>
        <a:off x="207044" y="1170"/>
        <a:ext cx="3104815" cy="1862889"/>
      </dsp:txXfrm>
    </dsp:sp>
    <dsp:sp modelId="{3920921F-7F8F-47E3-A6AF-D0FA29955A9B}">
      <dsp:nvSpPr>
        <dsp:cNvPr id="0" name=""/>
        <dsp:cNvSpPr/>
      </dsp:nvSpPr>
      <dsp:spPr>
        <a:xfrm>
          <a:off x="3622340" y="1170"/>
          <a:ext cx="3104815" cy="1862889"/>
        </a:xfrm>
        <a:prstGeom prst="rect">
          <a:avLst/>
        </a:prstGeom>
        <a:gradFill rotWithShape="0">
          <a:gsLst>
            <a:gs pos="0">
              <a:srgbClr val="8064A2">
                <a:shade val="80000"/>
                <a:hueOff val="-58853"/>
                <a:satOff val="-1455"/>
                <a:lumOff val="8329"/>
                <a:alphaOff val="0"/>
                <a:shade val="51000"/>
                <a:satMod val="130000"/>
              </a:srgbClr>
            </a:gs>
            <a:gs pos="80000">
              <a:srgbClr val="8064A2">
                <a:shade val="80000"/>
                <a:hueOff val="-58853"/>
                <a:satOff val="-1455"/>
                <a:lumOff val="8329"/>
                <a:alphaOff val="0"/>
                <a:shade val="93000"/>
                <a:satMod val="130000"/>
              </a:srgbClr>
            </a:gs>
            <a:gs pos="100000">
              <a:srgbClr val="8064A2">
                <a:shade val="80000"/>
                <a:hueOff val="-58853"/>
                <a:satOff val="-1455"/>
                <a:lumOff val="8329"/>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sz="4600" b="1" kern="1200" dirty="0" smtClean="0">
              <a:solidFill>
                <a:sysClr val="window" lastClr="FFFFFF"/>
              </a:solidFill>
              <a:latin typeface="Calibri"/>
              <a:ea typeface="+mn-ea"/>
              <a:cs typeface="+mn-cs"/>
            </a:rPr>
            <a:t>Log</a:t>
          </a:r>
          <a:endParaRPr lang="en-US" sz="4600" b="1" kern="1200" dirty="0">
            <a:solidFill>
              <a:sysClr val="window" lastClr="FFFFFF"/>
            </a:solidFill>
            <a:latin typeface="Calibri"/>
            <a:ea typeface="+mn-ea"/>
            <a:cs typeface="+mn-cs"/>
          </a:endParaRPr>
        </a:p>
      </dsp:txBody>
      <dsp:txXfrm>
        <a:off x="3622340" y="1170"/>
        <a:ext cx="3104815" cy="1862889"/>
      </dsp:txXfrm>
    </dsp:sp>
    <dsp:sp modelId="{FC293393-8705-4477-B3D9-F7BCF9B632CE}">
      <dsp:nvSpPr>
        <dsp:cNvPr id="0" name=""/>
        <dsp:cNvSpPr/>
      </dsp:nvSpPr>
      <dsp:spPr>
        <a:xfrm>
          <a:off x="207044" y="2174540"/>
          <a:ext cx="3104815" cy="1862889"/>
        </a:xfrm>
        <a:prstGeom prst="rect">
          <a:avLst/>
        </a:prstGeom>
        <a:gradFill rotWithShape="0">
          <a:gsLst>
            <a:gs pos="0">
              <a:srgbClr val="8064A2">
                <a:shade val="80000"/>
                <a:hueOff val="-117705"/>
                <a:satOff val="-2910"/>
                <a:lumOff val="16659"/>
                <a:alphaOff val="0"/>
                <a:shade val="51000"/>
                <a:satMod val="130000"/>
              </a:srgbClr>
            </a:gs>
            <a:gs pos="80000">
              <a:srgbClr val="8064A2">
                <a:shade val="80000"/>
                <a:hueOff val="-117705"/>
                <a:satOff val="-2910"/>
                <a:lumOff val="16659"/>
                <a:alphaOff val="0"/>
                <a:shade val="93000"/>
                <a:satMod val="130000"/>
              </a:srgbClr>
            </a:gs>
            <a:gs pos="100000">
              <a:srgbClr val="8064A2">
                <a:shade val="80000"/>
                <a:hueOff val="-117705"/>
                <a:satOff val="-2910"/>
                <a:lumOff val="16659"/>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sz="4600" b="1" kern="1200" dirty="0" smtClean="0">
              <a:solidFill>
                <a:sysClr val="window" lastClr="FFFFFF"/>
              </a:solidFill>
              <a:latin typeface="Calibri"/>
              <a:ea typeface="+mn-ea"/>
              <a:cs typeface="+mn-cs"/>
            </a:rPr>
            <a:t>Recovery utility</a:t>
          </a:r>
          <a:endParaRPr lang="en-US" sz="4600" b="1" kern="1200" dirty="0">
            <a:solidFill>
              <a:sysClr val="window" lastClr="FFFFFF"/>
            </a:solidFill>
            <a:latin typeface="Calibri"/>
            <a:ea typeface="+mn-ea"/>
            <a:cs typeface="+mn-cs"/>
          </a:endParaRPr>
        </a:p>
      </dsp:txBody>
      <dsp:txXfrm>
        <a:off x="207044" y="2174540"/>
        <a:ext cx="3104815" cy="1862889"/>
      </dsp:txXfrm>
    </dsp:sp>
    <dsp:sp modelId="{84C8BF69-F06C-4ADE-A4A2-4B09F50E8A61}">
      <dsp:nvSpPr>
        <dsp:cNvPr id="0" name=""/>
        <dsp:cNvSpPr/>
      </dsp:nvSpPr>
      <dsp:spPr>
        <a:xfrm>
          <a:off x="3622340" y="2174540"/>
          <a:ext cx="3104815" cy="1862889"/>
        </a:xfrm>
        <a:prstGeom prst="rect">
          <a:avLst/>
        </a:prstGeom>
        <a:gradFill rotWithShape="0">
          <a:gsLst>
            <a:gs pos="0">
              <a:srgbClr val="8064A2">
                <a:shade val="80000"/>
                <a:hueOff val="-176558"/>
                <a:satOff val="-4365"/>
                <a:lumOff val="24988"/>
                <a:alphaOff val="0"/>
                <a:shade val="51000"/>
                <a:satMod val="130000"/>
              </a:srgbClr>
            </a:gs>
            <a:gs pos="80000">
              <a:srgbClr val="8064A2">
                <a:shade val="80000"/>
                <a:hueOff val="-176558"/>
                <a:satOff val="-4365"/>
                <a:lumOff val="24988"/>
                <a:alphaOff val="0"/>
                <a:shade val="93000"/>
                <a:satMod val="130000"/>
              </a:srgbClr>
            </a:gs>
            <a:gs pos="100000">
              <a:srgbClr val="8064A2">
                <a:shade val="80000"/>
                <a:hueOff val="-176558"/>
                <a:satOff val="-4365"/>
                <a:lumOff val="24988"/>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sz="4600" b="0" kern="1200" dirty="0" smtClean="0">
              <a:solidFill>
                <a:sysClr val="window" lastClr="FFFFFF"/>
              </a:solidFill>
              <a:latin typeface="Calibri"/>
              <a:ea typeface="+mn-ea"/>
              <a:cs typeface="+mn-cs"/>
            </a:rPr>
            <a:t>Continuous backup</a:t>
          </a:r>
          <a:endParaRPr lang="en-US" sz="4600" b="0" kern="1200" dirty="0">
            <a:solidFill>
              <a:sysClr val="window" lastClr="FFFFFF"/>
            </a:solidFill>
            <a:latin typeface="Calibri"/>
            <a:ea typeface="+mn-ea"/>
            <a:cs typeface="+mn-cs"/>
          </a:endParaRPr>
        </a:p>
      </dsp:txBody>
      <dsp:txXfrm>
        <a:off x="3622340" y="2174540"/>
        <a:ext cx="3104815" cy="18628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8D62B-55B0-44AC-BB64-7EA0201DBA43}">
      <dsp:nvSpPr>
        <dsp:cNvPr id="0" name=""/>
        <dsp:cNvSpPr/>
      </dsp:nvSpPr>
      <dsp:spPr>
        <a:xfrm>
          <a:off x="0" y="88106"/>
          <a:ext cx="2619374" cy="1571624"/>
        </a:xfrm>
        <a:prstGeom prst="fram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Shop for products or services</a:t>
          </a:r>
          <a:endParaRPr lang="en-US" sz="2500" kern="1200" dirty="0"/>
        </a:p>
      </dsp:txBody>
      <dsp:txXfrm>
        <a:off x="196453" y="284559"/>
        <a:ext cx="2226468" cy="1178718"/>
      </dsp:txXfrm>
    </dsp:sp>
    <dsp:sp modelId="{FC837A73-EAE9-4447-9E37-7F81AC02BBDF}">
      <dsp:nvSpPr>
        <dsp:cNvPr id="0" name=""/>
        <dsp:cNvSpPr/>
      </dsp:nvSpPr>
      <dsp:spPr>
        <a:xfrm>
          <a:off x="2881312" y="88106"/>
          <a:ext cx="2619374" cy="1571624"/>
        </a:xfrm>
        <a:prstGeom prst="fram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Buy or sell stocks</a:t>
          </a:r>
          <a:endParaRPr lang="en-US" sz="2500" kern="1200" dirty="0"/>
        </a:p>
      </dsp:txBody>
      <dsp:txXfrm>
        <a:off x="3077765" y="284559"/>
        <a:ext cx="2226468" cy="1178718"/>
      </dsp:txXfrm>
    </dsp:sp>
    <dsp:sp modelId="{C0BB5141-BDC9-417E-A806-6360D36CB2E5}">
      <dsp:nvSpPr>
        <dsp:cNvPr id="0" name=""/>
        <dsp:cNvSpPr/>
      </dsp:nvSpPr>
      <dsp:spPr>
        <a:xfrm>
          <a:off x="5762625" y="88106"/>
          <a:ext cx="2619374" cy="1571624"/>
        </a:xfrm>
        <a:prstGeom prst="fram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Search for a job</a:t>
          </a:r>
          <a:endParaRPr lang="en-US" sz="2500" kern="1200" dirty="0"/>
        </a:p>
      </dsp:txBody>
      <dsp:txXfrm>
        <a:off x="5959078" y="284559"/>
        <a:ext cx="2226468" cy="1178718"/>
      </dsp:txXfrm>
    </dsp:sp>
    <dsp:sp modelId="{62B069B3-AF96-48ED-A87B-5323450EBF28}">
      <dsp:nvSpPr>
        <dsp:cNvPr id="0" name=""/>
        <dsp:cNvSpPr/>
      </dsp:nvSpPr>
      <dsp:spPr>
        <a:xfrm>
          <a:off x="0" y="1921668"/>
          <a:ext cx="2619374" cy="1571624"/>
        </a:xfrm>
        <a:prstGeom prst="fram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Make airline reservations</a:t>
          </a:r>
          <a:endParaRPr lang="en-US" sz="2500" kern="1200" dirty="0"/>
        </a:p>
      </dsp:txBody>
      <dsp:txXfrm>
        <a:off x="196453" y="2118121"/>
        <a:ext cx="2226468" cy="1178718"/>
      </dsp:txXfrm>
    </dsp:sp>
    <dsp:sp modelId="{71935F3F-C209-4989-B978-F4053F5B5274}">
      <dsp:nvSpPr>
        <dsp:cNvPr id="0" name=""/>
        <dsp:cNvSpPr/>
      </dsp:nvSpPr>
      <dsp:spPr>
        <a:xfrm>
          <a:off x="2881312" y="1921668"/>
          <a:ext cx="2619374" cy="1571624"/>
        </a:xfrm>
        <a:prstGeom prst="fram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Register for college classes</a:t>
          </a:r>
          <a:endParaRPr lang="en-US" sz="2500" kern="1200" dirty="0"/>
        </a:p>
      </dsp:txBody>
      <dsp:txXfrm>
        <a:off x="3077765" y="2118121"/>
        <a:ext cx="2226468" cy="1178718"/>
      </dsp:txXfrm>
    </dsp:sp>
    <dsp:sp modelId="{7CB938D0-DE88-4CC4-B0F4-2B114715AA5E}">
      <dsp:nvSpPr>
        <dsp:cNvPr id="0" name=""/>
        <dsp:cNvSpPr/>
      </dsp:nvSpPr>
      <dsp:spPr>
        <a:xfrm>
          <a:off x="5762625" y="1921668"/>
          <a:ext cx="2619374" cy="1571624"/>
        </a:xfrm>
        <a:prstGeom prst="fram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Check semester grades</a:t>
          </a:r>
          <a:endParaRPr lang="en-US" sz="2500" kern="1200" dirty="0"/>
        </a:p>
      </dsp:txBody>
      <dsp:txXfrm>
        <a:off x="5959078" y="2118121"/>
        <a:ext cx="2226468" cy="1178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A5D4E-A0E1-45DF-8041-FA76485E9D58}">
      <dsp:nvSpPr>
        <dsp:cNvPr id="0" name=""/>
        <dsp:cNvSpPr/>
      </dsp:nvSpPr>
      <dsp:spPr>
        <a:xfrm>
          <a:off x="0" y="0"/>
          <a:ext cx="8763000" cy="1554480"/>
        </a:xfrm>
        <a:prstGeom prst="rect">
          <a:avLst/>
        </a:prstGeom>
        <a:solidFill>
          <a:srgbClr val="4F81BD">
            <a:shade val="80000"/>
            <a:hueOff val="0"/>
            <a:satOff val="0"/>
            <a:lumOff val="0"/>
            <a:alphaOff val="0"/>
          </a:srgb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solidFill>
                <a:sysClr val="window" lastClr="FFFFFF">
                  <a:hueOff val="0"/>
                  <a:satOff val="0"/>
                  <a:lumOff val="0"/>
                  <a:alphaOff val="0"/>
                </a:sysClr>
              </a:solidFill>
              <a:latin typeface="Calibri"/>
              <a:ea typeface="+mn-ea"/>
              <a:cs typeface="+mn-cs"/>
            </a:rPr>
            <a:t>Database analysts and administrators are responsible for managing and coordinating all database activities</a:t>
          </a:r>
          <a:endParaRPr lang="en-US" sz="3100" kern="1200" dirty="0">
            <a:solidFill>
              <a:sysClr val="window" lastClr="FFFFFF">
                <a:hueOff val="0"/>
                <a:satOff val="0"/>
                <a:lumOff val="0"/>
                <a:alphaOff val="0"/>
              </a:sysClr>
            </a:solidFill>
            <a:latin typeface="Calibri"/>
            <a:ea typeface="+mn-ea"/>
            <a:cs typeface="+mn-cs"/>
          </a:endParaRPr>
        </a:p>
      </dsp:txBody>
      <dsp:txXfrm>
        <a:off x="0" y="0"/>
        <a:ext cx="8763000" cy="1554480"/>
      </dsp:txXfrm>
    </dsp:sp>
    <dsp:sp modelId="{230EEC3F-5D68-42BB-813C-C4AE6748EC97}">
      <dsp:nvSpPr>
        <dsp:cNvPr id="0" name=""/>
        <dsp:cNvSpPr/>
      </dsp:nvSpPr>
      <dsp:spPr>
        <a:xfrm>
          <a:off x="0" y="1554480"/>
          <a:ext cx="4381500" cy="3264408"/>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solidFill>
                <a:sysClr val="windowText" lastClr="000000"/>
              </a:solidFill>
              <a:latin typeface="Calibri"/>
              <a:ea typeface="+mn-ea"/>
              <a:cs typeface="+mn-cs"/>
            </a:rPr>
            <a:t>Database Analyst</a:t>
          </a:r>
          <a:r>
            <a:rPr lang="en-US" sz="2600" b="0" kern="1200" dirty="0" smtClean="0">
              <a:solidFill>
                <a:sysClr val="windowText" lastClr="000000"/>
              </a:solidFill>
              <a:latin typeface="Calibri"/>
              <a:ea typeface="+mn-ea"/>
              <a:cs typeface="+mn-cs"/>
            </a:rPr>
            <a:t> (</a:t>
          </a:r>
          <a:r>
            <a:rPr lang="en-US" sz="2600" b="1" kern="1200" dirty="0" smtClean="0">
              <a:solidFill>
                <a:sysClr val="windowText" lastClr="000000"/>
              </a:solidFill>
              <a:latin typeface="Calibri"/>
              <a:ea typeface="+mn-ea"/>
              <a:cs typeface="+mn-cs"/>
            </a:rPr>
            <a:t>DA</a:t>
          </a:r>
          <a:r>
            <a:rPr lang="en-US" sz="2600" b="0" kern="1200" dirty="0" smtClean="0">
              <a:solidFill>
                <a:sysClr val="windowText" lastClr="000000"/>
              </a:solidFill>
              <a:latin typeface="Calibri"/>
              <a:ea typeface="+mn-ea"/>
              <a:cs typeface="+mn-cs"/>
            </a:rPr>
            <a:t>)</a:t>
          </a:r>
        </a:p>
        <a:p>
          <a:pPr lvl="0" algn="ctr" defTabSz="1155700">
            <a:lnSpc>
              <a:spcPct val="90000"/>
            </a:lnSpc>
            <a:spcBef>
              <a:spcPct val="0"/>
            </a:spcBef>
            <a:spcAft>
              <a:spcPct val="35000"/>
            </a:spcAft>
          </a:pPr>
          <a:r>
            <a:rPr lang="en-US" sz="2600" b="0" kern="1200" dirty="0" smtClean="0">
              <a:solidFill>
                <a:sysClr val="windowText" lastClr="000000"/>
              </a:solidFill>
              <a:latin typeface="Calibri"/>
              <a:ea typeface="+mn-ea"/>
              <a:cs typeface="+mn-cs"/>
            </a:rPr>
            <a:t>Focuses on meaning and usage of data. Decides on proper field placement, defines data relationship, and identifies users’ access privileges</a:t>
          </a:r>
          <a:endParaRPr lang="en-US" sz="2600" b="0" kern="1200" dirty="0">
            <a:solidFill>
              <a:sysClr val="windowText" lastClr="000000"/>
            </a:solidFill>
            <a:latin typeface="Calibri"/>
            <a:ea typeface="+mn-ea"/>
            <a:cs typeface="+mn-cs"/>
          </a:endParaRPr>
        </a:p>
      </dsp:txBody>
      <dsp:txXfrm>
        <a:off x="0" y="1554480"/>
        <a:ext cx="4381500" cy="3264408"/>
      </dsp:txXfrm>
    </dsp:sp>
    <dsp:sp modelId="{5CCA7E87-B942-464B-B82B-46AE6CEB4110}">
      <dsp:nvSpPr>
        <dsp:cNvPr id="0" name=""/>
        <dsp:cNvSpPr/>
      </dsp:nvSpPr>
      <dsp:spPr>
        <a:xfrm>
          <a:off x="4381500" y="1554480"/>
          <a:ext cx="4381500" cy="3264408"/>
        </a:xfrm>
        <a:prstGeom prst="rect">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solidFill>
                <a:sysClr val="windowText" lastClr="000000"/>
              </a:solidFill>
              <a:latin typeface="Calibri"/>
              <a:ea typeface="+mn-ea"/>
              <a:cs typeface="+mn-cs"/>
            </a:rPr>
            <a:t>Database Administrator</a:t>
          </a:r>
          <a:r>
            <a:rPr lang="en-US" sz="2600" b="0" kern="1200" dirty="0" smtClean="0">
              <a:solidFill>
                <a:sysClr val="windowText" lastClr="000000"/>
              </a:solidFill>
              <a:latin typeface="Calibri"/>
              <a:ea typeface="+mn-ea"/>
              <a:cs typeface="+mn-cs"/>
            </a:rPr>
            <a:t> (</a:t>
          </a:r>
          <a:r>
            <a:rPr lang="en-US" sz="2600" b="1" kern="1200" dirty="0" smtClean="0">
              <a:solidFill>
                <a:sysClr val="windowText" lastClr="000000"/>
              </a:solidFill>
              <a:latin typeface="Calibri"/>
              <a:ea typeface="+mn-ea"/>
              <a:cs typeface="+mn-cs"/>
            </a:rPr>
            <a:t>DBA</a:t>
          </a:r>
          <a:r>
            <a:rPr lang="en-US" sz="2600" b="0" kern="1200" dirty="0" smtClean="0">
              <a:solidFill>
                <a:sysClr val="windowText" lastClr="000000"/>
              </a:solidFill>
              <a:latin typeface="Calibri"/>
              <a:ea typeface="+mn-ea"/>
              <a:cs typeface="+mn-cs"/>
            </a:rPr>
            <a:t>)</a:t>
          </a:r>
        </a:p>
        <a:p>
          <a:pPr lvl="0" algn="ctr" defTabSz="1155700">
            <a:lnSpc>
              <a:spcPct val="90000"/>
            </a:lnSpc>
            <a:spcBef>
              <a:spcPct val="0"/>
            </a:spcBef>
            <a:spcAft>
              <a:spcPct val="35000"/>
            </a:spcAft>
          </a:pPr>
          <a:r>
            <a:rPr lang="en-US" sz="2600" b="0" kern="1200" dirty="0" smtClean="0">
              <a:solidFill>
                <a:sysClr val="windowText" lastClr="000000"/>
              </a:solidFill>
              <a:latin typeface="Calibri"/>
              <a:ea typeface="+mn-ea"/>
              <a:cs typeface="+mn-cs"/>
            </a:rPr>
            <a:t>Creates and maintains the data dictionary, manages security, monitors performance, and checks backup and recovery procedures</a:t>
          </a:r>
          <a:endParaRPr lang="en-US" sz="2600" b="0" kern="1200" dirty="0">
            <a:solidFill>
              <a:sysClr val="windowText" lastClr="000000"/>
            </a:solidFill>
            <a:latin typeface="Calibri"/>
            <a:ea typeface="+mn-ea"/>
            <a:cs typeface="+mn-cs"/>
          </a:endParaRPr>
        </a:p>
      </dsp:txBody>
      <dsp:txXfrm>
        <a:off x="4381500" y="1554480"/>
        <a:ext cx="4381500" cy="3264408"/>
      </dsp:txXfrm>
    </dsp:sp>
    <dsp:sp modelId="{BE0A0655-2C45-4A48-A13A-C92B1E9F1650}">
      <dsp:nvSpPr>
        <dsp:cNvPr id="0" name=""/>
        <dsp:cNvSpPr/>
      </dsp:nvSpPr>
      <dsp:spPr>
        <a:xfrm>
          <a:off x="0" y="4818888"/>
          <a:ext cx="8763000" cy="362712"/>
        </a:xfrm>
        <a:prstGeom prst="rect">
          <a:avLst/>
        </a:prstGeom>
        <a:solidFill>
          <a:srgbClr val="4F81BD">
            <a:shade val="80000"/>
            <a:hueOff val="0"/>
            <a:satOff val="0"/>
            <a:lumOff val="0"/>
            <a:alphaOff val="0"/>
          </a:srgb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2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3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3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n-US" altLang="zh-TW"/>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Arial" charset="0"/>
              </a:defRPr>
            </a:lvl1pPr>
          </a:lstStyle>
          <a:p>
            <a:pPr>
              <a:defRPr/>
            </a:pPr>
            <a:fld id="{9E1B2F9A-186B-4AC8-B273-1CDEBB29F7E8}" type="slidenum">
              <a:rPr lang="zh-TW" altLang="en-US"/>
              <a:pPr>
                <a:defRPr/>
              </a:pPr>
              <a:t>‹#›</a:t>
            </a:fld>
            <a:endParaRPr lang="en-US" altLang="zh-TW"/>
          </a:p>
        </p:txBody>
      </p:sp>
    </p:spTree>
    <p:extLst>
      <p:ext uri="{BB962C8B-B14F-4D97-AF65-F5344CB8AC3E}">
        <p14:creationId xmlns:p14="http://schemas.microsoft.com/office/powerpoint/2010/main" val="233219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1B2F9A-186B-4AC8-B273-1CDEBB29F7E8}" type="slidenum">
              <a:rPr lang="zh-TW" altLang="en-US" smtClean="0"/>
              <a:pPr>
                <a:defRPr/>
              </a:pPr>
              <a:t>1</a:t>
            </a:fld>
            <a:endParaRPr lang="en-US" altLang="zh-TW"/>
          </a:p>
        </p:txBody>
      </p:sp>
    </p:spTree>
    <p:extLst>
      <p:ext uri="{BB962C8B-B14F-4D97-AF65-F5344CB8AC3E}">
        <p14:creationId xmlns:p14="http://schemas.microsoft.com/office/powerpoint/2010/main" val="2311155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86C3960-6E40-44E2-946F-4AD798C47070}" type="slidenum">
              <a:rPr lang="en-US" smtClean="0">
                <a:latin typeface="Arial" charset="0"/>
              </a:rPr>
              <a:pPr/>
              <a:t>49</a:t>
            </a:fld>
            <a:endParaRPr lang="en-US" smtClean="0">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b="1" i="1" smtClean="0">
                <a:latin typeface="Arial" charset="0"/>
                <a:cs typeface="Times New Roman" pitchFamily="18" charset="0"/>
              </a:rPr>
              <a:t>Teaching tip</a:t>
            </a:r>
          </a:p>
          <a:p>
            <a:pPr eaLnBrk="1" hangingPunct="1"/>
            <a:r>
              <a:rPr lang="en-US" smtClean="0">
                <a:latin typeface="Arial" charset="0"/>
                <a:cs typeface="Times" pitchFamily="18" charset="0"/>
              </a:rPr>
              <a:t>Access a few specialty databases in class to demonstrate their power. An excellent example is terraserver.Microsoft.com.</a:t>
            </a:r>
            <a:r>
              <a:rPr lang="en-US" smtClean="0">
                <a:latin typeface="Arial" charset="0"/>
              </a:rPr>
              <a:t> </a:t>
            </a:r>
          </a:p>
        </p:txBody>
      </p:sp>
    </p:spTree>
    <p:extLst>
      <p:ext uri="{BB962C8B-B14F-4D97-AF65-F5344CB8AC3E}">
        <p14:creationId xmlns:p14="http://schemas.microsoft.com/office/powerpoint/2010/main" val="1785820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50</a:t>
            </a:fld>
            <a:endParaRPr lang="en-US" smtClean="0">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3414721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51</a:t>
            </a:fld>
            <a:endParaRPr lang="en-US" smtClean="0">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115300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a:t>
            </a:fld>
            <a:endParaRPr lang="en-US" smtClean="0">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2304116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3</a:t>
            </a:fld>
            <a:endParaRPr lang="en-US" smtClean="0">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26110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972CEBB-51CB-4BC1-B889-6537F7E17727}" type="slidenum">
              <a:rPr lang="en-US" smtClean="0">
                <a:latin typeface="Arial" charset="0"/>
              </a:rPr>
              <a:pPr/>
              <a:t>5</a:t>
            </a:fld>
            <a:endParaRPr lang="en-US" smtClean="0">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225349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46661EB-C3C4-4F9D-ADF2-4B86F8C21D5F}" type="slidenum">
              <a:rPr lang="en-US" smtClean="0">
                <a:latin typeface="Arial" charset="0"/>
              </a:rPr>
              <a:pPr/>
              <a:t>11</a:t>
            </a:fld>
            <a:endParaRPr lang="en-US" smtClean="0">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1087383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EFC37AB-D076-4559-828F-F72F00782494}" type="slidenum">
              <a:rPr lang="en-US" smtClean="0">
                <a:latin typeface="Arial" charset="0"/>
              </a:rPr>
              <a:pPr/>
              <a:t>13</a:t>
            </a:fld>
            <a:endParaRPr lang="en-US" smtClean="0">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dirty="0" smtClean="0">
              <a:latin typeface="Arial" charset="0"/>
              <a:cs typeface="Times" pitchFamily="18" charset="0"/>
            </a:endParaRPr>
          </a:p>
        </p:txBody>
      </p:sp>
    </p:spTree>
    <p:extLst>
      <p:ext uri="{BB962C8B-B14F-4D97-AF65-F5344CB8AC3E}">
        <p14:creationId xmlns:p14="http://schemas.microsoft.com/office/powerpoint/2010/main" val="429407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037992CD-F697-4C03-8CA4-76173CDC5BF5}" type="slidenum">
              <a:rPr lang="en-US" smtClean="0">
                <a:latin typeface="Arial" charset="0"/>
              </a:rPr>
              <a:pPr/>
              <a:t>17</a:t>
            </a:fld>
            <a:endParaRPr lang="en-US"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b="1" i="1" smtClean="0">
                <a:latin typeface="Arial" charset="0"/>
                <a:cs typeface="Times New Roman" pitchFamily="18" charset="0"/>
              </a:rPr>
              <a:t>Teaching tip</a:t>
            </a:r>
          </a:p>
          <a:p>
            <a:pPr eaLnBrk="1" hangingPunct="1"/>
            <a:r>
              <a:rPr lang="en-US" smtClean="0">
                <a:latin typeface="Arial" charset="0"/>
                <a:cs typeface="Times New Roman" pitchFamily="18" charset="0"/>
              </a:rPr>
              <a:t>Page  432 and 433 show examples of the different querying languages.</a:t>
            </a:r>
          </a:p>
          <a:p>
            <a:pPr eaLnBrk="1" hangingPunct="1"/>
            <a:endParaRPr lang="en-US" smtClean="0">
              <a:latin typeface="Arial" charset="0"/>
            </a:endParaRPr>
          </a:p>
        </p:txBody>
      </p:sp>
    </p:spTree>
    <p:extLst>
      <p:ext uri="{BB962C8B-B14F-4D97-AF65-F5344CB8AC3E}">
        <p14:creationId xmlns:p14="http://schemas.microsoft.com/office/powerpoint/2010/main" val="1915519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1B2F9A-186B-4AC8-B273-1CDEBB29F7E8}" type="slidenum">
              <a:rPr lang="zh-TW" altLang="en-US" smtClean="0"/>
              <a:pPr>
                <a:defRPr/>
              </a:pPr>
              <a:t>42</a:t>
            </a:fld>
            <a:endParaRPr lang="en-US" altLang="zh-TW"/>
          </a:p>
        </p:txBody>
      </p:sp>
    </p:spTree>
    <p:extLst>
      <p:ext uri="{BB962C8B-B14F-4D97-AF65-F5344CB8AC3E}">
        <p14:creationId xmlns:p14="http://schemas.microsoft.com/office/powerpoint/2010/main" val="2555087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2319865-4FE5-47A6-8F1B-7E14AAF7E779}" type="slidenum">
              <a:rPr lang="en-US" smtClean="0">
                <a:latin typeface="Arial" charset="0"/>
              </a:rPr>
              <a:pPr/>
              <a:t>47</a:t>
            </a:fld>
            <a:endParaRPr lang="en-US"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b="1" i="1" smtClean="0">
                <a:latin typeface="Arial" charset="0"/>
                <a:cs typeface="Times New Roman" pitchFamily="18" charset="0"/>
              </a:rPr>
              <a:t>Teaching tip</a:t>
            </a:r>
          </a:p>
          <a:p>
            <a:pPr eaLnBrk="1" hangingPunct="1"/>
            <a:r>
              <a:rPr lang="en-US" smtClean="0">
                <a:latin typeface="Arial" charset="0"/>
                <a:cs typeface="Times" pitchFamily="18" charset="0"/>
              </a:rPr>
              <a:t>You can demonstrate disconnected databases in action. Have your entire class access www.crucial.com. Walk through the wizard with the computer models in your classroom. Most likely, your students will have several different prices for the same product. More information on disconnected databases can be found at www.devguru.com/features/tutorials/DisconnectedRecordsets/tutDisconnRS.html.</a:t>
            </a:r>
            <a:r>
              <a:rPr lang="en-US" smtClean="0">
                <a:latin typeface="Arial" charset="0"/>
              </a:rPr>
              <a:t> </a:t>
            </a:r>
          </a:p>
        </p:txBody>
      </p:sp>
    </p:spTree>
    <p:extLst>
      <p:ext uri="{BB962C8B-B14F-4D97-AF65-F5344CB8AC3E}">
        <p14:creationId xmlns:p14="http://schemas.microsoft.com/office/powerpoint/2010/main" val="841861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6" name="Line 9"/>
          <p:cNvSpPr>
            <a:spLocks noChangeShapeType="1"/>
          </p:cNvSpPr>
          <p:nvPr/>
        </p:nvSpPr>
        <p:spPr bwMode="auto">
          <a:xfrm>
            <a:off x="762000" y="1371600"/>
            <a:ext cx="8077200" cy="0"/>
          </a:xfrm>
          <a:prstGeom prst="line">
            <a:avLst/>
          </a:prstGeom>
          <a:noFill/>
          <a:ln w="9525">
            <a:solidFill>
              <a:schemeClr val="tx1"/>
            </a:solidFill>
            <a:round/>
            <a:headEnd/>
            <a:tailEnd/>
          </a:ln>
          <a:effectLst/>
        </p:spPr>
        <p:txBody>
          <a:bodyPr/>
          <a:lstStyle/>
          <a:p>
            <a:pPr>
              <a:defRPr/>
            </a:pPr>
            <a:endParaRPr lang="en-US"/>
          </a:p>
        </p:txBody>
      </p:sp>
      <p:sp>
        <p:nvSpPr>
          <p:cNvPr id="151554" name="Rectangle 2"/>
          <p:cNvSpPr>
            <a:spLocks noGrp="1" noChangeArrowheads="1"/>
          </p:cNvSpPr>
          <p:nvPr>
            <p:ph type="ctrTitle"/>
          </p:nvPr>
        </p:nvSpPr>
        <p:spPr>
          <a:xfrm>
            <a:off x="914400" y="1524000"/>
            <a:ext cx="7924800" cy="1752600"/>
          </a:xfrm>
        </p:spPr>
        <p:txBody>
          <a:bodyPr/>
          <a:lstStyle>
            <a:lvl1pPr>
              <a:defRPr sz="4200"/>
            </a:lvl1pPr>
          </a:lstStyle>
          <a:p>
            <a:r>
              <a:rPr lang="en-US" altLang="en-US" smtClean="0"/>
              <a:t>Click to edit Master title style</a:t>
            </a:r>
            <a:endParaRPr lang="en-US" altLang="en-US" dirty="0"/>
          </a:p>
        </p:txBody>
      </p:sp>
      <p:sp>
        <p:nvSpPr>
          <p:cNvPr id="151555" name="Rectangle 3"/>
          <p:cNvSpPr>
            <a:spLocks noGrp="1" noChangeArrowheads="1"/>
          </p:cNvSpPr>
          <p:nvPr>
            <p:ph type="subTitle" idx="1"/>
          </p:nvPr>
        </p:nvSpPr>
        <p:spPr>
          <a:xfrm>
            <a:off x="914400" y="3962400"/>
            <a:ext cx="5715000" cy="1752600"/>
          </a:xfrm>
        </p:spPr>
        <p:txBody>
          <a:bodyPr/>
          <a:lstStyle>
            <a:lvl1pPr marL="0" indent="0">
              <a:buFont typeface="Wingdings" pitchFamily="2" charset="2"/>
              <a:buNone/>
              <a:defRPr sz="3000"/>
            </a:lvl1pPr>
          </a:lstStyle>
          <a:p>
            <a:r>
              <a:rPr lang="en-US" altLang="en-US" smtClean="0"/>
              <a:t>Click to edit Master subtitle style</a:t>
            </a:r>
            <a:endParaRPr lang="en-US" altLang="en-US" dirty="0"/>
          </a:p>
        </p:txBody>
      </p:sp>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685800"/>
          </a:xfrm>
        </p:spPr>
        <p:txBody>
          <a:bodyPr/>
          <a:lstStyle>
            <a:lvl1pPr>
              <a:defRPr b="0"/>
            </a:lvl1pPr>
          </a:lstStyle>
          <a:p>
            <a:r>
              <a:rPr lang="en-US" smtClean="0"/>
              <a:t>Click to edit Master title style</a:t>
            </a:r>
            <a:endParaRPr lang="en-US" dirty="0"/>
          </a:p>
        </p:txBody>
      </p:sp>
      <p:sp>
        <p:nvSpPr>
          <p:cNvPr id="3" name="Content Placeholder 2"/>
          <p:cNvSpPr>
            <a:spLocks noGrp="1"/>
          </p:cNvSpPr>
          <p:nvPr>
            <p:ph idx="1"/>
          </p:nvPr>
        </p:nvSpPr>
        <p:spPr>
          <a:xfrm>
            <a:off x="304800" y="1066800"/>
            <a:ext cx="8534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762000"/>
          </a:xfrm>
        </p:spPr>
        <p:txBody>
          <a:body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112838"/>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52600"/>
            <a:ext cx="4114800"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572001" y="1112838"/>
            <a:ext cx="4267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1752600"/>
            <a:ext cx="4267199"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228601"/>
            <a:ext cx="8305800" cy="761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3075" name="Rectangle 3"/>
          <p:cNvSpPr>
            <a:spLocks noGrp="1" noChangeArrowheads="1"/>
          </p:cNvSpPr>
          <p:nvPr>
            <p:ph type="body" idx="1"/>
          </p:nvPr>
        </p:nvSpPr>
        <p:spPr bwMode="auto">
          <a:xfrm>
            <a:off x="304800" y="1066800"/>
            <a:ext cx="8610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50535" name="Freeform 7"/>
          <p:cNvSpPr>
            <a:spLocks noChangeArrowheads="1"/>
          </p:cNvSpPr>
          <p:nvPr/>
        </p:nvSpPr>
        <p:spPr bwMode="auto">
          <a:xfrm>
            <a:off x="381000" y="228600"/>
            <a:ext cx="84582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50537" name="Line 9"/>
          <p:cNvSpPr>
            <a:spLocks noChangeShapeType="1"/>
          </p:cNvSpPr>
          <p:nvPr/>
        </p:nvSpPr>
        <p:spPr bwMode="auto">
          <a:xfrm>
            <a:off x="762000" y="1066800"/>
            <a:ext cx="8077200" cy="0"/>
          </a:xfrm>
          <a:prstGeom prst="line">
            <a:avLst/>
          </a:prstGeom>
          <a:noFill/>
          <a:ln w="9525">
            <a:solidFill>
              <a:schemeClr val="tx1"/>
            </a:solidFill>
            <a:round/>
            <a:headEnd/>
            <a:tailEnd/>
          </a:ln>
          <a:effectLst/>
        </p:spPr>
        <p:txBody>
          <a:bodyPr/>
          <a:lstStyle/>
          <a:p>
            <a:pPr>
              <a:defRPr/>
            </a:pPr>
            <a:endParaRPr lang="en-US"/>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524000"/>
            <a:ext cx="6477000" cy="2819400"/>
          </a:xfrm>
        </p:spPr>
        <p:txBody>
          <a:bodyPr/>
          <a:lstStyle/>
          <a:p>
            <a:pPr algn="ctr"/>
            <a:r>
              <a:rPr lang="en-US" b="1" dirty="0" smtClean="0"/>
              <a:t>CSC 101</a:t>
            </a:r>
            <a:br>
              <a:rPr lang="en-US" b="1" dirty="0" smtClean="0"/>
            </a:br>
            <a:r>
              <a:rPr lang="en-US" b="1" dirty="0" smtClean="0"/>
              <a:t>Introduction to Computing</a:t>
            </a:r>
            <a:br>
              <a:rPr lang="en-US" b="1" dirty="0" smtClean="0"/>
            </a:br>
            <a:r>
              <a:rPr lang="en-US" b="1" dirty="0" smtClean="0"/>
              <a:t/>
            </a:r>
            <a:br>
              <a:rPr lang="en-US" b="1" dirty="0" smtClean="0"/>
            </a:br>
            <a:r>
              <a:rPr lang="en-US" b="1" dirty="0" smtClean="0"/>
              <a:t>Lecture </a:t>
            </a:r>
            <a:r>
              <a:rPr lang="en-US" b="1" dirty="0" smtClean="0"/>
              <a:t>16</a:t>
            </a:r>
            <a:br>
              <a:rPr lang="en-US" b="1" dirty="0" smtClean="0"/>
            </a:br>
            <a:endParaRPr lang="en-US" b="1" dirty="0"/>
          </a:p>
        </p:txBody>
      </p:sp>
      <p:sp>
        <p:nvSpPr>
          <p:cNvPr id="3" name="Subtitle 2"/>
          <p:cNvSpPr>
            <a:spLocks noGrp="1"/>
          </p:cNvSpPr>
          <p:nvPr>
            <p:ph type="subTitle" idx="1"/>
          </p:nvPr>
        </p:nvSpPr>
        <p:spPr>
          <a:xfrm>
            <a:off x="1447800" y="4648200"/>
            <a:ext cx="5715000" cy="1066800"/>
          </a:xfrm>
        </p:spPr>
        <p:txBody>
          <a:bodyPr/>
          <a:lstStyle/>
          <a:p>
            <a:pPr algn="ctr"/>
            <a:r>
              <a:rPr lang="en-US" dirty="0" smtClean="0"/>
              <a:t>Mr. Khurram Nissar</a:t>
            </a:r>
          </a:p>
          <a:p>
            <a:pPr algn="ctr"/>
            <a:r>
              <a:rPr lang="en-US" sz="2400" dirty="0" smtClean="0">
                <a:solidFill>
                  <a:srgbClr val="000099"/>
                </a:solidFill>
              </a:rPr>
              <a:t>khurramnissar@cuisahiwal</a:t>
            </a:r>
            <a:r>
              <a:rPr lang="en-US" sz="2400" dirty="0" smtClean="0">
                <a:solidFill>
                  <a:srgbClr val="000099"/>
                </a:solidFill>
              </a:rPr>
              <a:t>.edu.pk</a:t>
            </a:r>
            <a:endParaRPr lang="en-US" sz="2800" dirty="0">
              <a:solidFill>
                <a:srgbClr val="000099"/>
              </a:solidFill>
            </a:endParaRP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Form</a:t>
            </a:r>
            <a:endParaRPr lang="en-US" dirty="0"/>
          </a:p>
        </p:txBody>
      </p:sp>
      <p:sp>
        <p:nvSpPr>
          <p:cNvPr id="3" name="Content Placeholder 2"/>
          <p:cNvSpPr>
            <a:spLocks noGrp="1"/>
          </p:cNvSpPr>
          <p:nvPr>
            <p:ph idx="1"/>
          </p:nvPr>
        </p:nvSpPr>
        <p:spPr>
          <a:xfrm>
            <a:off x="304800" y="1066800"/>
            <a:ext cx="8534400" cy="1600200"/>
          </a:xfrm>
        </p:spPr>
        <p:txBody>
          <a:bodyPr>
            <a:normAutofit fontScale="92500"/>
          </a:bodyPr>
          <a:lstStyle/>
          <a:p>
            <a:r>
              <a:rPr lang="en-US" dirty="0" smtClean="0"/>
              <a:t>A </a:t>
            </a:r>
            <a:r>
              <a:rPr lang="en-US" dirty="0" smtClean="0">
                <a:solidFill>
                  <a:srgbClr val="0000CC"/>
                </a:solidFill>
              </a:rPr>
              <a:t>form</a:t>
            </a:r>
            <a:r>
              <a:rPr lang="en-US" dirty="0" smtClean="0"/>
              <a:t> is a window on the screen that provides areas for entering or modifying data in a database</a:t>
            </a:r>
          </a:p>
          <a:p>
            <a:pPr marL="342900" lvl="1" indent="-342900">
              <a:buClr>
                <a:schemeClr val="accent1"/>
              </a:buClr>
              <a:buSzPct val="65000"/>
              <a:buFont typeface="Wingdings" pitchFamily="2" charset="2"/>
              <a:buChar char="n"/>
            </a:pPr>
            <a:r>
              <a:rPr lang="en-US" sz="3000" dirty="0" smtClean="0"/>
              <a:t>Present one record to the user</a:t>
            </a:r>
          </a:p>
        </p:txBody>
      </p:sp>
      <p:pic>
        <p:nvPicPr>
          <p:cNvPr id="4" name="Picture 3"/>
          <p:cNvPicPr>
            <a:picLocks noChangeAspect="1"/>
          </p:cNvPicPr>
          <p:nvPr/>
        </p:nvPicPr>
        <p:blipFill>
          <a:blip r:embed="rId2" cstate="print"/>
          <a:srcRect/>
          <a:stretch>
            <a:fillRect/>
          </a:stretch>
        </p:blipFill>
        <p:spPr bwMode="auto">
          <a:xfrm>
            <a:off x="1447800" y="2514600"/>
            <a:ext cx="5410200" cy="42615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304800"/>
            <a:ext cx="8305800" cy="685800"/>
          </a:xfrm>
        </p:spPr>
        <p:txBody>
          <a:bodyPr/>
          <a:lstStyle/>
          <a:p>
            <a:pPr eaLnBrk="1" hangingPunct="1"/>
            <a:r>
              <a:rPr lang="en-US" dirty="0" smtClean="0"/>
              <a:t>Viewing Records</a:t>
            </a:r>
          </a:p>
        </p:txBody>
      </p:sp>
      <p:sp>
        <p:nvSpPr>
          <p:cNvPr id="11267" name="Rectangle 3"/>
          <p:cNvSpPr>
            <a:spLocks noGrp="1" noChangeArrowheads="1"/>
          </p:cNvSpPr>
          <p:nvPr>
            <p:ph idx="1"/>
          </p:nvPr>
        </p:nvSpPr>
        <p:spPr/>
        <p:txBody>
          <a:bodyPr/>
          <a:lstStyle/>
          <a:p>
            <a:r>
              <a:rPr lang="en-US" dirty="0" smtClean="0"/>
              <a:t>Datasheet view shows all records</a:t>
            </a:r>
          </a:p>
          <a:p>
            <a:r>
              <a:rPr lang="en-US" dirty="0" smtClean="0"/>
              <a:t>Filters can limit the records shown</a:t>
            </a:r>
          </a:p>
          <a:p>
            <a:pPr lvl="1"/>
            <a:r>
              <a:rPr lang="en-US" dirty="0" smtClean="0"/>
              <a:t>Display only records matching a criteria</a:t>
            </a:r>
          </a:p>
          <a:p>
            <a:r>
              <a:rPr lang="en-US" dirty="0" smtClean="0"/>
              <a:t>Forms allow viewing one record</a:t>
            </a:r>
          </a:p>
          <a:p>
            <a:endParaRPr lang="en-US" dirty="0" smtClean="0"/>
          </a:p>
        </p:txBody>
      </p:sp>
      <p:pic>
        <p:nvPicPr>
          <p:cNvPr id="5" name="Picture 4"/>
          <p:cNvPicPr/>
          <p:nvPr/>
        </p:nvPicPr>
        <p:blipFill>
          <a:blip r:embed="rId3" cstate="print"/>
          <a:srcRect/>
          <a:stretch>
            <a:fillRect/>
          </a:stretch>
        </p:blipFill>
        <p:spPr bwMode="auto">
          <a:xfrm>
            <a:off x="3657600" y="3124200"/>
            <a:ext cx="5257800" cy="342900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152400" y="3200400"/>
            <a:ext cx="3276600" cy="35765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Records via Forms</a:t>
            </a:r>
            <a:endParaRPr lang="en-US" dirty="0"/>
          </a:p>
        </p:txBody>
      </p:sp>
      <p:sp>
        <p:nvSpPr>
          <p:cNvPr id="3" name="Content Placeholder 2"/>
          <p:cNvSpPr>
            <a:spLocks noGrp="1"/>
          </p:cNvSpPr>
          <p:nvPr>
            <p:ph idx="1"/>
          </p:nvPr>
        </p:nvSpPr>
        <p:spPr>
          <a:xfrm>
            <a:off x="304800" y="1066800"/>
            <a:ext cx="8534400" cy="762000"/>
          </a:xfrm>
        </p:spPr>
        <p:txBody>
          <a:bodyPr/>
          <a:lstStyle/>
          <a:p>
            <a:endParaRPr lang="en-US" dirty="0"/>
          </a:p>
        </p:txBody>
      </p:sp>
      <p:pic>
        <p:nvPicPr>
          <p:cNvPr id="5" name="Picture 5" descr="nor78902_A1107L"/>
          <p:cNvPicPr>
            <a:picLocks noChangeAspect="1" noChangeArrowheads="1"/>
          </p:cNvPicPr>
          <p:nvPr/>
        </p:nvPicPr>
        <p:blipFill>
          <a:blip r:embed="rId2" cstate="print"/>
          <a:srcRect/>
          <a:stretch>
            <a:fillRect/>
          </a:stretch>
        </p:blipFill>
        <p:spPr bwMode="auto">
          <a:xfrm>
            <a:off x="381000" y="1143000"/>
            <a:ext cx="84582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304800"/>
            <a:ext cx="8305800" cy="685800"/>
          </a:xfrm>
        </p:spPr>
        <p:txBody>
          <a:bodyPr/>
          <a:lstStyle/>
          <a:p>
            <a:pPr eaLnBrk="1" hangingPunct="1"/>
            <a:r>
              <a:rPr lang="en-US" dirty="0" smtClean="0"/>
              <a:t>Sorting Records</a:t>
            </a:r>
          </a:p>
        </p:txBody>
      </p:sp>
      <p:sp>
        <p:nvSpPr>
          <p:cNvPr id="21507" name="Rectangle 3"/>
          <p:cNvSpPr>
            <a:spLocks noGrp="1" noChangeArrowheads="1"/>
          </p:cNvSpPr>
          <p:nvPr>
            <p:ph idx="1"/>
          </p:nvPr>
        </p:nvSpPr>
        <p:spPr/>
        <p:txBody>
          <a:bodyPr/>
          <a:lstStyle/>
          <a:p>
            <a:r>
              <a:rPr lang="en-US" dirty="0" smtClean="0"/>
              <a:t>Arranges records according to the contents of one or more fields</a:t>
            </a:r>
          </a:p>
          <a:p>
            <a:r>
              <a:rPr lang="en-US" dirty="0" smtClean="0"/>
              <a:t>Order records based on a field</a:t>
            </a:r>
          </a:p>
          <a:p>
            <a:r>
              <a:rPr lang="en-US" dirty="0" smtClean="0"/>
              <a:t>Multiple sub sorts resolve ‘ties’</a:t>
            </a:r>
          </a:p>
          <a:p>
            <a:r>
              <a:rPr lang="en-US" dirty="0" smtClean="0"/>
              <a:t>Several types of sorts</a:t>
            </a:r>
          </a:p>
          <a:p>
            <a:pPr lvl="1"/>
            <a:r>
              <a:rPr lang="en-US" dirty="0" smtClean="0"/>
              <a:t>Alphabetic</a:t>
            </a:r>
          </a:p>
          <a:p>
            <a:pPr lvl="1"/>
            <a:r>
              <a:rPr lang="en-US" dirty="0" smtClean="0"/>
              <a:t>Numeric</a:t>
            </a:r>
          </a:p>
          <a:p>
            <a:pPr lvl="1"/>
            <a:r>
              <a:rPr lang="en-US" dirty="0" smtClean="0"/>
              <a:t>Chronological</a:t>
            </a:r>
          </a:p>
          <a:p>
            <a:pPr lvl="1"/>
            <a:r>
              <a:rPr lang="en-US" dirty="0" smtClean="0"/>
              <a:t>Ascending</a:t>
            </a:r>
          </a:p>
          <a:p>
            <a:pPr lvl="1"/>
            <a:r>
              <a:rPr lang="en-US" dirty="0" smtClean="0"/>
              <a:t>Descending</a:t>
            </a:r>
          </a:p>
        </p:txBody>
      </p:sp>
      <p:pic>
        <p:nvPicPr>
          <p:cNvPr id="1028" name="Picture 4"/>
          <p:cNvPicPr>
            <a:picLocks noChangeAspect="1" noChangeArrowheads="1"/>
          </p:cNvPicPr>
          <p:nvPr/>
        </p:nvPicPr>
        <p:blipFill>
          <a:blip r:embed="rId3" cstate="print"/>
          <a:srcRect/>
          <a:stretch>
            <a:fillRect/>
          </a:stretch>
        </p:blipFill>
        <p:spPr bwMode="auto">
          <a:xfrm>
            <a:off x="3271921" y="3657600"/>
            <a:ext cx="5681579"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304800"/>
            <a:ext cx="8305800" cy="685800"/>
          </a:xfrm>
        </p:spPr>
        <p:txBody>
          <a:bodyPr/>
          <a:lstStyle/>
          <a:p>
            <a:pPr eaLnBrk="1" hangingPunct="1"/>
            <a:r>
              <a:rPr lang="en-US" dirty="0" smtClean="0"/>
              <a:t>Generating Reports</a:t>
            </a:r>
          </a:p>
        </p:txBody>
      </p:sp>
      <p:sp>
        <p:nvSpPr>
          <p:cNvPr id="25603" name="Rectangle 3"/>
          <p:cNvSpPr>
            <a:spLocks noGrp="1" noChangeArrowheads="1"/>
          </p:cNvSpPr>
          <p:nvPr>
            <p:ph idx="1"/>
          </p:nvPr>
        </p:nvSpPr>
        <p:spPr/>
        <p:txBody>
          <a:bodyPr/>
          <a:lstStyle/>
          <a:p>
            <a:r>
              <a:rPr lang="en-US" dirty="0" smtClean="0"/>
              <a:t>Printed information extracted from a database</a:t>
            </a:r>
          </a:p>
          <a:p>
            <a:r>
              <a:rPr lang="en-US" dirty="0" smtClean="0"/>
              <a:t>Assembled by gathering data based on user-supplied criteria</a:t>
            </a:r>
          </a:p>
          <a:p>
            <a:r>
              <a:rPr lang="en-US" dirty="0" smtClean="0"/>
              <a:t>can range from simple lists of records to customized formats for specific purposes, such as invoices</a:t>
            </a:r>
          </a:p>
          <a:p>
            <a:r>
              <a:rPr lang="en-US" dirty="0" smtClean="0"/>
              <a:t>Can calculate data</a:t>
            </a:r>
          </a:p>
          <a:p>
            <a:pPr lvl="1"/>
            <a:r>
              <a:rPr lang="en-US" dirty="0" smtClean="0"/>
              <a:t>Calculate data per row</a:t>
            </a:r>
          </a:p>
          <a:p>
            <a:pPr lvl="1"/>
            <a:r>
              <a:rPr lang="en-US" dirty="0" smtClean="0"/>
              <a:t>Calculate for entire table</a:t>
            </a:r>
          </a:p>
          <a:p>
            <a:r>
              <a:rPr lang="en-US" dirty="0" smtClean="0"/>
              <a:t>Pictures and formatting can be included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304800"/>
            <a:ext cx="8305800" cy="685800"/>
          </a:xfrm>
        </p:spPr>
        <p:txBody>
          <a:bodyPr/>
          <a:lstStyle/>
          <a:p>
            <a:pPr eaLnBrk="1" hangingPunct="1"/>
            <a:r>
              <a:rPr lang="en-US" dirty="0" smtClean="0"/>
              <a:t>Reports</a:t>
            </a:r>
          </a:p>
        </p:txBody>
      </p:sp>
      <p:sp>
        <p:nvSpPr>
          <p:cNvPr id="12291" name="Rectangle 3"/>
          <p:cNvSpPr>
            <a:spLocks noGrp="1" noChangeArrowheads="1"/>
          </p:cNvSpPr>
          <p:nvPr>
            <p:ph idx="1"/>
          </p:nvPr>
        </p:nvSpPr>
        <p:spPr>
          <a:xfrm>
            <a:off x="304800" y="1066800"/>
            <a:ext cx="8534400" cy="1600200"/>
          </a:xfrm>
        </p:spPr>
        <p:txBody>
          <a:bodyPr>
            <a:normAutofit/>
          </a:bodyPr>
          <a:lstStyle/>
          <a:p>
            <a:r>
              <a:rPr lang="en-US" dirty="0" smtClean="0"/>
              <a:t>Includes tools to summarize data</a:t>
            </a:r>
          </a:p>
          <a:p>
            <a:r>
              <a:rPr lang="en-US" dirty="0" smtClean="0"/>
              <a:t>layout can be customized with objects representing fields and other controls</a:t>
            </a:r>
          </a:p>
        </p:txBody>
      </p:sp>
      <p:pic>
        <p:nvPicPr>
          <p:cNvPr id="4" name="Picture 3"/>
          <p:cNvPicPr/>
          <p:nvPr/>
        </p:nvPicPr>
        <p:blipFill>
          <a:blip r:embed="rId2" cstate="print"/>
          <a:srcRect/>
          <a:stretch>
            <a:fillRect/>
          </a:stretch>
        </p:blipFill>
        <p:spPr bwMode="auto">
          <a:xfrm>
            <a:off x="990600" y="2590800"/>
            <a:ext cx="58674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Generator</a:t>
            </a:r>
            <a:endParaRPr lang="en-US" dirty="0"/>
          </a:p>
        </p:txBody>
      </p:sp>
      <p:sp>
        <p:nvSpPr>
          <p:cNvPr id="3" name="Content Placeholder 2"/>
          <p:cNvSpPr>
            <a:spLocks noGrp="1"/>
          </p:cNvSpPr>
          <p:nvPr>
            <p:ph idx="1"/>
          </p:nvPr>
        </p:nvSpPr>
        <p:spPr>
          <a:xfrm>
            <a:off x="304800" y="1066800"/>
            <a:ext cx="8534400" cy="2133600"/>
          </a:xfrm>
        </p:spPr>
        <p:txBody>
          <a:bodyPr>
            <a:normAutofit fontScale="85000" lnSpcReduction="20000"/>
          </a:bodyPr>
          <a:lstStyle/>
          <a:p>
            <a:r>
              <a:rPr lang="en-US" dirty="0" smtClean="0"/>
              <a:t>A </a:t>
            </a:r>
            <a:r>
              <a:rPr lang="en-US" dirty="0" smtClean="0">
                <a:solidFill>
                  <a:srgbClr val="0000CC"/>
                </a:solidFill>
              </a:rPr>
              <a:t>report generator </a:t>
            </a:r>
            <a:r>
              <a:rPr lang="en-US" dirty="0" smtClean="0"/>
              <a:t>allows users to design a report on the screen, retrieve data into the report design, and then display or print the report</a:t>
            </a:r>
          </a:p>
          <a:p>
            <a:r>
              <a:rPr lang="en-US" dirty="0" smtClean="0"/>
              <a:t>can use selected data and criteria to carry out automated mathematical calculations as the report is printed</a:t>
            </a:r>
            <a:endParaRPr lang="en-US" dirty="0"/>
          </a:p>
        </p:txBody>
      </p:sp>
      <p:pic>
        <p:nvPicPr>
          <p:cNvPr id="4" name="Picture 3"/>
          <p:cNvPicPr>
            <a:picLocks noChangeAspect="1"/>
          </p:cNvPicPr>
          <p:nvPr/>
        </p:nvPicPr>
        <p:blipFill>
          <a:blip r:embed="rId2" cstate="print"/>
          <a:srcRect/>
          <a:stretch>
            <a:fillRect/>
          </a:stretch>
        </p:blipFill>
        <p:spPr bwMode="auto">
          <a:xfrm>
            <a:off x="609600" y="3200400"/>
            <a:ext cx="7543800" cy="34697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304800"/>
            <a:ext cx="8305800" cy="685800"/>
          </a:xfrm>
        </p:spPr>
        <p:txBody>
          <a:bodyPr/>
          <a:lstStyle/>
          <a:p>
            <a:pPr eaLnBrk="1" hangingPunct="1"/>
            <a:r>
              <a:rPr lang="en-US" dirty="0" smtClean="0"/>
              <a:t>Querying a Database</a:t>
            </a:r>
          </a:p>
        </p:txBody>
      </p:sp>
      <p:sp>
        <p:nvSpPr>
          <p:cNvPr id="22531" name="Rectangle 3"/>
          <p:cNvSpPr>
            <a:spLocks noGrp="1" noChangeArrowheads="1"/>
          </p:cNvSpPr>
          <p:nvPr>
            <p:ph idx="1"/>
          </p:nvPr>
        </p:nvSpPr>
        <p:spPr>
          <a:xfrm>
            <a:off x="304800" y="1066800"/>
            <a:ext cx="8534400" cy="5562600"/>
          </a:xfrm>
        </p:spPr>
        <p:txBody>
          <a:bodyPr>
            <a:normAutofit fontScale="92500" lnSpcReduction="10000"/>
          </a:bodyPr>
          <a:lstStyle/>
          <a:p>
            <a:r>
              <a:rPr lang="en-US" dirty="0" smtClean="0"/>
              <a:t>A </a:t>
            </a:r>
            <a:r>
              <a:rPr lang="en-US" dirty="0" smtClean="0">
                <a:solidFill>
                  <a:srgbClr val="0000CC"/>
                </a:solidFill>
              </a:rPr>
              <a:t>query language </a:t>
            </a:r>
            <a:r>
              <a:rPr lang="en-US" dirty="0" smtClean="0"/>
              <a:t>consists of simple, English-like statements that allow users to specify the data to display, print, or store</a:t>
            </a:r>
          </a:p>
          <a:p>
            <a:r>
              <a:rPr lang="en-US" dirty="0" smtClean="0"/>
              <a:t>Each query language has its own grammar and vocabulary</a:t>
            </a:r>
          </a:p>
          <a:p>
            <a:r>
              <a:rPr lang="en-US" dirty="0" smtClean="0"/>
              <a:t>Statement that describes desired data</a:t>
            </a:r>
          </a:p>
          <a:p>
            <a:r>
              <a:rPr lang="en-US" dirty="0" smtClean="0"/>
              <a:t>List of fields can be modified</a:t>
            </a:r>
          </a:p>
          <a:p>
            <a:r>
              <a:rPr lang="en-US" dirty="0" smtClean="0"/>
              <a:t>Uses of querying</a:t>
            </a:r>
          </a:p>
          <a:p>
            <a:pPr lvl="1"/>
            <a:r>
              <a:rPr lang="en-US" dirty="0" smtClean="0"/>
              <a:t>Find data</a:t>
            </a:r>
          </a:p>
          <a:p>
            <a:pPr lvl="1"/>
            <a:r>
              <a:rPr lang="en-US" dirty="0" smtClean="0"/>
              <a:t>Calculate values per record</a:t>
            </a:r>
          </a:p>
          <a:p>
            <a:pPr lvl="1"/>
            <a:r>
              <a:rPr lang="en-US" dirty="0" smtClean="0"/>
              <a:t>Delete records</a:t>
            </a:r>
          </a:p>
          <a:p>
            <a:r>
              <a:rPr lang="en-US" dirty="0" smtClean="0"/>
              <a:t>Most important DBMS skill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304800"/>
            <a:ext cx="8305800" cy="685800"/>
          </a:xfrm>
        </p:spPr>
        <p:txBody>
          <a:bodyPr/>
          <a:lstStyle/>
          <a:p>
            <a:pPr eaLnBrk="1" hangingPunct="1"/>
            <a:r>
              <a:rPr lang="en-US" dirty="0" smtClean="0"/>
              <a:t>Query Languages</a:t>
            </a:r>
          </a:p>
        </p:txBody>
      </p:sp>
      <p:sp>
        <p:nvSpPr>
          <p:cNvPr id="23555" name="Rectangle 3"/>
          <p:cNvSpPr>
            <a:spLocks noGrp="1" noChangeArrowheads="1"/>
          </p:cNvSpPr>
          <p:nvPr>
            <p:ph idx="1"/>
          </p:nvPr>
        </p:nvSpPr>
        <p:spPr/>
        <p:txBody>
          <a:bodyPr/>
          <a:lstStyle/>
          <a:p>
            <a:r>
              <a:rPr lang="en-US" dirty="0" smtClean="0"/>
              <a:t>All DBMS use a query language</a:t>
            </a:r>
          </a:p>
          <a:p>
            <a:pPr lvl="1"/>
            <a:r>
              <a:rPr lang="en-US" dirty="0" smtClean="0"/>
              <a:t>Most DBMS modify the language</a:t>
            </a:r>
          </a:p>
          <a:p>
            <a:r>
              <a:rPr lang="en-US" dirty="0" smtClean="0">
                <a:solidFill>
                  <a:srgbClr val="0000CC"/>
                </a:solidFill>
              </a:rPr>
              <a:t>Structured Query Language (SQL)</a:t>
            </a:r>
          </a:p>
          <a:p>
            <a:pPr lvl="1"/>
            <a:r>
              <a:rPr lang="en-US" dirty="0" smtClean="0"/>
              <a:t>Most common query language</a:t>
            </a:r>
          </a:p>
          <a:p>
            <a:r>
              <a:rPr lang="en-US" dirty="0" err="1" smtClean="0">
                <a:solidFill>
                  <a:srgbClr val="0000CC"/>
                </a:solidFill>
              </a:rPr>
              <a:t>xBase</a:t>
            </a:r>
            <a:endParaRPr lang="en-US" dirty="0" smtClean="0">
              <a:solidFill>
                <a:srgbClr val="0000CC"/>
              </a:solidFill>
            </a:endParaRPr>
          </a:p>
          <a:p>
            <a:pPr lvl="1"/>
            <a:r>
              <a:rPr lang="en-US" dirty="0" smtClean="0"/>
              <a:t>Query language for dBase systems</a:t>
            </a:r>
          </a:p>
          <a:p>
            <a:r>
              <a:rPr lang="en-US" dirty="0" smtClean="0">
                <a:solidFill>
                  <a:srgbClr val="0000CC"/>
                </a:solidFill>
              </a:rPr>
              <a:t>Query by example (QBE)</a:t>
            </a:r>
          </a:p>
          <a:p>
            <a:pPr lvl="1"/>
            <a:r>
              <a:rPr lang="en-US" dirty="0" smtClean="0"/>
              <a:t>Interface to SQL or </a:t>
            </a:r>
            <a:r>
              <a:rPr lang="en-US" dirty="0" err="1" smtClean="0"/>
              <a:t>xBase</a:t>
            </a:r>
            <a:endParaRPr lang="en-US" dirty="0" smtClean="0"/>
          </a:p>
          <a:p>
            <a:pPr lvl="1"/>
            <a:r>
              <a:rPr lang="en-US" dirty="0" smtClean="0"/>
              <a:t>Interactive query design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304800"/>
            <a:ext cx="8305800" cy="685800"/>
          </a:xfrm>
        </p:spPr>
        <p:txBody>
          <a:bodyPr/>
          <a:lstStyle/>
          <a:p>
            <a:pPr eaLnBrk="1" hangingPunct="1"/>
            <a:r>
              <a:rPr lang="en-US" dirty="0" smtClean="0"/>
              <a:t>Query Examples</a:t>
            </a:r>
          </a:p>
        </p:txBody>
      </p:sp>
      <p:sp>
        <p:nvSpPr>
          <p:cNvPr id="24579" name="Rectangle 6"/>
          <p:cNvSpPr>
            <a:spLocks noGrp="1" noChangeArrowheads="1"/>
          </p:cNvSpPr>
          <p:nvPr>
            <p:ph idx="1"/>
          </p:nvPr>
        </p:nvSpPr>
        <p:spPr/>
        <p:txBody>
          <a:bodyPr/>
          <a:lstStyle/>
          <a:p>
            <a:pPr eaLnBrk="1" hangingPunct="1"/>
            <a:r>
              <a:rPr lang="en-US" dirty="0" smtClean="0"/>
              <a:t>SQL </a:t>
            </a:r>
          </a:p>
          <a:p>
            <a:pPr lvl="1" eaLnBrk="1" hangingPunct="1">
              <a:buFontTx/>
              <a:buNone/>
            </a:pPr>
            <a:r>
              <a:rPr lang="en-US" dirty="0" smtClean="0"/>
              <a:t>Select </a:t>
            </a:r>
            <a:r>
              <a:rPr lang="en-US" dirty="0" err="1" smtClean="0"/>
              <a:t>FirstName</a:t>
            </a:r>
            <a:r>
              <a:rPr lang="en-US" dirty="0" smtClean="0"/>
              <a:t>, </a:t>
            </a:r>
            <a:r>
              <a:rPr lang="en-US" dirty="0" err="1" smtClean="0"/>
              <a:t>LastName</a:t>
            </a:r>
            <a:r>
              <a:rPr lang="en-US" dirty="0" smtClean="0"/>
              <a:t>, Phone</a:t>
            </a:r>
          </a:p>
          <a:p>
            <a:pPr lvl="1" eaLnBrk="1" hangingPunct="1">
              <a:buFontTx/>
              <a:buNone/>
            </a:pPr>
            <a:r>
              <a:rPr lang="en-US" dirty="0" smtClean="0"/>
              <a:t>From </a:t>
            </a:r>
            <a:r>
              <a:rPr lang="en-US" dirty="0" err="1" smtClean="0"/>
              <a:t>tblPhoneNumbers</a:t>
            </a:r>
            <a:endParaRPr lang="en-US" dirty="0" smtClean="0"/>
          </a:p>
          <a:p>
            <a:pPr lvl="1" eaLnBrk="1" hangingPunct="1">
              <a:buFontTx/>
              <a:buNone/>
            </a:pPr>
            <a:r>
              <a:rPr lang="en-US" dirty="0" smtClean="0"/>
              <a:t>Where </a:t>
            </a:r>
            <a:r>
              <a:rPr lang="en-US" dirty="0" err="1" smtClean="0"/>
              <a:t>LastName</a:t>
            </a:r>
            <a:r>
              <a:rPr lang="en-US" dirty="0" smtClean="0"/>
              <a:t>=“Norton”;</a:t>
            </a:r>
          </a:p>
          <a:p>
            <a:pPr lvl="1" eaLnBrk="1" hangingPunct="1">
              <a:buFontTx/>
              <a:buNone/>
            </a:pPr>
            <a:endParaRPr lang="en-US" dirty="0" smtClean="0"/>
          </a:p>
          <a:p>
            <a:pPr eaLnBrk="1" hangingPunct="1"/>
            <a:r>
              <a:rPr lang="en-US" dirty="0" err="1" smtClean="0"/>
              <a:t>xBase</a:t>
            </a:r>
            <a:endParaRPr lang="en-US" dirty="0" smtClean="0"/>
          </a:p>
          <a:p>
            <a:pPr lvl="1" eaLnBrk="1" hangingPunct="1">
              <a:buFontTx/>
              <a:buNone/>
            </a:pPr>
            <a:r>
              <a:rPr lang="en-US" dirty="0" smtClean="0"/>
              <a:t>Use </a:t>
            </a:r>
            <a:r>
              <a:rPr lang="en-US" dirty="0" err="1" smtClean="0"/>
              <a:t>tblPhoneNumbers</a:t>
            </a:r>
            <a:endParaRPr lang="en-US" dirty="0" smtClean="0"/>
          </a:p>
          <a:p>
            <a:pPr lvl="1" eaLnBrk="1" hangingPunct="1">
              <a:buFontTx/>
              <a:buNone/>
            </a:pPr>
            <a:r>
              <a:rPr lang="en-US" dirty="0" smtClean="0"/>
              <a:t>List </a:t>
            </a:r>
            <a:r>
              <a:rPr lang="en-US" dirty="0" err="1" smtClean="0"/>
              <a:t>FirstName</a:t>
            </a:r>
            <a:r>
              <a:rPr lang="en-US" dirty="0" smtClean="0"/>
              <a:t>, </a:t>
            </a:r>
            <a:r>
              <a:rPr lang="en-US" dirty="0" err="1" smtClean="0"/>
              <a:t>LastName</a:t>
            </a:r>
            <a:r>
              <a:rPr lang="en-US" dirty="0" smtClean="0"/>
              <a:t>, Phone</a:t>
            </a:r>
          </a:p>
          <a:p>
            <a:pPr lvl="1" eaLnBrk="1" hangingPunct="1">
              <a:buFontTx/>
              <a:buNone/>
            </a:pPr>
            <a:r>
              <a:rPr lang="en-US" dirty="0" smtClean="0"/>
              <a:t>For </a:t>
            </a:r>
            <a:r>
              <a:rPr lang="en-US" dirty="0" err="1" smtClean="0"/>
              <a:t>LastName</a:t>
            </a:r>
            <a:r>
              <a:rPr lang="en-US" dirty="0" smtClean="0"/>
              <a:t>=“Norton”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
          <p:cNvSpPr>
            <a:spLocks noGrp="1" noChangeArrowheads="1"/>
          </p:cNvSpPr>
          <p:nvPr>
            <p:ph type="title"/>
          </p:nvPr>
        </p:nvSpPr>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Last Lecture Summary I</a:t>
            </a:r>
          </a:p>
        </p:txBody>
      </p:sp>
      <p:sp>
        <p:nvSpPr>
          <p:cNvPr id="9" name="Content Placeholder 8"/>
          <p:cNvSpPr>
            <a:spLocks noGrp="1"/>
          </p:cNvSpPr>
          <p:nvPr>
            <p:ph idx="1"/>
          </p:nvPr>
        </p:nvSpPr>
        <p:spPr>
          <a:xfrm>
            <a:off x="304800" y="1066800"/>
            <a:ext cx="8610600" cy="5410200"/>
          </a:xfrm>
        </p:spPr>
        <p:txBody>
          <a:bodyPr>
            <a:normAutofit lnSpcReduction="10000"/>
          </a:bodyPr>
          <a:lstStyle/>
          <a:p>
            <a:r>
              <a:rPr lang="en-US" dirty="0" smtClean="0"/>
              <a:t>Data and Information</a:t>
            </a:r>
          </a:p>
          <a:p>
            <a:r>
              <a:rPr lang="en-US" dirty="0" smtClean="0"/>
              <a:t>Database and DBMS</a:t>
            </a:r>
          </a:p>
          <a:p>
            <a:r>
              <a:rPr lang="en-US" dirty="0" smtClean="0"/>
              <a:t>Data integrity, Garbage In Garbage Out (GIGO)</a:t>
            </a:r>
          </a:p>
          <a:p>
            <a:r>
              <a:rPr lang="en-US" dirty="0" smtClean="0"/>
              <a:t>Quality of Valuable Information</a:t>
            </a:r>
          </a:p>
          <a:p>
            <a:pPr lvl="1"/>
            <a:r>
              <a:rPr lang="en-US" dirty="0" smtClean="0"/>
              <a:t>Accuracy, Verifiable, timely, Organized</a:t>
            </a:r>
          </a:p>
          <a:p>
            <a:pPr lvl="1"/>
            <a:r>
              <a:rPr lang="en-US" dirty="0" smtClean="0"/>
              <a:t>Accessible, Useful, Cost-effective</a:t>
            </a:r>
          </a:p>
          <a:p>
            <a:r>
              <a:rPr lang="en-US" dirty="0" smtClean="0"/>
              <a:t>Hierarchy of Data</a:t>
            </a:r>
          </a:p>
          <a:p>
            <a:pPr lvl="1"/>
            <a:r>
              <a:rPr lang="en-US" dirty="0" smtClean="0"/>
              <a:t>Character, Field, Record, File, Database</a:t>
            </a:r>
          </a:p>
          <a:p>
            <a:r>
              <a:rPr lang="en-US" dirty="0" smtClean="0"/>
              <a:t>Common Field Data Types</a:t>
            </a:r>
          </a:p>
          <a:p>
            <a:pPr lvl="1"/>
            <a:r>
              <a:rPr lang="en-US" dirty="0" smtClean="0"/>
              <a:t>Text, Numeric, Auto Number, Currency, Counter</a:t>
            </a:r>
          </a:p>
          <a:p>
            <a:pPr lvl="1"/>
            <a:r>
              <a:rPr lang="en-US" dirty="0" smtClean="0"/>
              <a:t>Date, Memo, Logical, Hyperlink, Object, Attachment</a:t>
            </a:r>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Structured Query Language (SQL)</a:t>
            </a:r>
            <a:endParaRPr lang="en-US" sz="6000" dirty="0"/>
          </a:p>
        </p:txBody>
      </p:sp>
      <p:sp>
        <p:nvSpPr>
          <p:cNvPr id="3" name="Content Placeholder 2"/>
          <p:cNvSpPr>
            <a:spLocks noGrp="1"/>
          </p:cNvSpPr>
          <p:nvPr>
            <p:ph idx="1"/>
          </p:nvPr>
        </p:nvSpPr>
        <p:spPr>
          <a:xfrm>
            <a:off x="304800" y="1066800"/>
            <a:ext cx="8534400" cy="1600200"/>
          </a:xfrm>
        </p:spPr>
        <p:txBody>
          <a:bodyPr/>
          <a:lstStyle/>
          <a:p>
            <a:r>
              <a:rPr lang="en-US" dirty="0" smtClean="0"/>
              <a:t>Query language that allows users to manage, update, and retrieve data</a:t>
            </a:r>
            <a:endParaRPr lang="en-US" b="1" dirty="0"/>
          </a:p>
        </p:txBody>
      </p:sp>
      <p:grpSp>
        <p:nvGrpSpPr>
          <p:cNvPr id="5" name="Group 7"/>
          <p:cNvGrpSpPr/>
          <p:nvPr/>
        </p:nvGrpSpPr>
        <p:grpSpPr>
          <a:xfrm>
            <a:off x="1371600" y="2514600"/>
            <a:ext cx="6759162" cy="4038600"/>
            <a:chOff x="1371600" y="2514600"/>
            <a:chExt cx="6759162" cy="4038600"/>
          </a:xfrm>
        </p:grpSpPr>
        <p:pic>
          <p:nvPicPr>
            <p:cNvPr id="4" name="Picture 3" descr="CFig10-21.gif"/>
            <p:cNvPicPr>
              <a:picLocks noChangeAspect="1"/>
            </p:cNvPicPr>
            <p:nvPr/>
          </p:nvPicPr>
          <p:blipFill>
            <a:blip r:embed="rId2" cstate="print"/>
            <a:stretch>
              <a:fillRect/>
            </a:stretch>
          </p:blipFill>
          <p:spPr>
            <a:xfrm>
              <a:off x="1371600" y="2514600"/>
              <a:ext cx="6759162" cy="4038600"/>
            </a:xfrm>
            <a:prstGeom prst="rect">
              <a:avLst/>
            </a:prstGeom>
          </p:spPr>
        </p:pic>
        <p:sp>
          <p:nvSpPr>
            <p:cNvPr id="6" name="Rectangle 5"/>
            <p:cNvSpPr/>
            <p:nvPr/>
          </p:nvSpPr>
          <p:spPr>
            <a:xfrm>
              <a:off x="1371600" y="4431268"/>
              <a:ext cx="2629887" cy="369332"/>
            </a:xfrm>
            <a:prstGeom prst="rect">
              <a:avLst/>
            </a:prstGeom>
          </p:spPr>
          <p:txBody>
            <a:bodyPr wrap="none">
              <a:spAutoFit/>
            </a:bodyPr>
            <a:lstStyle/>
            <a:p>
              <a:r>
                <a:rPr kumimoji="1" lang="en-US" b="1" dirty="0" smtClean="0">
                  <a:solidFill>
                    <a:srgbClr val="000000"/>
                  </a:solidFill>
                  <a:effectLst/>
                  <a:latin typeface="Arial" charset="0"/>
                </a:rPr>
                <a:t>SQL statement results</a:t>
              </a:r>
              <a:endParaRPr lang="en-US" dirty="0">
                <a:effectLst/>
              </a:endParaRPr>
            </a:p>
          </p:txBody>
        </p:sp>
        <p:sp>
          <p:nvSpPr>
            <p:cNvPr id="7" name="Rectangle 6"/>
            <p:cNvSpPr/>
            <p:nvPr/>
          </p:nvSpPr>
          <p:spPr>
            <a:xfrm>
              <a:off x="6172200" y="3810000"/>
              <a:ext cx="1873270" cy="369332"/>
            </a:xfrm>
            <a:prstGeom prst="rect">
              <a:avLst/>
            </a:prstGeom>
          </p:spPr>
          <p:txBody>
            <a:bodyPr wrap="none">
              <a:spAutoFit/>
            </a:bodyPr>
            <a:lstStyle/>
            <a:p>
              <a:r>
                <a:rPr kumimoji="1" lang="en-US" b="1" dirty="0" smtClean="0">
                  <a:solidFill>
                    <a:srgbClr val="000000"/>
                  </a:solidFill>
                  <a:effectLst/>
                  <a:latin typeface="Arial" charset="0"/>
                </a:rPr>
                <a:t>SQL statement </a:t>
              </a:r>
              <a:endParaRPr lang="en-US" dirty="0">
                <a:effectLst/>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Database Query</a:t>
            </a:r>
            <a:endParaRPr lang="en-US" dirty="0"/>
          </a:p>
        </p:txBody>
      </p:sp>
      <p:sp>
        <p:nvSpPr>
          <p:cNvPr id="3" name="Content Placeholder 2"/>
          <p:cNvSpPr>
            <a:spLocks noGrp="1"/>
          </p:cNvSpPr>
          <p:nvPr>
            <p:ph idx="1"/>
          </p:nvPr>
        </p:nvSpPr>
        <p:spPr>
          <a:xfrm>
            <a:off x="304800" y="1066800"/>
            <a:ext cx="8534400" cy="2133600"/>
          </a:xfrm>
        </p:spPr>
        <p:txBody>
          <a:bodyPr>
            <a:normAutofit/>
          </a:bodyPr>
          <a:lstStyle/>
          <a:p>
            <a:r>
              <a:rPr lang="en-US" dirty="0" smtClean="0">
                <a:solidFill>
                  <a:srgbClr val="0000CC"/>
                </a:solidFill>
              </a:rPr>
              <a:t>Query by example (QBE)</a:t>
            </a:r>
            <a:r>
              <a:rPr lang="en-US" dirty="0" smtClean="0"/>
              <a:t> provides a GUI to assist users with retrieving data</a:t>
            </a:r>
            <a:endParaRPr lang="en-US" b="1" dirty="0" smtClean="0"/>
          </a:p>
          <a:p>
            <a:r>
              <a:rPr lang="en-US" dirty="0" smtClean="0"/>
              <a:t>Program retrieves records that match criteria entered in form fields</a:t>
            </a:r>
          </a:p>
        </p:txBody>
      </p:sp>
      <p:grpSp>
        <p:nvGrpSpPr>
          <p:cNvPr id="9" name="Group 8"/>
          <p:cNvGrpSpPr/>
          <p:nvPr/>
        </p:nvGrpSpPr>
        <p:grpSpPr>
          <a:xfrm>
            <a:off x="457200" y="3581400"/>
            <a:ext cx="8194675" cy="2970213"/>
            <a:chOff x="457200" y="4038600"/>
            <a:chExt cx="8194675" cy="2513013"/>
          </a:xfrm>
        </p:grpSpPr>
        <p:pic>
          <p:nvPicPr>
            <p:cNvPr id="4" name="Picture 21" descr="Fig10-14a"/>
            <p:cNvPicPr>
              <a:picLocks noChangeAspect="1" noChangeArrowheads="1"/>
            </p:cNvPicPr>
            <p:nvPr/>
          </p:nvPicPr>
          <p:blipFill>
            <a:blip r:embed="rId2" cstate="print"/>
            <a:srcRect/>
            <a:stretch>
              <a:fillRect/>
            </a:stretch>
          </p:blipFill>
          <p:spPr bwMode="auto">
            <a:xfrm>
              <a:off x="509587" y="4038600"/>
              <a:ext cx="7448550" cy="933450"/>
            </a:xfrm>
            <a:prstGeom prst="rect">
              <a:avLst/>
            </a:prstGeom>
            <a:noFill/>
          </p:spPr>
        </p:pic>
        <p:sp>
          <p:nvSpPr>
            <p:cNvPr id="5" name="Rectangle 13"/>
            <p:cNvSpPr>
              <a:spLocks noChangeArrowheads="1"/>
            </p:cNvSpPr>
            <p:nvPr/>
          </p:nvSpPr>
          <p:spPr bwMode="auto">
            <a:xfrm>
              <a:off x="8093075" y="5064125"/>
              <a:ext cx="558800" cy="182563"/>
            </a:xfrm>
            <a:prstGeom prst="rect">
              <a:avLst/>
            </a:prstGeom>
            <a:noFill/>
            <a:ln w="9525">
              <a:noFill/>
              <a:miter lim="800000"/>
              <a:headEnd/>
              <a:tailEnd/>
            </a:ln>
            <a:effectLst/>
          </p:spPr>
          <p:txBody>
            <a:bodyPr lIns="0" tIns="0" rIns="0" bIns="0">
              <a:spAutoFit/>
            </a:bodyPr>
            <a:lstStyle/>
            <a:p>
              <a:pPr>
                <a:spcBef>
                  <a:spcPct val="50000"/>
                </a:spcBef>
                <a:buClr>
                  <a:srgbClr val="D94439"/>
                </a:buClr>
                <a:buSzPct val="75000"/>
                <a:buFont typeface="Wingdings" pitchFamily="2" charset="2"/>
                <a:buNone/>
              </a:pPr>
              <a:r>
                <a:rPr kumimoji="1" lang="en-US" sz="1200" b="1">
                  <a:solidFill>
                    <a:srgbClr val="000000"/>
                  </a:solidFill>
                  <a:latin typeface="Arial" charset="0"/>
                </a:rPr>
                <a:t>criteria</a:t>
              </a:r>
            </a:p>
          </p:txBody>
        </p:sp>
        <p:sp>
          <p:nvSpPr>
            <p:cNvPr id="6" name="Freeform 18"/>
            <p:cNvSpPr>
              <a:spLocks/>
            </p:cNvSpPr>
            <p:nvPr/>
          </p:nvSpPr>
          <p:spPr bwMode="auto">
            <a:xfrm>
              <a:off x="7067550" y="4754563"/>
              <a:ext cx="912812" cy="385762"/>
            </a:xfrm>
            <a:custGeom>
              <a:avLst/>
              <a:gdLst/>
              <a:ahLst/>
              <a:cxnLst>
                <a:cxn ang="0">
                  <a:pos x="575" y="243"/>
                </a:cxn>
                <a:cxn ang="0">
                  <a:pos x="140" y="243"/>
                </a:cxn>
                <a:cxn ang="0">
                  <a:pos x="0" y="0"/>
                </a:cxn>
              </a:cxnLst>
              <a:rect l="0" t="0" r="r" b="b"/>
              <a:pathLst>
                <a:path w="575" h="243">
                  <a:moveTo>
                    <a:pt x="575" y="243"/>
                  </a:moveTo>
                  <a:lnTo>
                    <a:pt x="140" y="243"/>
                  </a:lnTo>
                  <a:lnTo>
                    <a:pt x="0" y="0"/>
                  </a:lnTo>
                </a:path>
              </a:pathLst>
            </a:custGeom>
            <a:noFill/>
            <a:ln w="9525" cap="flat" cmpd="sng">
              <a:solidFill>
                <a:schemeClr val="bg2"/>
              </a:solidFill>
              <a:prstDash val="solid"/>
              <a:round/>
              <a:headEnd type="none" w="med" len="med"/>
              <a:tailEnd type="triangle" w="med" len="med"/>
            </a:ln>
            <a:effectLst/>
          </p:spPr>
          <p:txBody>
            <a:bodyPr wrap="none"/>
            <a:lstStyle/>
            <a:p>
              <a:endParaRPr lang="en-US"/>
            </a:p>
          </p:txBody>
        </p:sp>
        <p:sp>
          <p:nvSpPr>
            <p:cNvPr id="7" name="Rectangle 19"/>
            <p:cNvSpPr>
              <a:spLocks noChangeArrowheads="1"/>
            </p:cNvSpPr>
            <p:nvPr/>
          </p:nvSpPr>
          <p:spPr bwMode="auto">
            <a:xfrm>
              <a:off x="665162" y="5194300"/>
              <a:ext cx="1985963" cy="182563"/>
            </a:xfrm>
            <a:prstGeom prst="rect">
              <a:avLst/>
            </a:prstGeom>
            <a:noFill/>
            <a:ln w="9525">
              <a:noFill/>
              <a:miter lim="800000"/>
              <a:headEnd/>
              <a:tailEnd/>
            </a:ln>
            <a:effectLst/>
          </p:spPr>
          <p:txBody>
            <a:bodyPr lIns="0" tIns="0" rIns="0" bIns="0">
              <a:spAutoFit/>
            </a:bodyPr>
            <a:lstStyle/>
            <a:p>
              <a:pPr>
                <a:spcBef>
                  <a:spcPct val="50000"/>
                </a:spcBef>
                <a:buClr>
                  <a:srgbClr val="D94439"/>
                </a:buClr>
                <a:buSzPct val="75000"/>
                <a:buFont typeface="Wingdings" pitchFamily="2" charset="2"/>
                <a:buNone/>
              </a:pPr>
              <a:r>
                <a:rPr kumimoji="1" lang="en-US" sz="1200" b="1">
                  <a:solidFill>
                    <a:srgbClr val="000000"/>
                  </a:solidFill>
                  <a:latin typeface="Arial" charset="0"/>
                </a:rPr>
                <a:t>Query results</a:t>
              </a:r>
            </a:p>
          </p:txBody>
        </p:sp>
        <p:pic>
          <p:nvPicPr>
            <p:cNvPr id="8" name="Picture 22" descr="Fig10-14b"/>
            <p:cNvPicPr>
              <a:picLocks noChangeAspect="1" noChangeArrowheads="1"/>
            </p:cNvPicPr>
            <p:nvPr/>
          </p:nvPicPr>
          <p:blipFill>
            <a:blip r:embed="rId3" cstate="print"/>
            <a:srcRect/>
            <a:stretch>
              <a:fillRect/>
            </a:stretch>
          </p:blipFill>
          <p:spPr bwMode="auto">
            <a:xfrm>
              <a:off x="457200" y="5446713"/>
              <a:ext cx="7610475" cy="1104900"/>
            </a:xfrm>
            <a:prstGeom prst="rect">
              <a:avLst/>
            </a:prstGeom>
            <a:noFill/>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Use of Simple Query Wizard</a:t>
            </a:r>
            <a:endParaRPr lang="en-US" dirty="0"/>
          </a:p>
        </p:txBody>
      </p:sp>
      <p:sp>
        <p:nvSpPr>
          <p:cNvPr id="3" name="Content Placeholder 2"/>
          <p:cNvSpPr>
            <a:spLocks noGrp="1"/>
          </p:cNvSpPr>
          <p:nvPr>
            <p:ph idx="1"/>
          </p:nvPr>
        </p:nvSpPr>
        <p:spPr>
          <a:xfrm>
            <a:off x="304800" y="1066800"/>
            <a:ext cx="8534400" cy="457200"/>
          </a:xfrm>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33400" y="1219200"/>
            <a:ext cx="7239000" cy="53708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Data Security</a:t>
            </a:r>
            <a:endParaRPr lang="en-US" dirty="0"/>
          </a:p>
        </p:txBody>
      </p:sp>
      <p:sp>
        <p:nvSpPr>
          <p:cNvPr id="3" name="Content Placeholder 2"/>
          <p:cNvSpPr>
            <a:spLocks noGrp="1"/>
          </p:cNvSpPr>
          <p:nvPr>
            <p:ph idx="1"/>
          </p:nvPr>
        </p:nvSpPr>
        <p:spPr>
          <a:xfrm>
            <a:off x="304800" y="2590800"/>
            <a:ext cx="8534400" cy="3962400"/>
          </a:xfrm>
        </p:spPr>
        <p:txBody>
          <a:bodyPr/>
          <a:lstStyle/>
          <a:p>
            <a:pPr lvl="0"/>
            <a:r>
              <a:rPr lang="en-US" dirty="0" smtClean="0"/>
              <a:t>Access privileges define activities that specific user or group of users can perform</a:t>
            </a:r>
          </a:p>
          <a:p>
            <a:pPr lvl="1"/>
            <a:r>
              <a:rPr lang="en-US" dirty="0" smtClean="0">
                <a:solidFill>
                  <a:srgbClr val="0000CC"/>
                </a:solidFill>
              </a:rPr>
              <a:t>Read-only privileges </a:t>
            </a:r>
            <a:r>
              <a:rPr lang="en-US" dirty="0" smtClean="0"/>
              <a:t>- user can view data, but cannot change it</a:t>
            </a:r>
          </a:p>
          <a:p>
            <a:pPr lvl="1"/>
            <a:r>
              <a:rPr lang="en-US" dirty="0" smtClean="0">
                <a:solidFill>
                  <a:srgbClr val="0000CC"/>
                </a:solidFill>
              </a:rPr>
              <a:t>Full-update privileges  </a:t>
            </a:r>
            <a:r>
              <a:rPr lang="en-US" dirty="0" smtClean="0"/>
              <a:t>-user can view and change data</a:t>
            </a:r>
          </a:p>
          <a:p>
            <a:pPr lvl="1"/>
            <a:r>
              <a:rPr lang="en-US" dirty="0" smtClean="0">
                <a:solidFill>
                  <a:srgbClr val="0000CC"/>
                </a:solidFill>
              </a:rPr>
              <a:t>principle of least privilege</a:t>
            </a:r>
            <a:r>
              <a:rPr lang="en-US" i="1" dirty="0" smtClean="0"/>
              <a:t> </a:t>
            </a:r>
            <a:r>
              <a:rPr lang="en-US" dirty="0" smtClean="0"/>
              <a:t>policy, where users’ access privileges are limited to the lowest level necessary to perform required tasks</a:t>
            </a:r>
          </a:p>
          <a:p>
            <a:endParaRPr lang="en-US" dirty="0" smtClean="0"/>
          </a:p>
          <a:p>
            <a:endParaRPr lang="en-US" dirty="0" smtClean="0"/>
          </a:p>
          <a:p>
            <a:pPr lvl="0"/>
            <a:endParaRPr lang="en-US" dirty="0"/>
          </a:p>
        </p:txBody>
      </p:sp>
      <p:graphicFrame>
        <p:nvGraphicFramePr>
          <p:cNvPr id="5" name="Content Placeholder 6"/>
          <p:cNvGraphicFramePr>
            <a:graphicFrameLocks/>
          </p:cNvGraphicFramePr>
          <p:nvPr/>
        </p:nvGraphicFramePr>
        <p:xfrm>
          <a:off x="152400" y="990600"/>
          <a:ext cx="883920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2000"/>
                                  </p:stCondLst>
                                  <p:childTnLst>
                                    <p:set>
                                      <p:cBhvr>
                                        <p:cTn id="6" dur="1" fill="hold">
                                          <p:stCondLst>
                                            <p:cond delay="0"/>
                                          </p:stCondLst>
                                        </p:cTn>
                                        <p:tgtEl>
                                          <p:spTgt spid="5">
                                            <p:graphicEl>
                                              <a:dgm id="{038394BB-B48E-41D7-8279-FBC38361CB0B}"/>
                                            </p:graphicEl>
                                          </p:spTgt>
                                        </p:tgtEl>
                                        <p:attrNameLst>
                                          <p:attrName>style.visibility</p:attrName>
                                        </p:attrNameLst>
                                      </p:cBhvr>
                                      <p:to>
                                        <p:strVal val="visible"/>
                                      </p:to>
                                    </p:set>
                                    <p:animEffect transition="in" filter="dissolve">
                                      <p:cBhvr>
                                        <p:cTn id="7" dur="500"/>
                                        <p:tgtEl>
                                          <p:spTgt spid="5">
                                            <p:graphicEl>
                                              <a:dgm id="{038394BB-B48E-41D7-8279-FBC38361CB0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Backup and Recovery</a:t>
            </a:r>
            <a:endParaRPr lang="en-US" dirty="0"/>
          </a:p>
        </p:txBody>
      </p:sp>
      <p:sp>
        <p:nvSpPr>
          <p:cNvPr id="3" name="Content Placeholder 2"/>
          <p:cNvSpPr>
            <a:spLocks noGrp="1"/>
          </p:cNvSpPr>
          <p:nvPr>
            <p:ph idx="1"/>
          </p:nvPr>
        </p:nvSpPr>
        <p:spPr>
          <a:xfrm>
            <a:off x="304800" y="1066800"/>
            <a:ext cx="8534400" cy="1524000"/>
          </a:xfrm>
        </p:spPr>
        <p:txBody>
          <a:bodyPr/>
          <a:lstStyle/>
          <a:p>
            <a:r>
              <a:rPr lang="en-US" dirty="0" smtClean="0"/>
              <a:t>A DMBS provides a variety of techniques to restore the database to a usable form in case it is damaged or destroyed</a:t>
            </a:r>
          </a:p>
        </p:txBody>
      </p:sp>
      <p:graphicFrame>
        <p:nvGraphicFramePr>
          <p:cNvPr id="5" name="Diagram 4"/>
          <p:cNvGraphicFramePr/>
          <p:nvPr/>
        </p:nvGraphicFramePr>
        <p:xfrm>
          <a:off x="914400" y="2590800"/>
          <a:ext cx="69342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5">
                                            <p:graphicEl>
                                              <a:dgm id="{B19A9070-896B-429B-B8E0-1A9135397DA8}"/>
                                            </p:graphicEl>
                                          </p:spTgt>
                                        </p:tgtEl>
                                        <p:attrNameLst>
                                          <p:attrName>style.visibility</p:attrName>
                                        </p:attrNameLst>
                                      </p:cBhvr>
                                      <p:to>
                                        <p:strVal val="visible"/>
                                      </p:to>
                                    </p:set>
                                    <p:animEffect transition="in" filter="dissolve">
                                      <p:cBhvr>
                                        <p:cTn id="7" dur="500"/>
                                        <p:tgtEl>
                                          <p:spTgt spid="5">
                                            <p:graphicEl>
                                              <a:dgm id="{B19A9070-896B-429B-B8E0-1A9135397DA8}"/>
                                            </p:graphic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5">
                                            <p:graphicEl>
                                              <a:dgm id="{3920921F-7F8F-47E3-A6AF-D0FA29955A9B}"/>
                                            </p:graphicEl>
                                          </p:spTgt>
                                        </p:tgtEl>
                                        <p:attrNameLst>
                                          <p:attrName>style.visibility</p:attrName>
                                        </p:attrNameLst>
                                      </p:cBhvr>
                                      <p:to>
                                        <p:strVal val="visible"/>
                                      </p:to>
                                    </p:set>
                                    <p:animEffect transition="in" filter="dissolve">
                                      <p:cBhvr>
                                        <p:cTn id="11" dur="500"/>
                                        <p:tgtEl>
                                          <p:spTgt spid="5">
                                            <p:graphicEl>
                                              <a:dgm id="{3920921F-7F8F-47E3-A6AF-D0FA29955A9B}"/>
                                            </p:graphicEl>
                                          </p:spTgt>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5">
                                            <p:graphicEl>
                                              <a:dgm id="{FC293393-8705-4477-B3D9-F7BCF9B632CE}"/>
                                            </p:graphicEl>
                                          </p:spTgt>
                                        </p:tgtEl>
                                        <p:attrNameLst>
                                          <p:attrName>style.visibility</p:attrName>
                                        </p:attrNameLst>
                                      </p:cBhvr>
                                      <p:to>
                                        <p:strVal val="visible"/>
                                      </p:to>
                                    </p:set>
                                    <p:animEffect transition="in" filter="dissolve">
                                      <p:cBhvr>
                                        <p:cTn id="15" dur="500"/>
                                        <p:tgtEl>
                                          <p:spTgt spid="5">
                                            <p:graphicEl>
                                              <a:dgm id="{FC293393-8705-4477-B3D9-F7BCF9B632CE}"/>
                                            </p:graphicEl>
                                          </p:spTgt>
                                        </p:tgtEl>
                                      </p:cBhvr>
                                    </p:animEffect>
                                  </p:childTnLst>
                                </p:cTn>
                              </p:par>
                            </p:childTnLst>
                          </p:cTn>
                        </p:par>
                        <p:par>
                          <p:cTn id="16" fill="hold">
                            <p:stCondLst>
                              <p:cond delay="7500"/>
                            </p:stCondLst>
                            <p:childTnLst>
                              <p:par>
                                <p:cTn id="17" presetID="9" presetClass="entr" presetSubtype="0" fill="hold" grpId="0" nodeType="afterEffect">
                                  <p:stCondLst>
                                    <p:cond delay="2000"/>
                                  </p:stCondLst>
                                  <p:childTnLst>
                                    <p:set>
                                      <p:cBhvr>
                                        <p:cTn id="18" dur="1" fill="hold">
                                          <p:stCondLst>
                                            <p:cond delay="0"/>
                                          </p:stCondLst>
                                        </p:cTn>
                                        <p:tgtEl>
                                          <p:spTgt spid="5">
                                            <p:graphicEl>
                                              <a:dgm id="{84C8BF69-F06C-4ADE-A4A2-4B09F50E8A61}"/>
                                            </p:graphicEl>
                                          </p:spTgt>
                                        </p:tgtEl>
                                        <p:attrNameLst>
                                          <p:attrName>style.visibility</p:attrName>
                                        </p:attrNameLst>
                                      </p:cBhvr>
                                      <p:to>
                                        <p:strVal val="visible"/>
                                      </p:to>
                                    </p:set>
                                    <p:animEffect transition="in" filter="dissolve">
                                      <p:cBhvr>
                                        <p:cTn id="19" dur="500"/>
                                        <p:tgtEl>
                                          <p:spTgt spid="5">
                                            <p:graphicEl>
                                              <a:dgm id="{84C8BF69-F06C-4ADE-A4A2-4B09F50E8A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Backup and Log</a:t>
            </a:r>
            <a:endParaRPr lang="en-US" dirty="0"/>
          </a:p>
        </p:txBody>
      </p:sp>
      <p:sp>
        <p:nvSpPr>
          <p:cNvPr id="3" name="Content Placeholder 2"/>
          <p:cNvSpPr>
            <a:spLocks noGrp="1"/>
          </p:cNvSpPr>
          <p:nvPr>
            <p:ph idx="1"/>
          </p:nvPr>
        </p:nvSpPr>
        <p:spPr>
          <a:xfrm>
            <a:off x="304800" y="1066800"/>
            <a:ext cx="4572000" cy="5410200"/>
          </a:xfrm>
        </p:spPr>
        <p:txBody>
          <a:bodyPr>
            <a:normAutofit fontScale="92500" lnSpcReduction="10000"/>
          </a:bodyPr>
          <a:lstStyle/>
          <a:p>
            <a:r>
              <a:rPr lang="en-US" dirty="0" smtClean="0">
                <a:solidFill>
                  <a:srgbClr val="0000CC"/>
                </a:solidFill>
              </a:rPr>
              <a:t>Backup</a:t>
            </a:r>
            <a:r>
              <a:rPr lang="en-US" dirty="0" smtClean="0"/>
              <a:t> is a copy of the entire database</a:t>
            </a:r>
          </a:p>
          <a:p>
            <a:r>
              <a:rPr lang="en-US" dirty="0" smtClean="0">
                <a:solidFill>
                  <a:srgbClr val="0000CC"/>
                </a:solidFill>
              </a:rPr>
              <a:t>Log</a:t>
            </a:r>
            <a:r>
              <a:rPr lang="en-US" dirty="0" smtClean="0"/>
              <a:t> is a listing of activities that change database contents</a:t>
            </a:r>
          </a:p>
          <a:p>
            <a:pPr lvl="1"/>
            <a:r>
              <a:rPr lang="en-US" dirty="0" smtClean="0"/>
              <a:t>DBMS places three items in log: </a:t>
            </a:r>
          </a:p>
          <a:p>
            <a:pPr lvl="2"/>
            <a:r>
              <a:rPr lang="en-US" dirty="0" smtClean="0"/>
              <a:t>before image</a:t>
            </a:r>
          </a:p>
          <a:p>
            <a:pPr lvl="2"/>
            <a:r>
              <a:rPr lang="en-US" dirty="0" smtClean="0"/>
              <a:t>actual change, and </a:t>
            </a:r>
          </a:p>
          <a:p>
            <a:pPr lvl="2"/>
            <a:r>
              <a:rPr lang="en-US" dirty="0" smtClean="0"/>
              <a:t>after image</a:t>
            </a:r>
          </a:p>
          <a:p>
            <a:pPr lvl="1"/>
            <a:r>
              <a:rPr lang="en-US" dirty="0" smtClean="0"/>
              <a:t>also might store who made the change, when it was made, and from which computer it was made.</a:t>
            </a:r>
          </a:p>
        </p:txBody>
      </p:sp>
      <p:grpSp>
        <p:nvGrpSpPr>
          <p:cNvPr id="10" name="Group 9"/>
          <p:cNvGrpSpPr/>
          <p:nvPr/>
        </p:nvGrpSpPr>
        <p:grpSpPr>
          <a:xfrm>
            <a:off x="5105400" y="1295400"/>
            <a:ext cx="3687763" cy="5105400"/>
            <a:chOff x="4953000" y="1371600"/>
            <a:chExt cx="3687763" cy="5105400"/>
          </a:xfrm>
        </p:grpSpPr>
        <p:pic>
          <p:nvPicPr>
            <p:cNvPr id="4" name="Content Placeholder 9"/>
            <p:cNvPicPr>
              <a:picLocks noChangeAspect="1"/>
            </p:cNvPicPr>
            <p:nvPr/>
          </p:nvPicPr>
          <p:blipFill>
            <a:blip r:embed="rId2" cstate="print"/>
            <a:srcRect/>
            <a:stretch>
              <a:fillRect/>
            </a:stretch>
          </p:blipFill>
          <p:spPr bwMode="auto">
            <a:xfrm>
              <a:off x="4953000" y="1676400"/>
              <a:ext cx="3687763" cy="1905000"/>
            </a:xfrm>
            <a:prstGeom prst="rect">
              <a:avLst/>
            </a:prstGeom>
            <a:noFill/>
            <a:ln w="9525">
              <a:noFill/>
              <a:miter lim="800000"/>
              <a:headEnd/>
              <a:tailEnd/>
            </a:ln>
          </p:spPr>
        </p:pic>
        <p:pic>
          <p:nvPicPr>
            <p:cNvPr id="5" name="Picture 4"/>
            <p:cNvPicPr>
              <a:picLocks noChangeAspect="1"/>
            </p:cNvPicPr>
            <p:nvPr/>
          </p:nvPicPr>
          <p:blipFill>
            <a:blip r:embed="rId3" cstate="print"/>
            <a:srcRect/>
            <a:stretch>
              <a:fillRect/>
            </a:stretch>
          </p:blipFill>
          <p:spPr bwMode="auto">
            <a:xfrm>
              <a:off x="5029200" y="3821112"/>
              <a:ext cx="3184525" cy="522288"/>
            </a:xfrm>
            <a:prstGeom prst="rect">
              <a:avLst/>
            </a:prstGeom>
            <a:noFill/>
            <a:ln w="9525">
              <a:noFill/>
              <a:miter lim="800000"/>
              <a:headEnd/>
              <a:tailEnd/>
            </a:ln>
          </p:spPr>
        </p:pic>
        <p:pic>
          <p:nvPicPr>
            <p:cNvPr id="6" name="Picture 5"/>
            <p:cNvPicPr>
              <a:picLocks noChangeAspect="1"/>
            </p:cNvPicPr>
            <p:nvPr/>
          </p:nvPicPr>
          <p:blipFill>
            <a:blip r:embed="rId4" cstate="print"/>
            <a:srcRect/>
            <a:stretch>
              <a:fillRect/>
            </a:stretch>
          </p:blipFill>
          <p:spPr bwMode="auto">
            <a:xfrm>
              <a:off x="4953000" y="4572000"/>
              <a:ext cx="3679825" cy="1905000"/>
            </a:xfrm>
            <a:prstGeom prst="rect">
              <a:avLst/>
            </a:prstGeom>
            <a:noFill/>
            <a:ln w="9525">
              <a:noFill/>
              <a:miter lim="800000"/>
              <a:headEnd/>
              <a:tailEnd/>
            </a:ln>
          </p:spPr>
        </p:pic>
        <p:sp>
          <p:nvSpPr>
            <p:cNvPr id="7" name="Rectangle 12"/>
            <p:cNvSpPr>
              <a:spLocks noChangeArrowheads="1"/>
            </p:cNvSpPr>
            <p:nvPr/>
          </p:nvSpPr>
          <p:spPr bwMode="auto">
            <a:xfrm>
              <a:off x="5105400" y="1371600"/>
              <a:ext cx="1122362" cy="215444"/>
            </a:xfrm>
            <a:prstGeom prst="rect">
              <a:avLst/>
            </a:prstGeom>
            <a:noFill/>
            <a:ln w="9525">
              <a:noFill/>
              <a:miter lim="800000"/>
              <a:headEnd/>
              <a:tailEnd/>
            </a:ln>
            <a:effectLst/>
          </p:spPr>
          <p:txBody>
            <a:bodyPr lIns="0" tIns="0" rIns="0" bIns="0">
              <a:spAutoFit/>
            </a:bodyPr>
            <a:lstStyle/>
            <a:p>
              <a:pPr>
                <a:spcBef>
                  <a:spcPct val="50000"/>
                </a:spcBef>
                <a:buClr>
                  <a:srgbClr val="D94439"/>
                </a:buClr>
                <a:buSzPct val="75000"/>
                <a:buFont typeface="Wingdings" pitchFamily="2" charset="2"/>
                <a:buNone/>
              </a:pPr>
              <a:r>
                <a:rPr kumimoji="1" lang="en-US" sz="1400" b="1" dirty="0">
                  <a:solidFill>
                    <a:srgbClr val="000000"/>
                  </a:solidFill>
                  <a:effectLst/>
                  <a:latin typeface="Arial" charset="0"/>
                </a:rPr>
                <a:t>before image</a:t>
              </a:r>
            </a:p>
          </p:txBody>
        </p:sp>
        <p:sp>
          <p:nvSpPr>
            <p:cNvPr id="8" name="Rectangle 13"/>
            <p:cNvSpPr>
              <a:spLocks noChangeArrowheads="1"/>
            </p:cNvSpPr>
            <p:nvPr/>
          </p:nvSpPr>
          <p:spPr bwMode="auto">
            <a:xfrm>
              <a:off x="5272088" y="3576637"/>
              <a:ext cx="1122362" cy="215444"/>
            </a:xfrm>
            <a:prstGeom prst="rect">
              <a:avLst/>
            </a:prstGeom>
            <a:noFill/>
            <a:ln w="9525">
              <a:noFill/>
              <a:miter lim="800000"/>
              <a:headEnd/>
              <a:tailEnd/>
            </a:ln>
            <a:effectLst/>
          </p:spPr>
          <p:txBody>
            <a:bodyPr lIns="0" tIns="0" rIns="0" bIns="0">
              <a:spAutoFit/>
            </a:bodyPr>
            <a:lstStyle/>
            <a:p>
              <a:pPr>
                <a:spcBef>
                  <a:spcPct val="50000"/>
                </a:spcBef>
                <a:buClr>
                  <a:srgbClr val="D94439"/>
                </a:buClr>
                <a:buSzPct val="75000"/>
                <a:buFont typeface="Wingdings" pitchFamily="2" charset="2"/>
                <a:buNone/>
              </a:pPr>
              <a:r>
                <a:rPr kumimoji="1" lang="en-US" sz="1400" b="1" dirty="0">
                  <a:solidFill>
                    <a:srgbClr val="000000"/>
                  </a:solidFill>
                  <a:effectLst/>
                  <a:latin typeface="Arial" charset="0"/>
                </a:rPr>
                <a:t>change</a:t>
              </a:r>
              <a:endParaRPr kumimoji="1" lang="en-US" sz="1200" b="1" dirty="0">
                <a:solidFill>
                  <a:srgbClr val="000000"/>
                </a:solidFill>
                <a:effectLst/>
                <a:latin typeface="Arial" charset="0"/>
              </a:endParaRPr>
            </a:p>
          </p:txBody>
        </p:sp>
        <p:sp>
          <p:nvSpPr>
            <p:cNvPr id="9" name="Rectangle 14"/>
            <p:cNvSpPr>
              <a:spLocks noChangeArrowheads="1"/>
            </p:cNvSpPr>
            <p:nvPr/>
          </p:nvSpPr>
          <p:spPr bwMode="auto">
            <a:xfrm>
              <a:off x="5272088" y="4313237"/>
              <a:ext cx="1122362" cy="215444"/>
            </a:xfrm>
            <a:prstGeom prst="rect">
              <a:avLst/>
            </a:prstGeom>
            <a:noFill/>
            <a:ln w="9525">
              <a:noFill/>
              <a:miter lim="800000"/>
              <a:headEnd/>
              <a:tailEnd/>
            </a:ln>
            <a:effectLst/>
          </p:spPr>
          <p:txBody>
            <a:bodyPr lIns="0" tIns="0" rIns="0" bIns="0">
              <a:spAutoFit/>
            </a:bodyPr>
            <a:lstStyle/>
            <a:p>
              <a:pPr>
                <a:spcBef>
                  <a:spcPct val="50000"/>
                </a:spcBef>
                <a:buClr>
                  <a:srgbClr val="D94439"/>
                </a:buClr>
                <a:buSzPct val="75000"/>
                <a:buFont typeface="Wingdings" pitchFamily="2" charset="2"/>
                <a:buNone/>
              </a:pPr>
              <a:r>
                <a:rPr kumimoji="1" lang="en-US" sz="1400" b="1" dirty="0">
                  <a:solidFill>
                    <a:srgbClr val="000000"/>
                  </a:solidFill>
                  <a:effectLst/>
                  <a:latin typeface="Arial" charset="0"/>
                </a:rPr>
                <a:t>after image</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Utility</a:t>
            </a:r>
            <a:endParaRPr lang="en-US" dirty="0"/>
          </a:p>
        </p:txBody>
      </p:sp>
      <p:sp>
        <p:nvSpPr>
          <p:cNvPr id="3" name="Content Placeholder 2"/>
          <p:cNvSpPr>
            <a:spLocks noGrp="1"/>
          </p:cNvSpPr>
          <p:nvPr>
            <p:ph idx="1"/>
          </p:nvPr>
        </p:nvSpPr>
        <p:spPr>
          <a:xfrm>
            <a:off x="304800" y="1066800"/>
            <a:ext cx="8534400" cy="5638800"/>
          </a:xfrm>
        </p:spPr>
        <p:txBody>
          <a:bodyPr>
            <a:normAutofit fontScale="85000" lnSpcReduction="10000"/>
          </a:bodyPr>
          <a:lstStyle/>
          <a:p>
            <a:r>
              <a:rPr lang="en-US" sz="3200" dirty="0" smtClean="0"/>
              <a:t>Uses logs and/or backups to restore database when it is damaged or destroyed</a:t>
            </a:r>
          </a:p>
          <a:p>
            <a:r>
              <a:rPr lang="en-US" sz="3200" dirty="0" err="1" smtClean="0">
                <a:solidFill>
                  <a:srgbClr val="0000CC"/>
                </a:solidFill>
              </a:rPr>
              <a:t>Rollforward</a:t>
            </a:r>
            <a:r>
              <a:rPr lang="en-US" sz="3200" dirty="0" smtClean="0"/>
              <a:t>— DBMS uses log to re-enter changes made to data-base since last save or backup</a:t>
            </a:r>
          </a:p>
          <a:p>
            <a:pPr lvl="1"/>
            <a:r>
              <a:rPr lang="en-US" sz="2800" dirty="0" smtClean="0"/>
              <a:t>Also called </a:t>
            </a:r>
            <a:r>
              <a:rPr lang="en-US" sz="2800" dirty="0" smtClean="0">
                <a:solidFill>
                  <a:srgbClr val="0000CC"/>
                </a:solidFill>
              </a:rPr>
              <a:t>forward recovery</a:t>
            </a:r>
          </a:p>
          <a:p>
            <a:r>
              <a:rPr lang="en-US" sz="3200" dirty="0" smtClean="0">
                <a:solidFill>
                  <a:srgbClr val="0000CC"/>
                </a:solidFill>
              </a:rPr>
              <a:t>Rollback</a:t>
            </a:r>
            <a:r>
              <a:rPr lang="en-US" sz="3200" dirty="0" smtClean="0"/>
              <a:t>— DBMS uses log to undo any changes made to database during a certain period of time</a:t>
            </a:r>
          </a:p>
          <a:p>
            <a:pPr lvl="1"/>
            <a:r>
              <a:rPr lang="en-US" sz="2800" dirty="0" smtClean="0"/>
              <a:t>Also called </a:t>
            </a:r>
            <a:r>
              <a:rPr lang="en-US" sz="2800" dirty="0" smtClean="0">
                <a:solidFill>
                  <a:srgbClr val="0000CC"/>
                </a:solidFill>
              </a:rPr>
              <a:t>backward recovery</a:t>
            </a:r>
          </a:p>
          <a:p>
            <a:r>
              <a:rPr lang="en-US" sz="3200" dirty="0" smtClean="0">
                <a:solidFill>
                  <a:srgbClr val="0000CC"/>
                </a:solidFill>
              </a:rPr>
              <a:t>Continuous backup </a:t>
            </a:r>
            <a:r>
              <a:rPr lang="en-US" sz="3200" dirty="0" smtClean="0"/>
              <a:t>is a backup plan in which all data is backed up whenever a change is made. </a:t>
            </a:r>
          </a:p>
          <a:p>
            <a:pPr lvl="1"/>
            <a:r>
              <a:rPr lang="en-US" sz="2800" dirty="0" smtClean="0"/>
              <a:t>Can cost more than other backup strategies but is growing in popularity because of its benefits</a:t>
            </a:r>
          </a:p>
          <a:p>
            <a:pPr lvl="1"/>
            <a:r>
              <a:rPr lang="en-US" sz="2800" dirty="0" smtClean="0"/>
              <a:t>Provides recovery of damaged data in a matter of seconds.</a:t>
            </a:r>
            <a:endParaRPr lang="en-US" sz="2800" dirty="0" smtClean="0">
              <a:solidFill>
                <a:srgbClr val="0000CC"/>
              </a:solidFill>
            </a:endParaRPr>
          </a:p>
          <a:p>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 for Popular DBMS</a:t>
            </a:r>
            <a:endParaRPr lang="en-US" dirty="0"/>
          </a:p>
        </p:txBody>
      </p:sp>
      <p:sp>
        <p:nvSpPr>
          <p:cNvPr id="3" name="Content Placeholder 2"/>
          <p:cNvSpPr>
            <a:spLocks noGrp="1"/>
          </p:cNvSpPr>
          <p:nvPr>
            <p:ph idx="1"/>
          </p:nvPr>
        </p:nvSpPr>
        <p:spPr>
          <a:xfrm>
            <a:off x="304800" y="1066800"/>
            <a:ext cx="8534400" cy="1676400"/>
          </a:xfrm>
        </p:spPr>
        <p:txBody>
          <a:bodyPr/>
          <a:lstStyle/>
          <a:p>
            <a:r>
              <a:rPr lang="en-US" dirty="0" smtClean="0"/>
              <a:t>A </a:t>
            </a:r>
            <a:r>
              <a:rPr lang="en-US" dirty="0" smtClean="0">
                <a:solidFill>
                  <a:srgbClr val="0000CC"/>
                </a:solidFill>
              </a:rPr>
              <a:t>data model </a:t>
            </a:r>
            <a:r>
              <a:rPr lang="en-US" dirty="0" smtClean="0"/>
              <a:t>consists of rules and standards that define how the database organizes data</a:t>
            </a:r>
          </a:p>
          <a:p>
            <a:r>
              <a:rPr lang="en-US" dirty="0" smtClean="0"/>
              <a:t>Defines how users view organization of data</a:t>
            </a:r>
          </a:p>
        </p:txBody>
      </p:sp>
      <p:pic>
        <p:nvPicPr>
          <p:cNvPr id="4098" name="Picture 2"/>
          <p:cNvPicPr>
            <a:picLocks noChangeAspect="1" noChangeArrowheads="1"/>
          </p:cNvPicPr>
          <p:nvPr/>
        </p:nvPicPr>
        <p:blipFill>
          <a:blip r:embed="rId2" cstate="print"/>
          <a:srcRect/>
          <a:stretch>
            <a:fillRect/>
          </a:stretch>
        </p:blipFill>
        <p:spPr bwMode="auto">
          <a:xfrm>
            <a:off x="762000" y="2800660"/>
            <a:ext cx="7281310" cy="39049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Relational Databases</a:t>
            </a:r>
            <a:endParaRPr lang="en-US" dirty="0"/>
          </a:p>
        </p:txBody>
      </p:sp>
      <p:sp>
        <p:nvSpPr>
          <p:cNvPr id="3" name="Content Placeholder 2"/>
          <p:cNvSpPr>
            <a:spLocks noGrp="1"/>
          </p:cNvSpPr>
          <p:nvPr>
            <p:ph idx="1"/>
          </p:nvPr>
        </p:nvSpPr>
        <p:spPr>
          <a:xfrm>
            <a:off x="304800" y="1066800"/>
            <a:ext cx="4724400" cy="5486400"/>
          </a:xfrm>
        </p:spPr>
        <p:txBody>
          <a:bodyPr>
            <a:normAutofit lnSpcReduction="10000"/>
          </a:bodyPr>
          <a:lstStyle/>
          <a:p>
            <a:r>
              <a:rPr lang="en-US" dirty="0" smtClean="0"/>
              <a:t>stores data in </a:t>
            </a:r>
            <a:r>
              <a:rPr lang="en-US" dirty="0" smtClean="0">
                <a:solidFill>
                  <a:srgbClr val="0000CC"/>
                </a:solidFill>
              </a:rPr>
              <a:t>tables</a:t>
            </a:r>
            <a:r>
              <a:rPr lang="en-US" dirty="0" smtClean="0"/>
              <a:t> that consist of rows and columns</a:t>
            </a:r>
          </a:p>
          <a:p>
            <a:pPr lvl="1"/>
            <a:r>
              <a:rPr lang="en-US" dirty="0" smtClean="0"/>
              <a:t>Each </a:t>
            </a:r>
            <a:r>
              <a:rPr lang="en-US" dirty="0" smtClean="0">
                <a:solidFill>
                  <a:srgbClr val="0000CC"/>
                </a:solidFill>
              </a:rPr>
              <a:t>row</a:t>
            </a:r>
            <a:r>
              <a:rPr lang="en-US" dirty="0" smtClean="0"/>
              <a:t> has a primary key</a:t>
            </a:r>
          </a:p>
          <a:p>
            <a:pPr lvl="1"/>
            <a:r>
              <a:rPr lang="en-US" dirty="0" smtClean="0"/>
              <a:t>Each </a:t>
            </a:r>
            <a:r>
              <a:rPr lang="en-US" dirty="0" smtClean="0">
                <a:solidFill>
                  <a:srgbClr val="0000CC"/>
                </a:solidFill>
              </a:rPr>
              <a:t>column</a:t>
            </a:r>
            <a:r>
              <a:rPr lang="en-US" dirty="0" smtClean="0"/>
              <a:t> has a unique name</a:t>
            </a:r>
          </a:p>
          <a:p>
            <a:r>
              <a:rPr lang="en-US" dirty="0" smtClean="0"/>
              <a:t>Stores data relationships</a:t>
            </a:r>
          </a:p>
          <a:p>
            <a:pPr lvl="1"/>
            <a:r>
              <a:rPr lang="en-US" dirty="0" smtClean="0"/>
              <a:t>A </a:t>
            </a:r>
            <a:r>
              <a:rPr lang="en-US" dirty="0" smtClean="0">
                <a:solidFill>
                  <a:srgbClr val="0000CC"/>
                </a:solidFill>
              </a:rPr>
              <a:t>relationship</a:t>
            </a:r>
            <a:r>
              <a:rPr lang="en-US" dirty="0" smtClean="0"/>
              <a:t> is a link within the data</a:t>
            </a:r>
          </a:p>
          <a:p>
            <a:pPr lvl="1"/>
            <a:r>
              <a:rPr lang="en-US" dirty="0" smtClean="0"/>
              <a:t>can set up a relationship between tables at any time</a:t>
            </a:r>
          </a:p>
        </p:txBody>
      </p:sp>
      <p:pic>
        <p:nvPicPr>
          <p:cNvPr id="4" name="Content Placeholder 5"/>
          <p:cNvPicPr>
            <a:picLocks noChangeAspect="1"/>
          </p:cNvPicPr>
          <p:nvPr/>
        </p:nvPicPr>
        <p:blipFill>
          <a:blip r:embed="rId2" cstate="print"/>
          <a:srcRect/>
          <a:stretch>
            <a:fillRect/>
          </a:stretch>
        </p:blipFill>
        <p:spPr>
          <a:xfrm>
            <a:off x="5029200" y="1219200"/>
            <a:ext cx="4038600" cy="45132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Terminology</a:t>
            </a:r>
            <a:endParaRPr lang="en-US" dirty="0"/>
          </a:p>
        </p:txBody>
      </p:sp>
      <p:sp>
        <p:nvSpPr>
          <p:cNvPr id="3" name="Content Placeholder 2"/>
          <p:cNvSpPr>
            <a:spLocks noGrp="1"/>
          </p:cNvSpPr>
          <p:nvPr>
            <p:ph idx="1"/>
          </p:nvPr>
        </p:nvSpPr>
        <p:spPr>
          <a:xfrm>
            <a:off x="304800" y="1066800"/>
            <a:ext cx="8534400" cy="1219200"/>
          </a:xfrm>
        </p:spPr>
        <p:txBody>
          <a:bodyPr>
            <a:normAutofit/>
          </a:bodyPr>
          <a:lstStyle/>
          <a:p>
            <a:r>
              <a:rPr lang="en-US" dirty="0" smtClean="0"/>
              <a:t>A relational database uses terms different from a file processing system. </a:t>
            </a:r>
          </a:p>
        </p:txBody>
      </p:sp>
      <p:pic>
        <p:nvPicPr>
          <p:cNvPr id="4" name="Picture 30" descr="Fig10-19"/>
          <p:cNvPicPr>
            <a:picLocks noChangeAspect="1" noChangeArrowheads="1"/>
          </p:cNvPicPr>
          <p:nvPr/>
        </p:nvPicPr>
        <p:blipFill>
          <a:blip r:embed="rId2" cstate="print"/>
          <a:srcRect/>
          <a:stretch>
            <a:fillRect/>
          </a:stretch>
        </p:blipFill>
        <p:spPr bwMode="auto">
          <a:xfrm>
            <a:off x="228600" y="3287713"/>
            <a:ext cx="8673047" cy="2960687"/>
          </a:xfrm>
          <a:prstGeom prst="rect">
            <a:avLst/>
          </a:prstGeom>
          <a:noFill/>
          <a:effectLst>
            <a:outerShdw dist="107763" dir="27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
          <p:cNvSpPr>
            <a:spLocks noGrp="1" noChangeArrowheads="1"/>
          </p:cNvSpPr>
          <p:nvPr>
            <p:ph type="title"/>
          </p:nvPr>
        </p:nvSpPr>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Last Lecture Summary II</a:t>
            </a:r>
          </a:p>
        </p:txBody>
      </p:sp>
      <p:sp>
        <p:nvSpPr>
          <p:cNvPr id="9" name="Content Placeholder 8"/>
          <p:cNvSpPr>
            <a:spLocks noGrp="1"/>
          </p:cNvSpPr>
          <p:nvPr>
            <p:ph idx="1"/>
          </p:nvPr>
        </p:nvSpPr>
        <p:spPr>
          <a:xfrm>
            <a:off x="304800" y="1066800"/>
            <a:ext cx="8610600" cy="5410200"/>
          </a:xfrm>
        </p:spPr>
        <p:txBody>
          <a:bodyPr>
            <a:normAutofit lnSpcReduction="10000"/>
          </a:bodyPr>
          <a:lstStyle/>
          <a:p>
            <a:r>
              <a:rPr lang="en-US" dirty="0" smtClean="0"/>
              <a:t>File Maintenance</a:t>
            </a:r>
          </a:p>
          <a:p>
            <a:pPr lvl="1"/>
            <a:r>
              <a:rPr lang="en-US" dirty="0" smtClean="0"/>
              <a:t>Adding, Modifying and Deleting Records</a:t>
            </a:r>
          </a:p>
          <a:p>
            <a:r>
              <a:rPr lang="en-US" dirty="0" smtClean="0"/>
              <a:t>Validation Checks</a:t>
            </a:r>
          </a:p>
          <a:p>
            <a:pPr lvl="1"/>
            <a:r>
              <a:rPr lang="en-US" dirty="0" smtClean="0"/>
              <a:t>Alphabetic / Numeric, Range</a:t>
            </a:r>
          </a:p>
          <a:p>
            <a:pPr lvl="1"/>
            <a:r>
              <a:rPr lang="en-US" dirty="0" smtClean="0"/>
              <a:t>Consistency, Completeness,  Check Digit</a:t>
            </a:r>
          </a:p>
          <a:p>
            <a:r>
              <a:rPr lang="en-US" dirty="0" smtClean="0"/>
              <a:t>File Processing</a:t>
            </a:r>
          </a:p>
          <a:p>
            <a:pPr lvl="1"/>
            <a:r>
              <a:rPr lang="en-US" dirty="0" smtClean="0"/>
              <a:t>Disadvantages</a:t>
            </a:r>
          </a:p>
          <a:p>
            <a:r>
              <a:rPr lang="en-US" dirty="0" smtClean="0"/>
              <a:t>Database Approach</a:t>
            </a:r>
          </a:p>
          <a:p>
            <a:pPr lvl="1"/>
            <a:r>
              <a:rPr lang="en-US" dirty="0" smtClean="0"/>
              <a:t>Advantages</a:t>
            </a:r>
          </a:p>
          <a:p>
            <a:r>
              <a:rPr lang="en-US" dirty="0" smtClean="0"/>
              <a:t>Flat File Databases</a:t>
            </a:r>
          </a:p>
          <a:p>
            <a:r>
              <a:rPr lang="en-US" dirty="0" smtClean="0"/>
              <a:t>Relational Databases</a:t>
            </a:r>
          </a:p>
          <a:p>
            <a:pPr lvl="1"/>
            <a:endParaRPr lang="en-US" dirty="0" smtClean="0"/>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Databases (OODB)</a:t>
            </a:r>
            <a:endParaRPr lang="en-US" dirty="0"/>
          </a:p>
        </p:txBody>
      </p:sp>
      <p:sp>
        <p:nvSpPr>
          <p:cNvPr id="3" name="Content Placeholder 2"/>
          <p:cNvSpPr>
            <a:spLocks noGrp="1"/>
          </p:cNvSpPr>
          <p:nvPr>
            <p:ph idx="1"/>
          </p:nvPr>
        </p:nvSpPr>
        <p:spPr>
          <a:xfrm>
            <a:off x="304800" y="1066800"/>
            <a:ext cx="8534400" cy="5334000"/>
          </a:xfrm>
        </p:spPr>
        <p:txBody>
          <a:bodyPr>
            <a:normAutofit lnSpcReduction="10000"/>
          </a:bodyPr>
          <a:lstStyle/>
          <a:p>
            <a:r>
              <a:rPr lang="en-US" dirty="0" smtClean="0"/>
              <a:t>stores data in objects</a:t>
            </a:r>
          </a:p>
          <a:p>
            <a:pPr lvl="1"/>
            <a:r>
              <a:rPr lang="en-US" dirty="0" smtClean="0"/>
              <a:t>Objects is item that contains data as well as actions that read or process data</a:t>
            </a:r>
          </a:p>
          <a:p>
            <a:r>
              <a:rPr lang="en-US" dirty="0" smtClean="0"/>
              <a:t>Advantages</a:t>
            </a:r>
          </a:p>
          <a:p>
            <a:pPr lvl="1"/>
            <a:r>
              <a:rPr lang="en-US" dirty="0" smtClean="0"/>
              <a:t>Can store more type of data</a:t>
            </a:r>
          </a:p>
          <a:p>
            <a:pPr lvl="1"/>
            <a:r>
              <a:rPr lang="en-US" dirty="0" smtClean="0"/>
              <a:t>Can access data faster</a:t>
            </a:r>
          </a:p>
          <a:p>
            <a:pPr lvl="1"/>
            <a:r>
              <a:rPr lang="en-US" dirty="0" smtClean="0"/>
              <a:t>Allow programmers to reuse objects</a:t>
            </a:r>
          </a:p>
          <a:p>
            <a:pPr lvl="1"/>
            <a:r>
              <a:rPr lang="en-US" dirty="0" smtClean="0"/>
              <a:t>Stores unstructured data more efficiently e.g. photos, audio, video, documents</a:t>
            </a:r>
          </a:p>
          <a:p>
            <a:r>
              <a:rPr lang="en-US" dirty="0" smtClean="0"/>
              <a:t>When users query an object oriented database, the results often are displayed more quickly than the same query of a relational database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OO Databases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Multimedia Database</a:t>
            </a:r>
          </a:p>
          <a:p>
            <a:pPr lvl="1"/>
            <a:r>
              <a:rPr lang="en-US" dirty="0" smtClean="0"/>
              <a:t>Store images, audio clips and/or video clips</a:t>
            </a:r>
          </a:p>
          <a:p>
            <a:r>
              <a:rPr lang="en-US" dirty="0" smtClean="0"/>
              <a:t>Computer-aided design (CAD) database</a:t>
            </a:r>
          </a:p>
          <a:p>
            <a:pPr lvl="1"/>
            <a:r>
              <a:rPr lang="en-US" dirty="0" smtClean="0"/>
              <a:t>Store data about engineering, architectural and scientific design</a:t>
            </a:r>
          </a:p>
          <a:p>
            <a:r>
              <a:rPr lang="en-US" dirty="0" smtClean="0"/>
              <a:t>Hypermedia database</a:t>
            </a:r>
          </a:p>
          <a:p>
            <a:pPr lvl="1"/>
            <a:r>
              <a:rPr lang="en-US" dirty="0" smtClean="0"/>
              <a:t>Contains text, graphics, video and sound</a:t>
            </a:r>
          </a:p>
          <a:p>
            <a:r>
              <a:rPr lang="en-US" dirty="0" smtClean="0"/>
              <a:t>Groupware databases</a:t>
            </a:r>
          </a:p>
          <a:p>
            <a:pPr lvl="1"/>
            <a:r>
              <a:rPr lang="en-US" dirty="0" smtClean="0"/>
              <a:t>Store documents such as schedules, calendars, manuals, memos and reports</a:t>
            </a:r>
          </a:p>
          <a:p>
            <a:r>
              <a:rPr lang="en-US" dirty="0" smtClean="0"/>
              <a:t>Hypertext databases</a:t>
            </a:r>
          </a:p>
          <a:p>
            <a:pPr lvl="1"/>
            <a:r>
              <a:rPr lang="en-US" dirty="0" smtClean="0"/>
              <a:t>Contain link to other documents</a:t>
            </a:r>
          </a:p>
          <a:p>
            <a:r>
              <a:rPr lang="en-US" dirty="0" smtClean="0"/>
              <a:t>Web databases</a:t>
            </a:r>
          </a:p>
          <a:p>
            <a:pPr lvl="1"/>
            <a:r>
              <a:rPr lang="en-US" dirty="0" smtClean="0"/>
              <a:t>Contains link to e-form on web pages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GIS database</a:t>
            </a:r>
            <a:endParaRPr lang="en-US" dirty="0"/>
          </a:p>
        </p:txBody>
      </p:sp>
      <p:sp>
        <p:nvSpPr>
          <p:cNvPr id="3" name="Content Placeholder 2"/>
          <p:cNvSpPr>
            <a:spLocks noGrp="1"/>
          </p:cNvSpPr>
          <p:nvPr>
            <p:ph idx="1"/>
          </p:nvPr>
        </p:nvSpPr>
        <p:spPr/>
        <p:txBody>
          <a:bodyPr/>
          <a:lstStyle/>
          <a:p>
            <a:r>
              <a:rPr lang="en-US" dirty="0" smtClean="0"/>
              <a:t>Although GIS database data sometimes is created from hard copy maps that are digitized using special software, much of the data is collected by teams who drive from location to location and record the data by hand. </a:t>
            </a:r>
          </a:p>
          <a:p>
            <a:r>
              <a:rPr lang="en-US" dirty="0" smtClean="0"/>
              <a:t>Satellite imagery also can be used to collect data from locations worldwide. </a:t>
            </a:r>
          </a:p>
          <a:p>
            <a:r>
              <a:rPr lang="en-US" dirty="0" smtClean="0"/>
              <a:t>Some computer databases developed by government and nongovernment agencies are able to feed data directly into a GIS database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Databases - GIS</a:t>
            </a:r>
            <a:endParaRPr lang="en-US" dirty="0"/>
          </a:p>
        </p:txBody>
      </p:sp>
      <p:sp>
        <p:nvSpPr>
          <p:cNvPr id="3" name="Content Placeholder 2"/>
          <p:cNvSpPr>
            <a:spLocks noGrp="1"/>
          </p:cNvSpPr>
          <p:nvPr>
            <p:ph idx="1"/>
          </p:nvPr>
        </p:nvSpPr>
        <p:spPr>
          <a:xfrm>
            <a:off x="304800" y="1066800"/>
            <a:ext cx="8534400" cy="762000"/>
          </a:xfrm>
        </p:spPr>
        <p:txBody>
          <a:bodyPr>
            <a:normAutofit fontScale="85000" lnSpcReduction="20000"/>
          </a:bodyPr>
          <a:lstStyle/>
          <a:p>
            <a:r>
              <a:rPr lang="en-US" dirty="0" smtClean="0"/>
              <a:t>This Web application allows you to view the contents of a GIS database</a:t>
            </a:r>
            <a:endParaRPr lang="en-US" dirty="0"/>
          </a:p>
        </p:txBody>
      </p:sp>
      <p:pic>
        <p:nvPicPr>
          <p:cNvPr id="4" name="Content Placeholder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52400" y="1981200"/>
            <a:ext cx="8839200" cy="449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Databases</a:t>
            </a:r>
            <a:endParaRPr lang="en-US" dirty="0"/>
          </a:p>
        </p:txBody>
      </p:sp>
      <p:sp>
        <p:nvSpPr>
          <p:cNvPr id="3" name="Content Placeholder 2"/>
          <p:cNvSpPr>
            <a:spLocks noGrp="1"/>
          </p:cNvSpPr>
          <p:nvPr>
            <p:ph idx="1"/>
          </p:nvPr>
        </p:nvSpPr>
        <p:spPr>
          <a:xfrm>
            <a:off x="304800" y="1066800"/>
            <a:ext cx="8534400" cy="5638800"/>
          </a:xfrm>
        </p:spPr>
        <p:txBody>
          <a:bodyPr>
            <a:normAutofit lnSpcReduction="10000"/>
          </a:bodyPr>
          <a:lstStyle/>
          <a:p>
            <a:r>
              <a:rPr lang="en-US" sz="2800" dirty="0" smtClean="0"/>
              <a:t>Can store data in more than two dimensions of data</a:t>
            </a:r>
          </a:p>
          <a:p>
            <a:r>
              <a:rPr lang="en-US" sz="2800" dirty="0" smtClean="0"/>
              <a:t>Sometimes known as a </a:t>
            </a:r>
            <a:r>
              <a:rPr lang="en-US" sz="2800" dirty="0" smtClean="0">
                <a:solidFill>
                  <a:srgbClr val="0000CC"/>
                </a:solidFill>
              </a:rPr>
              <a:t>hypercube </a:t>
            </a:r>
            <a:r>
              <a:rPr lang="en-US" sz="2800" dirty="0" smtClean="0"/>
              <a:t>allow users to analyze any view of data</a:t>
            </a:r>
            <a:endParaRPr lang="en-US" sz="2800" dirty="0" smtClean="0">
              <a:solidFill>
                <a:srgbClr val="0000CC"/>
              </a:solidFill>
            </a:endParaRPr>
          </a:p>
          <a:p>
            <a:r>
              <a:rPr lang="en-US" sz="2800" dirty="0" smtClean="0"/>
              <a:t>Can consolidate data much faster than a relational database</a:t>
            </a:r>
          </a:p>
          <a:p>
            <a:r>
              <a:rPr lang="en-US" sz="2800" dirty="0" smtClean="0"/>
              <a:t>Typically does not process and summarize large numbers of records efficiently</a:t>
            </a:r>
          </a:p>
          <a:p>
            <a:r>
              <a:rPr lang="en-US" sz="2800" dirty="0" smtClean="0"/>
              <a:t>Users obtain summarized results very quickly</a:t>
            </a:r>
          </a:p>
          <a:p>
            <a:r>
              <a:rPr lang="en-US" sz="2800" dirty="0" smtClean="0"/>
              <a:t>No standard query language exists for multidimensional databases. </a:t>
            </a:r>
          </a:p>
          <a:p>
            <a:pPr lvl="1"/>
            <a:r>
              <a:rPr lang="en-US" sz="2400" dirty="0" smtClean="0"/>
              <a:t>Each database uses its own language. Most are similar to SQL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a:t>
            </a:r>
            <a:endParaRPr lang="en-US" dirty="0"/>
          </a:p>
        </p:txBody>
      </p:sp>
      <p:sp>
        <p:nvSpPr>
          <p:cNvPr id="3" name="Content Placeholder 2"/>
          <p:cNvSpPr>
            <a:spLocks noGrp="1"/>
          </p:cNvSpPr>
          <p:nvPr>
            <p:ph idx="1"/>
          </p:nvPr>
        </p:nvSpPr>
        <p:spPr>
          <a:xfrm>
            <a:off x="304800" y="1066800"/>
            <a:ext cx="8534400" cy="5791200"/>
          </a:xfrm>
        </p:spPr>
        <p:txBody>
          <a:bodyPr>
            <a:normAutofit fontScale="92500" lnSpcReduction="10000"/>
          </a:bodyPr>
          <a:lstStyle/>
          <a:p>
            <a:r>
              <a:rPr lang="en-US" sz="2800" dirty="0" smtClean="0"/>
              <a:t>A </a:t>
            </a:r>
            <a:r>
              <a:rPr lang="en-US" sz="2800" dirty="0" smtClean="0">
                <a:solidFill>
                  <a:srgbClr val="0000CC"/>
                </a:solidFill>
              </a:rPr>
              <a:t>data warehouse</a:t>
            </a:r>
            <a:r>
              <a:rPr lang="en-US" sz="2800" b="1" dirty="0" smtClean="0">
                <a:solidFill>
                  <a:srgbClr val="005F86"/>
                </a:solidFill>
              </a:rPr>
              <a:t> </a:t>
            </a:r>
            <a:r>
              <a:rPr lang="en-US" sz="2800" dirty="0" smtClean="0"/>
              <a:t>is a huge database that stores and manages the data required to analyze historical and current transactions</a:t>
            </a:r>
          </a:p>
          <a:p>
            <a:pPr lvl="1"/>
            <a:r>
              <a:rPr lang="en-US" sz="2400" dirty="0" smtClean="0"/>
              <a:t>Uses multidimensional databases</a:t>
            </a:r>
          </a:p>
          <a:p>
            <a:pPr lvl="1"/>
            <a:r>
              <a:rPr lang="en-US" sz="2400" dirty="0" smtClean="0"/>
              <a:t>Quick and efficient way to access large amounts of data</a:t>
            </a:r>
          </a:p>
          <a:p>
            <a:pPr lvl="1"/>
            <a:r>
              <a:rPr lang="en-US" sz="2400" dirty="0" smtClean="0"/>
              <a:t>typically has a user-friendly interface, so that users easily can interact with its data</a:t>
            </a:r>
          </a:p>
          <a:p>
            <a:pPr lvl="1"/>
            <a:r>
              <a:rPr lang="en-US" sz="2400" dirty="0" smtClean="0"/>
              <a:t>Often, the database is distributed. </a:t>
            </a:r>
          </a:p>
          <a:p>
            <a:pPr lvl="2"/>
            <a:r>
              <a:rPr lang="en-US" sz="2000" dirty="0" smtClean="0"/>
              <a:t>Data in a </a:t>
            </a:r>
            <a:r>
              <a:rPr lang="en-US" sz="2000" i="1" dirty="0" smtClean="0"/>
              <a:t>distributed database </a:t>
            </a:r>
            <a:r>
              <a:rPr lang="en-US" sz="2000" dirty="0" smtClean="0"/>
              <a:t>exists in many separate locations throughout a network or the Internet</a:t>
            </a:r>
          </a:p>
          <a:p>
            <a:pPr lvl="2"/>
            <a:r>
              <a:rPr lang="en-US" sz="2000" dirty="0" smtClean="0"/>
              <a:t>Data is accessible through a single server</a:t>
            </a:r>
          </a:p>
          <a:p>
            <a:pPr lvl="2"/>
            <a:r>
              <a:rPr lang="en-US" sz="2000" dirty="0" smtClean="0"/>
              <a:t>Data’s location is transparent to the user, who usually is unaware that the data is stored in multiple servers.</a:t>
            </a:r>
          </a:p>
          <a:p>
            <a:pPr lvl="1"/>
            <a:r>
              <a:rPr lang="en-US" sz="2400" dirty="0" smtClean="0"/>
              <a:t>Often uses a process called </a:t>
            </a:r>
            <a:r>
              <a:rPr lang="en-US" sz="2400" dirty="0" smtClean="0">
                <a:solidFill>
                  <a:srgbClr val="0000CC"/>
                </a:solidFill>
              </a:rPr>
              <a:t>data mining </a:t>
            </a:r>
            <a:r>
              <a:rPr lang="en-US" sz="2400" dirty="0" smtClean="0"/>
              <a:t>to find patterns and relationships among data</a:t>
            </a:r>
          </a:p>
          <a:p>
            <a:pPr lvl="1"/>
            <a:r>
              <a:rPr lang="en-US" sz="2400" dirty="0" smtClean="0">
                <a:solidFill>
                  <a:srgbClr val="0000CC"/>
                </a:solidFill>
              </a:rPr>
              <a:t>Data mart</a:t>
            </a:r>
            <a:r>
              <a:rPr lang="en-US" sz="2400" dirty="0" smtClean="0"/>
              <a:t> is smaller version of data warehouse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Databases</a:t>
            </a:r>
            <a:endParaRPr lang="en-US" dirty="0"/>
          </a:p>
        </p:txBody>
      </p:sp>
      <p:sp>
        <p:nvSpPr>
          <p:cNvPr id="3" name="Content Placeholder 2"/>
          <p:cNvSpPr>
            <a:spLocks noGrp="1"/>
          </p:cNvSpPr>
          <p:nvPr>
            <p:ph idx="1"/>
          </p:nvPr>
        </p:nvSpPr>
        <p:spPr>
          <a:xfrm>
            <a:off x="304800" y="1066800"/>
            <a:ext cx="8534400" cy="1828800"/>
          </a:xfrm>
        </p:spPr>
        <p:txBody>
          <a:bodyPr>
            <a:normAutofit fontScale="85000" lnSpcReduction="20000"/>
          </a:bodyPr>
          <a:lstStyle/>
          <a:p>
            <a:r>
              <a:rPr lang="en-US" dirty="0" smtClean="0"/>
              <a:t>Databases on the Web allow you to:</a:t>
            </a:r>
          </a:p>
          <a:p>
            <a:r>
              <a:rPr lang="en-US" dirty="0" smtClean="0"/>
              <a:t>Some Web databases are </a:t>
            </a:r>
            <a:r>
              <a:rPr lang="en-US" i="1" dirty="0" smtClean="0">
                <a:solidFill>
                  <a:srgbClr val="0000CC"/>
                </a:solidFill>
              </a:rPr>
              <a:t>collaborative databases</a:t>
            </a:r>
            <a:r>
              <a:rPr lang="en-US" i="1" dirty="0" smtClean="0"/>
              <a:t>, </a:t>
            </a:r>
            <a:r>
              <a:rPr lang="en-US" dirty="0" smtClean="0"/>
              <a:t>where users store and share photos, videos, recordings, and other personal media with other registered users</a:t>
            </a:r>
          </a:p>
          <a:p>
            <a:endParaRPr lang="en-US" dirty="0"/>
          </a:p>
        </p:txBody>
      </p:sp>
      <p:graphicFrame>
        <p:nvGraphicFramePr>
          <p:cNvPr id="6" name="Diagram 5"/>
          <p:cNvGraphicFramePr/>
          <p:nvPr/>
        </p:nvGraphicFramePr>
        <p:xfrm>
          <a:off x="304800" y="2971800"/>
          <a:ext cx="83820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6">
                                            <p:graphicEl>
                                              <a:dgm id="{4458D62B-55B0-44AC-BB64-7EA0201DBA43}"/>
                                            </p:graphicEl>
                                          </p:spTgt>
                                        </p:tgtEl>
                                        <p:attrNameLst>
                                          <p:attrName>style.visibility</p:attrName>
                                        </p:attrNameLst>
                                      </p:cBhvr>
                                      <p:to>
                                        <p:strVal val="visible"/>
                                      </p:to>
                                    </p:set>
                                    <p:animEffect transition="in" filter="dissolve">
                                      <p:cBhvr>
                                        <p:cTn id="7" dur="500"/>
                                        <p:tgtEl>
                                          <p:spTgt spid="6">
                                            <p:graphicEl>
                                              <a:dgm id="{4458D62B-55B0-44AC-BB64-7EA0201DBA43}"/>
                                            </p:graphic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6">
                                            <p:graphicEl>
                                              <a:dgm id="{FC837A73-EAE9-4447-9E37-7F81AC02BBDF}"/>
                                            </p:graphicEl>
                                          </p:spTgt>
                                        </p:tgtEl>
                                        <p:attrNameLst>
                                          <p:attrName>style.visibility</p:attrName>
                                        </p:attrNameLst>
                                      </p:cBhvr>
                                      <p:to>
                                        <p:strVal val="visible"/>
                                      </p:to>
                                    </p:set>
                                    <p:animEffect transition="in" filter="dissolve">
                                      <p:cBhvr>
                                        <p:cTn id="11" dur="500"/>
                                        <p:tgtEl>
                                          <p:spTgt spid="6">
                                            <p:graphicEl>
                                              <a:dgm id="{FC837A73-EAE9-4447-9E37-7F81AC02BBDF}"/>
                                            </p:graphicEl>
                                          </p:spTgt>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6">
                                            <p:graphicEl>
                                              <a:dgm id="{C0BB5141-BDC9-417E-A806-6360D36CB2E5}"/>
                                            </p:graphicEl>
                                          </p:spTgt>
                                        </p:tgtEl>
                                        <p:attrNameLst>
                                          <p:attrName>style.visibility</p:attrName>
                                        </p:attrNameLst>
                                      </p:cBhvr>
                                      <p:to>
                                        <p:strVal val="visible"/>
                                      </p:to>
                                    </p:set>
                                    <p:animEffect transition="in" filter="dissolve">
                                      <p:cBhvr>
                                        <p:cTn id="15" dur="500"/>
                                        <p:tgtEl>
                                          <p:spTgt spid="6">
                                            <p:graphicEl>
                                              <a:dgm id="{C0BB5141-BDC9-417E-A806-6360D36CB2E5}"/>
                                            </p:graphicEl>
                                          </p:spTgt>
                                        </p:tgtEl>
                                      </p:cBhvr>
                                    </p:animEffect>
                                  </p:childTnLst>
                                </p:cTn>
                              </p:par>
                            </p:childTnLst>
                          </p:cTn>
                        </p:par>
                        <p:par>
                          <p:cTn id="16" fill="hold">
                            <p:stCondLst>
                              <p:cond delay="7500"/>
                            </p:stCondLst>
                            <p:childTnLst>
                              <p:par>
                                <p:cTn id="17" presetID="9" presetClass="entr" presetSubtype="0" fill="hold" grpId="0" nodeType="afterEffect">
                                  <p:stCondLst>
                                    <p:cond delay="2000"/>
                                  </p:stCondLst>
                                  <p:childTnLst>
                                    <p:set>
                                      <p:cBhvr>
                                        <p:cTn id="18" dur="1" fill="hold">
                                          <p:stCondLst>
                                            <p:cond delay="0"/>
                                          </p:stCondLst>
                                        </p:cTn>
                                        <p:tgtEl>
                                          <p:spTgt spid="6">
                                            <p:graphicEl>
                                              <a:dgm id="{62B069B3-AF96-48ED-A87B-5323450EBF28}"/>
                                            </p:graphicEl>
                                          </p:spTgt>
                                        </p:tgtEl>
                                        <p:attrNameLst>
                                          <p:attrName>style.visibility</p:attrName>
                                        </p:attrNameLst>
                                      </p:cBhvr>
                                      <p:to>
                                        <p:strVal val="visible"/>
                                      </p:to>
                                    </p:set>
                                    <p:animEffect transition="in" filter="dissolve">
                                      <p:cBhvr>
                                        <p:cTn id="19" dur="500"/>
                                        <p:tgtEl>
                                          <p:spTgt spid="6">
                                            <p:graphicEl>
                                              <a:dgm id="{62B069B3-AF96-48ED-A87B-5323450EBF28}"/>
                                            </p:graphicEl>
                                          </p:spTgt>
                                        </p:tgtEl>
                                      </p:cBhvr>
                                    </p:animEffect>
                                  </p:childTnLst>
                                </p:cTn>
                              </p:par>
                            </p:childTnLst>
                          </p:cTn>
                        </p:par>
                        <p:par>
                          <p:cTn id="20" fill="hold">
                            <p:stCondLst>
                              <p:cond delay="10000"/>
                            </p:stCondLst>
                            <p:childTnLst>
                              <p:par>
                                <p:cTn id="21" presetID="9" presetClass="entr" presetSubtype="0" fill="hold" grpId="0" nodeType="afterEffect">
                                  <p:stCondLst>
                                    <p:cond delay="2000"/>
                                  </p:stCondLst>
                                  <p:childTnLst>
                                    <p:set>
                                      <p:cBhvr>
                                        <p:cTn id="22" dur="1" fill="hold">
                                          <p:stCondLst>
                                            <p:cond delay="0"/>
                                          </p:stCondLst>
                                        </p:cTn>
                                        <p:tgtEl>
                                          <p:spTgt spid="6">
                                            <p:graphicEl>
                                              <a:dgm id="{71935F3F-C209-4989-B978-F4053F5B5274}"/>
                                            </p:graphicEl>
                                          </p:spTgt>
                                        </p:tgtEl>
                                        <p:attrNameLst>
                                          <p:attrName>style.visibility</p:attrName>
                                        </p:attrNameLst>
                                      </p:cBhvr>
                                      <p:to>
                                        <p:strVal val="visible"/>
                                      </p:to>
                                    </p:set>
                                    <p:animEffect transition="in" filter="dissolve">
                                      <p:cBhvr>
                                        <p:cTn id="23" dur="500"/>
                                        <p:tgtEl>
                                          <p:spTgt spid="6">
                                            <p:graphicEl>
                                              <a:dgm id="{71935F3F-C209-4989-B978-F4053F5B5274}"/>
                                            </p:graphicEl>
                                          </p:spTgt>
                                        </p:tgtEl>
                                      </p:cBhvr>
                                    </p:animEffect>
                                  </p:childTnLst>
                                </p:cTn>
                              </p:par>
                            </p:childTnLst>
                          </p:cTn>
                        </p:par>
                        <p:par>
                          <p:cTn id="24" fill="hold">
                            <p:stCondLst>
                              <p:cond delay="12500"/>
                            </p:stCondLst>
                            <p:childTnLst>
                              <p:par>
                                <p:cTn id="25" presetID="9" presetClass="entr" presetSubtype="0" fill="hold" grpId="0" nodeType="afterEffect">
                                  <p:stCondLst>
                                    <p:cond delay="2000"/>
                                  </p:stCondLst>
                                  <p:childTnLst>
                                    <p:set>
                                      <p:cBhvr>
                                        <p:cTn id="26" dur="1" fill="hold">
                                          <p:stCondLst>
                                            <p:cond delay="0"/>
                                          </p:stCondLst>
                                        </p:cTn>
                                        <p:tgtEl>
                                          <p:spTgt spid="6">
                                            <p:graphicEl>
                                              <a:dgm id="{7CB938D0-DE88-4CC4-B0F4-2B114715AA5E}"/>
                                            </p:graphicEl>
                                          </p:spTgt>
                                        </p:tgtEl>
                                        <p:attrNameLst>
                                          <p:attrName>style.visibility</p:attrName>
                                        </p:attrNameLst>
                                      </p:cBhvr>
                                      <p:to>
                                        <p:strVal val="visible"/>
                                      </p:to>
                                    </p:set>
                                    <p:animEffect transition="in" filter="dissolve">
                                      <p:cBhvr>
                                        <p:cTn id="27" dur="500"/>
                                        <p:tgtEl>
                                          <p:spTgt spid="6">
                                            <p:graphicEl>
                                              <a:dgm id="{7CB938D0-DE88-4CC4-B0F4-2B114715AA5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Databases</a:t>
            </a:r>
            <a:endParaRPr lang="en-US" dirty="0"/>
          </a:p>
        </p:txBody>
      </p:sp>
      <p:sp>
        <p:nvSpPr>
          <p:cNvPr id="3" name="Content Placeholder 2"/>
          <p:cNvSpPr>
            <a:spLocks noGrp="1"/>
          </p:cNvSpPr>
          <p:nvPr>
            <p:ph idx="1"/>
          </p:nvPr>
        </p:nvSpPr>
        <p:spPr>
          <a:xfrm>
            <a:off x="304800" y="1066800"/>
            <a:ext cx="8534400" cy="2209800"/>
          </a:xfrm>
        </p:spPr>
        <p:txBody>
          <a:bodyPr>
            <a:normAutofit fontScale="92500"/>
          </a:bodyPr>
          <a:lstStyle/>
          <a:p>
            <a:r>
              <a:rPr lang="en-US" dirty="0" smtClean="0"/>
              <a:t>Database you access through the Web by filling in a form on a Web page</a:t>
            </a:r>
          </a:p>
          <a:p>
            <a:r>
              <a:rPr lang="en-US" dirty="0" smtClean="0"/>
              <a:t>Usually resides on a </a:t>
            </a:r>
            <a:r>
              <a:rPr lang="en-US" dirty="0" smtClean="0">
                <a:solidFill>
                  <a:srgbClr val="0000CC"/>
                </a:solidFill>
              </a:rPr>
              <a:t>database server</a:t>
            </a:r>
            <a:r>
              <a:rPr lang="en-US" dirty="0" smtClean="0"/>
              <a:t>, a computer that stores and provides access to a database</a:t>
            </a:r>
          </a:p>
        </p:txBody>
      </p:sp>
      <p:pic>
        <p:nvPicPr>
          <p:cNvPr id="4" name="Content Placeholder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6200" y="3124200"/>
            <a:ext cx="4436420" cy="3200400"/>
          </a:xfrm>
          <a:prstGeom prst="rect">
            <a:avLst/>
          </a:prstGeom>
          <a:noFill/>
          <a:ln w="9525">
            <a:noFill/>
            <a:miter lim="800000"/>
            <a:headEnd/>
            <a:tailEnd/>
          </a:ln>
        </p:spPr>
      </p:pic>
      <p:pic>
        <p:nvPicPr>
          <p:cNvPr id="5" name="Picture 17" descr="Fig10-23"/>
          <p:cNvPicPr>
            <a:picLocks noChangeAspect="1" noChangeArrowheads="1"/>
          </p:cNvPicPr>
          <p:nvPr/>
        </p:nvPicPr>
        <p:blipFill>
          <a:blip r:embed="rId3" cstate="print"/>
          <a:srcRect/>
          <a:stretch>
            <a:fillRect/>
          </a:stretch>
        </p:blipFill>
        <p:spPr bwMode="auto">
          <a:xfrm>
            <a:off x="4648200" y="3124200"/>
            <a:ext cx="4340225" cy="3255963"/>
          </a:xfrm>
          <a:prstGeom prst="rect">
            <a:avLst/>
          </a:prstGeom>
          <a:noFill/>
          <a:effectLst>
            <a:outerShdw dist="107763" dir="27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2500"/>
                            </p:stCondLst>
                            <p:childTnLst>
                              <p:par>
                                <p:cTn id="9" presetID="2" presetClass="entr" presetSubtype="2" fill="hold" nodeType="afterEffect">
                                  <p:stCondLst>
                                    <p:cond delay="2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304800"/>
            <a:ext cx="8305800" cy="685800"/>
          </a:xfrm>
        </p:spPr>
        <p:txBody>
          <a:bodyPr/>
          <a:lstStyle/>
          <a:p>
            <a:pPr eaLnBrk="1" hangingPunct="1"/>
            <a:r>
              <a:rPr lang="en-US" smtClean="0"/>
              <a:t>Common Corporate DBMS</a:t>
            </a:r>
          </a:p>
        </p:txBody>
      </p:sp>
      <p:sp>
        <p:nvSpPr>
          <p:cNvPr id="40963" name="Rectangle 3"/>
          <p:cNvSpPr>
            <a:spLocks noGrp="1" noChangeArrowheads="1"/>
          </p:cNvSpPr>
          <p:nvPr>
            <p:ph idx="1"/>
          </p:nvPr>
        </p:nvSpPr>
        <p:spPr/>
        <p:txBody>
          <a:bodyPr/>
          <a:lstStyle/>
          <a:p>
            <a:pPr eaLnBrk="1" hangingPunct="1"/>
            <a:r>
              <a:rPr lang="en-US" dirty="0" smtClean="0"/>
              <a:t>Oracle</a:t>
            </a:r>
          </a:p>
          <a:p>
            <a:pPr lvl="1" eaLnBrk="1" hangingPunct="1"/>
            <a:r>
              <a:rPr lang="en-US" dirty="0" smtClean="0"/>
              <a:t>Most popular enterprise-level DBMS</a:t>
            </a:r>
          </a:p>
          <a:p>
            <a:pPr lvl="1" eaLnBrk="1" hangingPunct="1"/>
            <a:r>
              <a:rPr lang="en-US" dirty="0" smtClean="0"/>
              <a:t>Very flexible storage system</a:t>
            </a:r>
          </a:p>
          <a:p>
            <a:pPr lvl="1" eaLnBrk="1" hangingPunct="1"/>
            <a:r>
              <a:rPr lang="en-US" dirty="0" smtClean="0"/>
              <a:t>Can be very complex</a:t>
            </a:r>
          </a:p>
          <a:p>
            <a:pPr lvl="1" eaLnBrk="1" hangingPunct="1"/>
            <a:r>
              <a:rPr lang="en-US" dirty="0" smtClean="0"/>
              <a:t>Platform independent</a:t>
            </a:r>
          </a:p>
          <a:p>
            <a:pPr lvl="1" eaLnBrk="1" hangingPunct="1"/>
            <a:r>
              <a:rPr lang="en-US" dirty="0" smtClean="0"/>
              <a:t>Offers a wide range of solutions</a:t>
            </a:r>
          </a:p>
          <a:p>
            <a:r>
              <a:rPr lang="en-US" dirty="0" smtClean="0"/>
              <a:t>DB2</a:t>
            </a:r>
          </a:p>
          <a:p>
            <a:pPr lvl="1"/>
            <a:r>
              <a:rPr lang="en-US" dirty="0" smtClean="0"/>
              <a:t>Suit of applications to assist with data mining, analysis and integration, data warehousing</a:t>
            </a:r>
          </a:p>
          <a:p>
            <a:pPr lvl="1"/>
            <a:r>
              <a:rPr lang="en-US" dirty="0" smtClean="0"/>
              <a:t>Platform independent</a:t>
            </a:r>
          </a:p>
          <a:p>
            <a:pPr lvl="1"/>
            <a:r>
              <a:rPr lang="en-US" dirty="0" smtClean="0"/>
              <a:t>Only database using pure SQL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3400" y="304800"/>
            <a:ext cx="8305800" cy="685800"/>
          </a:xfrm>
        </p:spPr>
        <p:txBody>
          <a:bodyPr/>
          <a:lstStyle/>
          <a:p>
            <a:pPr eaLnBrk="1" hangingPunct="1"/>
            <a:r>
              <a:rPr lang="en-US" smtClean="0"/>
              <a:t>Common Corporate DBMS</a:t>
            </a:r>
          </a:p>
        </p:txBody>
      </p:sp>
      <p:sp>
        <p:nvSpPr>
          <p:cNvPr id="43011" name="Rectangle 3"/>
          <p:cNvSpPr>
            <a:spLocks noGrp="1" noChangeArrowheads="1"/>
          </p:cNvSpPr>
          <p:nvPr>
            <p:ph idx="1"/>
          </p:nvPr>
        </p:nvSpPr>
        <p:spPr/>
        <p:txBody>
          <a:bodyPr>
            <a:normAutofit lnSpcReduction="10000"/>
          </a:bodyPr>
          <a:lstStyle/>
          <a:p>
            <a:pPr eaLnBrk="1" hangingPunct="1"/>
            <a:r>
              <a:rPr lang="en-US" dirty="0" smtClean="0"/>
              <a:t>Microsoft SQL Server</a:t>
            </a:r>
          </a:p>
          <a:p>
            <a:pPr lvl="1" eaLnBrk="1" hangingPunct="1"/>
            <a:r>
              <a:rPr lang="en-US" dirty="0" smtClean="0"/>
              <a:t>Fastest growing DBMS</a:t>
            </a:r>
          </a:p>
          <a:p>
            <a:pPr lvl="1" eaLnBrk="1" hangingPunct="1"/>
            <a:r>
              <a:rPr lang="en-US" dirty="0" smtClean="0"/>
              <a:t>Only runs on Microsoft platforms</a:t>
            </a:r>
          </a:p>
          <a:p>
            <a:pPr lvl="1" eaLnBrk="1" hangingPunct="1"/>
            <a:r>
              <a:rPr lang="en-US" dirty="0" smtClean="0"/>
              <a:t>Eight different versions exist</a:t>
            </a:r>
          </a:p>
          <a:p>
            <a:pPr lvl="1" eaLnBrk="1" hangingPunct="1"/>
            <a:r>
              <a:rPr lang="en-US" dirty="0" smtClean="0"/>
              <a:t>Extremely scalable architecture</a:t>
            </a:r>
          </a:p>
          <a:p>
            <a:pPr lvl="2" eaLnBrk="1" hangingPunct="1"/>
            <a:r>
              <a:rPr lang="en-US" dirty="0" smtClean="0"/>
              <a:t>Software can grow with the data</a:t>
            </a:r>
          </a:p>
          <a:p>
            <a:r>
              <a:rPr lang="en-US" dirty="0" err="1" smtClean="0"/>
              <a:t>MySQL</a:t>
            </a:r>
            <a:endParaRPr lang="en-US" dirty="0" smtClean="0"/>
          </a:p>
          <a:p>
            <a:pPr lvl="1"/>
            <a:r>
              <a:rPr lang="en-US" dirty="0" smtClean="0"/>
              <a:t>Leading DBMS for Linux</a:t>
            </a:r>
          </a:p>
          <a:p>
            <a:pPr lvl="1"/>
            <a:r>
              <a:rPr lang="en-US" dirty="0" smtClean="0"/>
              <a:t>Very inexpensive</a:t>
            </a:r>
          </a:p>
          <a:p>
            <a:pPr lvl="1"/>
            <a:r>
              <a:rPr lang="en-US" dirty="0" smtClean="0"/>
              <a:t>Features are those needed in business</a:t>
            </a:r>
          </a:p>
          <a:p>
            <a:pPr lvl="1"/>
            <a:r>
              <a:rPr lang="en-US" dirty="0" smtClean="0"/>
              <a:t>Often faster than other DBMS</a:t>
            </a:r>
          </a:p>
          <a:p>
            <a:pPr lvl="1"/>
            <a:r>
              <a:rPr lang="en-US" dirty="0" smtClean="0"/>
              <a:t>Platform independent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Overview</a:t>
            </a:r>
            <a:endParaRPr lang="en-US" dirty="0"/>
          </a:p>
        </p:txBody>
      </p:sp>
      <p:graphicFrame>
        <p:nvGraphicFramePr>
          <p:cNvPr id="5" name="Content Placeholder 6"/>
          <p:cNvGraphicFramePr>
            <a:graphicFrameLocks noGrp="1"/>
          </p:cNvGraphicFramePr>
          <p:nvPr>
            <p:ph idx="1"/>
          </p:nvPr>
        </p:nvGraphicFramePr>
        <p:xfrm>
          <a:off x="152400" y="1219200"/>
          <a:ext cx="8839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5">
                                            <p:graphicEl>
                                              <a:dgm id="{2C05064A-AF3B-4300-BA44-77588901B427}"/>
                                            </p:graphicEl>
                                          </p:spTgt>
                                        </p:tgtEl>
                                        <p:attrNameLst>
                                          <p:attrName>style.visibility</p:attrName>
                                        </p:attrNameLst>
                                      </p:cBhvr>
                                      <p:to>
                                        <p:strVal val="visible"/>
                                      </p:to>
                                    </p:set>
                                    <p:animEffect transition="in" filter="dissolve">
                                      <p:cBhvr>
                                        <p:cTn id="7" dur="500"/>
                                        <p:tgtEl>
                                          <p:spTgt spid="5">
                                            <p:graphicEl>
                                              <a:dgm id="{2C05064A-AF3B-4300-BA44-77588901B427}"/>
                                            </p:graphic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5">
                                            <p:graphicEl>
                                              <a:dgm id="{AD21E76C-8CD7-49F6-84FA-BAEC6552633B}"/>
                                            </p:graphicEl>
                                          </p:spTgt>
                                        </p:tgtEl>
                                        <p:attrNameLst>
                                          <p:attrName>style.visibility</p:attrName>
                                        </p:attrNameLst>
                                      </p:cBhvr>
                                      <p:to>
                                        <p:strVal val="visible"/>
                                      </p:to>
                                    </p:set>
                                    <p:animEffect transition="in" filter="dissolve">
                                      <p:cBhvr>
                                        <p:cTn id="11" dur="500"/>
                                        <p:tgtEl>
                                          <p:spTgt spid="5">
                                            <p:graphicEl>
                                              <a:dgm id="{AD21E76C-8CD7-49F6-84FA-BAEC6552633B}"/>
                                            </p:graphicEl>
                                          </p:spTgt>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5">
                                            <p:graphicEl>
                                              <a:dgm id="{488B5923-AC3E-4D59-8C0C-343C00C04047}"/>
                                            </p:graphicEl>
                                          </p:spTgt>
                                        </p:tgtEl>
                                        <p:attrNameLst>
                                          <p:attrName>style.visibility</p:attrName>
                                        </p:attrNameLst>
                                      </p:cBhvr>
                                      <p:to>
                                        <p:strVal val="visible"/>
                                      </p:to>
                                    </p:set>
                                    <p:animEffect transition="in" filter="dissolve">
                                      <p:cBhvr>
                                        <p:cTn id="15" dur="500"/>
                                        <p:tgtEl>
                                          <p:spTgt spid="5">
                                            <p:graphicEl>
                                              <a:dgm id="{488B5923-AC3E-4D59-8C0C-343C00C04047}"/>
                                            </p:graphicEl>
                                          </p:spTgt>
                                        </p:tgtEl>
                                      </p:cBhvr>
                                    </p:animEffect>
                                  </p:childTnLst>
                                </p:cTn>
                              </p:par>
                            </p:childTnLst>
                          </p:cTn>
                        </p:par>
                        <p:par>
                          <p:cTn id="16" fill="hold">
                            <p:stCondLst>
                              <p:cond delay="7500"/>
                            </p:stCondLst>
                            <p:childTnLst>
                              <p:par>
                                <p:cTn id="17" presetID="9" presetClass="entr" presetSubtype="0" fill="hold" grpId="0" nodeType="afterEffect">
                                  <p:stCondLst>
                                    <p:cond delay="2000"/>
                                  </p:stCondLst>
                                  <p:childTnLst>
                                    <p:set>
                                      <p:cBhvr>
                                        <p:cTn id="18" dur="1" fill="hold">
                                          <p:stCondLst>
                                            <p:cond delay="0"/>
                                          </p:stCondLst>
                                        </p:cTn>
                                        <p:tgtEl>
                                          <p:spTgt spid="5">
                                            <p:graphicEl>
                                              <a:dgm id="{62C2ED9B-B29C-4E58-9B3A-D963C4EC40A3}"/>
                                            </p:graphicEl>
                                          </p:spTgt>
                                        </p:tgtEl>
                                        <p:attrNameLst>
                                          <p:attrName>style.visibility</p:attrName>
                                        </p:attrNameLst>
                                      </p:cBhvr>
                                      <p:to>
                                        <p:strVal val="visible"/>
                                      </p:to>
                                    </p:set>
                                    <p:animEffect transition="in" filter="dissolve">
                                      <p:cBhvr>
                                        <p:cTn id="19" dur="500"/>
                                        <p:tgtEl>
                                          <p:spTgt spid="5">
                                            <p:graphicEl>
                                              <a:dgm id="{62C2ED9B-B29C-4E58-9B3A-D963C4EC40A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 Guidelines</a:t>
            </a:r>
            <a:endParaRPr lang="en-US" dirty="0"/>
          </a:p>
        </p:txBody>
      </p:sp>
      <p:sp>
        <p:nvSpPr>
          <p:cNvPr id="3" name="Content Placeholder 2"/>
          <p:cNvSpPr>
            <a:spLocks noGrp="1"/>
          </p:cNvSpPr>
          <p:nvPr>
            <p:ph idx="1"/>
          </p:nvPr>
        </p:nvSpPr>
        <p:spPr>
          <a:xfrm>
            <a:off x="304800" y="1066800"/>
            <a:ext cx="8534400" cy="1143000"/>
          </a:xfrm>
        </p:spPr>
        <p:txBody>
          <a:bodyPr/>
          <a:lstStyle/>
          <a:p>
            <a:r>
              <a:rPr lang="en-US" dirty="0" smtClean="0"/>
              <a:t>It is important to have a carefully designed database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1828799"/>
            <a:ext cx="6324600" cy="46013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Administration</a:t>
            </a:r>
            <a:endParaRPr lang="en-US" dirty="0"/>
          </a:p>
        </p:txBody>
      </p:sp>
      <p:sp>
        <p:nvSpPr>
          <p:cNvPr id="3" name="Content Placeholder 2"/>
          <p:cNvSpPr>
            <a:spLocks noGrp="1"/>
          </p:cNvSpPr>
          <p:nvPr>
            <p:ph idx="1"/>
          </p:nvPr>
        </p:nvSpPr>
        <p:spPr>
          <a:xfrm>
            <a:off x="304800" y="1066800"/>
            <a:ext cx="8534400" cy="533400"/>
          </a:xfrm>
        </p:spPr>
        <p:txBody>
          <a:bodyPr/>
          <a:lstStyle/>
          <a:p>
            <a:endParaRPr lang="en-US" dirty="0"/>
          </a:p>
        </p:txBody>
      </p:sp>
      <p:graphicFrame>
        <p:nvGraphicFramePr>
          <p:cNvPr id="5" name="Content Placeholder 6"/>
          <p:cNvGraphicFramePr>
            <a:graphicFrameLocks/>
          </p:cNvGraphicFramePr>
          <p:nvPr/>
        </p:nvGraphicFramePr>
        <p:xfrm>
          <a:off x="228600" y="1219200"/>
          <a:ext cx="8763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5">
                                            <p:graphicEl>
                                              <a:dgm id="{BE0A0655-2C45-4A48-A13A-C92B1E9F1650}"/>
                                            </p:graphicEl>
                                          </p:spTgt>
                                        </p:tgtEl>
                                        <p:attrNameLst>
                                          <p:attrName>style.visibility</p:attrName>
                                        </p:attrNameLst>
                                      </p:cBhvr>
                                      <p:to>
                                        <p:strVal val="visible"/>
                                      </p:to>
                                    </p:set>
                                    <p:animEffect transition="in" filter="dissolve">
                                      <p:cBhvr>
                                        <p:cTn id="7" dur="500"/>
                                        <p:tgtEl>
                                          <p:spTgt spid="5">
                                            <p:graphicEl>
                                              <a:dgm id="{BE0A0655-2C45-4A48-A13A-C92B1E9F1650}"/>
                                            </p:graphic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5">
                                            <p:graphicEl>
                                              <a:dgm id="{677A5D4E-A0E1-45DF-8041-FA76485E9D58}"/>
                                            </p:graphicEl>
                                          </p:spTgt>
                                        </p:tgtEl>
                                        <p:attrNameLst>
                                          <p:attrName>style.visibility</p:attrName>
                                        </p:attrNameLst>
                                      </p:cBhvr>
                                      <p:to>
                                        <p:strVal val="visible"/>
                                      </p:to>
                                    </p:set>
                                    <p:animEffect transition="in" filter="dissolve">
                                      <p:cBhvr>
                                        <p:cTn id="11" dur="500"/>
                                        <p:tgtEl>
                                          <p:spTgt spid="5">
                                            <p:graphicEl>
                                              <a:dgm id="{677A5D4E-A0E1-45DF-8041-FA76485E9D58}"/>
                                            </p:graphicEl>
                                          </p:spTgt>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5">
                                            <p:graphicEl>
                                              <a:dgm id="{230EEC3F-5D68-42BB-813C-C4AE6748EC97}"/>
                                            </p:graphicEl>
                                          </p:spTgt>
                                        </p:tgtEl>
                                        <p:attrNameLst>
                                          <p:attrName>style.visibility</p:attrName>
                                        </p:attrNameLst>
                                      </p:cBhvr>
                                      <p:to>
                                        <p:strVal val="visible"/>
                                      </p:to>
                                    </p:set>
                                    <p:animEffect transition="in" filter="dissolve">
                                      <p:cBhvr>
                                        <p:cTn id="15" dur="500"/>
                                        <p:tgtEl>
                                          <p:spTgt spid="5">
                                            <p:graphicEl>
                                              <a:dgm id="{230EEC3F-5D68-42BB-813C-C4AE6748EC97}"/>
                                            </p:graphicEl>
                                          </p:spTgt>
                                        </p:tgtEl>
                                      </p:cBhvr>
                                    </p:animEffect>
                                  </p:childTnLst>
                                </p:cTn>
                              </p:par>
                            </p:childTnLst>
                          </p:cTn>
                        </p:par>
                        <p:par>
                          <p:cTn id="16" fill="hold">
                            <p:stCondLst>
                              <p:cond delay="7500"/>
                            </p:stCondLst>
                            <p:childTnLst>
                              <p:par>
                                <p:cTn id="17" presetID="9" presetClass="entr" presetSubtype="0" fill="hold" grpId="0" nodeType="afterEffect">
                                  <p:stCondLst>
                                    <p:cond delay="2000"/>
                                  </p:stCondLst>
                                  <p:childTnLst>
                                    <p:set>
                                      <p:cBhvr>
                                        <p:cTn id="18" dur="1" fill="hold">
                                          <p:stCondLst>
                                            <p:cond delay="0"/>
                                          </p:stCondLst>
                                        </p:cTn>
                                        <p:tgtEl>
                                          <p:spTgt spid="5">
                                            <p:graphicEl>
                                              <a:dgm id="{5CCA7E87-B942-464B-B82B-46AE6CEB4110}"/>
                                            </p:graphicEl>
                                          </p:spTgt>
                                        </p:tgtEl>
                                        <p:attrNameLst>
                                          <p:attrName>style.visibility</p:attrName>
                                        </p:attrNameLst>
                                      </p:cBhvr>
                                      <p:to>
                                        <p:strVal val="visible"/>
                                      </p:to>
                                    </p:set>
                                    <p:animEffect transition="in" filter="dissolve">
                                      <p:cBhvr>
                                        <p:cTn id="19" dur="500"/>
                                        <p:tgtEl>
                                          <p:spTgt spid="5">
                                            <p:graphicEl>
                                              <a:dgm id="{5CCA7E87-B942-464B-B82B-46AE6CEB411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Employee as User</a:t>
            </a:r>
            <a:endParaRPr lang="en-US" dirty="0"/>
          </a:p>
        </p:txBody>
      </p:sp>
      <p:sp>
        <p:nvSpPr>
          <p:cNvPr id="3" name="Content Placeholder 2"/>
          <p:cNvSpPr>
            <a:spLocks noGrp="1"/>
          </p:cNvSpPr>
          <p:nvPr>
            <p:ph idx="1"/>
          </p:nvPr>
        </p:nvSpPr>
        <p:spPr>
          <a:xfrm>
            <a:off x="304800" y="1066800"/>
            <a:ext cx="8534400" cy="3048000"/>
          </a:xfrm>
        </p:spPr>
        <p:txBody>
          <a:bodyPr>
            <a:normAutofit lnSpcReduction="10000"/>
          </a:bodyPr>
          <a:lstStyle/>
          <a:p>
            <a:r>
              <a:rPr lang="en-US" dirty="0" smtClean="0"/>
              <a:t>Employees should learn how to use the data in the database effectively</a:t>
            </a:r>
          </a:p>
          <a:p>
            <a:pPr lvl="1"/>
            <a:r>
              <a:rPr lang="en-US" dirty="0" smtClean="0"/>
              <a:t>Interact with database</a:t>
            </a:r>
          </a:p>
          <a:p>
            <a:pPr lvl="1"/>
            <a:r>
              <a:rPr lang="en-US" dirty="0" smtClean="0"/>
              <a:t>Identify new data for the database</a:t>
            </a:r>
          </a:p>
          <a:p>
            <a:pPr lvl="1"/>
            <a:r>
              <a:rPr lang="en-US" dirty="0" smtClean="0"/>
              <a:t>Maintain the database</a:t>
            </a:r>
          </a:p>
          <a:p>
            <a:pPr lvl="1"/>
            <a:r>
              <a:rPr lang="en-US" dirty="0" smtClean="0"/>
              <a:t>Users can take part in designing the database that will help them achieve those goals</a:t>
            </a:r>
          </a:p>
        </p:txBody>
      </p:sp>
      <p:pic>
        <p:nvPicPr>
          <p:cNvPr id="4" name="Content Placeholder 9" descr="Fig10-25.gif"/>
          <p:cNvPicPr>
            <a:picLocks noChangeAspect="1"/>
          </p:cNvPicPr>
          <p:nvPr/>
        </p:nvPicPr>
        <p:blipFill>
          <a:blip r:embed="rId3" cstate="print"/>
          <a:stretch>
            <a:fillRect/>
          </a:stretch>
        </p:blipFill>
        <p:spPr>
          <a:xfrm>
            <a:off x="4724400" y="4089178"/>
            <a:ext cx="4038600" cy="23878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Data Consistency</a:t>
            </a:r>
            <a:endParaRPr lang="en-US" dirty="0"/>
          </a:p>
        </p:txBody>
      </p:sp>
      <p:sp>
        <p:nvSpPr>
          <p:cNvPr id="3" name="Content Placeholder 2"/>
          <p:cNvSpPr>
            <a:spLocks noGrp="1"/>
          </p:cNvSpPr>
          <p:nvPr>
            <p:ph idx="1"/>
          </p:nvPr>
        </p:nvSpPr>
        <p:spPr>
          <a:xfrm>
            <a:off x="304800" y="1066800"/>
            <a:ext cx="8534400" cy="1295400"/>
          </a:xfrm>
        </p:spPr>
        <p:txBody>
          <a:bodyPr>
            <a:normAutofit fontScale="92500" lnSpcReduction="10000"/>
          </a:bodyPr>
          <a:lstStyle/>
          <a:p>
            <a:r>
              <a:rPr lang="en-US" i="1" dirty="0" smtClean="0">
                <a:solidFill>
                  <a:srgbClr val="0000CC"/>
                </a:solidFill>
              </a:rPr>
              <a:t>Normalization</a:t>
            </a:r>
            <a:r>
              <a:rPr lang="en-US" i="1" dirty="0" smtClean="0"/>
              <a:t> </a:t>
            </a:r>
            <a:r>
              <a:rPr lang="en-US" dirty="0" smtClean="0"/>
              <a:t>is a process designed to ensure the data within the relations (tables) contains the least amount of duplication</a:t>
            </a:r>
          </a:p>
        </p:txBody>
      </p:sp>
      <p:pic>
        <p:nvPicPr>
          <p:cNvPr id="5123" name="Picture 3"/>
          <p:cNvPicPr>
            <a:picLocks noChangeAspect="1" noChangeArrowheads="1"/>
          </p:cNvPicPr>
          <p:nvPr/>
        </p:nvPicPr>
        <p:blipFill>
          <a:blip r:embed="rId2" cstate="print"/>
          <a:srcRect/>
          <a:stretch>
            <a:fillRect/>
          </a:stretch>
        </p:blipFill>
        <p:spPr bwMode="auto">
          <a:xfrm>
            <a:off x="1371600" y="2392363"/>
            <a:ext cx="6046787"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3400" y="304800"/>
            <a:ext cx="8305800" cy="685800"/>
          </a:xfrm>
        </p:spPr>
        <p:txBody>
          <a:bodyPr/>
          <a:lstStyle/>
          <a:p>
            <a:pPr eaLnBrk="1" hangingPunct="1"/>
            <a:r>
              <a:rPr lang="en-US" dirty="0" smtClean="0"/>
              <a:t>Enterprise Software</a:t>
            </a:r>
          </a:p>
        </p:txBody>
      </p:sp>
      <p:sp>
        <p:nvSpPr>
          <p:cNvPr id="28675" name="Rectangle 3"/>
          <p:cNvSpPr>
            <a:spLocks noGrp="1" noChangeArrowheads="1"/>
          </p:cNvSpPr>
          <p:nvPr>
            <p:ph idx="1"/>
          </p:nvPr>
        </p:nvSpPr>
        <p:spPr/>
        <p:txBody>
          <a:bodyPr>
            <a:normAutofit fontScale="92500" lnSpcReduction="20000"/>
          </a:bodyPr>
          <a:lstStyle/>
          <a:p>
            <a:pPr eaLnBrk="1" hangingPunct="1"/>
            <a:r>
              <a:rPr lang="en-US" dirty="0" smtClean="0"/>
              <a:t>Enterprise definitions</a:t>
            </a:r>
          </a:p>
          <a:p>
            <a:pPr lvl="1" eaLnBrk="1" hangingPunct="1"/>
            <a:r>
              <a:rPr lang="en-US" dirty="0" smtClean="0"/>
              <a:t>Systems throughout the entire organization</a:t>
            </a:r>
          </a:p>
          <a:p>
            <a:pPr lvl="1" eaLnBrk="1" hangingPunct="1"/>
            <a:r>
              <a:rPr lang="en-US" dirty="0" smtClean="0"/>
              <a:t>Very large scale computer systems</a:t>
            </a:r>
          </a:p>
          <a:p>
            <a:pPr lvl="1" eaLnBrk="1" hangingPunct="1"/>
            <a:r>
              <a:rPr lang="en-US" dirty="0" smtClean="0"/>
              <a:t>Historically found on mainframes</a:t>
            </a:r>
          </a:p>
          <a:p>
            <a:pPr lvl="1" eaLnBrk="1" hangingPunct="1"/>
            <a:r>
              <a:rPr lang="en-US" dirty="0" smtClean="0"/>
              <a:t>Modern enterprise runs on PC servers</a:t>
            </a:r>
          </a:p>
          <a:p>
            <a:r>
              <a:rPr lang="en-US" dirty="0" smtClean="0"/>
              <a:t>Suite of programs</a:t>
            </a:r>
          </a:p>
          <a:p>
            <a:r>
              <a:rPr lang="en-US" dirty="0" smtClean="0"/>
              <a:t>Handles thousands of users at once</a:t>
            </a:r>
          </a:p>
          <a:p>
            <a:r>
              <a:rPr lang="en-US" dirty="0" smtClean="0"/>
              <a:t>Access to millions of records</a:t>
            </a:r>
          </a:p>
          <a:p>
            <a:r>
              <a:rPr lang="en-US" dirty="0" smtClean="0"/>
              <a:t>Looks and acts like a DBMS</a:t>
            </a:r>
          </a:p>
          <a:p>
            <a:r>
              <a:rPr lang="en-US" dirty="0" smtClean="0"/>
              <a:t>Distributed applications</a:t>
            </a:r>
          </a:p>
          <a:p>
            <a:pPr lvl="1"/>
            <a:r>
              <a:rPr lang="en-US" dirty="0" smtClean="0"/>
              <a:t>Software installed on several machines</a:t>
            </a:r>
          </a:p>
          <a:p>
            <a:pPr lvl="1"/>
            <a:r>
              <a:rPr lang="en-US" dirty="0" smtClean="0"/>
              <a:t>Data stored on several machines</a:t>
            </a:r>
          </a:p>
          <a:p>
            <a:pPr lvl="2"/>
            <a:r>
              <a:rPr lang="en-US" dirty="0" smtClean="0"/>
              <a:t>Data placed closest to appropriate users</a:t>
            </a:r>
          </a:p>
          <a:p>
            <a:pPr lvl="1"/>
            <a:r>
              <a:rPr lang="en-US" dirty="0" smtClean="0"/>
              <a:t>Work load is balanced among machines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304800"/>
            <a:ext cx="8305800" cy="685800"/>
          </a:xfrm>
        </p:spPr>
        <p:txBody>
          <a:bodyPr/>
          <a:lstStyle/>
          <a:p>
            <a:pPr eaLnBrk="1" hangingPunct="1"/>
            <a:r>
              <a:rPr lang="en-US" dirty="0" smtClean="0"/>
              <a:t>Enterprise Software</a:t>
            </a:r>
          </a:p>
        </p:txBody>
      </p:sp>
      <p:sp>
        <p:nvSpPr>
          <p:cNvPr id="31747" name="Rectangle 3"/>
          <p:cNvSpPr>
            <a:spLocks noGrp="1" noChangeArrowheads="1"/>
          </p:cNvSpPr>
          <p:nvPr>
            <p:ph idx="1"/>
          </p:nvPr>
        </p:nvSpPr>
        <p:spPr/>
        <p:txBody>
          <a:bodyPr/>
          <a:lstStyle/>
          <a:p>
            <a:pPr eaLnBrk="1" hangingPunct="1"/>
            <a:r>
              <a:rPr lang="en-US" smtClean="0"/>
              <a:t>Tiers</a:t>
            </a:r>
          </a:p>
          <a:p>
            <a:pPr lvl="1" eaLnBrk="1" hangingPunct="1"/>
            <a:r>
              <a:rPr lang="en-US" smtClean="0"/>
              <a:t>Software between user and data</a:t>
            </a:r>
          </a:p>
          <a:p>
            <a:pPr lvl="1" eaLnBrk="1" hangingPunct="1"/>
            <a:r>
              <a:rPr lang="en-US" smtClean="0"/>
              <a:t>Tiers control one part of enterprise</a:t>
            </a:r>
          </a:p>
          <a:p>
            <a:pPr lvl="1" eaLnBrk="1" hangingPunct="1"/>
            <a:r>
              <a:rPr lang="en-US" smtClean="0"/>
              <a:t>Two tier systems</a:t>
            </a:r>
          </a:p>
          <a:p>
            <a:pPr lvl="2" eaLnBrk="1" hangingPunct="1"/>
            <a:r>
              <a:rPr lang="en-US" smtClean="0"/>
              <a:t>Data storage</a:t>
            </a:r>
          </a:p>
          <a:p>
            <a:pPr lvl="2" eaLnBrk="1" hangingPunct="1"/>
            <a:r>
              <a:rPr lang="en-US" smtClean="0"/>
              <a:t>Client interface</a:t>
            </a:r>
          </a:p>
          <a:p>
            <a:pPr lvl="1" eaLnBrk="1" hangingPunct="1"/>
            <a:r>
              <a:rPr lang="en-US" smtClean="0"/>
              <a:t>Three tier systems</a:t>
            </a:r>
          </a:p>
          <a:p>
            <a:pPr lvl="2" eaLnBrk="1" hangingPunct="1"/>
            <a:r>
              <a:rPr lang="en-US" smtClean="0"/>
              <a:t>Add calculation</a:t>
            </a:r>
          </a:p>
          <a:p>
            <a:pPr lvl="1" eaLnBrk="1" hangingPunct="1"/>
            <a:r>
              <a:rPr lang="en-US" smtClean="0"/>
              <a:t>There is no limit to the tiers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304800"/>
            <a:ext cx="8305800" cy="685800"/>
          </a:xfrm>
        </p:spPr>
        <p:txBody>
          <a:bodyPr/>
          <a:lstStyle/>
          <a:p>
            <a:pPr eaLnBrk="1" hangingPunct="1"/>
            <a:r>
              <a:rPr lang="en-US" smtClean="0"/>
              <a:t>Enterprise Software</a:t>
            </a:r>
          </a:p>
        </p:txBody>
      </p:sp>
      <p:sp>
        <p:nvSpPr>
          <p:cNvPr id="32771" name="Rectangle 3"/>
          <p:cNvSpPr>
            <a:spLocks noGrp="1" noChangeArrowheads="1"/>
          </p:cNvSpPr>
          <p:nvPr>
            <p:ph idx="1"/>
          </p:nvPr>
        </p:nvSpPr>
        <p:spPr/>
        <p:txBody>
          <a:bodyPr/>
          <a:lstStyle/>
          <a:p>
            <a:pPr eaLnBrk="1" hangingPunct="1"/>
            <a:r>
              <a:rPr lang="en-US" dirty="0" smtClean="0"/>
              <a:t>Meet the needs of many users</a:t>
            </a:r>
          </a:p>
          <a:p>
            <a:pPr lvl="1" eaLnBrk="1" hangingPunct="1"/>
            <a:r>
              <a:rPr lang="en-US" dirty="0" smtClean="0"/>
              <a:t>Applications are very complex</a:t>
            </a:r>
          </a:p>
          <a:p>
            <a:pPr lvl="1" eaLnBrk="1" hangingPunct="1"/>
            <a:r>
              <a:rPr lang="en-US" dirty="0" smtClean="0"/>
              <a:t>Support many types of users</a:t>
            </a:r>
          </a:p>
          <a:p>
            <a:pPr lvl="1" eaLnBrk="1" hangingPunct="1"/>
            <a:r>
              <a:rPr lang="en-US" dirty="0" smtClean="0"/>
              <a:t>Supports many different nationalities</a:t>
            </a:r>
          </a:p>
          <a:p>
            <a:pPr lvl="1" eaLnBrk="1" hangingPunct="1"/>
            <a:r>
              <a:rPr lang="en-US" dirty="0" smtClean="0"/>
              <a:t>Must support large data flow</a:t>
            </a:r>
          </a:p>
          <a:p>
            <a:r>
              <a:rPr lang="en-US" dirty="0" smtClean="0"/>
              <a:t>Electronic document Management</a:t>
            </a:r>
          </a:p>
          <a:p>
            <a:pPr lvl="1"/>
            <a:r>
              <a:rPr lang="en-US" dirty="0" smtClean="0"/>
              <a:t>Tracks and organizes documents</a:t>
            </a:r>
          </a:p>
          <a:p>
            <a:pPr lvl="1"/>
            <a:r>
              <a:rPr lang="en-US" dirty="0" smtClean="0"/>
              <a:t>Keeps related ideas together</a:t>
            </a:r>
          </a:p>
          <a:p>
            <a:pPr lvl="1"/>
            <a:r>
              <a:rPr lang="en-US" dirty="0" smtClean="0"/>
              <a:t>Aids in facilities management</a:t>
            </a:r>
          </a:p>
          <a:p>
            <a:pPr lvl="1"/>
            <a:r>
              <a:rPr lang="en-US" dirty="0" smtClean="0"/>
              <a:t>Collaboration between team members</a:t>
            </a:r>
          </a:p>
          <a:p>
            <a:pPr lvl="1"/>
            <a:r>
              <a:rPr lang="en-US" dirty="0" smtClean="0"/>
              <a:t>Database tracks all changes</a:t>
            </a:r>
          </a:p>
          <a:p>
            <a:pPr lvl="1"/>
            <a:endParaRPr lang="en-US"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3400" y="304800"/>
            <a:ext cx="8305800" cy="685800"/>
          </a:xfrm>
        </p:spPr>
        <p:txBody>
          <a:bodyPr/>
          <a:lstStyle/>
          <a:p>
            <a:pPr eaLnBrk="1" hangingPunct="1"/>
            <a:r>
              <a:rPr lang="en-US" dirty="0" smtClean="0"/>
              <a:t>Disconnected Datasets</a:t>
            </a:r>
          </a:p>
        </p:txBody>
      </p:sp>
      <p:sp>
        <p:nvSpPr>
          <p:cNvPr id="34819" name="Rectangle 3"/>
          <p:cNvSpPr>
            <a:spLocks noGrp="1" noChangeArrowheads="1"/>
          </p:cNvSpPr>
          <p:nvPr>
            <p:ph idx="1"/>
          </p:nvPr>
        </p:nvSpPr>
        <p:spPr/>
        <p:txBody>
          <a:bodyPr>
            <a:normAutofit lnSpcReduction="10000"/>
          </a:bodyPr>
          <a:lstStyle/>
          <a:p>
            <a:r>
              <a:rPr lang="en-US" dirty="0" smtClean="0"/>
              <a:t>Connections are given a copy of data</a:t>
            </a:r>
          </a:p>
          <a:p>
            <a:r>
              <a:rPr lang="en-US" dirty="0" smtClean="0"/>
              <a:t>Connection to database is broken</a:t>
            </a:r>
          </a:p>
          <a:p>
            <a:r>
              <a:rPr lang="en-US" dirty="0" smtClean="0"/>
              <a:t>But user can spend as long as he wants viewing the dataset</a:t>
            </a:r>
          </a:p>
          <a:p>
            <a:pPr lvl="1"/>
            <a:r>
              <a:rPr lang="en-US" dirty="0" smtClean="0"/>
              <a:t>Portion of database user has requested</a:t>
            </a:r>
          </a:p>
          <a:p>
            <a:r>
              <a:rPr lang="en-US" dirty="0" smtClean="0"/>
              <a:t>After modification, a new brief connection is established with the server and the review is submitted</a:t>
            </a:r>
          </a:p>
          <a:p>
            <a:r>
              <a:rPr lang="en-US" dirty="0" smtClean="0"/>
              <a:t>Reduces the number of open connections</a:t>
            </a:r>
          </a:p>
          <a:p>
            <a:r>
              <a:rPr lang="en-US" dirty="0" smtClean="0"/>
              <a:t>Reduces the data flow needs</a:t>
            </a:r>
          </a:p>
          <a:p>
            <a:r>
              <a:rPr lang="en-US" dirty="0" smtClean="0"/>
              <a:t>May result in different versions of data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3400" y="304800"/>
            <a:ext cx="8305800" cy="685800"/>
          </a:xfrm>
        </p:spPr>
        <p:txBody>
          <a:bodyPr/>
          <a:lstStyle/>
          <a:p>
            <a:pPr eaLnBrk="1" hangingPunct="1"/>
            <a:r>
              <a:rPr lang="en-US" smtClean="0"/>
              <a:t>Databases at Work</a:t>
            </a:r>
          </a:p>
        </p:txBody>
      </p:sp>
      <p:sp>
        <p:nvSpPr>
          <p:cNvPr id="35843" name="Rectangle 3"/>
          <p:cNvSpPr>
            <a:spLocks noGrp="1" noChangeArrowheads="1"/>
          </p:cNvSpPr>
          <p:nvPr>
            <p:ph idx="1"/>
          </p:nvPr>
        </p:nvSpPr>
        <p:spPr/>
        <p:txBody>
          <a:bodyPr>
            <a:normAutofit lnSpcReduction="10000"/>
          </a:bodyPr>
          <a:lstStyle/>
          <a:p>
            <a:pPr eaLnBrk="1" hangingPunct="1"/>
            <a:r>
              <a:rPr lang="en-US" dirty="0" smtClean="0"/>
              <a:t>Required in nearly every business</a:t>
            </a:r>
          </a:p>
          <a:p>
            <a:pPr eaLnBrk="1" hangingPunct="1"/>
            <a:r>
              <a:rPr lang="en-US" dirty="0" smtClean="0"/>
              <a:t>Can automate tasks</a:t>
            </a:r>
          </a:p>
          <a:p>
            <a:pPr lvl="1" eaLnBrk="1" hangingPunct="1"/>
            <a:r>
              <a:rPr lang="en-US" dirty="0" smtClean="0"/>
              <a:t>Increases business efficiency</a:t>
            </a:r>
          </a:p>
          <a:p>
            <a:r>
              <a:rPr lang="en-US" dirty="0" smtClean="0"/>
              <a:t>Knowledge discovery</a:t>
            </a:r>
          </a:p>
          <a:p>
            <a:pPr lvl="1"/>
            <a:r>
              <a:rPr lang="en-US" dirty="0" smtClean="0"/>
              <a:t>Technique of databases</a:t>
            </a:r>
          </a:p>
          <a:p>
            <a:pPr lvl="1"/>
            <a:r>
              <a:rPr lang="en-US" dirty="0" smtClean="0"/>
              <a:t>Generates questions for the database</a:t>
            </a:r>
          </a:p>
          <a:p>
            <a:pPr lvl="2"/>
            <a:r>
              <a:rPr lang="en-US" dirty="0" smtClean="0"/>
              <a:t>Those you did not think to ask</a:t>
            </a:r>
          </a:p>
          <a:p>
            <a:r>
              <a:rPr lang="en-US" dirty="0" smtClean="0"/>
              <a:t>Data mining</a:t>
            </a:r>
          </a:p>
          <a:p>
            <a:pPr lvl="1"/>
            <a:r>
              <a:rPr lang="en-US" dirty="0" smtClean="0"/>
              <a:t>Type of knowledge discovery</a:t>
            </a:r>
          </a:p>
          <a:p>
            <a:pPr lvl="1"/>
            <a:r>
              <a:rPr lang="en-US" dirty="0" smtClean="0"/>
              <a:t>Searches for trends and patterns</a:t>
            </a:r>
          </a:p>
          <a:p>
            <a:pPr lvl="1"/>
            <a:r>
              <a:rPr lang="en-US" dirty="0" smtClean="0"/>
              <a:t>Makes predictions on events</a:t>
            </a:r>
          </a:p>
          <a:p>
            <a:pPr lvl="1"/>
            <a:r>
              <a:rPr lang="en-US" dirty="0" smtClean="0"/>
              <a:t>Supplies ideas for improving business</a:t>
            </a:r>
          </a:p>
          <a:p>
            <a:endParaRPr lang="en-US"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304800"/>
            <a:ext cx="8305800" cy="685800"/>
          </a:xfrm>
        </p:spPr>
        <p:txBody>
          <a:bodyPr/>
          <a:lstStyle/>
          <a:p>
            <a:pPr eaLnBrk="1" hangingPunct="1"/>
            <a:r>
              <a:rPr lang="en-US" smtClean="0"/>
              <a:t>Databases at Work</a:t>
            </a:r>
          </a:p>
        </p:txBody>
      </p:sp>
      <p:sp>
        <p:nvSpPr>
          <p:cNvPr id="38915" name="Rectangle 3"/>
          <p:cNvSpPr>
            <a:spLocks noGrp="1" noChangeArrowheads="1"/>
          </p:cNvSpPr>
          <p:nvPr>
            <p:ph idx="1"/>
          </p:nvPr>
        </p:nvSpPr>
        <p:spPr/>
        <p:txBody>
          <a:bodyPr/>
          <a:lstStyle/>
          <a:p>
            <a:pPr eaLnBrk="1" hangingPunct="1"/>
            <a:r>
              <a:rPr lang="en-US" dirty="0" smtClean="0"/>
              <a:t>Internet uses</a:t>
            </a:r>
          </a:p>
          <a:p>
            <a:pPr lvl="1" eaLnBrk="1" hangingPunct="1"/>
            <a:r>
              <a:rPr lang="en-US" dirty="0" smtClean="0"/>
              <a:t>Commercial websites use databases</a:t>
            </a:r>
          </a:p>
          <a:p>
            <a:pPr lvl="2" eaLnBrk="1" hangingPunct="1"/>
            <a:r>
              <a:rPr lang="en-US" dirty="0" smtClean="0"/>
              <a:t>Supply image and price information</a:t>
            </a:r>
          </a:p>
          <a:p>
            <a:pPr lvl="1" eaLnBrk="1" hangingPunct="1"/>
            <a:r>
              <a:rPr lang="en-US" dirty="0" smtClean="0"/>
              <a:t>Specialty databases exist online</a:t>
            </a:r>
          </a:p>
          <a:p>
            <a:pPr lvl="1" eaLnBrk="1" hangingPunct="1"/>
            <a:r>
              <a:rPr lang="en-US" dirty="0" smtClean="0"/>
              <a:t>Search engines track links </a:t>
            </a:r>
          </a:p>
          <a:p>
            <a:r>
              <a:rPr lang="en-US" dirty="0" smtClean="0"/>
              <a:t>Databases for individuals</a:t>
            </a:r>
          </a:p>
          <a:p>
            <a:pPr lvl="1"/>
            <a:r>
              <a:rPr lang="en-US" dirty="0" smtClean="0"/>
              <a:t>Manage aspects of your life</a:t>
            </a:r>
          </a:p>
          <a:p>
            <a:pPr lvl="1"/>
            <a:r>
              <a:rPr lang="en-US" dirty="0" smtClean="0"/>
              <a:t>Organizes hobbies for school</a:t>
            </a:r>
          </a:p>
          <a:p>
            <a:pPr lvl="1"/>
            <a:r>
              <a:rPr lang="en-US" dirty="0" smtClean="0"/>
              <a:t>Microsoft Access is the most popular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304800"/>
            <a:ext cx="8305800" cy="685800"/>
          </a:xfrm>
        </p:spPr>
        <p:txBody>
          <a:bodyPr/>
          <a:lstStyle/>
          <a:p>
            <a:pPr eaLnBrk="1" hangingPunct="1"/>
            <a:r>
              <a:rPr lang="en-US" smtClean="0"/>
              <a:t>The DBMS</a:t>
            </a:r>
          </a:p>
        </p:txBody>
      </p:sp>
      <p:sp>
        <p:nvSpPr>
          <p:cNvPr id="16387" name="Rectangle 3"/>
          <p:cNvSpPr>
            <a:spLocks noGrp="1" noChangeArrowheads="1"/>
          </p:cNvSpPr>
          <p:nvPr>
            <p:ph idx="1"/>
          </p:nvPr>
        </p:nvSpPr>
        <p:spPr/>
        <p:txBody>
          <a:bodyPr/>
          <a:lstStyle/>
          <a:p>
            <a:r>
              <a:rPr lang="en-US" dirty="0" smtClean="0"/>
              <a:t>Is a program, or collection of programs, that allows any number of users to access and modify the data in a database</a:t>
            </a:r>
          </a:p>
          <a:p>
            <a:pPr eaLnBrk="1" hangingPunct="1"/>
            <a:r>
              <a:rPr lang="en-US" dirty="0" smtClean="0"/>
              <a:t>Allows</a:t>
            </a:r>
          </a:p>
          <a:p>
            <a:pPr lvl="1" eaLnBrk="1" hangingPunct="1"/>
            <a:r>
              <a:rPr lang="en-US" dirty="0" smtClean="0"/>
              <a:t>Entering data</a:t>
            </a:r>
          </a:p>
          <a:p>
            <a:pPr lvl="1" eaLnBrk="1" hangingPunct="1"/>
            <a:r>
              <a:rPr lang="en-US" dirty="0" smtClean="0"/>
              <a:t>Updating, deleting, backup, </a:t>
            </a:r>
          </a:p>
          <a:p>
            <a:pPr lvl="1" eaLnBrk="1" hangingPunct="1"/>
            <a:r>
              <a:rPr lang="en-US" dirty="0" smtClean="0"/>
              <a:t>Querying data, sorting</a:t>
            </a:r>
          </a:p>
          <a:p>
            <a:pPr lvl="1" eaLnBrk="1" hangingPunct="1"/>
            <a:r>
              <a:rPr lang="en-US" dirty="0" smtClean="0"/>
              <a:t>Printing reports</a:t>
            </a:r>
          </a:p>
          <a:p>
            <a:pPr eaLnBrk="1" hangingPunct="1"/>
            <a:r>
              <a:rPr lang="en-US" dirty="0" smtClean="0"/>
              <a:t>Supports thousands of users</a:t>
            </a:r>
          </a:p>
          <a:p>
            <a:pPr eaLnBrk="1" hangingPunct="1"/>
            <a:r>
              <a:rPr lang="en-US" dirty="0" smtClean="0"/>
              <a:t>Includes tools to protect the data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
          <p:cNvSpPr>
            <a:spLocks noGrp="1" noChangeArrowheads="1"/>
          </p:cNvSpPr>
          <p:nvPr>
            <p:ph type="title"/>
          </p:nvPr>
        </p:nvSpPr>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Summary I</a:t>
            </a:r>
          </a:p>
        </p:txBody>
      </p:sp>
      <p:sp>
        <p:nvSpPr>
          <p:cNvPr id="9" name="Content Placeholder 8"/>
          <p:cNvSpPr>
            <a:spLocks noGrp="1"/>
          </p:cNvSpPr>
          <p:nvPr>
            <p:ph idx="1"/>
          </p:nvPr>
        </p:nvSpPr>
        <p:spPr>
          <a:xfrm>
            <a:off x="304800" y="1066800"/>
            <a:ext cx="8686800" cy="5486400"/>
          </a:xfrm>
        </p:spPr>
        <p:txBody>
          <a:bodyPr/>
          <a:lstStyle/>
          <a:p>
            <a:r>
              <a:rPr lang="en-US" dirty="0" smtClean="0"/>
              <a:t>Working with DBMS</a:t>
            </a:r>
          </a:p>
          <a:p>
            <a:pPr lvl="1"/>
            <a:r>
              <a:rPr lang="en-US" dirty="0" smtClean="0"/>
              <a:t>Creating Tables, Data dictionary</a:t>
            </a:r>
          </a:p>
          <a:p>
            <a:pPr lvl="1"/>
            <a:r>
              <a:rPr lang="en-US" dirty="0" smtClean="0"/>
              <a:t>Entering , Viewing and sorting records</a:t>
            </a:r>
          </a:p>
          <a:p>
            <a:r>
              <a:rPr lang="en-US" dirty="0" smtClean="0"/>
              <a:t>Forms and Report generator</a:t>
            </a:r>
          </a:p>
          <a:p>
            <a:r>
              <a:rPr lang="en-US" dirty="0" smtClean="0"/>
              <a:t>Querying a Database</a:t>
            </a:r>
          </a:p>
          <a:p>
            <a:pPr lvl="1"/>
            <a:r>
              <a:rPr lang="en-US" dirty="0" smtClean="0"/>
              <a:t>SQL, QBE, </a:t>
            </a:r>
            <a:r>
              <a:rPr lang="en-US" dirty="0" err="1" smtClean="0"/>
              <a:t>xBase</a:t>
            </a:r>
            <a:endParaRPr lang="en-US" dirty="0" smtClean="0"/>
          </a:p>
          <a:p>
            <a:r>
              <a:rPr lang="en-US" dirty="0" smtClean="0"/>
              <a:t>Data Security, </a:t>
            </a:r>
          </a:p>
          <a:p>
            <a:r>
              <a:rPr lang="en-US" dirty="0" smtClean="0"/>
              <a:t>Backup and Recovery</a:t>
            </a:r>
          </a:p>
          <a:p>
            <a:r>
              <a:rPr lang="en-US" dirty="0" smtClean="0"/>
              <a:t>Data Model</a:t>
            </a:r>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
          <p:cNvSpPr>
            <a:spLocks noGrp="1" noChangeArrowheads="1"/>
          </p:cNvSpPr>
          <p:nvPr>
            <p:ph type="title"/>
          </p:nvPr>
        </p:nvSpPr>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Summary II</a:t>
            </a:r>
          </a:p>
        </p:txBody>
      </p:sp>
      <p:sp>
        <p:nvSpPr>
          <p:cNvPr id="9" name="Content Placeholder 8"/>
          <p:cNvSpPr>
            <a:spLocks noGrp="1"/>
          </p:cNvSpPr>
          <p:nvPr>
            <p:ph idx="1"/>
          </p:nvPr>
        </p:nvSpPr>
        <p:spPr>
          <a:xfrm>
            <a:off x="304800" y="1066800"/>
            <a:ext cx="8686800" cy="5486400"/>
          </a:xfrm>
        </p:spPr>
        <p:txBody>
          <a:bodyPr/>
          <a:lstStyle/>
          <a:p>
            <a:r>
              <a:rPr lang="en-US" dirty="0" smtClean="0"/>
              <a:t>Relational Databases</a:t>
            </a:r>
          </a:p>
          <a:p>
            <a:r>
              <a:rPr lang="en-US" dirty="0" smtClean="0"/>
              <a:t>Object Oriented Databases </a:t>
            </a:r>
          </a:p>
          <a:p>
            <a:pPr lvl="1"/>
            <a:r>
              <a:rPr lang="en-US" dirty="0" smtClean="0"/>
              <a:t>Types  of OO databases, GIS database</a:t>
            </a:r>
          </a:p>
          <a:p>
            <a:r>
              <a:rPr lang="en-US" dirty="0" smtClean="0"/>
              <a:t>Multidimensional Databases</a:t>
            </a:r>
          </a:p>
          <a:p>
            <a:pPr lvl="1"/>
            <a:r>
              <a:rPr lang="en-US" dirty="0" smtClean="0"/>
              <a:t>Data warehouse</a:t>
            </a:r>
          </a:p>
          <a:p>
            <a:r>
              <a:rPr lang="en-US" dirty="0" smtClean="0"/>
              <a:t>Web Databases</a:t>
            </a:r>
          </a:p>
          <a:p>
            <a:r>
              <a:rPr lang="en-US" dirty="0" smtClean="0"/>
              <a:t>Common RDBMS</a:t>
            </a:r>
          </a:p>
          <a:p>
            <a:r>
              <a:rPr lang="en-US" dirty="0" smtClean="0"/>
              <a:t>Database Design Guidelines, Normalization</a:t>
            </a:r>
          </a:p>
          <a:p>
            <a:r>
              <a:rPr lang="en-US" dirty="0" smtClean="0"/>
              <a:t>Database Administration</a:t>
            </a:r>
          </a:p>
          <a:p>
            <a:r>
              <a:rPr lang="en-US" dirty="0" smtClean="0"/>
              <a:t>Enterprise Software</a:t>
            </a:r>
          </a:p>
          <a:p>
            <a:pPr lvl="1"/>
            <a:endParaRPr lang="en-US" dirty="0" smtClean="0"/>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304800"/>
            <a:ext cx="8305800" cy="685800"/>
          </a:xfrm>
        </p:spPr>
        <p:txBody>
          <a:bodyPr/>
          <a:lstStyle/>
          <a:p>
            <a:pPr eaLnBrk="1" hangingPunct="1"/>
            <a:r>
              <a:rPr lang="en-US" dirty="0" smtClean="0"/>
              <a:t>Creating Tables</a:t>
            </a:r>
          </a:p>
        </p:txBody>
      </p:sp>
      <p:sp>
        <p:nvSpPr>
          <p:cNvPr id="17411" name="Rectangle 3"/>
          <p:cNvSpPr>
            <a:spLocks noGrp="1" noChangeArrowheads="1"/>
          </p:cNvSpPr>
          <p:nvPr>
            <p:ph idx="1"/>
          </p:nvPr>
        </p:nvSpPr>
        <p:spPr/>
        <p:txBody>
          <a:bodyPr/>
          <a:lstStyle/>
          <a:p>
            <a:r>
              <a:rPr lang="en-US" dirty="0" smtClean="0"/>
              <a:t>first determine what kind of data will be stored in each table</a:t>
            </a:r>
          </a:p>
          <a:p>
            <a:r>
              <a:rPr lang="en-US" dirty="0" smtClean="0"/>
              <a:t>List the necessary fields</a:t>
            </a:r>
          </a:p>
          <a:p>
            <a:r>
              <a:rPr lang="en-US" dirty="0" smtClean="0"/>
              <a:t>Steps to define a field</a:t>
            </a:r>
          </a:p>
          <a:p>
            <a:pPr lvl="1"/>
            <a:r>
              <a:rPr lang="en-US" dirty="0" smtClean="0"/>
              <a:t>Descriptively name the field</a:t>
            </a:r>
          </a:p>
          <a:p>
            <a:pPr lvl="1"/>
            <a:r>
              <a:rPr lang="en-US" dirty="0" smtClean="0"/>
              <a:t>Specify the field type</a:t>
            </a:r>
          </a:p>
          <a:p>
            <a:pPr lvl="2"/>
            <a:r>
              <a:rPr lang="en-US" dirty="0" smtClean="0"/>
              <a:t>Alphanumeric, numeric, logical, date, binary, memo</a:t>
            </a:r>
          </a:p>
          <a:p>
            <a:pPr lvl="1"/>
            <a:r>
              <a:rPr lang="en-US" dirty="0" smtClean="0"/>
              <a:t>Determine the field size</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Database Dictionary</a:t>
            </a:r>
            <a:endParaRPr lang="en-US" dirty="0"/>
          </a:p>
        </p:txBody>
      </p:sp>
      <p:sp>
        <p:nvSpPr>
          <p:cNvPr id="3" name="Content Placeholder 2"/>
          <p:cNvSpPr>
            <a:spLocks noGrp="1"/>
          </p:cNvSpPr>
          <p:nvPr>
            <p:ph idx="1"/>
          </p:nvPr>
        </p:nvSpPr>
        <p:spPr>
          <a:xfrm>
            <a:off x="304800" y="1066800"/>
            <a:ext cx="8534400" cy="5562600"/>
          </a:xfrm>
        </p:spPr>
        <p:txBody>
          <a:bodyPr>
            <a:normAutofit fontScale="85000" lnSpcReduction="10000"/>
          </a:bodyPr>
          <a:lstStyle/>
          <a:p>
            <a:r>
              <a:rPr lang="en-US" dirty="0" smtClean="0"/>
              <a:t>A </a:t>
            </a:r>
            <a:r>
              <a:rPr lang="en-US" dirty="0" smtClean="0">
                <a:solidFill>
                  <a:srgbClr val="0000CC"/>
                </a:solidFill>
              </a:rPr>
              <a:t>data dictionary </a:t>
            </a:r>
            <a:r>
              <a:rPr lang="en-US" dirty="0" smtClean="0"/>
              <a:t>contains data about each file in the database and each field in those files</a:t>
            </a:r>
          </a:p>
          <a:p>
            <a:r>
              <a:rPr lang="en-US" dirty="0" smtClean="0"/>
              <a:t>For each file, it stores details </a:t>
            </a:r>
          </a:p>
          <a:p>
            <a:pPr lvl="1"/>
            <a:r>
              <a:rPr lang="en-US" dirty="0" smtClean="0"/>
              <a:t>file name, description, the file’s relationship to other files, and the number of records in the file</a:t>
            </a:r>
          </a:p>
          <a:p>
            <a:r>
              <a:rPr lang="en-US" dirty="0" smtClean="0"/>
              <a:t>For each field, it stores details </a:t>
            </a:r>
          </a:p>
          <a:p>
            <a:pPr lvl="1"/>
            <a:r>
              <a:rPr lang="en-US" dirty="0" smtClean="0"/>
              <a:t>field name, description, field type, field size, default value, validation rules and the field’s relationship to other fields</a:t>
            </a:r>
          </a:p>
          <a:p>
            <a:r>
              <a:rPr lang="en-US" i="1" dirty="0" smtClean="0"/>
              <a:t>metadata </a:t>
            </a:r>
            <a:r>
              <a:rPr lang="en-US" dirty="0" smtClean="0"/>
              <a:t>(meta means more comprehensive)</a:t>
            </a:r>
          </a:p>
          <a:p>
            <a:pPr lvl="1"/>
            <a:r>
              <a:rPr lang="en-US" dirty="0" smtClean="0"/>
              <a:t>Contains details about data</a:t>
            </a:r>
          </a:p>
          <a:p>
            <a:r>
              <a:rPr lang="en-US" dirty="0" smtClean="0"/>
              <a:t>also contains data about programs and users</a:t>
            </a:r>
          </a:p>
          <a:p>
            <a:pPr lvl="1"/>
            <a:r>
              <a:rPr lang="en-US" dirty="0" smtClean="0"/>
              <a:t>keep track of who accessed data and when they accessed it</a:t>
            </a:r>
          </a:p>
          <a:p>
            <a:r>
              <a:rPr lang="en-US" dirty="0" smtClean="0"/>
              <a:t>crucial backbone to a DBMS</a:t>
            </a:r>
          </a:p>
          <a:p>
            <a:r>
              <a:rPr lang="en-US" dirty="0" smtClean="0"/>
              <a:t>only skilled professionals should update the contents</a:t>
            </a:r>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Database Dictionary</a:t>
            </a:r>
            <a:endParaRPr lang="en-US" dirty="0"/>
          </a:p>
        </p:txBody>
      </p:sp>
      <p:sp>
        <p:nvSpPr>
          <p:cNvPr id="3" name="Content Placeholder 2"/>
          <p:cNvSpPr>
            <a:spLocks noGrp="1"/>
          </p:cNvSpPr>
          <p:nvPr>
            <p:ph idx="1"/>
          </p:nvPr>
        </p:nvSpPr>
        <p:spPr>
          <a:xfrm>
            <a:off x="304800" y="1066800"/>
            <a:ext cx="8534400" cy="1066800"/>
          </a:xfrm>
        </p:spPr>
        <p:txBody>
          <a:bodyPr>
            <a:normAutofit fontScale="77500" lnSpcReduction="20000"/>
          </a:bodyPr>
          <a:lstStyle/>
          <a:p>
            <a:r>
              <a:rPr lang="en-US" dirty="0" smtClean="0"/>
              <a:t>DBMS uses the data dictionary to perform validation checks</a:t>
            </a:r>
          </a:p>
          <a:p>
            <a:r>
              <a:rPr lang="en-US" dirty="0" smtClean="0"/>
              <a:t>When users enter data, the data dictionary verifies that the entered data matches the field’s data type</a:t>
            </a:r>
          </a:p>
        </p:txBody>
      </p:sp>
      <p:pic>
        <p:nvPicPr>
          <p:cNvPr id="4" name="Picture 3" descr="CFig10-12.gif"/>
          <p:cNvPicPr>
            <a:picLocks noChangeAspect="1"/>
          </p:cNvPicPr>
          <p:nvPr/>
        </p:nvPicPr>
        <p:blipFill>
          <a:blip r:embed="rId2" cstate="print"/>
          <a:srcRect/>
          <a:stretch>
            <a:fillRect/>
          </a:stretch>
        </p:blipFill>
        <p:spPr bwMode="auto">
          <a:xfrm>
            <a:off x="4191000" y="1981200"/>
            <a:ext cx="4800600" cy="4487344"/>
          </a:xfrm>
          <a:prstGeom prst="rect">
            <a:avLst/>
          </a:prstGeom>
          <a:noFill/>
          <a:ln w="9525">
            <a:noFill/>
            <a:miter lim="800000"/>
            <a:headEnd/>
            <a:tailEnd/>
          </a:ln>
        </p:spPr>
      </p:pic>
      <p:sp>
        <p:nvSpPr>
          <p:cNvPr id="5" name="Content Placeholder 2"/>
          <p:cNvSpPr txBox="1">
            <a:spLocks/>
          </p:cNvSpPr>
          <p:nvPr/>
        </p:nvSpPr>
        <p:spPr bwMode="auto">
          <a:xfrm>
            <a:off x="228600" y="2057400"/>
            <a:ext cx="41148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accent1"/>
              </a:buClr>
              <a:buSzPct val="65000"/>
              <a:buFont typeface="Wingdings" pitchFamily="2" charset="2"/>
              <a:buChar char="n"/>
            </a:pPr>
            <a:r>
              <a:rPr lang="en-US" sz="2300" dirty="0" smtClean="0">
                <a:effectLst/>
              </a:rPr>
              <a:t>allows users to specify a default value for a field</a:t>
            </a:r>
          </a:p>
          <a:p>
            <a:pPr marL="342900" lvl="0" indent="-342900">
              <a:spcBef>
                <a:spcPct val="20000"/>
              </a:spcBef>
              <a:buClr>
                <a:schemeClr val="accent1"/>
              </a:buClr>
              <a:buSzPct val="65000"/>
              <a:buFont typeface="Wingdings" pitchFamily="2" charset="2"/>
              <a:buChar char="n"/>
            </a:pPr>
            <a:r>
              <a:rPr lang="en-US" sz="2300" dirty="0" smtClean="0">
                <a:effectLst/>
              </a:rPr>
              <a:t>Displaying a default value reduces the possibility of errors. A user typically can override a default value if it does not apply for a certain record</a:t>
            </a: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304800"/>
            <a:ext cx="8305800" cy="685800"/>
          </a:xfrm>
        </p:spPr>
        <p:txBody>
          <a:bodyPr/>
          <a:lstStyle/>
          <a:p>
            <a:r>
              <a:rPr lang="en-US" dirty="0" smtClean="0"/>
              <a:t>Entering data into a table</a:t>
            </a:r>
          </a:p>
        </p:txBody>
      </p:sp>
      <p:sp>
        <p:nvSpPr>
          <p:cNvPr id="19459" name="Rectangle 3"/>
          <p:cNvSpPr>
            <a:spLocks noGrp="1" noChangeArrowheads="1"/>
          </p:cNvSpPr>
          <p:nvPr>
            <p:ph idx="1"/>
          </p:nvPr>
        </p:nvSpPr>
        <p:spPr/>
        <p:txBody>
          <a:bodyPr>
            <a:normAutofit lnSpcReduction="10000"/>
          </a:bodyPr>
          <a:lstStyle/>
          <a:p>
            <a:r>
              <a:rPr lang="en-US" dirty="0" smtClean="0"/>
              <a:t>Users type data into a field</a:t>
            </a:r>
          </a:p>
          <a:p>
            <a:r>
              <a:rPr lang="en-US" dirty="0" smtClean="0"/>
              <a:t>Data must be entered accurately</a:t>
            </a:r>
          </a:p>
          <a:p>
            <a:pPr lvl="1"/>
            <a:r>
              <a:rPr lang="en-US" dirty="0" smtClean="0"/>
              <a:t>Constraints help to verify data</a:t>
            </a:r>
          </a:p>
          <a:p>
            <a:r>
              <a:rPr lang="en-US" dirty="0" smtClean="0"/>
              <a:t>process can have more pitfalls especially if it is being carried out by someone other than the table’s designer</a:t>
            </a:r>
          </a:p>
          <a:p>
            <a:r>
              <a:rPr lang="en-US" dirty="0" smtClean="0"/>
              <a:t>Forms are typically used for data entry to make it easier</a:t>
            </a:r>
          </a:p>
          <a:p>
            <a:r>
              <a:rPr lang="en-US" dirty="0" smtClean="0"/>
              <a:t>A form is nothing more than a custom view of the table that typically shows one record at a time and includes special controls and labels that make data entry less confusing</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Lecture_15</Template>
  <TotalTime>5828</TotalTime>
  <Words>2518</Words>
  <Application>Microsoft Office PowerPoint</Application>
  <PresentationFormat>On-screen Show (4:3)</PresentationFormat>
  <Paragraphs>403</Paragraphs>
  <Slides>51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Garamond</vt:lpstr>
      <vt:lpstr>新細明體</vt:lpstr>
      <vt:lpstr>Times</vt:lpstr>
      <vt:lpstr>Times New Roman</vt:lpstr>
      <vt:lpstr>Wingdings</vt:lpstr>
      <vt:lpstr>Edge</vt:lpstr>
      <vt:lpstr>CSC 101 Introduction to Computing  Lecture 16 </vt:lpstr>
      <vt:lpstr>Last Lecture Summary I</vt:lpstr>
      <vt:lpstr>Last Lecture Summary II</vt:lpstr>
      <vt:lpstr>Objectives Overview</vt:lpstr>
      <vt:lpstr>The DBMS</vt:lpstr>
      <vt:lpstr>Creating Tables</vt:lpstr>
      <vt:lpstr>Database Dictionary</vt:lpstr>
      <vt:lpstr>Database Dictionary</vt:lpstr>
      <vt:lpstr>Entering data into a table</vt:lpstr>
      <vt:lpstr>Form</vt:lpstr>
      <vt:lpstr>Viewing Records</vt:lpstr>
      <vt:lpstr>Viewing Records via Forms</vt:lpstr>
      <vt:lpstr>Sorting Records</vt:lpstr>
      <vt:lpstr>Generating Reports</vt:lpstr>
      <vt:lpstr>Reports</vt:lpstr>
      <vt:lpstr>Report Generator</vt:lpstr>
      <vt:lpstr>Querying a Database</vt:lpstr>
      <vt:lpstr>Query Languages</vt:lpstr>
      <vt:lpstr>Query Examples</vt:lpstr>
      <vt:lpstr>Structured Query Language (SQL)</vt:lpstr>
      <vt:lpstr>Database Query</vt:lpstr>
      <vt:lpstr>Use of Simple Query Wizard</vt:lpstr>
      <vt:lpstr>Data Security</vt:lpstr>
      <vt:lpstr>Backup and Recovery</vt:lpstr>
      <vt:lpstr>Backup and Log</vt:lpstr>
      <vt:lpstr>Recovery Utility</vt:lpstr>
      <vt:lpstr>Data Model for Popular DBMS</vt:lpstr>
      <vt:lpstr>Relational Databases</vt:lpstr>
      <vt:lpstr>Data Terminology</vt:lpstr>
      <vt:lpstr>Object-Oriented Databases (OODB)</vt:lpstr>
      <vt:lpstr>Examples of OO Databases</vt:lpstr>
      <vt:lpstr>GIS database</vt:lpstr>
      <vt:lpstr>Object Oriented Databases - GIS</vt:lpstr>
      <vt:lpstr>Multidimensional Databases</vt:lpstr>
      <vt:lpstr>Data Warehouse</vt:lpstr>
      <vt:lpstr>Web Databases</vt:lpstr>
      <vt:lpstr>Web Databases</vt:lpstr>
      <vt:lpstr>Common Corporate DBMS</vt:lpstr>
      <vt:lpstr>Common Corporate DBMS</vt:lpstr>
      <vt:lpstr>Database Design Guidelines</vt:lpstr>
      <vt:lpstr>Database Administration</vt:lpstr>
      <vt:lpstr>Role of Employee as User</vt:lpstr>
      <vt:lpstr>Ensuring Data Consistency</vt:lpstr>
      <vt:lpstr>Enterprise Software</vt:lpstr>
      <vt:lpstr>Enterprise Software</vt:lpstr>
      <vt:lpstr>Enterprise Software</vt:lpstr>
      <vt:lpstr>Disconnected Datasets</vt:lpstr>
      <vt:lpstr>Databases at Work</vt:lpstr>
      <vt:lpstr>Databases at Work</vt:lpstr>
      <vt:lpstr>Summary I</vt:lpstr>
      <vt:lpstr>Summary II</vt:lpstr>
    </vt:vector>
  </TitlesOfParts>
  <Company>Cottrell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dc:title>
  <dc:subject>Introduction to Computing</dc:subject>
  <dc:creator>Dr. Iftikhar Azim Niaz</dc:creator>
  <cp:lastModifiedBy>Microsoft account</cp:lastModifiedBy>
  <cp:revision>464</cp:revision>
  <dcterms:created xsi:type="dcterms:W3CDTF">2004-10-06T00:41:44Z</dcterms:created>
  <dcterms:modified xsi:type="dcterms:W3CDTF">2023-11-29T10:06:46Z</dcterms:modified>
</cp:coreProperties>
</file>