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notesMasterIdLst>
    <p:notesMasterId r:id="rId35"/>
  </p:notesMasterIdLst>
  <p:sldIdLst>
    <p:sldId id="306" r:id="rId2"/>
    <p:sldId id="579" r:id="rId3"/>
    <p:sldId id="700" r:id="rId4"/>
    <p:sldId id="701" r:id="rId5"/>
    <p:sldId id="667" r:id="rId6"/>
    <p:sldId id="686" r:id="rId7"/>
    <p:sldId id="673" r:id="rId8"/>
    <p:sldId id="674" r:id="rId9"/>
    <p:sldId id="675" r:id="rId10"/>
    <p:sldId id="679" r:id="rId11"/>
    <p:sldId id="681" r:id="rId12"/>
    <p:sldId id="702" r:id="rId13"/>
    <p:sldId id="691" r:id="rId14"/>
    <p:sldId id="586" r:id="rId15"/>
    <p:sldId id="692" r:id="rId16"/>
    <p:sldId id="703" r:id="rId17"/>
    <p:sldId id="588" r:id="rId18"/>
    <p:sldId id="591" r:id="rId19"/>
    <p:sldId id="693" r:id="rId20"/>
    <p:sldId id="592" r:id="rId21"/>
    <p:sldId id="593" r:id="rId22"/>
    <p:sldId id="694" r:id="rId23"/>
    <p:sldId id="594" r:id="rId24"/>
    <p:sldId id="705" r:id="rId25"/>
    <p:sldId id="641" r:id="rId26"/>
    <p:sldId id="597" r:id="rId27"/>
    <p:sldId id="696" r:id="rId28"/>
    <p:sldId id="598" r:id="rId29"/>
    <p:sldId id="698" r:id="rId30"/>
    <p:sldId id="600" r:id="rId31"/>
    <p:sldId id="697" r:id="rId32"/>
    <p:sldId id="601" r:id="rId33"/>
    <p:sldId id="576"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00"/>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27" autoAdjust="0"/>
    <p:restoredTop sz="60792" autoAdjust="0"/>
  </p:normalViewPr>
  <p:slideViewPr>
    <p:cSldViewPr>
      <p:cViewPr varScale="1">
        <p:scale>
          <a:sx n="41" d="100"/>
          <a:sy n="41" d="100"/>
        </p:scale>
        <p:origin x="2196" y="42"/>
      </p:cViewPr>
      <p:guideLst>
        <p:guide orient="horz" pos="2160"/>
        <p:guide pos="2880"/>
      </p:guideLst>
    </p:cSldViewPr>
  </p:slideViewPr>
  <p:outlineViewPr>
    <p:cViewPr>
      <p:scale>
        <a:sx n="33" d="100"/>
        <a:sy n="33" d="100"/>
      </p:scale>
      <p:origin x="0" y="1134"/>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438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slide" Target="slides/slide29.xml"/><Relationship Id="rId1"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E4270D-A9B4-4F10-8E27-6E73E1A9DD6D}" type="doc">
      <dgm:prSet loTypeId="urn:microsoft.com/office/officeart/2005/8/layout/default#45" loCatId="list" qsTypeId="urn:microsoft.com/office/officeart/2005/8/quickstyle/simple5" qsCatId="simple" csTypeId="urn:microsoft.com/office/officeart/2005/8/colors/accent2_2" csCatId="accent2" phldr="1"/>
      <dgm:spPr/>
      <dgm:t>
        <a:bodyPr/>
        <a:lstStyle/>
        <a:p>
          <a:endParaRPr lang="en-US"/>
        </a:p>
      </dgm:t>
    </dgm:pt>
    <dgm:pt modelId="{4163DBCB-8936-4F51-B849-9E23F46F0A3E}">
      <dgm:prSet phldrT="[Text]"/>
      <dgm:spPr>
        <a:xfrm>
          <a:off x="883443" y="917"/>
          <a:ext cx="1971972" cy="1183183"/>
        </a:xfr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a:solidFill>
                <a:sysClr val="window" lastClr="FFFFFF"/>
              </a:solidFill>
              <a:latin typeface="Calibri"/>
              <a:ea typeface="+mn-ea"/>
              <a:cs typeface="+mn-cs"/>
            </a:rPr>
            <a:t>Facilitating communications</a:t>
          </a:r>
        </a:p>
      </dgm:t>
    </dgm:pt>
    <dgm:pt modelId="{1DC89102-ED7E-4DFA-87B1-36998049FB17}" type="parTrans" cxnId="{EF6503A8-D916-4CC2-B711-1B6426173047}">
      <dgm:prSet/>
      <dgm:spPr/>
      <dgm:t>
        <a:bodyPr/>
        <a:lstStyle/>
        <a:p>
          <a:endParaRPr lang="en-US"/>
        </a:p>
      </dgm:t>
    </dgm:pt>
    <dgm:pt modelId="{004FF328-B19D-4D45-8935-F04E6DB6BD84}" type="sibTrans" cxnId="{EF6503A8-D916-4CC2-B711-1B6426173047}">
      <dgm:prSet/>
      <dgm:spPr/>
      <dgm:t>
        <a:bodyPr/>
        <a:lstStyle/>
        <a:p>
          <a:endParaRPr lang="en-US"/>
        </a:p>
      </dgm:t>
    </dgm:pt>
    <dgm:pt modelId="{86D60753-8C6B-441C-8EA2-54D30174B40E}">
      <dgm:prSet phldrT="[Text]"/>
      <dgm:spPr>
        <a:xfrm>
          <a:off x="3052613" y="917"/>
          <a:ext cx="1971972" cy="1183183"/>
        </a:xfr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a:solidFill>
                <a:sysClr val="window" lastClr="FFFFFF"/>
              </a:solidFill>
              <a:latin typeface="Calibri"/>
              <a:ea typeface="+mn-ea"/>
              <a:cs typeface="+mn-cs"/>
            </a:rPr>
            <a:t>Sharing hardware</a:t>
          </a:r>
        </a:p>
      </dgm:t>
    </dgm:pt>
    <dgm:pt modelId="{E971D4E2-830E-4AED-877B-BB58B6C064A9}" type="parTrans" cxnId="{99DAA350-8420-48A2-87B5-8F659064FD13}">
      <dgm:prSet/>
      <dgm:spPr/>
      <dgm:t>
        <a:bodyPr/>
        <a:lstStyle/>
        <a:p>
          <a:endParaRPr lang="en-US"/>
        </a:p>
      </dgm:t>
    </dgm:pt>
    <dgm:pt modelId="{A2E67890-BF84-408D-936D-32F7162D89A3}" type="sibTrans" cxnId="{99DAA350-8420-48A2-87B5-8F659064FD13}">
      <dgm:prSet/>
      <dgm:spPr/>
      <dgm:t>
        <a:bodyPr/>
        <a:lstStyle/>
        <a:p>
          <a:endParaRPr lang="en-US"/>
        </a:p>
      </dgm:t>
    </dgm:pt>
    <dgm:pt modelId="{A1A2B8F9-330F-4D19-BCF9-8A54035B06E6}">
      <dgm:prSet phldrT="[Text]"/>
      <dgm:spPr>
        <a:xfrm>
          <a:off x="5221783" y="917"/>
          <a:ext cx="1971972" cy="1183183"/>
        </a:xfr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a:solidFill>
                <a:sysClr val="window" lastClr="FFFFFF"/>
              </a:solidFill>
              <a:latin typeface="Calibri"/>
              <a:ea typeface="+mn-ea"/>
              <a:cs typeface="+mn-cs"/>
            </a:rPr>
            <a:t>Sharing data and information</a:t>
          </a:r>
        </a:p>
      </dgm:t>
    </dgm:pt>
    <dgm:pt modelId="{7D79BE4B-70B0-4CE0-B8C1-5757D87CB388}" type="parTrans" cxnId="{B8ECA360-CBA2-468B-86DF-829CC5F69E2F}">
      <dgm:prSet/>
      <dgm:spPr/>
      <dgm:t>
        <a:bodyPr/>
        <a:lstStyle/>
        <a:p>
          <a:endParaRPr lang="en-US"/>
        </a:p>
      </dgm:t>
    </dgm:pt>
    <dgm:pt modelId="{D0EA1D8A-9BC3-4360-9D8A-C942C25BC436}" type="sibTrans" cxnId="{B8ECA360-CBA2-468B-86DF-829CC5F69E2F}">
      <dgm:prSet/>
      <dgm:spPr/>
      <dgm:t>
        <a:bodyPr/>
        <a:lstStyle/>
        <a:p>
          <a:endParaRPr lang="en-US"/>
        </a:p>
      </dgm:t>
    </dgm:pt>
    <dgm:pt modelId="{61F1253F-9190-46C1-94EF-E59B5382914D}">
      <dgm:prSet phldrT="[Text]"/>
      <dgm:spPr>
        <a:xfrm>
          <a:off x="1968028" y="1381298"/>
          <a:ext cx="1971972" cy="1183183"/>
        </a:xfr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a:solidFill>
                <a:sysClr val="window" lastClr="FFFFFF"/>
              </a:solidFill>
              <a:latin typeface="Calibri"/>
              <a:ea typeface="+mn-ea"/>
              <a:cs typeface="+mn-cs"/>
            </a:rPr>
            <a:t>Sharing software</a:t>
          </a:r>
        </a:p>
      </dgm:t>
    </dgm:pt>
    <dgm:pt modelId="{599D1834-7847-4E5D-B017-1557AFF3C98B}" type="parTrans" cxnId="{01929F03-4D7C-4FF4-A161-402C1ACF5452}">
      <dgm:prSet/>
      <dgm:spPr/>
      <dgm:t>
        <a:bodyPr/>
        <a:lstStyle/>
        <a:p>
          <a:endParaRPr lang="en-US"/>
        </a:p>
      </dgm:t>
    </dgm:pt>
    <dgm:pt modelId="{54819E42-1306-485F-804E-2F24D7DAD4EE}" type="sibTrans" cxnId="{01929F03-4D7C-4FF4-A161-402C1ACF5452}">
      <dgm:prSet/>
      <dgm:spPr/>
      <dgm:t>
        <a:bodyPr/>
        <a:lstStyle/>
        <a:p>
          <a:endParaRPr lang="en-US"/>
        </a:p>
      </dgm:t>
    </dgm:pt>
    <dgm:pt modelId="{A5ACD710-D44C-4070-8A30-4357B4C0025E}">
      <dgm:prSet phldrT="[Text]"/>
      <dgm:spPr>
        <a:xfrm>
          <a:off x="4137198" y="1381298"/>
          <a:ext cx="1971972" cy="1183183"/>
        </a:xfr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gm:spPr>
      <dgm:t>
        <a:bodyPr/>
        <a:lstStyle/>
        <a:p>
          <a:r>
            <a:rPr lang="en-US" dirty="0">
              <a:solidFill>
                <a:sysClr val="window" lastClr="FFFFFF"/>
              </a:solidFill>
              <a:latin typeface="Calibri"/>
              <a:ea typeface="+mn-ea"/>
              <a:cs typeface="+mn-cs"/>
            </a:rPr>
            <a:t>Transferring funds</a:t>
          </a:r>
        </a:p>
      </dgm:t>
    </dgm:pt>
    <dgm:pt modelId="{AF98D4B8-1544-4B53-BC37-4DF3BF723F54}" type="parTrans" cxnId="{CC8E866E-424B-4522-B120-E1E5168B5577}">
      <dgm:prSet/>
      <dgm:spPr/>
      <dgm:t>
        <a:bodyPr/>
        <a:lstStyle/>
        <a:p>
          <a:endParaRPr lang="en-US"/>
        </a:p>
      </dgm:t>
    </dgm:pt>
    <dgm:pt modelId="{2CA330A7-A286-48EC-9B8D-17A93C763E1F}" type="sibTrans" cxnId="{CC8E866E-424B-4522-B120-E1E5168B5577}">
      <dgm:prSet/>
      <dgm:spPr/>
      <dgm:t>
        <a:bodyPr/>
        <a:lstStyle/>
        <a:p>
          <a:endParaRPr lang="en-US"/>
        </a:p>
      </dgm:t>
    </dgm:pt>
    <dgm:pt modelId="{56EB6B26-81E2-4CAC-9228-239E2ECF522D}" type="pres">
      <dgm:prSet presAssocID="{9FE4270D-A9B4-4F10-8E27-6E73E1A9DD6D}" presName="diagram" presStyleCnt="0">
        <dgm:presLayoutVars>
          <dgm:dir/>
          <dgm:resizeHandles val="exact"/>
        </dgm:presLayoutVars>
      </dgm:prSet>
      <dgm:spPr/>
    </dgm:pt>
    <dgm:pt modelId="{307CF857-C0AD-443F-A459-1A3DAE3C0A05}" type="pres">
      <dgm:prSet presAssocID="{4163DBCB-8936-4F51-B849-9E23F46F0A3E}" presName="node" presStyleLbl="node1" presStyleIdx="0" presStyleCnt="5">
        <dgm:presLayoutVars>
          <dgm:bulletEnabled val="1"/>
        </dgm:presLayoutVars>
      </dgm:prSet>
      <dgm:spPr>
        <a:prstGeom prst="rect">
          <a:avLst/>
        </a:prstGeom>
      </dgm:spPr>
    </dgm:pt>
    <dgm:pt modelId="{827CB19B-25F2-4F6E-83A2-BF8881FEE08F}" type="pres">
      <dgm:prSet presAssocID="{004FF328-B19D-4D45-8935-F04E6DB6BD84}" presName="sibTrans" presStyleCnt="0"/>
      <dgm:spPr/>
    </dgm:pt>
    <dgm:pt modelId="{C9D0DC9D-AA10-42D3-937C-25952647E4E1}" type="pres">
      <dgm:prSet presAssocID="{86D60753-8C6B-441C-8EA2-54D30174B40E}" presName="node" presStyleLbl="node1" presStyleIdx="1" presStyleCnt="5">
        <dgm:presLayoutVars>
          <dgm:bulletEnabled val="1"/>
        </dgm:presLayoutVars>
      </dgm:prSet>
      <dgm:spPr>
        <a:prstGeom prst="rect">
          <a:avLst/>
        </a:prstGeom>
      </dgm:spPr>
    </dgm:pt>
    <dgm:pt modelId="{E6A5ED4D-27EF-4BD6-8C6E-7CEF18956D84}" type="pres">
      <dgm:prSet presAssocID="{A2E67890-BF84-408D-936D-32F7162D89A3}" presName="sibTrans" presStyleCnt="0"/>
      <dgm:spPr/>
    </dgm:pt>
    <dgm:pt modelId="{39422C50-D217-498E-8C3C-F4A08F1AD491}" type="pres">
      <dgm:prSet presAssocID="{A1A2B8F9-330F-4D19-BCF9-8A54035B06E6}" presName="node" presStyleLbl="node1" presStyleIdx="2" presStyleCnt="5">
        <dgm:presLayoutVars>
          <dgm:bulletEnabled val="1"/>
        </dgm:presLayoutVars>
      </dgm:prSet>
      <dgm:spPr>
        <a:prstGeom prst="rect">
          <a:avLst/>
        </a:prstGeom>
      </dgm:spPr>
    </dgm:pt>
    <dgm:pt modelId="{F6E95F8C-E920-41D5-A756-3EA3777DDC2C}" type="pres">
      <dgm:prSet presAssocID="{D0EA1D8A-9BC3-4360-9D8A-C942C25BC436}" presName="sibTrans" presStyleCnt="0"/>
      <dgm:spPr/>
    </dgm:pt>
    <dgm:pt modelId="{B10C7A7D-C5E4-4435-B184-9604E0ABCCFD}" type="pres">
      <dgm:prSet presAssocID="{61F1253F-9190-46C1-94EF-E59B5382914D}" presName="node" presStyleLbl="node1" presStyleIdx="3" presStyleCnt="5">
        <dgm:presLayoutVars>
          <dgm:bulletEnabled val="1"/>
        </dgm:presLayoutVars>
      </dgm:prSet>
      <dgm:spPr>
        <a:prstGeom prst="rect">
          <a:avLst/>
        </a:prstGeom>
      </dgm:spPr>
    </dgm:pt>
    <dgm:pt modelId="{5CF46C06-6453-4EB1-B789-F7B701186DAB}" type="pres">
      <dgm:prSet presAssocID="{54819E42-1306-485F-804E-2F24D7DAD4EE}" presName="sibTrans" presStyleCnt="0"/>
      <dgm:spPr/>
    </dgm:pt>
    <dgm:pt modelId="{6CE80390-8573-4DB8-83F5-DA8A3F37AC9D}" type="pres">
      <dgm:prSet presAssocID="{A5ACD710-D44C-4070-8A30-4357B4C0025E}" presName="node" presStyleLbl="node1" presStyleIdx="4" presStyleCnt="5">
        <dgm:presLayoutVars>
          <dgm:bulletEnabled val="1"/>
        </dgm:presLayoutVars>
      </dgm:prSet>
      <dgm:spPr>
        <a:prstGeom prst="rect">
          <a:avLst/>
        </a:prstGeom>
      </dgm:spPr>
    </dgm:pt>
  </dgm:ptLst>
  <dgm:cxnLst>
    <dgm:cxn modelId="{01929F03-4D7C-4FF4-A161-402C1ACF5452}" srcId="{9FE4270D-A9B4-4F10-8E27-6E73E1A9DD6D}" destId="{61F1253F-9190-46C1-94EF-E59B5382914D}" srcOrd="3" destOrd="0" parTransId="{599D1834-7847-4E5D-B017-1557AFF3C98B}" sibTransId="{54819E42-1306-485F-804E-2F24D7DAD4EE}"/>
    <dgm:cxn modelId="{B8ECA360-CBA2-468B-86DF-829CC5F69E2F}" srcId="{9FE4270D-A9B4-4F10-8E27-6E73E1A9DD6D}" destId="{A1A2B8F9-330F-4D19-BCF9-8A54035B06E6}" srcOrd="2" destOrd="0" parTransId="{7D79BE4B-70B0-4CE0-B8C1-5757D87CB388}" sibTransId="{D0EA1D8A-9BC3-4360-9D8A-C942C25BC436}"/>
    <dgm:cxn modelId="{CC8E866E-424B-4522-B120-E1E5168B5577}" srcId="{9FE4270D-A9B4-4F10-8E27-6E73E1A9DD6D}" destId="{A5ACD710-D44C-4070-8A30-4357B4C0025E}" srcOrd="4" destOrd="0" parTransId="{AF98D4B8-1544-4B53-BC37-4DF3BF723F54}" sibTransId="{2CA330A7-A286-48EC-9B8D-17A93C763E1F}"/>
    <dgm:cxn modelId="{99DAA350-8420-48A2-87B5-8F659064FD13}" srcId="{9FE4270D-A9B4-4F10-8E27-6E73E1A9DD6D}" destId="{86D60753-8C6B-441C-8EA2-54D30174B40E}" srcOrd="1" destOrd="0" parTransId="{E971D4E2-830E-4AED-877B-BB58B6C064A9}" sibTransId="{A2E67890-BF84-408D-936D-32F7162D89A3}"/>
    <dgm:cxn modelId="{3093DC54-57EC-483E-8294-B616128AEB10}" type="presOf" srcId="{4163DBCB-8936-4F51-B849-9E23F46F0A3E}" destId="{307CF857-C0AD-443F-A459-1A3DAE3C0A05}" srcOrd="0" destOrd="0" presId="urn:microsoft.com/office/officeart/2005/8/layout/default#45"/>
    <dgm:cxn modelId="{56B2D5A0-DB19-4D56-926B-47E2E9ABE071}" type="presOf" srcId="{A5ACD710-D44C-4070-8A30-4357B4C0025E}" destId="{6CE80390-8573-4DB8-83F5-DA8A3F37AC9D}" srcOrd="0" destOrd="0" presId="urn:microsoft.com/office/officeart/2005/8/layout/default#45"/>
    <dgm:cxn modelId="{AB3832A5-1364-4807-B5DB-D49A4948F8BC}" type="presOf" srcId="{A1A2B8F9-330F-4D19-BCF9-8A54035B06E6}" destId="{39422C50-D217-498E-8C3C-F4A08F1AD491}" srcOrd="0" destOrd="0" presId="urn:microsoft.com/office/officeart/2005/8/layout/default#45"/>
    <dgm:cxn modelId="{EF6503A8-D916-4CC2-B711-1B6426173047}" srcId="{9FE4270D-A9B4-4F10-8E27-6E73E1A9DD6D}" destId="{4163DBCB-8936-4F51-B849-9E23F46F0A3E}" srcOrd="0" destOrd="0" parTransId="{1DC89102-ED7E-4DFA-87B1-36998049FB17}" sibTransId="{004FF328-B19D-4D45-8935-F04E6DB6BD84}"/>
    <dgm:cxn modelId="{5BA3C4AD-FBBC-4A28-9BAA-736F991A4F8D}" type="presOf" srcId="{86D60753-8C6B-441C-8EA2-54D30174B40E}" destId="{C9D0DC9D-AA10-42D3-937C-25952647E4E1}" srcOrd="0" destOrd="0" presId="urn:microsoft.com/office/officeart/2005/8/layout/default#45"/>
    <dgm:cxn modelId="{4839F4BA-1001-4DBB-81CE-1245F540B219}" type="presOf" srcId="{9FE4270D-A9B4-4F10-8E27-6E73E1A9DD6D}" destId="{56EB6B26-81E2-4CAC-9228-239E2ECF522D}" srcOrd="0" destOrd="0" presId="urn:microsoft.com/office/officeart/2005/8/layout/default#45"/>
    <dgm:cxn modelId="{897E23BD-3864-4822-9B29-2A6ABBE2AD50}" type="presOf" srcId="{61F1253F-9190-46C1-94EF-E59B5382914D}" destId="{B10C7A7D-C5E4-4435-B184-9604E0ABCCFD}" srcOrd="0" destOrd="0" presId="urn:microsoft.com/office/officeart/2005/8/layout/default#45"/>
    <dgm:cxn modelId="{42BECAEC-CEDD-48F5-943D-2DBEA0382138}" type="presParOf" srcId="{56EB6B26-81E2-4CAC-9228-239E2ECF522D}" destId="{307CF857-C0AD-443F-A459-1A3DAE3C0A05}" srcOrd="0" destOrd="0" presId="urn:microsoft.com/office/officeart/2005/8/layout/default#45"/>
    <dgm:cxn modelId="{7E7893EE-5446-49C4-A225-079E08DF5E0F}" type="presParOf" srcId="{56EB6B26-81E2-4CAC-9228-239E2ECF522D}" destId="{827CB19B-25F2-4F6E-83A2-BF8881FEE08F}" srcOrd="1" destOrd="0" presId="urn:microsoft.com/office/officeart/2005/8/layout/default#45"/>
    <dgm:cxn modelId="{4CDFA54B-9C51-4EEB-9C4F-2EC32FA49ECB}" type="presParOf" srcId="{56EB6B26-81E2-4CAC-9228-239E2ECF522D}" destId="{C9D0DC9D-AA10-42D3-937C-25952647E4E1}" srcOrd="2" destOrd="0" presId="urn:microsoft.com/office/officeart/2005/8/layout/default#45"/>
    <dgm:cxn modelId="{69A778EC-F344-4102-884E-BDAEF817FE33}" type="presParOf" srcId="{56EB6B26-81E2-4CAC-9228-239E2ECF522D}" destId="{E6A5ED4D-27EF-4BD6-8C6E-7CEF18956D84}" srcOrd="3" destOrd="0" presId="urn:microsoft.com/office/officeart/2005/8/layout/default#45"/>
    <dgm:cxn modelId="{CA4B2FB1-B3BF-4F50-AE9F-6E12E4B2E243}" type="presParOf" srcId="{56EB6B26-81E2-4CAC-9228-239E2ECF522D}" destId="{39422C50-D217-498E-8C3C-F4A08F1AD491}" srcOrd="4" destOrd="0" presId="urn:microsoft.com/office/officeart/2005/8/layout/default#45"/>
    <dgm:cxn modelId="{CD8578E6-C220-4819-AACF-B095EF2FF3A7}" type="presParOf" srcId="{56EB6B26-81E2-4CAC-9228-239E2ECF522D}" destId="{F6E95F8C-E920-41D5-A756-3EA3777DDC2C}" srcOrd="5" destOrd="0" presId="urn:microsoft.com/office/officeart/2005/8/layout/default#45"/>
    <dgm:cxn modelId="{A227DBCB-57E6-4013-B56D-DC9F995EC50A}" type="presParOf" srcId="{56EB6B26-81E2-4CAC-9228-239E2ECF522D}" destId="{B10C7A7D-C5E4-4435-B184-9604E0ABCCFD}" srcOrd="6" destOrd="0" presId="urn:microsoft.com/office/officeart/2005/8/layout/default#45"/>
    <dgm:cxn modelId="{C22430C1-3888-4105-992A-C52FECAC5718}" type="presParOf" srcId="{56EB6B26-81E2-4CAC-9228-239E2ECF522D}" destId="{5CF46C06-6453-4EB1-B789-F7B701186DAB}" srcOrd="7" destOrd="0" presId="urn:microsoft.com/office/officeart/2005/8/layout/default#45"/>
    <dgm:cxn modelId="{11F5DFAB-8BEF-4970-A8B6-6A0B726D8CFB}" type="presParOf" srcId="{56EB6B26-81E2-4CAC-9228-239E2ECF522D}" destId="{6CE80390-8573-4DB8-83F5-DA8A3F37AC9D}" srcOrd="8" destOrd="0" presId="urn:microsoft.com/office/officeart/2005/8/layout/default#4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86BACD-79CD-4C79-B13A-A97D34FEAAEF}" type="doc">
      <dgm:prSet loTypeId="urn:microsoft.com/office/officeart/2005/8/layout/default#43" loCatId="list" qsTypeId="urn:microsoft.com/office/officeart/2005/8/quickstyle/simple3" qsCatId="simple" csTypeId="urn:microsoft.com/office/officeart/2005/8/colors/accent2_4" csCatId="accent2" phldr="1"/>
      <dgm:spPr/>
      <dgm:t>
        <a:bodyPr/>
        <a:lstStyle/>
        <a:p>
          <a:endParaRPr lang="en-US"/>
        </a:p>
      </dgm:t>
    </dgm:pt>
    <dgm:pt modelId="{6E939734-8349-45FE-AB95-8DFAFCFEEC83}">
      <dgm:prSet phldrT="[Text]"/>
      <dgm:spPr>
        <a:xfrm>
          <a:off x="0" y="242887"/>
          <a:ext cx="2238374" cy="1343025"/>
        </a:xfrm>
        <a:gradFill rotWithShape="0">
          <a:gsLst>
            <a:gs pos="0">
              <a:srgbClr val="C0504D">
                <a:shade val="50000"/>
                <a:hueOff val="0"/>
                <a:satOff val="0"/>
                <a:lumOff val="0"/>
                <a:alphaOff val="0"/>
                <a:tint val="50000"/>
                <a:satMod val="300000"/>
              </a:srgbClr>
            </a:gs>
            <a:gs pos="35000">
              <a:srgbClr val="C0504D">
                <a:shade val="50000"/>
                <a:hueOff val="0"/>
                <a:satOff val="0"/>
                <a:lumOff val="0"/>
                <a:alphaOff val="0"/>
                <a:tint val="37000"/>
                <a:satMod val="300000"/>
              </a:srgbClr>
            </a:gs>
            <a:gs pos="100000">
              <a:srgbClr val="C0504D">
                <a:shade val="5000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ysClr val="windowText" lastClr="000000"/>
              </a:solidFill>
              <a:latin typeface="Calibri"/>
              <a:ea typeface="+mn-ea"/>
              <a:cs typeface="+mn-cs"/>
            </a:rPr>
            <a:t>Built into many mobile devices</a:t>
          </a:r>
        </a:p>
      </dgm:t>
    </dgm:pt>
    <dgm:pt modelId="{591467A1-6B99-4FBB-87A0-56A080B609FF}" type="parTrans" cxnId="{6D8008D0-FDB0-4CD9-A324-FCB5BEA18F1D}">
      <dgm:prSet/>
      <dgm:spPr/>
      <dgm:t>
        <a:bodyPr/>
        <a:lstStyle/>
        <a:p>
          <a:endParaRPr lang="en-US"/>
        </a:p>
      </dgm:t>
    </dgm:pt>
    <dgm:pt modelId="{62A89FE8-7C74-4B3F-AE32-836727AA8735}" type="sibTrans" cxnId="{6D8008D0-FDB0-4CD9-A324-FCB5BEA18F1D}">
      <dgm:prSet/>
      <dgm:spPr/>
      <dgm:t>
        <a:bodyPr/>
        <a:lstStyle/>
        <a:p>
          <a:endParaRPr lang="en-US"/>
        </a:p>
      </dgm:t>
    </dgm:pt>
    <dgm:pt modelId="{AE722D5C-FBF0-440B-9741-44365C8E9B29}">
      <dgm:prSet phldrT="[Text]"/>
      <dgm:spPr>
        <a:xfrm>
          <a:off x="2462212" y="242887"/>
          <a:ext cx="2238374" cy="1343025"/>
        </a:xfrm>
        <a:gradFill rotWithShape="0">
          <a:gsLst>
            <a:gs pos="0">
              <a:srgbClr val="C0504D">
                <a:shade val="50000"/>
                <a:hueOff val="-27656"/>
                <a:satOff val="-5606"/>
                <a:lumOff val="30834"/>
                <a:alphaOff val="0"/>
                <a:tint val="50000"/>
                <a:satMod val="300000"/>
              </a:srgbClr>
            </a:gs>
            <a:gs pos="35000">
              <a:srgbClr val="C0504D">
                <a:shade val="50000"/>
                <a:hueOff val="-27656"/>
                <a:satOff val="-5606"/>
                <a:lumOff val="30834"/>
                <a:alphaOff val="0"/>
                <a:tint val="37000"/>
                <a:satMod val="300000"/>
              </a:srgbClr>
            </a:gs>
            <a:gs pos="100000">
              <a:srgbClr val="C0504D">
                <a:shade val="50000"/>
                <a:hueOff val="-27656"/>
                <a:satOff val="-5606"/>
                <a:lumOff val="30834"/>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ysClr val="windowText" lastClr="000000"/>
              </a:solidFill>
              <a:latin typeface="Calibri"/>
              <a:ea typeface="+mn-ea"/>
              <a:cs typeface="+mn-cs"/>
            </a:rPr>
            <a:t>Available as a handheld device</a:t>
          </a:r>
        </a:p>
      </dgm:t>
    </dgm:pt>
    <dgm:pt modelId="{645499F6-A0ED-474A-9C2C-AE66522705D9}" type="parTrans" cxnId="{09EF4747-1D93-4A05-81A0-6467440098E7}">
      <dgm:prSet/>
      <dgm:spPr/>
      <dgm:t>
        <a:bodyPr/>
        <a:lstStyle/>
        <a:p>
          <a:endParaRPr lang="en-US"/>
        </a:p>
      </dgm:t>
    </dgm:pt>
    <dgm:pt modelId="{FFAE6386-332D-45C2-9006-2A9ABF845540}" type="sibTrans" cxnId="{09EF4747-1D93-4A05-81A0-6467440098E7}">
      <dgm:prSet/>
      <dgm:spPr/>
      <dgm:t>
        <a:bodyPr/>
        <a:lstStyle/>
        <a:p>
          <a:endParaRPr lang="en-US"/>
        </a:p>
      </dgm:t>
    </dgm:pt>
    <dgm:pt modelId="{E4C8DC80-55E5-486A-9E29-6BA1F49ACB7F}">
      <dgm:prSet phldrT="[Text]"/>
      <dgm:spPr>
        <a:xfrm>
          <a:off x="4924425" y="242887"/>
          <a:ext cx="2238374" cy="1343025"/>
        </a:xfrm>
        <a:gradFill rotWithShape="0">
          <a:gsLst>
            <a:gs pos="0">
              <a:srgbClr val="C0504D">
                <a:shade val="50000"/>
                <a:hueOff val="-27656"/>
                <a:satOff val="-5606"/>
                <a:lumOff val="30834"/>
                <a:alphaOff val="0"/>
                <a:tint val="50000"/>
                <a:satMod val="300000"/>
              </a:srgbClr>
            </a:gs>
            <a:gs pos="35000">
              <a:srgbClr val="C0504D">
                <a:shade val="50000"/>
                <a:hueOff val="-27656"/>
                <a:satOff val="-5606"/>
                <a:lumOff val="30834"/>
                <a:alphaOff val="0"/>
                <a:tint val="37000"/>
                <a:satMod val="300000"/>
              </a:srgbClr>
            </a:gs>
            <a:gs pos="100000">
              <a:srgbClr val="C0504D">
                <a:shade val="50000"/>
                <a:hueOff val="-27656"/>
                <a:satOff val="-5606"/>
                <a:lumOff val="30834"/>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dirty="0">
              <a:solidFill>
                <a:sysClr val="windowText" lastClr="000000"/>
              </a:solidFill>
              <a:latin typeface="Calibri"/>
              <a:ea typeface="+mn-ea"/>
              <a:cs typeface="+mn-cs"/>
            </a:rPr>
            <a:t>Available with new vehicles</a:t>
          </a:r>
        </a:p>
      </dgm:t>
    </dgm:pt>
    <dgm:pt modelId="{43E62A38-4500-4101-B9EC-FC72847B1690}" type="parTrans" cxnId="{538AA094-D211-479F-BFA2-E3B3C07993A2}">
      <dgm:prSet/>
      <dgm:spPr/>
      <dgm:t>
        <a:bodyPr/>
        <a:lstStyle/>
        <a:p>
          <a:endParaRPr lang="en-US"/>
        </a:p>
      </dgm:t>
    </dgm:pt>
    <dgm:pt modelId="{CD0AB08E-8ACB-48F6-A730-B27EFE29650B}" type="sibTrans" cxnId="{538AA094-D211-479F-BFA2-E3B3C07993A2}">
      <dgm:prSet/>
      <dgm:spPr/>
      <dgm:t>
        <a:bodyPr/>
        <a:lstStyle/>
        <a:p>
          <a:endParaRPr lang="en-US"/>
        </a:p>
      </dgm:t>
    </dgm:pt>
    <dgm:pt modelId="{EECDE464-DA61-4279-9684-90A0C7887C6B}" type="pres">
      <dgm:prSet presAssocID="{B986BACD-79CD-4C79-B13A-A97D34FEAAEF}" presName="diagram" presStyleCnt="0">
        <dgm:presLayoutVars>
          <dgm:dir/>
          <dgm:resizeHandles val="exact"/>
        </dgm:presLayoutVars>
      </dgm:prSet>
      <dgm:spPr/>
    </dgm:pt>
    <dgm:pt modelId="{3E00BB15-8B10-4BF5-BE15-908E3C1C0A5F}" type="pres">
      <dgm:prSet presAssocID="{6E939734-8349-45FE-AB95-8DFAFCFEEC83}" presName="node" presStyleLbl="node1" presStyleIdx="0" presStyleCnt="3">
        <dgm:presLayoutVars>
          <dgm:bulletEnabled val="1"/>
        </dgm:presLayoutVars>
      </dgm:prSet>
      <dgm:spPr>
        <a:prstGeom prst="rect">
          <a:avLst/>
        </a:prstGeom>
      </dgm:spPr>
    </dgm:pt>
    <dgm:pt modelId="{6674E181-30E0-40A0-BFA2-593D2AEA43CF}" type="pres">
      <dgm:prSet presAssocID="{62A89FE8-7C74-4B3F-AE32-836727AA8735}" presName="sibTrans" presStyleCnt="0"/>
      <dgm:spPr/>
    </dgm:pt>
    <dgm:pt modelId="{32804B6C-B89D-4E8F-A150-90956286375B}" type="pres">
      <dgm:prSet presAssocID="{AE722D5C-FBF0-440B-9741-44365C8E9B29}" presName="node" presStyleLbl="node1" presStyleIdx="1" presStyleCnt="3">
        <dgm:presLayoutVars>
          <dgm:bulletEnabled val="1"/>
        </dgm:presLayoutVars>
      </dgm:prSet>
      <dgm:spPr>
        <a:prstGeom prst="rect">
          <a:avLst/>
        </a:prstGeom>
      </dgm:spPr>
    </dgm:pt>
    <dgm:pt modelId="{7EEE03FD-8495-4DA5-9B09-E9504445938E}" type="pres">
      <dgm:prSet presAssocID="{FFAE6386-332D-45C2-9006-2A9ABF845540}" presName="sibTrans" presStyleCnt="0"/>
      <dgm:spPr/>
    </dgm:pt>
    <dgm:pt modelId="{F6C7FA76-7502-478D-A763-A05C6E2FC04F}" type="pres">
      <dgm:prSet presAssocID="{E4C8DC80-55E5-486A-9E29-6BA1F49ACB7F}" presName="node" presStyleLbl="node1" presStyleIdx="2" presStyleCnt="3">
        <dgm:presLayoutVars>
          <dgm:bulletEnabled val="1"/>
        </dgm:presLayoutVars>
      </dgm:prSet>
      <dgm:spPr>
        <a:prstGeom prst="rect">
          <a:avLst/>
        </a:prstGeom>
      </dgm:spPr>
    </dgm:pt>
  </dgm:ptLst>
  <dgm:cxnLst>
    <dgm:cxn modelId="{28F87C16-B33A-4445-93C5-474531D8912C}" type="presOf" srcId="{B986BACD-79CD-4C79-B13A-A97D34FEAAEF}" destId="{EECDE464-DA61-4279-9684-90A0C7887C6B}" srcOrd="0" destOrd="0" presId="urn:microsoft.com/office/officeart/2005/8/layout/default#43"/>
    <dgm:cxn modelId="{09EF4747-1D93-4A05-81A0-6467440098E7}" srcId="{B986BACD-79CD-4C79-B13A-A97D34FEAAEF}" destId="{AE722D5C-FBF0-440B-9741-44365C8E9B29}" srcOrd="1" destOrd="0" parTransId="{645499F6-A0ED-474A-9C2C-AE66522705D9}" sibTransId="{FFAE6386-332D-45C2-9006-2A9ABF845540}"/>
    <dgm:cxn modelId="{B0AB0768-C210-4D63-8C6D-E395C8507F77}" type="presOf" srcId="{AE722D5C-FBF0-440B-9741-44365C8E9B29}" destId="{32804B6C-B89D-4E8F-A150-90956286375B}" srcOrd="0" destOrd="0" presId="urn:microsoft.com/office/officeart/2005/8/layout/default#43"/>
    <dgm:cxn modelId="{817EA455-B2AF-4D44-A4C9-142A0518831E}" type="presOf" srcId="{E4C8DC80-55E5-486A-9E29-6BA1F49ACB7F}" destId="{F6C7FA76-7502-478D-A763-A05C6E2FC04F}" srcOrd="0" destOrd="0" presId="urn:microsoft.com/office/officeart/2005/8/layout/default#43"/>
    <dgm:cxn modelId="{D0951780-4212-4741-B8C1-B3FB401338A4}" type="presOf" srcId="{6E939734-8349-45FE-AB95-8DFAFCFEEC83}" destId="{3E00BB15-8B10-4BF5-BE15-908E3C1C0A5F}" srcOrd="0" destOrd="0" presId="urn:microsoft.com/office/officeart/2005/8/layout/default#43"/>
    <dgm:cxn modelId="{538AA094-D211-479F-BFA2-E3B3C07993A2}" srcId="{B986BACD-79CD-4C79-B13A-A97D34FEAAEF}" destId="{E4C8DC80-55E5-486A-9E29-6BA1F49ACB7F}" srcOrd="2" destOrd="0" parTransId="{43E62A38-4500-4101-B9EC-FC72847B1690}" sibTransId="{CD0AB08E-8ACB-48F6-A730-B27EFE29650B}"/>
    <dgm:cxn modelId="{6D8008D0-FDB0-4CD9-A324-FCB5BEA18F1D}" srcId="{B986BACD-79CD-4C79-B13A-A97D34FEAAEF}" destId="{6E939734-8349-45FE-AB95-8DFAFCFEEC83}" srcOrd="0" destOrd="0" parTransId="{591467A1-6B99-4FBB-87A0-56A080B609FF}" sibTransId="{62A89FE8-7C74-4B3F-AE32-836727AA8735}"/>
    <dgm:cxn modelId="{565E4661-FC3A-4354-82D8-E9CE57C9277D}" type="presParOf" srcId="{EECDE464-DA61-4279-9684-90A0C7887C6B}" destId="{3E00BB15-8B10-4BF5-BE15-908E3C1C0A5F}" srcOrd="0" destOrd="0" presId="urn:microsoft.com/office/officeart/2005/8/layout/default#43"/>
    <dgm:cxn modelId="{A2738FDB-EDC3-46F7-8AAB-0F828802F506}" type="presParOf" srcId="{EECDE464-DA61-4279-9684-90A0C7887C6B}" destId="{6674E181-30E0-40A0-BFA2-593D2AEA43CF}" srcOrd="1" destOrd="0" presId="urn:microsoft.com/office/officeart/2005/8/layout/default#43"/>
    <dgm:cxn modelId="{C0982D4B-5D94-42F2-ACD2-F7C9121CB8FD}" type="presParOf" srcId="{EECDE464-DA61-4279-9684-90A0C7887C6B}" destId="{32804B6C-B89D-4E8F-A150-90956286375B}" srcOrd="2" destOrd="0" presId="urn:microsoft.com/office/officeart/2005/8/layout/default#43"/>
    <dgm:cxn modelId="{168DAED6-7C89-4F1C-91A1-3664FE08B5D9}" type="presParOf" srcId="{EECDE464-DA61-4279-9684-90A0C7887C6B}" destId="{7EEE03FD-8495-4DA5-9B09-E9504445938E}" srcOrd="3" destOrd="0" presId="urn:microsoft.com/office/officeart/2005/8/layout/default#43"/>
    <dgm:cxn modelId="{0BE5AAC2-041B-4F89-856D-8F5BCF82D4BD}" type="presParOf" srcId="{EECDE464-DA61-4279-9684-90A0C7887C6B}" destId="{F6C7FA76-7502-478D-A763-A05C6E2FC04F}" srcOrd="4" destOrd="0" presId="urn:microsoft.com/office/officeart/2005/8/layout/default#4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4C8917-BB9D-441B-A61E-82CD57EABB5C}" type="doc">
      <dgm:prSet loTypeId="urn:microsoft.com/office/officeart/2005/8/layout/default#44" loCatId="list" qsTypeId="urn:microsoft.com/office/officeart/2005/8/quickstyle/3d1" qsCatId="3D" csTypeId="urn:microsoft.com/office/officeart/2005/8/colors/accent4_2" csCatId="accent4" phldr="1"/>
      <dgm:spPr/>
      <dgm:t>
        <a:bodyPr/>
        <a:lstStyle/>
        <a:p>
          <a:endParaRPr lang="en-US"/>
        </a:p>
      </dgm:t>
    </dgm:pt>
    <dgm:pt modelId="{28D30D62-EFE4-4CF5-A2DC-30D80B630A4F}">
      <dgm:prSet phldrT="[Text]"/>
      <dgm:spPr>
        <a:xfrm>
          <a:off x="525809" y="744"/>
          <a:ext cx="2402085" cy="1441251"/>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dirty="0">
              <a:solidFill>
                <a:sysClr val="window" lastClr="FFFFFF"/>
              </a:solidFill>
              <a:latin typeface="Calibri"/>
              <a:ea typeface="+mn-ea"/>
              <a:cs typeface="+mn-cs"/>
            </a:rPr>
            <a:t>Online meetings</a:t>
          </a:r>
        </a:p>
      </dgm:t>
    </dgm:pt>
    <dgm:pt modelId="{AD380FC2-899E-4665-A486-0583DF88A557}" type="parTrans" cxnId="{59BD6116-0370-4FDC-B874-A0E3FCADB0CA}">
      <dgm:prSet/>
      <dgm:spPr/>
      <dgm:t>
        <a:bodyPr/>
        <a:lstStyle/>
        <a:p>
          <a:endParaRPr lang="en-US"/>
        </a:p>
      </dgm:t>
    </dgm:pt>
    <dgm:pt modelId="{B4F75B69-D545-4C23-857A-232BEA252C1F}" type="sibTrans" cxnId="{59BD6116-0370-4FDC-B874-A0E3FCADB0CA}">
      <dgm:prSet/>
      <dgm:spPr/>
      <dgm:t>
        <a:bodyPr/>
        <a:lstStyle/>
        <a:p>
          <a:endParaRPr lang="en-US"/>
        </a:p>
      </dgm:t>
    </dgm:pt>
    <dgm:pt modelId="{81FE4BD7-9D34-4F2F-B6FC-6033C461511D}">
      <dgm:prSet phldrT="[Text]"/>
      <dgm:spPr>
        <a:xfrm>
          <a:off x="3168104" y="744"/>
          <a:ext cx="2402085" cy="1441251"/>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b="1" dirty="0">
              <a:solidFill>
                <a:sysClr val="window" lastClr="FFFFFF"/>
              </a:solidFill>
              <a:latin typeface="Calibri"/>
              <a:ea typeface="+mn-ea"/>
              <a:cs typeface="+mn-cs"/>
            </a:rPr>
            <a:t>Web conferences</a:t>
          </a:r>
        </a:p>
      </dgm:t>
    </dgm:pt>
    <dgm:pt modelId="{9F717DF8-A0FD-45F3-93B4-73C270FB01C0}" type="parTrans" cxnId="{094562E1-CF11-48EF-95CC-A90AA6F26BC6}">
      <dgm:prSet/>
      <dgm:spPr/>
      <dgm:t>
        <a:bodyPr/>
        <a:lstStyle/>
        <a:p>
          <a:endParaRPr lang="en-US"/>
        </a:p>
      </dgm:t>
    </dgm:pt>
    <dgm:pt modelId="{C0BC1660-F131-4F23-BD63-74FF42DFF455}" type="sibTrans" cxnId="{094562E1-CF11-48EF-95CC-A90AA6F26BC6}">
      <dgm:prSet/>
      <dgm:spPr/>
      <dgm:t>
        <a:bodyPr/>
        <a:lstStyle/>
        <a:p>
          <a:endParaRPr lang="en-US"/>
        </a:p>
      </dgm:t>
    </dgm:pt>
    <dgm:pt modelId="{6AE2ECEC-5C41-4DB4-B5C5-A3889E6980FD}">
      <dgm:prSet phldrT="[Text]"/>
      <dgm:spPr>
        <a:xfrm>
          <a:off x="1846957" y="1682204"/>
          <a:ext cx="2402085" cy="1441251"/>
        </a:xfr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gm:spPr>
      <dgm:t>
        <a:bodyPr/>
        <a:lstStyle/>
        <a:p>
          <a:r>
            <a:rPr lang="en-US" b="0" dirty="0">
              <a:solidFill>
                <a:sysClr val="window" lastClr="FFFFFF"/>
              </a:solidFill>
              <a:latin typeface="Calibri"/>
              <a:ea typeface="+mn-ea"/>
              <a:cs typeface="+mn-cs"/>
            </a:rPr>
            <a:t>Document management systems</a:t>
          </a:r>
        </a:p>
      </dgm:t>
    </dgm:pt>
    <dgm:pt modelId="{3800EFA0-036F-4840-BEDD-6C8B8A680951}" type="parTrans" cxnId="{431FCE53-9A6E-4794-B834-737036818ECC}">
      <dgm:prSet/>
      <dgm:spPr/>
      <dgm:t>
        <a:bodyPr/>
        <a:lstStyle/>
        <a:p>
          <a:endParaRPr lang="en-US"/>
        </a:p>
      </dgm:t>
    </dgm:pt>
    <dgm:pt modelId="{CBEC4A42-65E2-4277-83CA-FE64E5D30EAC}" type="sibTrans" cxnId="{431FCE53-9A6E-4794-B834-737036818ECC}">
      <dgm:prSet/>
      <dgm:spPr/>
      <dgm:t>
        <a:bodyPr/>
        <a:lstStyle/>
        <a:p>
          <a:endParaRPr lang="en-US"/>
        </a:p>
      </dgm:t>
    </dgm:pt>
    <dgm:pt modelId="{74023026-F66E-4F4F-B6DA-B62731AC12E0}" type="pres">
      <dgm:prSet presAssocID="{884C8917-BB9D-441B-A61E-82CD57EABB5C}" presName="diagram" presStyleCnt="0">
        <dgm:presLayoutVars>
          <dgm:dir/>
          <dgm:resizeHandles val="exact"/>
        </dgm:presLayoutVars>
      </dgm:prSet>
      <dgm:spPr/>
    </dgm:pt>
    <dgm:pt modelId="{447C6DE8-1BD1-4C3D-955D-C4807BB7D69A}" type="pres">
      <dgm:prSet presAssocID="{28D30D62-EFE4-4CF5-A2DC-30D80B630A4F}" presName="node" presStyleLbl="node1" presStyleIdx="0" presStyleCnt="3">
        <dgm:presLayoutVars>
          <dgm:bulletEnabled val="1"/>
        </dgm:presLayoutVars>
      </dgm:prSet>
      <dgm:spPr>
        <a:prstGeom prst="rect">
          <a:avLst/>
        </a:prstGeom>
      </dgm:spPr>
    </dgm:pt>
    <dgm:pt modelId="{8828F28E-4E77-4D3F-B557-D6D3F199CE96}" type="pres">
      <dgm:prSet presAssocID="{B4F75B69-D545-4C23-857A-232BEA252C1F}" presName="sibTrans" presStyleCnt="0"/>
      <dgm:spPr/>
    </dgm:pt>
    <dgm:pt modelId="{0AFEB9E7-6678-42FF-87CF-DD014473D21E}" type="pres">
      <dgm:prSet presAssocID="{81FE4BD7-9D34-4F2F-B6FC-6033C461511D}" presName="node" presStyleLbl="node1" presStyleIdx="1" presStyleCnt="3">
        <dgm:presLayoutVars>
          <dgm:bulletEnabled val="1"/>
        </dgm:presLayoutVars>
      </dgm:prSet>
      <dgm:spPr>
        <a:prstGeom prst="rect">
          <a:avLst/>
        </a:prstGeom>
      </dgm:spPr>
    </dgm:pt>
    <dgm:pt modelId="{95BFAFE1-FE7C-4837-9C03-5CA4F9C2A286}" type="pres">
      <dgm:prSet presAssocID="{C0BC1660-F131-4F23-BD63-74FF42DFF455}" presName="sibTrans" presStyleCnt="0"/>
      <dgm:spPr/>
    </dgm:pt>
    <dgm:pt modelId="{17C471F3-CBE0-46B0-8BE6-7628CA5C79E9}" type="pres">
      <dgm:prSet presAssocID="{6AE2ECEC-5C41-4DB4-B5C5-A3889E6980FD}" presName="node" presStyleLbl="node1" presStyleIdx="2" presStyleCnt="3">
        <dgm:presLayoutVars>
          <dgm:bulletEnabled val="1"/>
        </dgm:presLayoutVars>
      </dgm:prSet>
      <dgm:spPr>
        <a:prstGeom prst="rect">
          <a:avLst/>
        </a:prstGeom>
      </dgm:spPr>
    </dgm:pt>
  </dgm:ptLst>
  <dgm:cxnLst>
    <dgm:cxn modelId="{59BD6116-0370-4FDC-B874-A0E3FCADB0CA}" srcId="{884C8917-BB9D-441B-A61E-82CD57EABB5C}" destId="{28D30D62-EFE4-4CF5-A2DC-30D80B630A4F}" srcOrd="0" destOrd="0" parTransId="{AD380FC2-899E-4665-A486-0583DF88A557}" sibTransId="{B4F75B69-D545-4C23-857A-232BEA252C1F}"/>
    <dgm:cxn modelId="{F1B3F16B-1181-49C7-B6C2-720BF2F4DBBD}" type="presOf" srcId="{81FE4BD7-9D34-4F2F-B6FC-6033C461511D}" destId="{0AFEB9E7-6678-42FF-87CF-DD014473D21E}" srcOrd="0" destOrd="0" presId="urn:microsoft.com/office/officeart/2005/8/layout/default#44"/>
    <dgm:cxn modelId="{431FCE53-9A6E-4794-B834-737036818ECC}" srcId="{884C8917-BB9D-441B-A61E-82CD57EABB5C}" destId="{6AE2ECEC-5C41-4DB4-B5C5-A3889E6980FD}" srcOrd="2" destOrd="0" parTransId="{3800EFA0-036F-4840-BEDD-6C8B8A680951}" sibTransId="{CBEC4A42-65E2-4277-83CA-FE64E5D30EAC}"/>
    <dgm:cxn modelId="{E15878D5-0AE7-494E-9445-8398FCAA2DCC}" type="presOf" srcId="{884C8917-BB9D-441B-A61E-82CD57EABB5C}" destId="{74023026-F66E-4F4F-B6DA-B62731AC12E0}" srcOrd="0" destOrd="0" presId="urn:microsoft.com/office/officeart/2005/8/layout/default#44"/>
    <dgm:cxn modelId="{094562E1-CF11-48EF-95CC-A90AA6F26BC6}" srcId="{884C8917-BB9D-441B-A61E-82CD57EABB5C}" destId="{81FE4BD7-9D34-4F2F-B6FC-6033C461511D}" srcOrd="1" destOrd="0" parTransId="{9F717DF8-A0FD-45F3-93B4-73C270FB01C0}" sibTransId="{C0BC1660-F131-4F23-BD63-74FF42DFF455}"/>
    <dgm:cxn modelId="{91132BE5-570D-4446-8A6E-E1CC0F50DD16}" type="presOf" srcId="{28D30D62-EFE4-4CF5-A2DC-30D80B630A4F}" destId="{447C6DE8-1BD1-4C3D-955D-C4807BB7D69A}" srcOrd="0" destOrd="0" presId="urn:microsoft.com/office/officeart/2005/8/layout/default#44"/>
    <dgm:cxn modelId="{7AC8FBE5-8E25-44CD-A5B4-BE0291AB8849}" type="presOf" srcId="{6AE2ECEC-5C41-4DB4-B5C5-A3889E6980FD}" destId="{17C471F3-CBE0-46B0-8BE6-7628CA5C79E9}" srcOrd="0" destOrd="0" presId="urn:microsoft.com/office/officeart/2005/8/layout/default#44"/>
    <dgm:cxn modelId="{146A2E76-BFBE-4923-8D34-F98EDCDB4866}" type="presParOf" srcId="{74023026-F66E-4F4F-B6DA-B62731AC12E0}" destId="{447C6DE8-1BD1-4C3D-955D-C4807BB7D69A}" srcOrd="0" destOrd="0" presId="urn:microsoft.com/office/officeart/2005/8/layout/default#44"/>
    <dgm:cxn modelId="{40FE9F52-E9AA-4D13-B9E5-231F1707C22D}" type="presParOf" srcId="{74023026-F66E-4F4F-B6DA-B62731AC12E0}" destId="{8828F28E-4E77-4D3F-B557-D6D3F199CE96}" srcOrd="1" destOrd="0" presId="urn:microsoft.com/office/officeart/2005/8/layout/default#44"/>
    <dgm:cxn modelId="{AF828D4F-67EB-4EB5-A719-7B96F8011B40}" type="presParOf" srcId="{74023026-F66E-4F4F-B6DA-B62731AC12E0}" destId="{0AFEB9E7-6678-42FF-87CF-DD014473D21E}" srcOrd="2" destOrd="0" presId="urn:microsoft.com/office/officeart/2005/8/layout/default#44"/>
    <dgm:cxn modelId="{ABE11CD6-CF2F-4B30-8BB4-3ED8085B40F2}" type="presParOf" srcId="{74023026-F66E-4F4F-B6DA-B62731AC12E0}" destId="{95BFAFE1-FE7C-4837-9C03-5CA4F9C2A286}" srcOrd="3" destOrd="0" presId="urn:microsoft.com/office/officeart/2005/8/layout/default#44"/>
    <dgm:cxn modelId="{0157A090-652D-4301-96BF-54B5DD64491F}" type="presParOf" srcId="{74023026-F66E-4F4F-B6DA-B62731AC12E0}" destId="{17C471F3-CBE0-46B0-8BE6-7628CA5C79E9}" srcOrd="4" destOrd="0" presId="urn:microsoft.com/office/officeart/2005/8/layout/default#4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CF857-C0AD-443F-A459-1A3DAE3C0A05}">
      <dsp:nvSpPr>
        <dsp:cNvPr id="0" name=""/>
        <dsp:cNvSpPr/>
      </dsp:nvSpPr>
      <dsp:spPr>
        <a:xfrm>
          <a:off x="883443" y="917"/>
          <a:ext cx="1971972" cy="1183183"/>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Calibri"/>
              <a:ea typeface="+mn-ea"/>
              <a:cs typeface="+mn-cs"/>
            </a:rPr>
            <a:t>Facilitating communications</a:t>
          </a:r>
        </a:p>
      </dsp:txBody>
      <dsp:txXfrm>
        <a:off x="883443" y="917"/>
        <a:ext cx="1971972" cy="1183183"/>
      </dsp:txXfrm>
    </dsp:sp>
    <dsp:sp modelId="{C9D0DC9D-AA10-42D3-937C-25952647E4E1}">
      <dsp:nvSpPr>
        <dsp:cNvPr id="0" name=""/>
        <dsp:cNvSpPr/>
      </dsp:nvSpPr>
      <dsp:spPr>
        <a:xfrm>
          <a:off x="3052613" y="917"/>
          <a:ext cx="1971972" cy="1183183"/>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Calibri"/>
              <a:ea typeface="+mn-ea"/>
              <a:cs typeface="+mn-cs"/>
            </a:rPr>
            <a:t>Sharing hardware</a:t>
          </a:r>
        </a:p>
      </dsp:txBody>
      <dsp:txXfrm>
        <a:off x="3052613" y="917"/>
        <a:ext cx="1971972" cy="1183183"/>
      </dsp:txXfrm>
    </dsp:sp>
    <dsp:sp modelId="{39422C50-D217-498E-8C3C-F4A08F1AD491}">
      <dsp:nvSpPr>
        <dsp:cNvPr id="0" name=""/>
        <dsp:cNvSpPr/>
      </dsp:nvSpPr>
      <dsp:spPr>
        <a:xfrm>
          <a:off x="5221783" y="917"/>
          <a:ext cx="1971972" cy="1183183"/>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Calibri"/>
              <a:ea typeface="+mn-ea"/>
              <a:cs typeface="+mn-cs"/>
            </a:rPr>
            <a:t>Sharing data and information</a:t>
          </a:r>
        </a:p>
      </dsp:txBody>
      <dsp:txXfrm>
        <a:off x="5221783" y="917"/>
        <a:ext cx="1971972" cy="1183183"/>
      </dsp:txXfrm>
    </dsp:sp>
    <dsp:sp modelId="{B10C7A7D-C5E4-4435-B184-9604E0ABCCFD}">
      <dsp:nvSpPr>
        <dsp:cNvPr id="0" name=""/>
        <dsp:cNvSpPr/>
      </dsp:nvSpPr>
      <dsp:spPr>
        <a:xfrm>
          <a:off x="1968028" y="1381298"/>
          <a:ext cx="1971972" cy="1183183"/>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Calibri"/>
              <a:ea typeface="+mn-ea"/>
              <a:cs typeface="+mn-cs"/>
            </a:rPr>
            <a:t>Sharing software</a:t>
          </a:r>
        </a:p>
      </dsp:txBody>
      <dsp:txXfrm>
        <a:off x="1968028" y="1381298"/>
        <a:ext cx="1971972" cy="1183183"/>
      </dsp:txXfrm>
    </dsp:sp>
    <dsp:sp modelId="{6CE80390-8573-4DB8-83F5-DA8A3F37AC9D}">
      <dsp:nvSpPr>
        <dsp:cNvPr id="0" name=""/>
        <dsp:cNvSpPr/>
      </dsp:nvSpPr>
      <dsp:spPr>
        <a:xfrm>
          <a:off x="4137198" y="1381298"/>
          <a:ext cx="1971972" cy="1183183"/>
        </a:xfrm>
        <a:prstGeom prst="rect">
          <a:avLst/>
        </a:prstGeom>
        <a:gradFill rotWithShape="0">
          <a:gsLst>
            <a:gs pos="0">
              <a:srgbClr val="C0504D">
                <a:hueOff val="0"/>
                <a:satOff val="0"/>
                <a:lumOff val="0"/>
                <a:alphaOff val="0"/>
                <a:shade val="51000"/>
                <a:satMod val="130000"/>
              </a:srgbClr>
            </a:gs>
            <a:gs pos="80000">
              <a:srgbClr val="C0504D">
                <a:hueOff val="0"/>
                <a:satOff val="0"/>
                <a:lumOff val="0"/>
                <a:alphaOff val="0"/>
                <a:shade val="93000"/>
                <a:satMod val="130000"/>
              </a:srgbClr>
            </a:gs>
            <a:gs pos="100000">
              <a:srgbClr val="C0504D">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solidFill>
                <a:sysClr val="window" lastClr="FFFFFF"/>
              </a:solidFill>
              <a:latin typeface="Calibri"/>
              <a:ea typeface="+mn-ea"/>
              <a:cs typeface="+mn-cs"/>
            </a:rPr>
            <a:t>Transferring funds</a:t>
          </a:r>
        </a:p>
      </dsp:txBody>
      <dsp:txXfrm>
        <a:off x="4137198" y="1381298"/>
        <a:ext cx="1971972" cy="1183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00BB15-8B10-4BF5-BE15-908E3C1C0A5F}">
      <dsp:nvSpPr>
        <dsp:cNvPr id="0" name=""/>
        <dsp:cNvSpPr/>
      </dsp:nvSpPr>
      <dsp:spPr>
        <a:xfrm>
          <a:off x="0" y="242887"/>
          <a:ext cx="2238374" cy="1343025"/>
        </a:xfrm>
        <a:prstGeom prst="rect">
          <a:avLst/>
        </a:prstGeom>
        <a:gradFill rotWithShape="0">
          <a:gsLst>
            <a:gs pos="0">
              <a:srgbClr val="C0504D">
                <a:shade val="50000"/>
                <a:hueOff val="0"/>
                <a:satOff val="0"/>
                <a:lumOff val="0"/>
                <a:alphaOff val="0"/>
                <a:tint val="50000"/>
                <a:satMod val="300000"/>
              </a:srgbClr>
            </a:gs>
            <a:gs pos="35000">
              <a:srgbClr val="C0504D">
                <a:shade val="50000"/>
                <a:hueOff val="0"/>
                <a:satOff val="0"/>
                <a:lumOff val="0"/>
                <a:alphaOff val="0"/>
                <a:tint val="37000"/>
                <a:satMod val="300000"/>
              </a:srgbClr>
            </a:gs>
            <a:gs pos="100000">
              <a:srgbClr val="C0504D">
                <a:shade val="50000"/>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ysClr val="windowText" lastClr="000000"/>
              </a:solidFill>
              <a:latin typeface="Calibri"/>
              <a:ea typeface="+mn-ea"/>
              <a:cs typeface="+mn-cs"/>
            </a:rPr>
            <a:t>Built into many mobile devices</a:t>
          </a:r>
        </a:p>
      </dsp:txBody>
      <dsp:txXfrm>
        <a:off x="0" y="242887"/>
        <a:ext cx="2238374" cy="1343025"/>
      </dsp:txXfrm>
    </dsp:sp>
    <dsp:sp modelId="{32804B6C-B89D-4E8F-A150-90956286375B}">
      <dsp:nvSpPr>
        <dsp:cNvPr id="0" name=""/>
        <dsp:cNvSpPr/>
      </dsp:nvSpPr>
      <dsp:spPr>
        <a:xfrm>
          <a:off x="2462212" y="242887"/>
          <a:ext cx="2238374" cy="1343025"/>
        </a:xfrm>
        <a:prstGeom prst="rect">
          <a:avLst/>
        </a:prstGeom>
        <a:gradFill rotWithShape="0">
          <a:gsLst>
            <a:gs pos="0">
              <a:srgbClr val="C0504D">
                <a:shade val="50000"/>
                <a:hueOff val="-27656"/>
                <a:satOff val="-5606"/>
                <a:lumOff val="30834"/>
                <a:alphaOff val="0"/>
                <a:tint val="50000"/>
                <a:satMod val="300000"/>
              </a:srgbClr>
            </a:gs>
            <a:gs pos="35000">
              <a:srgbClr val="C0504D">
                <a:shade val="50000"/>
                <a:hueOff val="-27656"/>
                <a:satOff val="-5606"/>
                <a:lumOff val="30834"/>
                <a:alphaOff val="0"/>
                <a:tint val="37000"/>
                <a:satMod val="300000"/>
              </a:srgbClr>
            </a:gs>
            <a:gs pos="100000">
              <a:srgbClr val="C0504D">
                <a:shade val="50000"/>
                <a:hueOff val="-27656"/>
                <a:satOff val="-5606"/>
                <a:lumOff val="30834"/>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ysClr val="windowText" lastClr="000000"/>
              </a:solidFill>
              <a:latin typeface="Calibri"/>
              <a:ea typeface="+mn-ea"/>
              <a:cs typeface="+mn-cs"/>
            </a:rPr>
            <a:t>Available as a handheld device</a:t>
          </a:r>
        </a:p>
      </dsp:txBody>
      <dsp:txXfrm>
        <a:off x="2462212" y="242887"/>
        <a:ext cx="2238374" cy="1343025"/>
      </dsp:txXfrm>
    </dsp:sp>
    <dsp:sp modelId="{F6C7FA76-7502-478D-A763-A05C6E2FC04F}">
      <dsp:nvSpPr>
        <dsp:cNvPr id="0" name=""/>
        <dsp:cNvSpPr/>
      </dsp:nvSpPr>
      <dsp:spPr>
        <a:xfrm>
          <a:off x="4924425" y="242887"/>
          <a:ext cx="2238374" cy="1343025"/>
        </a:xfrm>
        <a:prstGeom prst="rect">
          <a:avLst/>
        </a:prstGeom>
        <a:gradFill rotWithShape="0">
          <a:gsLst>
            <a:gs pos="0">
              <a:srgbClr val="C0504D">
                <a:shade val="50000"/>
                <a:hueOff val="-27656"/>
                <a:satOff val="-5606"/>
                <a:lumOff val="30834"/>
                <a:alphaOff val="0"/>
                <a:tint val="50000"/>
                <a:satMod val="300000"/>
              </a:srgbClr>
            </a:gs>
            <a:gs pos="35000">
              <a:srgbClr val="C0504D">
                <a:shade val="50000"/>
                <a:hueOff val="-27656"/>
                <a:satOff val="-5606"/>
                <a:lumOff val="30834"/>
                <a:alphaOff val="0"/>
                <a:tint val="37000"/>
                <a:satMod val="300000"/>
              </a:srgbClr>
            </a:gs>
            <a:gs pos="100000">
              <a:srgbClr val="C0504D">
                <a:shade val="50000"/>
                <a:hueOff val="-27656"/>
                <a:satOff val="-5606"/>
                <a:lumOff val="30834"/>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ysClr val="windowText" lastClr="000000"/>
              </a:solidFill>
              <a:latin typeface="Calibri"/>
              <a:ea typeface="+mn-ea"/>
              <a:cs typeface="+mn-cs"/>
            </a:rPr>
            <a:t>Available with new vehicles</a:t>
          </a:r>
        </a:p>
      </dsp:txBody>
      <dsp:txXfrm>
        <a:off x="4924425" y="242887"/>
        <a:ext cx="2238374" cy="1343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C6DE8-1BD1-4C3D-955D-C4807BB7D69A}">
      <dsp:nvSpPr>
        <dsp:cNvPr id="0" name=""/>
        <dsp:cNvSpPr/>
      </dsp:nvSpPr>
      <dsp:spPr>
        <a:xfrm>
          <a:off x="525809" y="744"/>
          <a:ext cx="2402085" cy="1441251"/>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ysClr val="window" lastClr="FFFFFF"/>
              </a:solidFill>
              <a:latin typeface="Calibri"/>
              <a:ea typeface="+mn-ea"/>
              <a:cs typeface="+mn-cs"/>
            </a:rPr>
            <a:t>Online meetings</a:t>
          </a:r>
        </a:p>
      </dsp:txBody>
      <dsp:txXfrm>
        <a:off x="525809" y="744"/>
        <a:ext cx="2402085" cy="1441251"/>
      </dsp:txXfrm>
    </dsp:sp>
    <dsp:sp modelId="{0AFEB9E7-6678-42FF-87CF-DD014473D21E}">
      <dsp:nvSpPr>
        <dsp:cNvPr id="0" name=""/>
        <dsp:cNvSpPr/>
      </dsp:nvSpPr>
      <dsp:spPr>
        <a:xfrm>
          <a:off x="3168104" y="744"/>
          <a:ext cx="2402085" cy="1441251"/>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1" kern="1200" dirty="0">
              <a:solidFill>
                <a:sysClr val="window" lastClr="FFFFFF"/>
              </a:solidFill>
              <a:latin typeface="Calibri"/>
              <a:ea typeface="+mn-ea"/>
              <a:cs typeface="+mn-cs"/>
            </a:rPr>
            <a:t>Web conferences</a:t>
          </a:r>
        </a:p>
      </dsp:txBody>
      <dsp:txXfrm>
        <a:off x="3168104" y="744"/>
        <a:ext cx="2402085" cy="1441251"/>
      </dsp:txXfrm>
    </dsp:sp>
    <dsp:sp modelId="{17C471F3-CBE0-46B0-8BE6-7628CA5C79E9}">
      <dsp:nvSpPr>
        <dsp:cNvPr id="0" name=""/>
        <dsp:cNvSpPr/>
      </dsp:nvSpPr>
      <dsp:spPr>
        <a:xfrm>
          <a:off x="1846957" y="1682204"/>
          <a:ext cx="2402085" cy="1441251"/>
        </a:xfrm>
        <a:prstGeom prst="rect">
          <a:avLst/>
        </a:prstGeom>
        <a:gradFill rotWithShape="0">
          <a:gsLst>
            <a:gs pos="0">
              <a:srgbClr val="8064A2">
                <a:hueOff val="0"/>
                <a:satOff val="0"/>
                <a:lumOff val="0"/>
                <a:alphaOff val="0"/>
                <a:shade val="51000"/>
                <a:satMod val="130000"/>
              </a:srgbClr>
            </a:gs>
            <a:gs pos="80000">
              <a:srgbClr val="8064A2">
                <a:hueOff val="0"/>
                <a:satOff val="0"/>
                <a:lumOff val="0"/>
                <a:alphaOff val="0"/>
                <a:shade val="93000"/>
                <a:satMod val="130000"/>
              </a:srgbClr>
            </a:gs>
            <a:gs pos="100000">
              <a:srgbClr val="8064A2">
                <a:hueOff val="0"/>
                <a:satOff val="0"/>
                <a:lumOff val="0"/>
                <a:alphaOff val="0"/>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b="0" kern="1200" dirty="0">
              <a:solidFill>
                <a:sysClr val="window" lastClr="FFFFFF"/>
              </a:solidFill>
              <a:latin typeface="Calibri"/>
              <a:ea typeface="+mn-ea"/>
              <a:cs typeface="+mn-cs"/>
            </a:rPr>
            <a:t>Document management systems</a:t>
          </a:r>
        </a:p>
      </dsp:txBody>
      <dsp:txXfrm>
        <a:off x="1846957" y="1682204"/>
        <a:ext cx="2402085" cy="14412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45">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43">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44">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24279093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techtarget.com/searchnetworking/definition/network-topology"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s://www.techtarget.com/searchnetworking/definition/Etherne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9E1B2F9A-186B-4AC8-B273-1CDEBB29F7E8}" type="slidenum">
              <a:rPr lang="zh-TW" altLang="en-US" smtClean="0"/>
              <a:pPr>
                <a:defRPr/>
              </a:pPr>
              <a:t>1</a:t>
            </a:fld>
            <a:endParaRPr lang="en-US" altLang="zh-TW"/>
          </a:p>
        </p:txBody>
      </p:sp>
    </p:spTree>
    <p:extLst>
      <p:ext uri="{BB962C8B-B14F-4D97-AF65-F5344CB8AC3E}">
        <p14:creationId xmlns:p14="http://schemas.microsoft.com/office/powerpoint/2010/main" val="3334662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23232"/>
                </a:solidFill>
                <a:effectLst/>
                <a:latin typeface="Arial" panose="020B0604020202020204" pitchFamily="34" charset="0"/>
              </a:rPr>
              <a:t>What is a star network?</a:t>
            </a:r>
          </a:p>
          <a:p>
            <a:pPr algn="l"/>
            <a:r>
              <a:rPr lang="en-US" b="0" i="0" dirty="0">
                <a:solidFill>
                  <a:srgbClr val="666666"/>
                </a:solidFill>
                <a:effectLst/>
                <a:latin typeface="Arial" panose="020B0604020202020204" pitchFamily="34" charset="0"/>
              </a:rPr>
              <a:t>A star network is a local area network (LAN) topology in which all nodes -- personal computers (PCs), workstations or other devices -- are directly connected to a common central computer that is often referred to as a </a:t>
            </a:r>
            <a:r>
              <a:rPr lang="en-US" b="0" i="1" dirty="0">
                <a:solidFill>
                  <a:srgbClr val="666666"/>
                </a:solidFill>
                <a:effectLst/>
                <a:latin typeface="Arial" panose="020B0604020202020204" pitchFamily="34" charset="0"/>
              </a:rPr>
              <a:t>hub</a:t>
            </a:r>
            <a:r>
              <a:rPr lang="en-US" b="0" i="0" dirty="0">
                <a:solidFill>
                  <a:srgbClr val="666666"/>
                </a:solidFill>
                <a:effectLst/>
                <a:latin typeface="Arial" panose="020B0604020202020204" pitchFamily="34" charset="0"/>
              </a:rPr>
              <a:t>. Therefore, a star network is often referred to as a</a:t>
            </a:r>
            <a:r>
              <a:rPr lang="en-US" b="0" i="1" dirty="0">
                <a:solidFill>
                  <a:srgbClr val="666666"/>
                </a:solidFill>
                <a:effectLst/>
                <a:latin typeface="Arial" panose="020B0604020202020204" pitchFamily="34" charset="0"/>
              </a:rPr>
              <a:t> hub-and-spoke</a:t>
            </a:r>
            <a:r>
              <a:rPr lang="en-US" b="0" i="0" dirty="0">
                <a:solidFill>
                  <a:srgbClr val="666666"/>
                </a:solidFill>
                <a:effectLst/>
                <a:latin typeface="Arial" panose="020B0604020202020204" pitchFamily="34" charset="0"/>
              </a:rPr>
              <a:t> </a:t>
            </a:r>
            <a:r>
              <a:rPr lang="en-US" b="0" i="0" u="sng" dirty="0">
                <a:solidFill>
                  <a:srgbClr val="007CAD"/>
                </a:solidFill>
                <a:effectLst/>
                <a:latin typeface="Arial" panose="020B0604020202020204" pitchFamily="34" charset="0"/>
                <a:hlinkClick r:id="rId3"/>
              </a:rPr>
              <a:t>network topology</a:t>
            </a:r>
            <a:r>
              <a:rPr lang="en-US" b="0" i="0" dirty="0">
                <a:solidFill>
                  <a:srgbClr val="666666"/>
                </a:solidFill>
                <a:effectLst/>
                <a:latin typeface="Arial" panose="020B0604020202020204" pitchFamily="34" charset="0"/>
              </a:rPr>
              <a:t>.</a:t>
            </a:r>
          </a:p>
          <a:p>
            <a:pPr algn="l"/>
            <a:r>
              <a:rPr lang="en-US" b="0" i="0" dirty="0">
                <a:solidFill>
                  <a:srgbClr val="666666"/>
                </a:solidFill>
                <a:effectLst/>
                <a:latin typeface="Arial" panose="020B0604020202020204" pitchFamily="34" charset="0"/>
              </a:rPr>
              <a:t>Every workstation connected to the hub is indirectly connected to each workstation using the hub as an intermediary device. Star networks are typically deployed at the access layer of enterprise networks. The access layer uses a centralized network switch to connect all endpoints to the rest of the LAN.</a:t>
            </a:r>
          </a:p>
          <a:p>
            <a:pPr algn="l"/>
            <a:r>
              <a:rPr lang="en-US" b="1" i="0" dirty="0">
                <a:solidFill>
                  <a:srgbClr val="323232"/>
                </a:solidFill>
                <a:effectLst/>
                <a:latin typeface="Arial" panose="020B0604020202020204" pitchFamily="34" charset="0"/>
              </a:rPr>
              <a:t>How does a star network work?</a:t>
            </a:r>
          </a:p>
          <a:p>
            <a:pPr algn="l"/>
            <a:r>
              <a:rPr lang="en-US" b="0" i="0" dirty="0">
                <a:solidFill>
                  <a:srgbClr val="666666"/>
                </a:solidFill>
                <a:effectLst/>
                <a:latin typeface="Arial" panose="020B0604020202020204" pitchFamily="34" charset="0"/>
              </a:rPr>
              <a:t>Because a star network uses a centralized hub, that hub is responsible for controlling communications between devices. However, there are different ways that a central hub can manage these communications. For example, an </a:t>
            </a:r>
            <a:r>
              <a:rPr lang="en-US" b="0" i="0" u="sng" dirty="0">
                <a:solidFill>
                  <a:srgbClr val="007CAD"/>
                </a:solidFill>
                <a:effectLst/>
                <a:latin typeface="Arial" panose="020B0604020202020204" pitchFamily="34" charset="0"/>
                <a:hlinkClick r:id="rId4"/>
              </a:rPr>
              <a:t>Ethernet</a:t>
            </a:r>
            <a:r>
              <a:rPr lang="en-US" b="0" i="0" dirty="0">
                <a:solidFill>
                  <a:srgbClr val="666666"/>
                </a:solidFill>
                <a:effectLst/>
                <a:latin typeface="Arial" panose="020B0604020202020204" pitchFamily="34" charset="0"/>
              </a:rPr>
              <a:t> hub is a network device that simply listens to a communication destined for a device on a different spoke and then retransmits -- or broadcasts -- the message out to all spokes. This is the simplest form of a network hub, as it only must repeat the message to all other connected spokes. But this method can become inefficient quickly, as each communication is sent out to all spokes, as opposed to only the spoke the message was intended for.</a:t>
            </a:r>
          </a:p>
          <a:p>
            <a:endParaRPr lang="en-US"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28</a:t>
            </a:fld>
            <a:endParaRPr lang="en-US" altLang="zh-TW"/>
          </a:p>
        </p:txBody>
      </p:sp>
    </p:spTree>
    <p:extLst>
      <p:ext uri="{BB962C8B-B14F-4D97-AF65-F5344CB8AC3E}">
        <p14:creationId xmlns:p14="http://schemas.microsoft.com/office/powerpoint/2010/main" val="1449264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Lato" panose="020F0502020204030203" pitchFamily="34" charset="0"/>
              </a:rPr>
              <a:t>What is ring topology?</a:t>
            </a:r>
          </a:p>
          <a:p>
            <a:pPr algn="l"/>
            <a:r>
              <a:rPr lang="en-US" b="0" i="0" dirty="0">
                <a:solidFill>
                  <a:srgbClr val="000000"/>
                </a:solidFill>
                <a:effectLst/>
                <a:latin typeface="Lato" panose="020F0502020204030203" pitchFamily="34" charset="0"/>
              </a:rPr>
              <a:t>Ring topology is a type of network configuration where devices are connected in a circular manner, forming a closed loop. In this setup, each device is connected to exactly two other devices, creating a continuous pathway for data transmission. This means that data travels in only one direction around the ring, passing through each device until it reaches its destination.</a:t>
            </a:r>
          </a:p>
          <a:p>
            <a:pPr algn="l"/>
            <a:r>
              <a:rPr lang="en-US" b="1" i="0" dirty="0">
                <a:solidFill>
                  <a:srgbClr val="000000"/>
                </a:solidFill>
                <a:effectLst/>
                <a:latin typeface="Lato" panose="020F0502020204030203" pitchFamily="34" charset="0"/>
              </a:rPr>
              <a:t>How does ring topology work?</a:t>
            </a:r>
          </a:p>
          <a:p>
            <a:pPr algn="l"/>
            <a:r>
              <a:rPr lang="en-US" b="0" i="0" dirty="0">
                <a:solidFill>
                  <a:srgbClr val="000000"/>
                </a:solidFill>
                <a:effectLst/>
                <a:latin typeface="Lato" panose="020F0502020204030203" pitchFamily="34" charset="0"/>
              </a:rPr>
              <a:t>In a ring topology, data is transmitted from one device to the next in a sequential manner. When you send data from your device, it travels to the next device in the ring, and that device passes it along to the next device until it reaches the intended recipient. Each device in the ring acts as a repeater, regenerating and retransmitting the data, ensuring that it continues to flow around the ring.</a:t>
            </a:r>
          </a:p>
          <a:p>
            <a:pPr algn="l"/>
            <a:r>
              <a:rPr lang="en-US" b="1" i="0" dirty="0">
                <a:solidFill>
                  <a:srgbClr val="000000"/>
                </a:solidFill>
                <a:effectLst/>
                <a:latin typeface="Lato" panose="020F0502020204030203" pitchFamily="34" charset="0"/>
              </a:rPr>
              <a:t>What are the advantages of using ring topology?</a:t>
            </a:r>
          </a:p>
          <a:p>
            <a:pPr algn="l"/>
            <a:r>
              <a:rPr lang="en-US" b="0" i="0" dirty="0">
                <a:solidFill>
                  <a:srgbClr val="000000"/>
                </a:solidFill>
                <a:effectLst/>
                <a:latin typeface="Lato" panose="020F0502020204030203" pitchFamily="34" charset="0"/>
              </a:rPr>
              <a:t>One advantage of a ring topology is that it provides equal access to all devices on the network. Since data travels in a circular path, each device has an equal opportunity to send and receive data. Additionally, ring networks can handle high data loads more efficiently because each device has dedicated time slots to transmit data, reducing the chances of collisions.</a:t>
            </a:r>
          </a:p>
          <a:p>
            <a:pPr algn="l"/>
            <a:r>
              <a:rPr lang="en-US" b="1" i="0" dirty="0">
                <a:solidFill>
                  <a:srgbClr val="000000"/>
                </a:solidFill>
                <a:effectLst/>
                <a:latin typeface="Lato" panose="020F0502020204030203" pitchFamily="34" charset="0"/>
              </a:rPr>
              <a:t>Can you give examples of devices that use ring topology?</a:t>
            </a:r>
          </a:p>
          <a:p>
            <a:pPr algn="l"/>
            <a:r>
              <a:rPr lang="en-US" b="0" i="0" dirty="0">
                <a:solidFill>
                  <a:srgbClr val="000000"/>
                </a:solidFill>
                <a:effectLst/>
                <a:latin typeface="Lato" panose="020F0502020204030203" pitchFamily="34" charset="0"/>
              </a:rPr>
              <a:t>Sure, token ring and fiber distributed data interface (FDDI) are examples of network technologies that use a ring topology. Token ring was commonly used in older computer networks, while FDDI was primarily used for high-speed fiber optic networks. These technologies are not as prevalent today, as other topologies like Ethernet have become more popular.</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31</a:t>
            </a:fld>
            <a:endParaRPr lang="en-US" altLang="zh-TW"/>
          </a:p>
        </p:txBody>
      </p:sp>
    </p:spTree>
    <p:extLst>
      <p:ext uri="{BB962C8B-B14F-4D97-AF65-F5344CB8AC3E}">
        <p14:creationId xmlns:p14="http://schemas.microsoft.com/office/powerpoint/2010/main" val="242506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444444"/>
                </a:solidFill>
                <a:effectLst/>
                <a:latin typeface="Poppins" panose="020B0502040204020203" pitchFamily="2" charset="0"/>
              </a:rPr>
              <a:t>What is Mesh Topology?</a:t>
            </a:r>
          </a:p>
          <a:p>
            <a:pPr algn="l"/>
            <a:r>
              <a:rPr lang="en-US" b="0" i="0" dirty="0">
                <a:solidFill>
                  <a:srgbClr val="444444"/>
                </a:solidFill>
                <a:effectLst/>
                <a:latin typeface="Poppins" panose="020B0502040204020203" pitchFamily="2" charset="0"/>
              </a:rPr>
              <a:t>In a mesh topology, every node is connected to every other node in the network. This provides redundant paths between nodes and allows for every node to act as a router. A mesh topology is therefore very fault tolerant – if one link fails, there are alternate routes that can be taken.</a:t>
            </a:r>
          </a:p>
          <a:p>
            <a:pPr algn="l"/>
            <a:r>
              <a:rPr lang="en-US" b="1" i="0" dirty="0">
                <a:solidFill>
                  <a:srgbClr val="444444"/>
                </a:solidFill>
                <a:effectLst/>
                <a:latin typeface="Poppins" panose="020B0502040204020203" pitchFamily="2" charset="0"/>
              </a:rPr>
              <a:t>Advantages of Mesh Topology</a:t>
            </a:r>
          </a:p>
          <a:p>
            <a:pPr algn="l"/>
            <a:r>
              <a:rPr lang="en-US" b="0" i="0" dirty="0">
                <a:solidFill>
                  <a:srgbClr val="444444"/>
                </a:solidFill>
                <a:effectLst/>
                <a:latin typeface="Poppins" panose="020B0502040204020203" pitchFamily="2" charset="0"/>
              </a:rPr>
              <a:t>There are several advantages that mesh topology has over other network topologies:</a:t>
            </a:r>
          </a:p>
          <a:p>
            <a:pPr algn="l">
              <a:buFont typeface="Arial" panose="020B0604020202020204" pitchFamily="34" charset="0"/>
              <a:buChar char="•"/>
            </a:pPr>
            <a:r>
              <a:rPr lang="en-US" b="0" i="0" dirty="0">
                <a:solidFill>
                  <a:srgbClr val="444444"/>
                </a:solidFill>
                <a:effectLst/>
                <a:latin typeface="Poppins" panose="020B0502040204020203" pitchFamily="2" charset="0"/>
              </a:rPr>
              <a:t>It is very fault tolerant. If one node in the network goes down, the rest of the nodes can still communicate with each other.</a:t>
            </a:r>
          </a:p>
          <a:p>
            <a:pPr algn="l">
              <a:buFont typeface="Arial" panose="020B0604020202020204" pitchFamily="34" charset="0"/>
              <a:buChar char="•"/>
            </a:pPr>
            <a:r>
              <a:rPr lang="en-US" b="0" i="0" dirty="0">
                <a:solidFill>
                  <a:srgbClr val="444444"/>
                </a:solidFill>
                <a:effectLst/>
                <a:latin typeface="Poppins" panose="020B0502040204020203" pitchFamily="2" charset="0"/>
              </a:rPr>
              <a:t>All nodes in a mesh network have a dedicated connection to every other node in the network. This means that there is no single point of failure and the network can continue to operate even if one node fails.</a:t>
            </a:r>
          </a:p>
          <a:p>
            <a:pPr algn="l"/>
            <a:r>
              <a:rPr lang="en-US" b="1" i="0" dirty="0">
                <a:solidFill>
                  <a:srgbClr val="444444"/>
                </a:solidFill>
                <a:effectLst/>
                <a:latin typeface="Poppins" panose="020B0502040204020203" pitchFamily="2" charset="0"/>
              </a:rPr>
              <a:t>Disadvantages of Mesh Topology</a:t>
            </a:r>
          </a:p>
          <a:p>
            <a:pPr algn="l"/>
            <a:r>
              <a:rPr lang="en-US" b="0" i="0" dirty="0">
                <a:solidFill>
                  <a:srgbClr val="444444"/>
                </a:solidFill>
                <a:effectLst/>
                <a:latin typeface="Poppins" panose="020B0502040204020203" pitchFamily="2" charset="0"/>
              </a:rPr>
              <a:t>However, there are also some disadvantages to mesh topology.</a:t>
            </a:r>
          </a:p>
          <a:p>
            <a:pPr algn="l">
              <a:buFont typeface="Arial" panose="020B0604020202020204" pitchFamily="34" charset="0"/>
              <a:buChar char="•"/>
            </a:pPr>
            <a:r>
              <a:rPr lang="en-US" b="0" i="0" dirty="0">
                <a:solidFill>
                  <a:srgbClr val="444444"/>
                </a:solidFill>
                <a:effectLst/>
                <a:latin typeface="Poppins" panose="020B0502040204020203" pitchFamily="2" charset="0"/>
              </a:rPr>
              <a:t>It can be expensive to implement because each node needs its own dedicated connection to every other node in the network. This can make mesh topology impractical for large networks.</a:t>
            </a:r>
          </a:p>
          <a:p>
            <a:pPr algn="l">
              <a:buFont typeface="Arial" panose="020B0604020202020204" pitchFamily="34" charset="0"/>
              <a:buChar char="•"/>
            </a:pPr>
            <a:r>
              <a:rPr lang="en-US" b="0" i="0" dirty="0">
                <a:solidFill>
                  <a:srgbClr val="444444"/>
                </a:solidFill>
                <a:effectLst/>
                <a:latin typeface="Poppins" panose="020B0502040204020203" pitchFamily="2" charset="0"/>
              </a:rPr>
              <a:t>Mesh topology can be complex to configure and manage</a:t>
            </a:r>
          </a:p>
          <a:p>
            <a:endParaRPr lang="en-US" dirty="0"/>
          </a:p>
        </p:txBody>
      </p:sp>
      <p:sp>
        <p:nvSpPr>
          <p:cNvPr id="4" name="Slide Number Placeholder 3"/>
          <p:cNvSpPr>
            <a:spLocks noGrp="1"/>
          </p:cNvSpPr>
          <p:nvPr>
            <p:ph type="sldNum" sz="quarter" idx="5"/>
          </p:nvPr>
        </p:nvSpPr>
        <p:spPr/>
        <p:txBody>
          <a:bodyPr/>
          <a:lstStyle/>
          <a:p>
            <a:pPr>
              <a:defRPr/>
            </a:pPr>
            <a:fld id="{9E1B2F9A-186B-4AC8-B273-1CDEBB29F7E8}" type="slidenum">
              <a:rPr lang="zh-TW" altLang="en-US" smtClean="0"/>
              <a:pPr>
                <a:defRPr/>
              </a:pPr>
              <a:t>32</a:t>
            </a:fld>
            <a:endParaRPr lang="en-US" altLang="zh-TW"/>
          </a:p>
        </p:txBody>
      </p:sp>
    </p:spTree>
    <p:extLst>
      <p:ext uri="{BB962C8B-B14F-4D97-AF65-F5344CB8AC3E}">
        <p14:creationId xmlns:p14="http://schemas.microsoft.com/office/powerpoint/2010/main" val="812376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33</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3413307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FFE4F220-2927-44FC-B592-09BE20B2BC2A}" type="slidenum">
              <a:rPr lang="en-US">
                <a:latin typeface="Arial" charset="0"/>
              </a:rPr>
              <a:pPr/>
              <a:t>6</a:t>
            </a:fld>
            <a:endParaRPr lang="en-US">
              <a:latin typeface="Arial"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r>
              <a:rPr lang="en-US" b="1" i="1" dirty="0">
                <a:latin typeface="Arial" charset="0"/>
                <a:cs typeface="Times New Roman" pitchFamily="18" charset="0"/>
              </a:rPr>
              <a:t>Teaching tip</a:t>
            </a:r>
          </a:p>
          <a:p>
            <a:pPr eaLnBrk="1" hangingPunct="1"/>
            <a:r>
              <a:rPr lang="en-US" dirty="0">
                <a:latin typeface="Arial" charset="0"/>
                <a:cs typeface="Times" pitchFamily="18" charset="0"/>
              </a:rPr>
              <a:t>It is fun if you can setup a teleconference in your classroom. Students get to learn how to join or create the conference. Additionally, they learn how to participate. Finally, students have fun, especially with shared whiteboards.</a:t>
            </a:r>
            <a:r>
              <a:rPr lang="en-US" dirty="0">
                <a:latin typeface="Arial" charset="0"/>
              </a:rPr>
              <a:t> </a:t>
            </a:r>
          </a:p>
        </p:txBody>
      </p:sp>
    </p:spTree>
    <p:extLst>
      <p:ext uri="{BB962C8B-B14F-4D97-AF65-F5344CB8AC3E}">
        <p14:creationId xmlns:p14="http://schemas.microsoft.com/office/powerpoint/2010/main" val="410115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A32B394-F837-4CF9-B2E3-6D42540E72D9}" type="slidenum">
              <a:rPr lang="en-US">
                <a:latin typeface="Arial" charset="0"/>
              </a:rPr>
              <a:pPr/>
              <a:t>12</a:t>
            </a:fld>
            <a:endParaRPr lang="en-US">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Use a real world example to describe an organization with interconnected LANs.</a:t>
            </a:r>
            <a:r>
              <a:rPr lang="en-US">
                <a:latin typeface="Arial" charset="0"/>
              </a:rPr>
              <a:t> </a:t>
            </a:r>
          </a:p>
        </p:txBody>
      </p:sp>
    </p:spTree>
    <p:extLst>
      <p:ext uri="{BB962C8B-B14F-4D97-AF65-F5344CB8AC3E}">
        <p14:creationId xmlns:p14="http://schemas.microsoft.com/office/powerpoint/2010/main" val="1536663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0A32B394-F837-4CF9-B2E3-6D42540E72D9}" type="slidenum">
              <a:rPr lang="en-US">
                <a:latin typeface="Arial" charset="0"/>
              </a:rPr>
              <a:pPr/>
              <a:t>14</a:t>
            </a:fld>
            <a:endParaRPr lang="en-US">
              <a:latin typeface="Arial"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Use a real world example to describe an organization with interconnected LANs.</a:t>
            </a:r>
            <a:r>
              <a:rPr lang="en-US">
                <a:latin typeface="Arial" charset="0"/>
              </a:rPr>
              <a:t> </a:t>
            </a:r>
          </a:p>
        </p:txBody>
      </p:sp>
    </p:spTree>
    <p:extLst>
      <p:ext uri="{BB962C8B-B14F-4D97-AF65-F5344CB8AC3E}">
        <p14:creationId xmlns:p14="http://schemas.microsoft.com/office/powerpoint/2010/main" val="2384112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1D4BFED-9F40-47E3-A75F-964B0D1499A1}" type="slidenum">
              <a:rPr lang="en-US">
                <a:latin typeface="Arial" charset="0"/>
              </a:rPr>
              <a:pPr/>
              <a:t>18</a:t>
            </a:fld>
            <a:endParaRPr lang="en-US">
              <a:latin typeface="Arial"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Insider information</a:t>
            </a:r>
          </a:p>
          <a:p>
            <a:pPr eaLnBrk="1" hangingPunct="1"/>
            <a:r>
              <a:rPr lang="en-US">
                <a:latin typeface="Arial" charset="0"/>
                <a:cs typeface="Times" pitchFamily="18" charset="0"/>
              </a:rPr>
              <a:t>PAN is very new. Few devices support PAN. High end cell phones include Bluetooth technology. Once the technology matures, Bluetooth will allow the creation of a PAN.</a:t>
            </a:r>
            <a:r>
              <a:rPr lang="en-US">
                <a:latin typeface="Arial" charset="0"/>
              </a:rPr>
              <a:t> </a:t>
            </a:r>
          </a:p>
        </p:txBody>
      </p:sp>
    </p:spTree>
    <p:extLst>
      <p:ext uri="{BB962C8B-B14F-4D97-AF65-F5344CB8AC3E}">
        <p14:creationId xmlns:p14="http://schemas.microsoft.com/office/powerpoint/2010/main" val="4284631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A1AEC310-7A25-4F15-AA78-114B8595C224}" type="slidenum">
              <a:rPr lang="en-US">
                <a:latin typeface="Arial" charset="0"/>
              </a:rPr>
              <a:pPr/>
              <a:t>20</a:t>
            </a:fld>
            <a:endParaRPr lang="en-US">
              <a:latin typeface="Arial"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Spend a few minutes here discussing password policies. Describe why it is important not to give out a password. Also describe why longer, more complicated passwords are important.</a:t>
            </a:r>
            <a:r>
              <a:rPr lang="en-US">
                <a:latin typeface="Arial" charset="0"/>
              </a:rPr>
              <a:t> </a:t>
            </a:r>
          </a:p>
        </p:txBody>
      </p:sp>
    </p:spTree>
    <p:extLst>
      <p:ext uri="{BB962C8B-B14F-4D97-AF65-F5344CB8AC3E}">
        <p14:creationId xmlns:p14="http://schemas.microsoft.com/office/powerpoint/2010/main" val="4205241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BA4F55A-0E58-4606-910F-34ED2B11FF06}" type="slidenum">
              <a:rPr lang="en-US">
                <a:latin typeface="Arial" charset="0"/>
              </a:rPr>
              <a:pPr/>
              <a:t>23</a:t>
            </a:fld>
            <a:endParaRPr lang="en-US">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b="1" i="1">
                <a:latin typeface="Arial" charset="0"/>
                <a:cs typeface="Times New Roman" pitchFamily="18" charset="0"/>
              </a:rPr>
              <a:t>Teaching tip</a:t>
            </a:r>
          </a:p>
          <a:p>
            <a:pPr eaLnBrk="1" hangingPunct="1"/>
            <a:r>
              <a:rPr lang="en-US">
                <a:latin typeface="Arial" charset="0"/>
                <a:cs typeface="Times" pitchFamily="18" charset="0"/>
              </a:rPr>
              <a:t>Discuss how users managing their own security settings can be bad.</a:t>
            </a:r>
            <a:r>
              <a:rPr lang="en-US">
                <a:latin typeface="Arial" charset="0"/>
              </a:rPr>
              <a:t> </a:t>
            </a:r>
          </a:p>
        </p:txBody>
      </p:sp>
    </p:spTree>
    <p:extLst>
      <p:ext uri="{BB962C8B-B14F-4D97-AF65-F5344CB8AC3E}">
        <p14:creationId xmlns:p14="http://schemas.microsoft.com/office/powerpoint/2010/main" val="4072204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2BA4F55A-0E58-4606-910F-34ED2B11FF06}" type="slidenum">
              <a:rPr lang="en-US">
                <a:latin typeface="Arial" charset="0"/>
              </a:rPr>
              <a:pPr/>
              <a:t>24</a:t>
            </a:fld>
            <a:endParaRPr lang="en-US">
              <a:latin typeface="Arial"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b="1" i="1" dirty="0">
                <a:latin typeface="Arial" charset="0"/>
                <a:cs typeface="Times New Roman" pitchFamily="18" charset="0"/>
              </a:rPr>
              <a:t>Teaching tip</a:t>
            </a:r>
          </a:p>
          <a:p>
            <a:pPr eaLnBrk="1" hangingPunct="1"/>
            <a:r>
              <a:rPr lang="en-US" dirty="0">
                <a:latin typeface="Arial" charset="0"/>
                <a:cs typeface="Times" pitchFamily="18" charset="0"/>
              </a:rPr>
              <a:t>Discuss how users managing their own security settings can be bad.</a:t>
            </a:r>
            <a:r>
              <a:rPr lang="en-US" dirty="0">
                <a:latin typeface="Arial" charset="0"/>
              </a:rPr>
              <a:t> </a:t>
            </a:r>
          </a:p>
        </p:txBody>
      </p:sp>
    </p:spTree>
    <p:extLst>
      <p:ext uri="{BB962C8B-B14F-4D97-AF65-F5344CB8AC3E}">
        <p14:creationId xmlns:p14="http://schemas.microsoft.com/office/powerpoint/2010/main" val="2549356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B662677-387A-4903-BB31-137FC1D0FF4E}" type="slidenum">
              <a:rPr lang="en-US">
                <a:latin typeface="Arial" charset="0"/>
              </a:rPr>
              <a:pPr/>
              <a:t>26</a:t>
            </a:fld>
            <a:endParaRPr lang="en-US">
              <a:latin typeface="Arial"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en-US" b="1" i="1" dirty="0">
                <a:latin typeface="Arial" charset="0"/>
                <a:cs typeface="Times New Roman" pitchFamily="18" charset="0"/>
              </a:rPr>
              <a:t>Teaching tip</a:t>
            </a:r>
          </a:p>
          <a:p>
            <a:pPr eaLnBrk="1" hangingPunct="1"/>
            <a:r>
              <a:rPr lang="en-US" dirty="0">
                <a:latin typeface="Arial" charset="0"/>
                <a:cs typeface="Times" pitchFamily="18" charset="0"/>
              </a:rPr>
              <a:t>Pages 352 and 353 have diagrams of each network topology</a:t>
            </a:r>
          </a:p>
          <a:p>
            <a:pPr eaLnBrk="1" hangingPunct="1"/>
            <a:endParaRPr lang="en-US" dirty="0">
              <a:latin typeface="Arial" charset="0"/>
              <a:cs typeface="Times" pitchFamily="18" charset="0"/>
            </a:endParaRPr>
          </a:p>
          <a:p>
            <a:pPr algn="l"/>
            <a:r>
              <a:rPr lang="en-US" b="1" i="0" dirty="0">
                <a:solidFill>
                  <a:srgbClr val="000000"/>
                </a:solidFill>
                <a:effectLst/>
                <a:latin typeface="Lato" panose="020F0502020204030204" pitchFamily="34" charset="0"/>
              </a:rPr>
              <a:t>What is bus topology?</a:t>
            </a:r>
          </a:p>
          <a:p>
            <a:pPr algn="l"/>
            <a:r>
              <a:rPr lang="en-US" b="0" i="0" dirty="0">
                <a:solidFill>
                  <a:srgbClr val="000000"/>
                </a:solidFill>
                <a:effectLst/>
                <a:latin typeface="Lato" panose="020F0502020204030204" pitchFamily="34" charset="0"/>
              </a:rPr>
              <a:t>Bus topology is a type of network topology in which all devices are connected to a single cable called a "bus." This cable serves as a shared communication medium, allowing all devices on the network to receive the same signal simultaneously.</a:t>
            </a:r>
          </a:p>
          <a:p>
            <a:pPr algn="l"/>
            <a:r>
              <a:rPr lang="en-US" b="1" i="0" dirty="0">
                <a:solidFill>
                  <a:srgbClr val="000000"/>
                </a:solidFill>
                <a:effectLst/>
                <a:latin typeface="Lato" panose="020F0502020204030204" pitchFamily="34" charset="0"/>
              </a:rPr>
              <a:t>How does bus topology work?</a:t>
            </a:r>
          </a:p>
          <a:p>
            <a:pPr algn="l"/>
            <a:r>
              <a:rPr lang="en-US" b="0" i="0" dirty="0">
                <a:solidFill>
                  <a:srgbClr val="000000"/>
                </a:solidFill>
                <a:effectLst/>
                <a:latin typeface="Lato" panose="020F0502020204030204" pitchFamily="34" charset="0"/>
              </a:rPr>
              <a:t>In a bus topology, all devices on the network are connected to a single cable, with each device using a connector to tap into the cable. When a device sends a signal, it is broadcast to all other devices on the network, and each device receives the signal and decides whether to act on it based on its own unique address.</a:t>
            </a:r>
          </a:p>
          <a:p>
            <a:pPr algn="l"/>
            <a:r>
              <a:rPr lang="en-US" b="1" i="0" dirty="0">
                <a:solidFill>
                  <a:srgbClr val="000000"/>
                </a:solidFill>
                <a:effectLst/>
                <a:latin typeface="Lato" panose="020F0502020204030204" pitchFamily="34" charset="0"/>
              </a:rPr>
              <a:t>What are the advantages of using bus topology?</a:t>
            </a:r>
          </a:p>
          <a:p>
            <a:pPr algn="l"/>
            <a:r>
              <a:rPr lang="en-US" b="0" i="0" dirty="0">
                <a:solidFill>
                  <a:srgbClr val="000000"/>
                </a:solidFill>
                <a:effectLst/>
                <a:latin typeface="Lato" panose="020F0502020204030204" pitchFamily="34" charset="0"/>
              </a:rPr>
              <a:t>One advantage of using bus topology is that it is easy to install and requires less cable than other types of network topologies. Also, bus topology can be used to connect many devices, making it ideal for small to medium-sized networks.</a:t>
            </a:r>
          </a:p>
          <a:p>
            <a:pPr algn="l"/>
            <a:r>
              <a:rPr lang="en-US" b="1" i="0" dirty="0">
                <a:solidFill>
                  <a:srgbClr val="000000"/>
                </a:solidFill>
                <a:effectLst/>
                <a:latin typeface="Lato" panose="020F0502020204030204" pitchFamily="34" charset="0"/>
              </a:rPr>
              <a:t>What are the disadvantages of using bus topology?</a:t>
            </a:r>
          </a:p>
          <a:p>
            <a:pPr algn="l"/>
            <a:r>
              <a:rPr lang="en-US" b="0" i="0" dirty="0">
                <a:solidFill>
                  <a:srgbClr val="000000"/>
                </a:solidFill>
                <a:effectLst/>
                <a:latin typeface="Lato" panose="020F0502020204030204" pitchFamily="34" charset="0"/>
              </a:rPr>
              <a:t>One major disadvantage of bus topology is that it is vulnerable to cable failures. If the bus cable is damaged or severed, the entire network will be affected. Additionally, bus topology is not well-suited for use in large networks, as the signal quality degrades over longer distances.</a:t>
            </a:r>
          </a:p>
          <a:p>
            <a:pPr eaLnBrk="1" hangingPunct="1"/>
            <a:r>
              <a:rPr lang="en-US" dirty="0">
                <a:latin typeface="Arial" charset="0"/>
              </a:rPr>
              <a:t> </a:t>
            </a:r>
          </a:p>
        </p:txBody>
      </p:sp>
    </p:spTree>
    <p:extLst>
      <p:ext uri="{BB962C8B-B14F-4D97-AF65-F5344CB8AC3E}">
        <p14:creationId xmlns:p14="http://schemas.microsoft.com/office/powerpoint/2010/main" val="1966069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82296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80772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0" y="1524000"/>
            <a:ext cx="7924800" cy="1752600"/>
          </a:xfrm>
        </p:spPr>
        <p:txBody>
          <a:bodyPr/>
          <a:lstStyle>
            <a:lvl1pPr>
              <a:defRPr sz="4200"/>
            </a:lvl1pPr>
          </a:lstStyle>
          <a:p>
            <a:r>
              <a:rPr lang="en-US" altLang="en-US"/>
              <a:t>Click to edit Master title style</a:t>
            </a:r>
            <a:endParaRPr lang="en-US" altLang="en-US" dirty="0"/>
          </a:p>
        </p:txBody>
      </p:sp>
      <p:sp>
        <p:nvSpPr>
          <p:cNvPr id="151555" name="Rectangle 3"/>
          <p:cNvSpPr>
            <a:spLocks noGrp="1" noChangeArrowheads="1"/>
          </p:cNvSpPr>
          <p:nvPr>
            <p:ph type="subTitle" idx="1"/>
          </p:nvPr>
        </p:nvSpPr>
        <p:spPr>
          <a:xfrm>
            <a:off x="914400" y="3962400"/>
            <a:ext cx="5715000" cy="1752600"/>
          </a:xfrm>
        </p:spPr>
        <p:txBody>
          <a:bodyPr/>
          <a:lstStyle>
            <a:lvl1pPr marL="0" indent="0">
              <a:buFont typeface="Wingdings" pitchFamily="2" charset="2"/>
              <a:buNone/>
              <a:defRPr sz="3000"/>
            </a:lvl1pPr>
          </a:lstStyle>
          <a:p>
            <a:r>
              <a:rPr lang="en-US" altLang="en-US"/>
              <a:t>Click to edit Master subtitle style</a:t>
            </a:r>
            <a:endParaRPr lang="en-US" altLang="en-US" dirty="0"/>
          </a:p>
        </p:txBody>
      </p:sp>
      <p:sp>
        <p:nvSpPr>
          <p:cNvPr id="8"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685800"/>
          </a:xfrm>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304800" y="1066800"/>
            <a:ext cx="8534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1"/>
            <a:ext cx="8305800" cy="762000"/>
          </a:xfrm>
        </p:spPr>
        <p:txBody>
          <a:bodyPr/>
          <a:lstStyle/>
          <a:p>
            <a:r>
              <a:rPr lang="en-US" dirty="0"/>
              <a:t>Click to edit Master 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533400" y="228601"/>
            <a:ext cx="8305800" cy="7619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3075" name="Rectangle 3"/>
          <p:cNvSpPr>
            <a:spLocks noGrp="1" noChangeArrowheads="1"/>
          </p:cNvSpPr>
          <p:nvPr>
            <p:ph type="body" idx="1"/>
          </p:nvPr>
        </p:nvSpPr>
        <p:spPr bwMode="auto">
          <a:xfrm>
            <a:off x="304800" y="1066800"/>
            <a:ext cx="8610600" cy="548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50535" name="Freeform 7"/>
          <p:cNvSpPr>
            <a:spLocks noChangeArrowheads="1"/>
          </p:cNvSpPr>
          <p:nvPr/>
        </p:nvSpPr>
        <p:spPr bwMode="auto">
          <a:xfrm>
            <a:off x="381000" y="228600"/>
            <a:ext cx="84582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8077200" cy="0"/>
          </a:xfrm>
          <a:prstGeom prst="line">
            <a:avLst/>
          </a:prstGeom>
          <a:noFill/>
          <a:ln w="9525">
            <a:solidFill>
              <a:schemeClr val="tx1"/>
            </a:solidFill>
            <a:round/>
            <a:headEnd/>
            <a:tailEnd/>
          </a:ln>
          <a:effectLst/>
        </p:spPr>
        <p:txBody>
          <a:bodyPr/>
          <a:lstStyle/>
          <a:p>
            <a:pPr>
              <a:defRPr/>
            </a:pPr>
            <a:endParaRPr lang="en-US"/>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1" r:id="rId4"/>
  </p:sldLayoutIdLst>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524000"/>
            <a:ext cx="6477000" cy="2819400"/>
          </a:xfrm>
        </p:spPr>
        <p:txBody>
          <a:bodyPr/>
          <a:lstStyle/>
          <a:p>
            <a:pPr algn="ctr"/>
            <a:r>
              <a:rPr lang="en-US" b="1" dirty="0"/>
              <a:t>CSC 101</a:t>
            </a:r>
            <a:br>
              <a:rPr lang="en-US" b="1" dirty="0"/>
            </a:br>
            <a:r>
              <a:rPr lang="en-US" b="1" dirty="0"/>
              <a:t>Introduction to Computing</a:t>
            </a:r>
            <a:br>
              <a:rPr lang="en-US" b="1" dirty="0"/>
            </a:br>
            <a:br>
              <a:rPr lang="en-US" b="1" dirty="0"/>
            </a:br>
            <a:r>
              <a:rPr lang="en-US" b="1"/>
              <a:t>Lecture 17</a:t>
            </a:r>
            <a:br>
              <a:rPr lang="en-US" b="1" dirty="0"/>
            </a:br>
            <a:endParaRPr lang="en-US" b="1" dirty="0"/>
          </a:p>
        </p:txBody>
      </p:sp>
      <p:sp>
        <p:nvSpPr>
          <p:cNvPr id="3" name="Subtitle 2"/>
          <p:cNvSpPr>
            <a:spLocks noGrp="1"/>
          </p:cNvSpPr>
          <p:nvPr>
            <p:ph type="subTitle" idx="1"/>
          </p:nvPr>
        </p:nvSpPr>
        <p:spPr>
          <a:xfrm>
            <a:off x="1447800" y="4648200"/>
            <a:ext cx="5715000" cy="1066800"/>
          </a:xfrm>
        </p:spPr>
        <p:txBody>
          <a:bodyPr/>
          <a:lstStyle/>
          <a:p>
            <a:pPr algn="ctr"/>
            <a:r>
              <a:rPr lang="en-US" dirty="0"/>
              <a:t>Mr. Khurram </a:t>
            </a:r>
            <a:r>
              <a:rPr lang="en-US" dirty="0" err="1"/>
              <a:t>nissar</a:t>
            </a:r>
            <a:endParaRPr lang="en-US" dirty="0"/>
          </a:p>
          <a:p>
            <a:pPr algn="ctr"/>
            <a:r>
              <a:rPr lang="en-US" sz="2400" dirty="0">
                <a:solidFill>
                  <a:srgbClr val="000099"/>
                </a:solidFill>
              </a:rPr>
              <a:t>khurramnissar@cuisahiwal.edu.pk</a:t>
            </a:r>
            <a:endParaRPr lang="en-US" sz="2800" dirty="0">
              <a:solidFill>
                <a:srgbClr val="000099"/>
              </a:solidFill>
            </a:endParaRPr>
          </a:p>
        </p:txBody>
      </p:sp>
      <p:sp>
        <p:nvSpPr>
          <p:cNvPr id="5"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Computer Communications</a:t>
            </a:r>
          </a:p>
        </p:txBody>
      </p:sp>
      <p:sp>
        <p:nvSpPr>
          <p:cNvPr id="3" name="Content Placeholder 2"/>
          <p:cNvSpPr>
            <a:spLocks noGrp="1"/>
          </p:cNvSpPr>
          <p:nvPr>
            <p:ph idx="1"/>
          </p:nvPr>
        </p:nvSpPr>
        <p:spPr>
          <a:xfrm>
            <a:off x="304800" y="1066800"/>
            <a:ext cx="8534400" cy="2362200"/>
          </a:xfrm>
        </p:spPr>
        <p:txBody>
          <a:bodyPr/>
          <a:lstStyle/>
          <a:p>
            <a:r>
              <a:rPr lang="en-US" dirty="0"/>
              <a:t>Collaboration software includes tools that enable users to share documents via online meetings and communicate with other connected users</a:t>
            </a:r>
          </a:p>
          <a:p>
            <a:endParaRPr lang="en-US" dirty="0"/>
          </a:p>
        </p:txBody>
      </p:sp>
      <p:graphicFrame>
        <p:nvGraphicFramePr>
          <p:cNvPr id="5" name="Diagram 4"/>
          <p:cNvGraphicFramePr/>
          <p:nvPr/>
        </p:nvGraphicFramePr>
        <p:xfrm>
          <a:off x="1524000" y="3124200"/>
          <a:ext cx="6096000" cy="312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5">
                                            <p:graphicEl>
                                              <a:dgm id="{447C6DE8-1BD1-4C3D-955D-C4807BB7D69A}"/>
                                            </p:graphicEl>
                                          </p:spTgt>
                                        </p:tgtEl>
                                        <p:attrNameLst>
                                          <p:attrName>style.visibility</p:attrName>
                                        </p:attrNameLst>
                                      </p:cBhvr>
                                      <p:to>
                                        <p:strVal val="visible"/>
                                      </p:to>
                                    </p:set>
                                    <p:animEffect transition="in" filter="dissolve">
                                      <p:cBhvr>
                                        <p:cTn id="7" dur="500"/>
                                        <p:tgtEl>
                                          <p:spTgt spid="5">
                                            <p:graphicEl>
                                              <a:dgm id="{447C6DE8-1BD1-4C3D-955D-C4807BB7D69A}"/>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5">
                                            <p:graphicEl>
                                              <a:dgm id="{0AFEB9E7-6678-42FF-87CF-DD014473D21E}"/>
                                            </p:graphicEl>
                                          </p:spTgt>
                                        </p:tgtEl>
                                        <p:attrNameLst>
                                          <p:attrName>style.visibility</p:attrName>
                                        </p:attrNameLst>
                                      </p:cBhvr>
                                      <p:to>
                                        <p:strVal val="visible"/>
                                      </p:to>
                                    </p:set>
                                    <p:animEffect transition="in" filter="dissolve">
                                      <p:cBhvr>
                                        <p:cTn id="11" dur="500"/>
                                        <p:tgtEl>
                                          <p:spTgt spid="5">
                                            <p:graphicEl>
                                              <a:dgm id="{0AFEB9E7-6678-42FF-87CF-DD014473D21E}"/>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5">
                                            <p:graphicEl>
                                              <a:dgm id="{17C471F3-CBE0-46B0-8BE6-7628CA5C79E9}"/>
                                            </p:graphicEl>
                                          </p:spTgt>
                                        </p:tgtEl>
                                        <p:attrNameLst>
                                          <p:attrName>style.visibility</p:attrName>
                                        </p:attrNameLst>
                                      </p:cBhvr>
                                      <p:to>
                                        <p:strVal val="visible"/>
                                      </p:to>
                                    </p:set>
                                    <p:animEffect transition="in" filter="dissolve">
                                      <p:cBhvr>
                                        <p:cTn id="15" dur="500"/>
                                        <p:tgtEl>
                                          <p:spTgt spid="5">
                                            <p:graphicEl>
                                              <a:dgm id="{17C471F3-CBE0-46B0-8BE6-7628CA5C79E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Computer Communications</a:t>
            </a:r>
          </a:p>
        </p:txBody>
      </p:sp>
      <p:sp>
        <p:nvSpPr>
          <p:cNvPr id="3" name="Content Placeholder 2"/>
          <p:cNvSpPr>
            <a:spLocks noGrp="1"/>
          </p:cNvSpPr>
          <p:nvPr>
            <p:ph idx="1"/>
          </p:nvPr>
        </p:nvSpPr>
        <p:spPr>
          <a:xfrm>
            <a:off x="304800" y="1066800"/>
            <a:ext cx="4876800" cy="5486400"/>
          </a:xfrm>
        </p:spPr>
        <p:txBody>
          <a:bodyPr/>
          <a:lstStyle/>
          <a:p>
            <a:r>
              <a:rPr lang="en-US" dirty="0">
                <a:solidFill>
                  <a:srgbClr val="990000"/>
                </a:solidFill>
              </a:rPr>
              <a:t>Web services </a:t>
            </a:r>
            <a:r>
              <a:rPr lang="en-US" dirty="0"/>
              <a:t>enable programmers to create applications that communicate with other remote computers over the Internet or on an internal business network</a:t>
            </a:r>
          </a:p>
          <a:p>
            <a:r>
              <a:rPr lang="en-US" dirty="0"/>
              <a:t>A </a:t>
            </a:r>
            <a:r>
              <a:rPr lang="en-US" dirty="0" err="1">
                <a:solidFill>
                  <a:srgbClr val="990000"/>
                </a:solidFill>
              </a:rPr>
              <a:t>mashup</a:t>
            </a:r>
            <a:r>
              <a:rPr lang="en-US" dirty="0"/>
              <a:t> is a Web application that combines services from two or more sources</a:t>
            </a:r>
          </a:p>
        </p:txBody>
      </p:sp>
      <p:pic>
        <p:nvPicPr>
          <p:cNvPr id="4" name="Content Placeholder 9" descr="CFig9-08.gif"/>
          <p:cNvPicPr>
            <a:picLocks noChangeAspect="1"/>
          </p:cNvPicPr>
          <p:nvPr/>
        </p:nvPicPr>
        <p:blipFill>
          <a:blip r:embed="rId2" cstate="print"/>
          <a:srcRect/>
          <a:stretch>
            <a:fillRect/>
          </a:stretch>
        </p:blipFill>
        <p:spPr>
          <a:xfrm>
            <a:off x="5257800" y="1219200"/>
            <a:ext cx="3498850" cy="45259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Common Network Types</a:t>
            </a:r>
          </a:p>
        </p:txBody>
      </p:sp>
      <p:sp>
        <p:nvSpPr>
          <p:cNvPr id="29699" name="Rectangle 3"/>
          <p:cNvSpPr>
            <a:spLocks noGrp="1" noChangeArrowheads="1"/>
          </p:cNvSpPr>
          <p:nvPr>
            <p:ph idx="1"/>
          </p:nvPr>
        </p:nvSpPr>
        <p:spPr/>
        <p:txBody>
          <a:bodyPr/>
          <a:lstStyle/>
          <a:p>
            <a:r>
              <a:rPr lang="en-US" dirty="0"/>
              <a:t>Local Area Network (LAN)</a:t>
            </a:r>
          </a:p>
          <a:p>
            <a:r>
              <a:rPr lang="en-US" dirty="0"/>
              <a:t>Wide Area Network (WAN)</a:t>
            </a:r>
          </a:p>
          <a:p>
            <a:r>
              <a:rPr lang="en-US" dirty="0"/>
              <a:t>Metropolitan Area Network (MAN)</a:t>
            </a:r>
          </a:p>
          <a:p>
            <a:r>
              <a:rPr lang="en-US" dirty="0"/>
              <a:t>Campus Area Network (CAN)</a:t>
            </a:r>
          </a:p>
          <a:p>
            <a:r>
              <a:rPr lang="en-US" dirty="0"/>
              <a:t>Client-Server Network</a:t>
            </a:r>
          </a:p>
          <a:p>
            <a:r>
              <a:rPr lang="en-US" dirty="0"/>
              <a:t>Peer-to-Peer Network</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3" name="Content Placeholder 2"/>
          <p:cNvSpPr>
            <a:spLocks noGrp="1"/>
          </p:cNvSpPr>
          <p:nvPr>
            <p:ph idx="1"/>
          </p:nvPr>
        </p:nvSpPr>
        <p:spPr>
          <a:xfrm>
            <a:off x="304800" y="1066800"/>
            <a:ext cx="4191000" cy="5486400"/>
          </a:xfrm>
        </p:spPr>
        <p:txBody>
          <a:bodyPr/>
          <a:lstStyle/>
          <a:p>
            <a:r>
              <a:rPr lang="en-US" dirty="0"/>
              <a:t>A </a:t>
            </a:r>
            <a:r>
              <a:rPr lang="en-US" dirty="0">
                <a:solidFill>
                  <a:srgbClr val="0000CC"/>
                </a:solidFill>
              </a:rPr>
              <a:t>Local Area Network (LAN) </a:t>
            </a:r>
            <a:r>
              <a:rPr lang="en-US" dirty="0"/>
              <a:t>is a network that connects computers and devices in a limited geographical area</a:t>
            </a:r>
          </a:p>
          <a:p>
            <a:r>
              <a:rPr lang="en-US" dirty="0"/>
              <a:t>A </a:t>
            </a:r>
            <a:r>
              <a:rPr lang="en-US" dirty="0">
                <a:solidFill>
                  <a:srgbClr val="0000CC"/>
                </a:solidFill>
              </a:rPr>
              <a:t>wireless LAN(WLAN)</a:t>
            </a:r>
            <a:r>
              <a:rPr lang="en-US" dirty="0"/>
              <a:t> is a LAN that uses no physical wires</a:t>
            </a:r>
          </a:p>
        </p:txBody>
      </p:sp>
      <p:pic>
        <p:nvPicPr>
          <p:cNvPr id="4" name="Content Placeholder 9" descr="Fig9-10.gif"/>
          <p:cNvPicPr>
            <a:picLocks noChangeAspect="1"/>
          </p:cNvPicPr>
          <p:nvPr/>
        </p:nvPicPr>
        <p:blipFill>
          <a:blip r:embed="rId2" cstate="print"/>
          <a:srcRect/>
          <a:stretch>
            <a:fillRect/>
          </a:stretch>
        </p:blipFill>
        <p:spPr>
          <a:xfrm>
            <a:off x="4648200" y="1295400"/>
            <a:ext cx="4038600" cy="2070100"/>
          </a:xfrm>
          <a:prstGeom prst="rect">
            <a:avLst/>
          </a:prstGeom>
        </p:spPr>
      </p:pic>
      <p:pic>
        <p:nvPicPr>
          <p:cNvPr id="5" name="Picture 4"/>
          <p:cNvPicPr>
            <a:picLocks noChangeAspect="1"/>
          </p:cNvPicPr>
          <p:nvPr/>
        </p:nvPicPr>
        <p:blipFill>
          <a:blip r:embed="rId3" cstate="print"/>
          <a:srcRect/>
          <a:stretch>
            <a:fillRect/>
          </a:stretch>
        </p:blipFill>
        <p:spPr bwMode="auto">
          <a:xfrm>
            <a:off x="4953000" y="3581400"/>
            <a:ext cx="3505200" cy="24542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2500"/>
                            </p:stCondLst>
                            <p:childTnLst>
                              <p:par>
                                <p:cTn id="9" presetID="9" presetClass="entr" presetSubtype="0" fill="hold" nodeType="afterEffect">
                                  <p:stCondLst>
                                    <p:cond delay="200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Local Area Network (LAN)</a:t>
            </a:r>
          </a:p>
        </p:txBody>
      </p:sp>
      <p:sp>
        <p:nvSpPr>
          <p:cNvPr id="29699" name="Rectangle 3"/>
          <p:cNvSpPr>
            <a:spLocks noGrp="1" noChangeArrowheads="1"/>
          </p:cNvSpPr>
          <p:nvPr>
            <p:ph idx="1"/>
          </p:nvPr>
        </p:nvSpPr>
        <p:spPr/>
        <p:txBody>
          <a:bodyPr/>
          <a:lstStyle/>
          <a:p>
            <a:r>
              <a:rPr lang="en-US" dirty="0"/>
              <a:t>Each computer or device on the network is called a </a:t>
            </a:r>
            <a:r>
              <a:rPr lang="en-US" dirty="0">
                <a:solidFill>
                  <a:srgbClr val="0000CC"/>
                </a:solidFill>
              </a:rPr>
              <a:t>node</a:t>
            </a:r>
          </a:p>
          <a:p>
            <a:pPr lvl="1"/>
            <a:r>
              <a:rPr lang="en-US" dirty="0"/>
              <a:t>nodes are connected via cables, infrared links, or wireless media</a:t>
            </a:r>
            <a:endParaRPr lang="en-US" dirty="0">
              <a:solidFill>
                <a:srgbClr val="0000CC"/>
              </a:solidFill>
            </a:endParaRPr>
          </a:p>
          <a:p>
            <a:r>
              <a:rPr lang="en-US" dirty="0"/>
              <a:t>Contains printers, servers and computers</a:t>
            </a:r>
          </a:p>
          <a:p>
            <a:r>
              <a:rPr lang="en-US" dirty="0"/>
              <a:t>Systems are close to each other</a:t>
            </a:r>
          </a:p>
          <a:p>
            <a:r>
              <a:rPr lang="en-US" dirty="0"/>
              <a:t>Contained in one office or building</a:t>
            </a:r>
          </a:p>
          <a:p>
            <a:r>
              <a:rPr lang="en-US" dirty="0"/>
              <a:t>not a system that connects to the public environment (such as the Internet) using phone or data lines.</a:t>
            </a:r>
          </a:p>
          <a:p>
            <a:r>
              <a:rPr lang="en-US" dirty="0"/>
              <a:t>Organizations often have several LANS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3" name="Content Placeholder 2"/>
          <p:cNvSpPr>
            <a:spLocks noGrp="1"/>
          </p:cNvSpPr>
          <p:nvPr>
            <p:ph idx="1"/>
          </p:nvPr>
        </p:nvSpPr>
        <p:spPr/>
        <p:txBody>
          <a:bodyPr/>
          <a:lstStyle/>
          <a:p>
            <a:r>
              <a:rPr lang="en-US" sz="2800" dirty="0"/>
              <a:t>A </a:t>
            </a:r>
            <a:r>
              <a:rPr lang="en-US" sz="2800" b="1" dirty="0">
                <a:solidFill>
                  <a:srgbClr val="A52439"/>
                </a:solidFill>
              </a:rPr>
              <a:t>Wide Area Network </a:t>
            </a:r>
            <a:r>
              <a:rPr lang="en-US" sz="2800" dirty="0"/>
              <a:t>(</a:t>
            </a:r>
            <a:r>
              <a:rPr lang="en-US" sz="2800" b="1" dirty="0">
                <a:solidFill>
                  <a:srgbClr val="A52439"/>
                </a:solidFill>
              </a:rPr>
              <a:t>WAN</a:t>
            </a:r>
            <a:r>
              <a:rPr lang="en-US" sz="2800" dirty="0"/>
              <a:t>) </a:t>
            </a:r>
            <a:br>
              <a:rPr lang="en-US" sz="2800" dirty="0"/>
            </a:br>
            <a:r>
              <a:rPr lang="en-US" sz="2800" dirty="0"/>
              <a:t>is a network that covers a </a:t>
            </a:r>
            <a:br>
              <a:rPr lang="en-US" sz="2800" dirty="0"/>
            </a:br>
            <a:r>
              <a:rPr lang="en-US" sz="2800" dirty="0"/>
              <a:t>large geographical area</a:t>
            </a:r>
          </a:p>
          <a:p>
            <a:pPr lvl="1"/>
            <a:r>
              <a:rPr lang="en-US" sz="2400" dirty="0"/>
              <a:t>Two or more LANs connected</a:t>
            </a:r>
          </a:p>
          <a:p>
            <a:pPr lvl="1"/>
            <a:r>
              <a:rPr lang="en-US" sz="2400" dirty="0"/>
              <a:t>Typically use public or leased lines</a:t>
            </a:r>
          </a:p>
          <a:p>
            <a:pPr lvl="2"/>
            <a:r>
              <a:rPr lang="en-US" sz="2400" dirty="0"/>
              <a:t>Phone lines</a:t>
            </a:r>
          </a:p>
          <a:p>
            <a:pPr lvl="2"/>
            <a:r>
              <a:rPr lang="en-US" sz="2400" dirty="0"/>
              <a:t>Cables</a:t>
            </a:r>
          </a:p>
          <a:p>
            <a:pPr lvl="2"/>
            <a:r>
              <a:rPr lang="en-US" sz="2400" dirty="0"/>
              <a:t>Radio Waves</a:t>
            </a:r>
          </a:p>
          <a:p>
            <a:pPr lvl="2"/>
            <a:r>
              <a:rPr lang="en-US" sz="2400" dirty="0"/>
              <a:t>Communication satellite</a:t>
            </a:r>
          </a:p>
          <a:p>
            <a:pPr lvl="1"/>
            <a:r>
              <a:rPr lang="en-US" sz="2400" dirty="0"/>
              <a:t>The Internet is a WAN</a:t>
            </a:r>
          </a:p>
          <a:p>
            <a:endParaRPr lang="en-US" dirty="0"/>
          </a:p>
        </p:txBody>
      </p:sp>
      <p:pic>
        <p:nvPicPr>
          <p:cNvPr id="4" name="Picture 3"/>
          <p:cNvPicPr>
            <a:picLocks noChangeAspect="1"/>
          </p:cNvPicPr>
          <p:nvPr/>
        </p:nvPicPr>
        <p:blipFill>
          <a:blip r:embed="rId2" cstate="print"/>
          <a:srcRect/>
          <a:stretch>
            <a:fillRect/>
          </a:stretch>
        </p:blipFill>
        <p:spPr bwMode="auto">
          <a:xfrm>
            <a:off x="5867400" y="1524000"/>
            <a:ext cx="3276600" cy="3568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Metropolitan Area Network (MAN)</a:t>
            </a:r>
          </a:p>
        </p:txBody>
      </p:sp>
      <p:sp>
        <p:nvSpPr>
          <p:cNvPr id="3" name="Content Placeholder 2"/>
          <p:cNvSpPr>
            <a:spLocks noGrp="1"/>
          </p:cNvSpPr>
          <p:nvPr>
            <p:ph idx="1"/>
          </p:nvPr>
        </p:nvSpPr>
        <p:spPr/>
        <p:txBody>
          <a:bodyPr>
            <a:normAutofit fontScale="92500" lnSpcReduction="20000"/>
          </a:bodyPr>
          <a:lstStyle/>
          <a:p>
            <a:pPr lvl="0"/>
            <a:r>
              <a:rPr lang="en-US" dirty="0"/>
              <a:t>A high-speed network that connects LANs in a metropolitan area such as a city or town and handles the bulk of communications activity across that region. </a:t>
            </a:r>
          </a:p>
          <a:p>
            <a:pPr lvl="0"/>
            <a:r>
              <a:rPr lang="en-US" dirty="0"/>
              <a:t>Typically includes one or more LANs, but covers a smaller geographic area than a WAN.</a:t>
            </a:r>
          </a:p>
          <a:p>
            <a:r>
              <a:rPr lang="en-US" dirty="0"/>
              <a:t>A MAN usually is managed by a consortium of users or by a single network provider that sells the service to the users. </a:t>
            </a:r>
          </a:p>
          <a:p>
            <a:r>
              <a:rPr lang="en-US" dirty="0"/>
              <a:t>Local and state governments, for example, regulate some MANs. </a:t>
            </a:r>
          </a:p>
          <a:p>
            <a:r>
              <a:rPr lang="en-US" dirty="0"/>
              <a:t>Telephone companies, cable television operators, and other organizations provide users with connections to the MAN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Campus Area Network (CAN)</a:t>
            </a:r>
          </a:p>
        </p:txBody>
      </p:sp>
      <p:sp>
        <p:nvSpPr>
          <p:cNvPr id="31747" name="Rectangle 3"/>
          <p:cNvSpPr>
            <a:spLocks noGrp="1" noChangeArrowheads="1"/>
          </p:cNvSpPr>
          <p:nvPr>
            <p:ph idx="1"/>
          </p:nvPr>
        </p:nvSpPr>
        <p:spPr/>
        <p:txBody>
          <a:bodyPr/>
          <a:lstStyle/>
          <a:p>
            <a:r>
              <a:rPr lang="en-US" dirty="0"/>
              <a:t>Follows the same principles as a LAN only on a larger and more diversified scale</a:t>
            </a:r>
          </a:p>
          <a:p>
            <a:r>
              <a:rPr lang="en-US" dirty="0"/>
              <a:t>A LAN in one large geographic area</a:t>
            </a:r>
          </a:p>
          <a:p>
            <a:r>
              <a:rPr lang="en-US" dirty="0"/>
              <a:t>Resources related to the same organization</a:t>
            </a:r>
          </a:p>
          <a:p>
            <a:r>
              <a:rPr lang="en-US" dirty="0"/>
              <a:t>Each department shares the LAN</a:t>
            </a:r>
          </a:p>
          <a:p>
            <a:r>
              <a:rPr lang="en-US" dirty="0"/>
              <a:t>With a CAN, different campus offices and organizations can be linked together</a:t>
            </a:r>
          </a:p>
          <a:p>
            <a:r>
              <a:rPr lang="en-US" dirty="0"/>
              <a:t>Some university departments or organizations might be linked to the CAN even though they already have their own separate LANs.</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dirty="0"/>
              <a:t>Personal Area Network (PAN)</a:t>
            </a:r>
          </a:p>
        </p:txBody>
      </p:sp>
      <p:sp>
        <p:nvSpPr>
          <p:cNvPr id="34819" name="Rectangle 3"/>
          <p:cNvSpPr>
            <a:spLocks noGrp="1" noChangeArrowheads="1"/>
          </p:cNvSpPr>
          <p:nvPr>
            <p:ph idx="1"/>
          </p:nvPr>
        </p:nvSpPr>
        <p:spPr/>
        <p:txBody>
          <a:bodyPr/>
          <a:lstStyle/>
          <a:p>
            <a:r>
              <a:rPr lang="en-US" dirty="0"/>
              <a:t>Very small scale network</a:t>
            </a:r>
          </a:p>
          <a:p>
            <a:r>
              <a:rPr lang="en-US" dirty="0"/>
              <a:t>Range is less than 2 meters</a:t>
            </a:r>
          </a:p>
          <a:p>
            <a:r>
              <a:rPr lang="en-US" dirty="0"/>
              <a:t>Cell phones, PDAs, MP3 players</a:t>
            </a:r>
          </a:p>
          <a:p>
            <a:r>
              <a:rPr lang="en-US" dirty="0"/>
              <a:t>PANs can be used for communication among the personal devices themselves (intrapersonal communication), or for connecting to a higher level network and the Internet (an uplink)</a:t>
            </a:r>
          </a:p>
          <a:p>
            <a:r>
              <a:rPr lang="en-US" dirty="0"/>
              <a:t>A PAN may also be carried over wired computer buses such as USB and FireWire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Architecture</a:t>
            </a:r>
          </a:p>
        </p:txBody>
      </p:sp>
      <p:sp>
        <p:nvSpPr>
          <p:cNvPr id="3" name="Content Placeholder 2"/>
          <p:cNvSpPr>
            <a:spLocks noGrp="1"/>
          </p:cNvSpPr>
          <p:nvPr>
            <p:ph idx="1"/>
          </p:nvPr>
        </p:nvSpPr>
        <p:spPr>
          <a:xfrm>
            <a:off x="304800" y="1066800"/>
            <a:ext cx="8534400" cy="2133600"/>
          </a:xfrm>
        </p:spPr>
        <p:txBody>
          <a:bodyPr>
            <a:normAutofit fontScale="85000" lnSpcReduction="20000"/>
          </a:bodyPr>
          <a:lstStyle/>
          <a:p>
            <a:r>
              <a:rPr lang="en-US" sz="3200" dirty="0"/>
              <a:t>The design of computers, devices, and media on a network is sometimes called the network architecture</a:t>
            </a:r>
          </a:p>
          <a:p>
            <a:r>
              <a:rPr lang="en-US" dirty="0"/>
              <a:t>In client/server network one or more computers act as server and others computers or clients access server for some services</a:t>
            </a:r>
          </a:p>
        </p:txBody>
      </p:sp>
      <p:grpSp>
        <p:nvGrpSpPr>
          <p:cNvPr id="4" name="Group 14"/>
          <p:cNvGrpSpPr>
            <a:grpSpLocks/>
          </p:cNvGrpSpPr>
          <p:nvPr/>
        </p:nvGrpSpPr>
        <p:grpSpPr bwMode="auto">
          <a:xfrm>
            <a:off x="1371601" y="3106737"/>
            <a:ext cx="2995610" cy="3444875"/>
            <a:chOff x="1371368" y="2667000"/>
            <a:chExt cx="2995512" cy="3445588"/>
          </a:xfrm>
        </p:grpSpPr>
        <p:sp>
          <p:nvSpPr>
            <p:cNvPr id="6" name="TextBox 6"/>
            <p:cNvSpPr txBox="1">
              <a:spLocks noChangeArrowheads="1"/>
            </p:cNvSpPr>
            <p:nvPr/>
          </p:nvSpPr>
          <p:spPr bwMode="auto">
            <a:xfrm>
              <a:off x="1371368" y="2667000"/>
              <a:ext cx="2989824" cy="461761"/>
            </a:xfrm>
            <a:prstGeom prst="rect">
              <a:avLst/>
            </a:prstGeom>
            <a:noFill/>
            <a:ln w="9525">
              <a:noFill/>
              <a:miter lim="800000"/>
              <a:headEnd/>
              <a:tailEnd/>
            </a:ln>
          </p:spPr>
          <p:txBody>
            <a:bodyPr wrap="none">
              <a:spAutoFit/>
            </a:bodyPr>
            <a:lstStyle/>
            <a:p>
              <a:r>
                <a:rPr lang="en-US" sz="2400" b="1" dirty="0">
                  <a:effectLst/>
                  <a:latin typeface="Calibri" pitchFamily="34" charset="0"/>
                </a:rPr>
                <a:t>Client/server network</a:t>
              </a:r>
            </a:p>
          </p:txBody>
        </p:sp>
        <p:pic>
          <p:nvPicPr>
            <p:cNvPr id="7" name="Picture 12"/>
            <p:cNvPicPr>
              <a:picLocks noChangeAspect="1"/>
            </p:cNvPicPr>
            <p:nvPr/>
          </p:nvPicPr>
          <p:blipFill>
            <a:blip r:embed="rId2" cstate="print"/>
            <a:srcRect/>
            <a:stretch>
              <a:fillRect/>
            </a:stretch>
          </p:blipFill>
          <p:spPr bwMode="auto">
            <a:xfrm>
              <a:off x="1417403" y="3124200"/>
              <a:ext cx="2949477" cy="2988388"/>
            </a:xfrm>
            <a:prstGeom prst="rect">
              <a:avLst/>
            </a:prstGeom>
            <a:noFill/>
            <a:ln w="9525">
              <a:noFill/>
              <a:miter lim="800000"/>
              <a:headEnd/>
              <a:tailEnd/>
            </a:ln>
          </p:spPr>
        </p:pic>
      </p:grpSp>
      <p:grpSp>
        <p:nvGrpSpPr>
          <p:cNvPr id="5" name="Group 15"/>
          <p:cNvGrpSpPr>
            <a:grpSpLocks/>
          </p:cNvGrpSpPr>
          <p:nvPr/>
        </p:nvGrpSpPr>
        <p:grpSpPr bwMode="auto">
          <a:xfrm>
            <a:off x="4876800" y="3106737"/>
            <a:ext cx="2950038" cy="3446463"/>
            <a:chOff x="4876337" y="2667000"/>
            <a:chExt cx="2950563" cy="3446920"/>
          </a:xfrm>
        </p:grpSpPr>
        <p:sp>
          <p:nvSpPr>
            <p:cNvPr id="9" name="TextBox 7"/>
            <p:cNvSpPr txBox="1">
              <a:spLocks noChangeArrowheads="1"/>
            </p:cNvSpPr>
            <p:nvPr/>
          </p:nvSpPr>
          <p:spPr bwMode="auto">
            <a:xfrm>
              <a:off x="4876337" y="2667000"/>
              <a:ext cx="2950563" cy="461726"/>
            </a:xfrm>
            <a:prstGeom prst="rect">
              <a:avLst/>
            </a:prstGeom>
            <a:noFill/>
            <a:ln w="9525">
              <a:noFill/>
              <a:miter lim="800000"/>
              <a:headEnd/>
              <a:tailEnd/>
            </a:ln>
          </p:spPr>
          <p:txBody>
            <a:bodyPr wrap="none">
              <a:spAutoFit/>
            </a:bodyPr>
            <a:lstStyle/>
            <a:p>
              <a:r>
                <a:rPr lang="en-US" sz="2400" b="1" dirty="0">
                  <a:effectLst/>
                  <a:latin typeface="Calibri" pitchFamily="34" charset="0"/>
                </a:rPr>
                <a:t>Peer-to-peer network</a:t>
              </a:r>
            </a:p>
          </p:txBody>
        </p:sp>
        <p:pic>
          <p:nvPicPr>
            <p:cNvPr id="10" name="Picture 13"/>
            <p:cNvPicPr>
              <a:picLocks noChangeAspect="1"/>
            </p:cNvPicPr>
            <p:nvPr/>
          </p:nvPicPr>
          <p:blipFill>
            <a:blip r:embed="rId3" cstate="print"/>
            <a:srcRect/>
            <a:stretch>
              <a:fillRect/>
            </a:stretch>
          </p:blipFill>
          <p:spPr bwMode="auto">
            <a:xfrm>
              <a:off x="4925561" y="3124200"/>
              <a:ext cx="2542040" cy="2989720"/>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2500"/>
                            </p:stCondLst>
                            <p:childTnLst>
                              <p:par>
                                <p:cTn id="9" presetID="9" presetClass="entr" presetSubtype="0" fill="hold" nodeType="afterEffect">
                                  <p:stCondLst>
                                    <p:cond delay="200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Network Definition</a:t>
            </a:r>
          </a:p>
        </p:txBody>
      </p:sp>
      <p:sp>
        <p:nvSpPr>
          <p:cNvPr id="22531" name="Rectangle 3"/>
          <p:cNvSpPr>
            <a:spLocks noGrp="1" noChangeArrowheads="1"/>
          </p:cNvSpPr>
          <p:nvPr>
            <p:ph idx="1"/>
          </p:nvPr>
        </p:nvSpPr>
        <p:spPr/>
        <p:txBody>
          <a:bodyPr/>
          <a:lstStyle/>
          <a:p>
            <a:r>
              <a:rPr lang="en-US" dirty="0"/>
              <a:t>Many organizations quickly learned the importance of connecting PCs</a:t>
            </a:r>
          </a:p>
          <a:p>
            <a:r>
              <a:rPr lang="en-US" dirty="0">
                <a:solidFill>
                  <a:srgbClr val="0000CC"/>
                </a:solidFill>
              </a:rPr>
              <a:t>Data communications</a:t>
            </a:r>
            <a:r>
              <a:rPr lang="en-US" dirty="0"/>
              <a:t>—the electronic transfer of information between computers—became a major focus of the computer industry.</a:t>
            </a:r>
          </a:p>
          <a:p>
            <a:r>
              <a:rPr lang="en-US" dirty="0">
                <a:solidFill>
                  <a:srgbClr val="0000CC"/>
                </a:solidFill>
              </a:rPr>
              <a:t>Set of technologies that connects computers</a:t>
            </a:r>
          </a:p>
          <a:p>
            <a:r>
              <a:rPr lang="en-US" dirty="0"/>
              <a:t>Allows communication and collaboration between users</a:t>
            </a:r>
          </a:p>
          <a:p>
            <a:r>
              <a:rPr lang="en-US" dirty="0"/>
              <a:t>information they share can be much more than text documents</a:t>
            </a:r>
          </a:p>
          <a:p>
            <a:r>
              <a:rPr lang="en-US" dirty="0"/>
              <a:t>Internet is one big Example</a:t>
            </a:r>
          </a:p>
          <a:p>
            <a:pPr>
              <a:buFontTx/>
              <a:buNone/>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Server Based Network</a:t>
            </a:r>
          </a:p>
        </p:txBody>
      </p:sp>
      <p:sp>
        <p:nvSpPr>
          <p:cNvPr id="35843" name="Rectangle 3"/>
          <p:cNvSpPr>
            <a:spLocks noGrp="1" noChangeArrowheads="1"/>
          </p:cNvSpPr>
          <p:nvPr>
            <p:ph idx="1"/>
          </p:nvPr>
        </p:nvSpPr>
        <p:spPr>
          <a:xfrm>
            <a:off x="304800" y="1066800"/>
            <a:ext cx="8534400" cy="4495800"/>
          </a:xfrm>
        </p:spPr>
        <p:txBody>
          <a:bodyPr/>
          <a:lstStyle/>
          <a:p>
            <a:r>
              <a:rPr lang="en-US" dirty="0"/>
              <a:t>A node is a processing location that can be a PC or some other device such as a networked printer</a:t>
            </a:r>
          </a:p>
          <a:p>
            <a:r>
              <a:rPr lang="en-US" dirty="0"/>
              <a:t>Usually, server-based networks include many nodes and one or more servers</a:t>
            </a:r>
          </a:p>
          <a:p>
            <a:pPr lvl="1"/>
            <a:r>
              <a:rPr lang="en-US" dirty="0"/>
              <a:t>server control nodes access to the network's resources</a:t>
            </a:r>
          </a:p>
          <a:p>
            <a:r>
              <a:rPr lang="en-US" dirty="0"/>
              <a:t>Users gain access by logging in</a:t>
            </a:r>
          </a:p>
          <a:p>
            <a:r>
              <a:rPr lang="en-US" dirty="0"/>
              <a:t>Server is the most important computer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dirty="0"/>
              <a:t>Client-Server Network</a:t>
            </a:r>
          </a:p>
        </p:txBody>
      </p:sp>
      <p:sp>
        <p:nvSpPr>
          <p:cNvPr id="36867" name="Rectangle 3"/>
          <p:cNvSpPr>
            <a:spLocks noGrp="1" noChangeArrowheads="1"/>
          </p:cNvSpPr>
          <p:nvPr>
            <p:ph idx="1"/>
          </p:nvPr>
        </p:nvSpPr>
        <p:spPr/>
        <p:txBody>
          <a:bodyPr/>
          <a:lstStyle/>
          <a:p>
            <a:r>
              <a:rPr lang="en-US" dirty="0"/>
              <a:t>Nodes and servers share data roles</a:t>
            </a:r>
          </a:p>
          <a:p>
            <a:r>
              <a:rPr lang="en-US" dirty="0"/>
              <a:t>Nodes are called clients</a:t>
            </a:r>
          </a:p>
          <a:p>
            <a:r>
              <a:rPr lang="en-US" dirty="0"/>
              <a:t>Servers are used to control access</a:t>
            </a:r>
          </a:p>
          <a:p>
            <a:r>
              <a:rPr lang="en-US" dirty="0"/>
              <a:t>requires special software for the nodes and the server</a:t>
            </a:r>
          </a:p>
          <a:p>
            <a:r>
              <a:rPr lang="en-US" dirty="0"/>
              <a:t>Database software</a:t>
            </a:r>
          </a:p>
          <a:p>
            <a:pPr lvl="1"/>
            <a:r>
              <a:rPr lang="en-US" dirty="0"/>
              <a:t>Access to data controlled by server</a:t>
            </a:r>
          </a:p>
          <a:p>
            <a:r>
              <a:rPr lang="en-US" dirty="0"/>
              <a:t>Server is the most important computer</a:t>
            </a:r>
          </a:p>
          <a:p>
            <a:r>
              <a:rPr lang="en-US" dirty="0"/>
              <a:t>Require a person to serve as a </a:t>
            </a:r>
            <a:r>
              <a:rPr lang="en-US" dirty="0">
                <a:solidFill>
                  <a:srgbClr val="0000CC"/>
                </a:solidFill>
              </a:rPr>
              <a:t>network administrator </a:t>
            </a:r>
            <a:r>
              <a:rPr lang="en-US" dirty="0"/>
              <a:t>because of the large size of the network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3" name="Content Placeholder 2"/>
          <p:cNvSpPr>
            <a:spLocks noGrp="1"/>
          </p:cNvSpPr>
          <p:nvPr>
            <p:ph idx="1"/>
          </p:nvPr>
        </p:nvSpPr>
        <p:spPr/>
        <p:txBody>
          <a:bodyPr/>
          <a:lstStyle/>
          <a:p>
            <a:r>
              <a:rPr lang="en-US" dirty="0"/>
              <a:t>P2P describes an Internet network on which users access each other’s hard disks and exchange files directly over the Internet</a:t>
            </a:r>
          </a:p>
          <a:p>
            <a:r>
              <a:rPr lang="en-US" dirty="0"/>
              <a:t>Each computer, or peer, has equal capabilities</a:t>
            </a:r>
          </a:p>
          <a:p>
            <a:endParaRPr lang="en-US" dirty="0"/>
          </a:p>
        </p:txBody>
      </p:sp>
      <p:pic>
        <p:nvPicPr>
          <p:cNvPr id="4" name="Picture 3"/>
          <p:cNvPicPr>
            <a:picLocks noChangeAspect="1"/>
          </p:cNvPicPr>
          <p:nvPr/>
        </p:nvPicPr>
        <p:blipFill>
          <a:blip r:embed="rId2" cstate="print"/>
          <a:srcRect/>
          <a:stretch>
            <a:fillRect/>
          </a:stretch>
        </p:blipFill>
        <p:spPr bwMode="auto">
          <a:xfrm>
            <a:off x="2971800" y="3197225"/>
            <a:ext cx="3271838" cy="32051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Peer-to-Peer Network</a:t>
            </a:r>
          </a:p>
        </p:txBody>
      </p:sp>
      <p:sp>
        <p:nvSpPr>
          <p:cNvPr id="37891" name="Rectangle 3"/>
          <p:cNvSpPr>
            <a:spLocks noGrp="1" noChangeArrowheads="1"/>
          </p:cNvSpPr>
          <p:nvPr>
            <p:ph idx="1"/>
          </p:nvPr>
        </p:nvSpPr>
        <p:spPr/>
        <p:txBody>
          <a:bodyPr/>
          <a:lstStyle/>
          <a:p>
            <a:r>
              <a:rPr lang="en-US" dirty="0"/>
              <a:t>All nodes are equal</a:t>
            </a:r>
          </a:p>
          <a:p>
            <a:r>
              <a:rPr lang="en-US" dirty="0"/>
              <a:t>Nodes access resources on other nodes</a:t>
            </a:r>
          </a:p>
          <a:p>
            <a:r>
              <a:rPr lang="en-US" dirty="0"/>
              <a:t>Each node controls its own resources</a:t>
            </a:r>
          </a:p>
          <a:p>
            <a:r>
              <a:rPr lang="en-US" dirty="0"/>
              <a:t>Most modern OS allow P2PN</a:t>
            </a:r>
          </a:p>
          <a:p>
            <a:r>
              <a:rPr lang="en-US" dirty="0"/>
              <a:t>Distributing computing is a form</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Comparison charts </a:t>
            </a:r>
          </a:p>
        </p:txBody>
      </p:sp>
      <p:pic>
        <p:nvPicPr>
          <p:cNvPr id="2" name="Content Placeholder 1"/>
          <p:cNvPicPr>
            <a:picLocks noGrp="1" noChangeAspect="1"/>
          </p:cNvPicPr>
          <p:nvPr>
            <p:ph idx="1"/>
          </p:nvPr>
        </p:nvPicPr>
        <p:blipFill>
          <a:blip r:embed="rId3"/>
          <a:stretch>
            <a:fillRect/>
          </a:stretch>
        </p:blipFill>
        <p:spPr>
          <a:xfrm>
            <a:off x="58864" y="1295400"/>
            <a:ext cx="9085135" cy="5257799"/>
          </a:xfrm>
          <a:prstGeom prst="rect">
            <a:avLst/>
          </a:prstGeom>
        </p:spPr>
      </p:pic>
    </p:spTree>
    <p:extLst>
      <p:ext uri="{BB962C8B-B14F-4D97-AF65-F5344CB8AC3E}">
        <p14:creationId xmlns:p14="http://schemas.microsoft.com/office/powerpoint/2010/main" val="3344728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3" name="Content Placeholder 2"/>
          <p:cNvSpPr>
            <a:spLocks noGrp="1"/>
          </p:cNvSpPr>
          <p:nvPr>
            <p:ph idx="1"/>
          </p:nvPr>
        </p:nvSpPr>
        <p:spPr>
          <a:xfrm>
            <a:off x="304800" y="1066800"/>
            <a:ext cx="8534400" cy="2819400"/>
          </a:xfrm>
        </p:spPr>
        <p:txBody>
          <a:bodyPr>
            <a:normAutofit fontScale="92500" lnSpcReduction="10000"/>
          </a:bodyPr>
          <a:lstStyle/>
          <a:p>
            <a:r>
              <a:rPr lang="en-US" sz="3200" dirty="0"/>
              <a:t>A </a:t>
            </a:r>
            <a:r>
              <a:rPr lang="en-US" sz="3200" b="1" dirty="0">
                <a:solidFill>
                  <a:srgbClr val="A52439"/>
                </a:solidFill>
              </a:rPr>
              <a:t>network topology</a:t>
            </a:r>
            <a:r>
              <a:rPr lang="en-US" sz="3200" dirty="0">
                <a:solidFill>
                  <a:srgbClr val="A52439"/>
                </a:solidFill>
              </a:rPr>
              <a:t> </a:t>
            </a:r>
            <a:r>
              <a:rPr lang="en-US" sz="3200" dirty="0"/>
              <a:t>refers to the layout of the computers and devices in a communications network</a:t>
            </a:r>
          </a:p>
          <a:p>
            <a:pPr lvl="1"/>
            <a:r>
              <a:rPr lang="en-US" dirty="0"/>
              <a:t>Choice affects </a:t>
            </a:r>
          </a:p>
          <a:p>
            <a:pPr lvl="2"/>
            <a:r>
              <a:rPr lang="en-US" dirty="0"/>
              <a:t>Network performance</a:t>
            </a:r>
          </a:p>
          <a:p>
            <a:pPr lvl="2"/>
            <a:r>
              <a:rPr lang="en-US" dirty="0"/>
              <a:t>Network size</a:t>
            </a:r>
          </a:p>
          <a:p>
            <a:pPr lvl="2"/>
            <a:r>
              <a:rPr lang="en-US" dirty="0"/>
              <a:t>Network collision detection</a:t>
            </a:r>
            <a:endParaRPr lang="en-US" sz="3200" dirty="0"/>
          </a:p>
          <a:p>
            <a:endParaRPr lang="en-US" dirty="0"/>
          </a:p>
        </p:txBody>
      </p:sp>
      <p:grpSp>
        <p:nvGrpSpPr>
          <p:cNvPr id="4" name="Group 18"/>
          <p:cNvGrpSpPr>
            <a:grpSpLocks/>
          </p:cNvGrpSpPr>
          <p:nvPr/>
        </p:nvGrpSpPr>
        <p:grpSpPr bwMode="auto">
          <a:xfrm>
            <a:off x="188913" y="3706812"/>
            <a:ext cx="2722562" cy="2617788"/>
            <a:chOff x="188403" y="2895600"/>
            <a:chExt cx="2722418" cy="2617963"/>
          </a:xfrm>
        </p:grpSpPr>
        <p:sp>
          <p:nvSpPr>
            <p:cNvPr id="5" name="TextBox 6"/>
            <p:cNvSpPr txBox="1">
              <a:spLocks noChangeArrowheads="1"/>
            </p:cNvSpPr>
            <p:nvPr/>
          </p:nvSpPr>
          <p:spPr bwMode="auto">
            <a:xfrm>
              <a:off x="838200" y="2895600"/>
              <a:ext cx="1422825" cy="369332"/>
            </a:xfrm>
            <a:prstGeom prst="rect">
              <a:avLst/>
            </a:prstGeom>
            <a:noFill/>
            <a:ln w="9525">
              <a:noFill/>
              <a:miter lim="800000"/>
              <a:headEnd/>
              <a:tailEnd/>
            </a:ln>
          </p:spPr>
          <p:txBody>
            <a:bodyPr wrap="none">
              <a:spAutoFit/>
            </a:bodyPr>
            <a:lstStyle/>
            <a:p>
              <a:r>
                <a:rPr lang="en-US" b="1">
                  <a:latin typeface="Calibri" pitchFamily="34" charset="0"/>
                </a:rPr>
                <a:t>Star network</a:t>
              </a:r>
            </a:p>
          </p:txBody>
        </p:sp>
        <p:pic>
          <p:nvPicPr>
            <p:cNvPr id="6" name="Picture 15"/>
            <p:cNvPicPr>
              <a:picLocks noChangeAspect="1"/>
            </p:cNvPicPr>
            <p:nvPr/>
          </p:nvPicPr>
          <p:blipFill>
            <a:blip r:embed="rId2" cstate="print"/>
            <a:srcRect/>
            <a:stretch>
              <a:fillRect/>
            </a:stretch>
          </p:blipFill>
          <p:spPr bwMode="auto">
            <a:xfrm>
              <a:off x="188403" y="3429000"/>
              <a:ext cx="2722418" cy="2084563"/>
            </a:xfrm>
            <a:prstGeom prst="rect">
              <a:avLst/>
            </a:prstGeom>
            <a:noFill/>
            <a:ln w="9525">
              <a:noFill/>
              <a:miter lim="800000"/>
              <a:headEnd/>
              <a:tailEnd/>
            </a:ln>
          </p:spPr>
        </p:pic>
      </p:grpSp>
      <p:grpSp>
        <p:nvGrpSpPr>
          <p:cNvPr id="7" name="Group 19"/>
          <p:cNvGrpSpPr>
            <a:grpSpLocks/>
          </p:cNvGrpSpPr>
          <p:nvPr/>
        </p:nvGrpSpPr>
        <p:grpSpPr bwMode="auto">
          <a:xfrm>
            <a:off x="2971800" y="3786187"/>
            <a:ext cx="3659188" cy="2538413"/>
            <a:chOff x="2971800" y="2895600"/>
            <a:chExt cx="3659480" cy="2538412"/>
          </a:xfrm>
        </p:grpSpPr>
        <p:sp>
          <p:nvSpPr>
            <p:cNvPr id="8" name="TextBox 7"/>
            <p:cNvSpPr txBox="1">
              <a:spLocks noChangeArrowheads="1"/>
            </p:cNvSpPr>
            <p:nvPr/>
          </p:nvSpPr>
          <p:spPr bwMode="auto">
            <a:xfrm>
              <a:off x="4038600" y="2895600"/>
              <a:ext cx="1384995" cy="369332"/>
            </a:xfrm>
            <a:prstGeom prst="rect">
              <a:avLst/>
            </a:prstGeom>
            <a:noFill/>
            <a:ln w="9525">
              <a:noFill/>
              <a:miter lim="800000"/>
              <a:headEnd/>
              <a:tailEnd/>
            </a:ln>
          </p:spPr>
          <p:txBody>
            <a:bodyPr wrap="none">
              <a:spAutoFit/>
            </a:bodyPr>
            <a:lstStyle/>
            <a:p>
              <a:r>
                <a:rPr lang="en-US" b="1">
                  <a:latin typeface="Calibri" pitchFamily="34" charset="0"/>
                </a:rPr>
                <a:t>Bus network</a:t>
              </a:r>
            </a:p>
          </p:txBody>
        </p:sp>
        <p:pic>
          <p:nvPicPr>
            <p:cNvPr id="9" name="Picture 16"/>
            <p:cNvPicPr>
              <a:picLocks noChangeAspect="1"/>
            </p:cNvPicPr>
            <p:nvPr/>
          </p:nvPicPr>
          <p:blipFill>
            <a:blip r:embed="rId3" cstate="print"/>
            <a:srcRect/>
            <a:stretch>
              <a:fillRect/>
            </a:stretch>
          </p:blipFill>
          <p:spPr bwMode="auto">
            <a:xfrm>
              <a:off x="2971800" y="3581400"/>
              <a:ext cx="3659480" cy="1852612"/>
            </a:xfrm>
            <a:prstGeom prst="rect">
              <a:avLst/>
            </a:prstGeom>
            <a:noFill/>
            <a:ln w="9525">
              <a:noFill/>
              <a:miter lim="800000"/>
              <a:headEnd/>
              <a:tailEnd/>
            </a:ln>
          </p:spPr>
        </p:pic>
      </p:grpSp>
      <p:grpSp>
        <p:nvGrpSpPr>
          <p:cNvPr id="10" name="Group 20"/>
          <p:cNvGrpSpPr>
            <a:grpSpLocks/>
          </p:cNvGrpSpPr>
          <p:nvPr/>
        </p:nvGrpSpPr>
        <p:grpSpPr bwMode="auto">
          <a:xfrm>
            <a:off x="6705600" y="3309937"/>
            <a:ext cx="1947863" cy="3090863"/>
            <a:chOff x="6705600" y="2895600"/>
            <a:chExt cx="1947863" cy="3090769"/>
          </a:xfrm>
        </p:grpSpPr>
        <p:sp>
          <p:nvSpPr>
            <p:cNvPr id="11" name="TextBox 8"/>
            <p:cNvSpPr txBox="1">
              <a:spLocks noChangeArrowheads="1"/>
            </p:cNvSpPr>
            <p:nvPr/>
          </p:nvSpPr>
          <p:spPr bwMode="auto">
            <a:xfrm>
              <a:off x="7010400" y="2895600"/>
              <a:ext cx="1458733" cy="369332"/>
            </a:xfrm>
            <a:prstGeom prst="rect">
              <a:avLst/>
            </a:prstGeom>
            <a:noFill/>
            <a:ln w="9525">
              <a:noFill/>
              <a:miter lim="800000"/>
              <a:headEnd/>
              <a:tailEnd/>
            </a:ln>
          </p:spPr>
          <p:txBody>
            <a:bodyPr wrap="none">
              <a:spAutoFit/>
            </a:bodyPr>
            <a:lstStyle/>
            <a:p>
              <a:r>
                <a:rPr lang="en-US" b="1">
                  <a:latin typeface="Calibri" pitchFamily="34" charset="0"/>
                </a:rPr>
                <a:t>Ring network</a:t>
              </a:r>
            </a:p>
          </p:txBody>
        </p:sp>
        <p:pic>
          <p:nvPicPr>
            <p:cNvPr id="12" name="Picture 17"/>
            <p:cNvPicPr>
              <a:picLocks noChangeAspect="1"/>
            </p:cNvPicPr>
            <p:nvPr/>
          </p:nvPicPr>
          <p:blipFill>
            <a:blip r:embed="rId4" cstate="print"/>
            <a:srcRect/>
            <a:stretch>
              <a:fillRect/>
            </a:stretch>
          </p:blipFill>
          <p:spPr bwMode="auto">
            <a:xfrm>
              <a:off x="6705600" y="3429000"/>
              <a:ext cx="1947863" cy="2557369"/>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par>
                          <p:cTn id="8" fill="hold">
                            <p:stCondLst>
                              <p:cond delay="2500"/>
                            </p:stCondLst>
                            <p:childTnLst>
                              <p:par>
                                <p:cTn id="9" presetID="9" presetClass="entr" presetSubtype="0" fill="hold" nodeType="afterEffect">
                                  <p:stCondLst>
                                    <p:cond delay="200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par>
                          <p:cTn id="12" fill="hold">
                            <p:stCondLst>
                              <p:cond delay="5000"/>
                            </p:stCondLst>
                            <p:childTnLst>
                              <p:par>
                                <p:cTn id="13" presetID="9" presetClass="entr" presetSubtype="0" fill="hold" nodeType="afterEffect">
                                  <p:stCondLst>
                                    <p:cond delay="200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Bus Topology</a:t>
            </a:r>
          </a:p>
        </p:txBody>
      </p:sp>
      <p:sp>
        <p:nvSpPr>
          <p:cNvPr id="40963" name="Rectangle 3"/>
          <p:cNvSpPr>
            <a:spLocks noGrp="1" noChangeArrowheads="1"/>
          </p:cNvSpPr>
          <p:nvPr>
            <p:ph idx="1"/>
          </p:nvPr>
        </p:nvSpPr>
        <p:spPr/>
        <p:txBody>
          <a:bodyPr/>
          <a:lstStyle/>
          <a:p>
            <a:r>
              <a:rPr lang="en-US" dirty="0"/>
              <a:t>Also called linear bus</a:t>
            </a:r>
          </a:p>
          <a:p>
            <a:r>
              <a:rPr lang="en-US" dirty="0"/>
              <a:t>One wire connects all nodes</a:t>
            </a:r>
          </a:p>
          <a:p>
            <a:r>
              <a:rPr lang="en-US" dirty="0"/>
              <a:t>Terminator ends the wires</a:t>
            </a:r>
          </a:p>
          <a:p>
            <a:r>
              <a:rPr lang="en-US" dirty="0"/>
              <a:t>Advantages</a:t>
            </a:r>
          </a:p>
          <a:p>
            <a:pPr lvl="1"/>
            <a:r>
              <a:rPr lang="en-US" dirty="0"/>
              <a:t>Easy to setup</a:t>
            </a:r>
          </a:p>
          <a:p>
            <a:pPr lvl="1"/>
            <a:r>
              <a:rPr lang="en-US" dirty="0"/>
              <a:t>Small amount of wire</a:t>
            </a:r>
          </a:p>
          <a:p>
            <a:r>
              <a:rPr lang="en-US" dirty="0"/>
              <a:t>Disadvantages</a:t>
            </a:r>
          </a:p>
          <a:p>
            <a:pPr lvl="1"/>
            <a:r>
              <a:rPr lang="en-US" dirty="0"/>
              <a:t>Slow</a:t>
            </a:r>
          </a:p>
          <a:p>
            <a:pPr lvl="1"/>
            <a:r>
              <a:rPr lang="en-US" dirty="0"/>
              <a:t>Easy to crash</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t>Bus Networks</a:t>
            </a:r>
            <a:endParaRPr lang="en-US" dirty="0">
              <a:latin typeface="Arial Unicode MS" pitchFamily="34" charset="-128"/>
            </a:endParaRPr>
          </a:p>
        </p:txBody>
      </p:sp>
      <p:sp>
        <p:nvSpPr>
          <p:cNvPr id="35865" name="Rectangle 25"/>
          <p:cNvSpPr>
            <a:spLocks noChangeArrowheads="1"/>
          </p:cNvSpPr>
          <p:nvPr/>
        </p:nvSpPr>
        <p:spPr bwMode="auto">
          <a:xfrm>
            <a:off x="304800" y="1219200"/>
            <a:ext cx="7620000" cy="1828800"/>
          </a:xfrm>
          <a:prstGeom prst="rect">
            <a:avLst/>
          </a:prstGeom>
          <a:noFill/>
          <a:ln w="9525">
            <a:noFill/>
            <a:miter lim="800000"/>
            <a:headEnd/>
            <a:tailEnd/>
          </a:ln>
        </p:spPr>
        <p:txBody>
          <a:bodyPr/>
          <a:lstStyle/>
          <a:p>
            <a:pPr marL="609600" lvl="1" indent="-495300">
              <a:spcBef>
                <a:spcPct val="5000"/>
              </a:spcBef>
              <a:buClr>
                <a:srgbClr val="D94439"/>
              </a:buClr>
              <a:buSzPct val="75000"/>
              <a:buFont typeface="Wingdings" pitchFamily="2" charset="2"/>
              <a:buChar char="Ø"/>
            </a:pPr>
            <a:r>
              <a:rPr kumimoji="1" lang="en-US" sz="2600" b="1" dirty="0">
                <a:solidFill>
                  <a:srgbClr val="000000"/>
                </a:solidFill>
                <a:latin typeface="Times New Roman" pitchFamily="18" charset="0"/>
              </a:rPr>
              <a:t>All computers and devices connect to central cable, or bus</a:t>
            </a:r>
          </a:p>
        </p:txBody>
      </p:sp>
      <p:pic>
        <p:nvPicPr>
          <p:cNvPr id="35868" name="Picture 28" descr="Fig09-16"/>
          <p:cNvPicPr>
            <a:picLocks noChangeAspect="1" noChangeArrowheads="1"/>
          </p:cNvPicPr>
          <p:nvPr/>
        </p:nvPicPr>
        <p:blipFill>
          <a:blip r:embed="rId2" cstate="print"/>
          <a:srcRect/>
          <a:stretch>
            <a:fillRect/>
          </a:stretch>
        </p:blipFill>
        <p:spPr bwMode="auto">
          <a:xfrm>
            <a:off x="685800" y="2362200"/>
            <a:ext cx="7476026" cy="3962400"/>
          </a:xfrm>
          <a:prstGeom prst="rect">
            <a:avLst/>
          </a:prstGeom>
          <a:noFill/>
          <a:effectLst>
            <a:outerShdw dist="107763" dir="27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3000"/>
                                  </p:stCondLst>
                                  <p:childTnLst>
                                    <p:set>
                                      <p:cBhvr>
                                        <p:cTn id="6" dur="1" fill="hold">
                                          <p:stCondLst>
                                            <p:cond delay="0"/>
                                          </p:stCondLst>
                                        </p:cTn>
                                        <p:tgtEl>
                                          <p:spTgt spid="35865">
                                            <p:txEl>
                                              <p:pRg st="0" end="0"/>
                                            </p:txEl>
                                          </p:spTgt>
                                        </p:tgtEl>
                                        <p:attrNameLst>
                                          <p:attrName>style.visibility</p:attrName>
                                        </p:attrNameLst>
                                      </p:cBhvr>
                                      <p:to>
                                        <p:strVal val="visible"/>
                                      </p:to>
                                    </p:set>
                                    <p:animEffect transition="in" filter="wipe(left)">
                                      <p:cBhvr>
                                        <p:cTn id="7" dur="500"/>
                                        <p:tgtEl>
                                          <p:spTgt spid="35865">
                                            <p:txEl>
                                              <p:pRg st="0" end="0"/>
                                            </p:txEl>
                                          </p:spTgt>
                                        </p:tgtEl>
                                      </p:cBhvr>
                                    </p:animEffect>
                                  </p:childTnLst>
                                </p:cTn>
                              </p:par>
                            </p:childTnLst>
                          </p:cTn>
                        </p:par>
                        <p:par>
                          <p:cTn id="8" fill="hold">
                            <p:stCondLst>
                              <p:cond delay="3500"/>
                            </p:stCondLst>
                            <p:childTnLst>
                              <p:par>
                                <p:cTn id="9" presetID="2" presetClass="entr" presetSubtype="2" fill="hold" nodeType="afterEffect">
                                  <p:stCondLst>
                                    <p:cond delay="2000"/>
                                  </p:stCondLst>
                                  <p:childTnLst>
                                    <p:set>
                                      <p:cBhvr>
                                        <p:cTn id="10" dur="1" fill="hold">
                                          <p:stCondLst>
                                            <p:cond delay="0"/>
                                          </p:stCondLst>
                                        </p:cTn>
                                        <p:tgtEl>
                                          <p:spTgt spid="35868"/>
                                        </p:tgtEl>
                                        <p:attrNameLst>
                                          <p:attrName>style.visibility</p:attrName>
                                        </p:attrNameLst>
                                      </p:cBhvr>
                                      <p:to>
                                        <p:strVal val="visible"/>
                                      </p:to>
                                    </p:set>
                                    <p:anim calcmode="lin" valueType="num">
                                      <p:cBhvr additive="base">
                                        <p:cTn id="11" dur="500" fill="hold"/>
                                        <p:tgtEl>
                                          <p:spTgt spid="35868"/>
                                        </p:tgtEl>
                                        <p:attrNameLst>
                                          <p:attrName>ppt_x</p:attrName>
                                        </p:attrNameLst>
                                      </p:cBhvr>
                                      <p:tavLst>
                                        <p:tav tm="0">
                                          <p:val>
                                            <p:strVal val="1+#ppt_w/2"/>
                                          </p:val>
                                        </p:tav>
                                        <p:tav tm="100000">
                                          <p:val>
                                            <p:strVal val="#ppt_x"/>
                                          </p:val>
                                        </p:tav>
                                      </p:tavLst>
                                    </p:anim>
                                    <p:anim calcmode="lin" valueType="num">
                                      <p:cBhvr additive="base">
                                        <p:cTn id="12" dur="500" fill="hold"/>
                                        <p:tgtEl>
                                          <p:spTgt spid="35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65" grpId="0" build="p" bldLvl="3" autoUpdateAnimBg="0" advAuto="300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t>Star Topology</a:t>
            </a:r>
          </a:p>
        </p:txBody>
      </p:sp>
      <p:sp>
        <p:nvSpPr>
          <p:cNvPr id="41987" name="Rectangle 3"/>
          <p:cNvSpPr>
            <a:spLocks noGrp="1" noChangeArrowheads="1"/>
          </p:cNvSpPr>
          <p:nvPr>
            <p:ph idx="1"/>
          </p:nvPr>
        </p:nvSpPr>
        <p:spPr/>
        <p:txBody>
          <a:bodyPr/>
          <a:lstStyle/>
          <a:p>
            <a:r>
              <a:rPr lang="en-US" dirty="0"/>
              <a:t>All nodes connect to a hub</a:t>
            </a:r>
          </a:p>
          <a:p>
            <a:pPr lvl="1"/>
            <a:r>
              <a:rPr lang="en-US" dirty="0"/>
              <a:t>Packets sent to hub</a:t>
            </a:r>
          </a:p>
          <a:p>
            <a:pPr lvl="1"/>
            <a:r>
              <a:rPr lang="en-US" dirty="0"/>
              <a:t>Hub sends packet to destination</a:t>
            </a:r>
          </a:p>
          <a:p>
            <a:r>
              <a:rPr lang="en-US" dirty="0"/>
              <a:t>Advantages</a:t>
            </a:r>
          </a:p>
          <a:p>
            <a:pPr lvl="1"/>
            <a:r>
              <a:rPr lang="en-US" dirty="0"/>
              <a:t>Easy to setup</a:t>
            </a:r>
          </a:p>
          <a:p>
            <a:pPr lvl="1"/>
            <a:r>
              <a:rPr lang="en-US" dirty="0"/>
              <a:t>One cable can not crash network</a:t>
            </a:r>
          </a:p>
          <a:p>
            <a:r>
              <a:rPr lang="en-US" dirty="0"/>
              <a:t>Disadvantages</a:t>
            </a:r>
          </a:p>
          <a:p>
            <a:pPr lvl="1"/>
            <a:r>
              <a:rPr lang="en-US" dirty="0"/>
              <a:t>One hub crashing downs entire network</a:t>
            </a:r>
          </a:p>
          <a:p>
            <a:pPr lvl="1"/>
            <a:r>
              <a:rPr lang="en-US" dirty="0"/>
              <a:t>Uses lots of cable</a:t>
            </a:r>
          </a:p>
          <a:p>
            <a:r>
              <a:rPr lang="en-US" dirty="0"/>
              <a:t>Most common topology</a:t>
            </a:r>
          </a:p>
        </p:txBody>
      </p:sp>
      <p:pic>
        <p:nvPicPr>
          <p:cNvPr id="4" name="Picture 1028" descr="D:\My Documents\!books\norton im\chapter 9\star.tif"/>
          <p:cNvPicPr>
            <a:picLocks noChangeAspect="1" noChangeArrowheads="1"/>
          </p:cNvPicPr>
          <p:nvPr/>
        </p:nvPicPr>
        <p:blipFill>
          <a:blip r:embed="rId3" cstate="print"/>
          <a:srcRect/>
          <a:stretch>
            <a:fillRect/>
          </a:stretch>
        </p:blipFill>
        <p:spPr bwMode="auto">
          <a:xfrm>
            <a:off x="5898001" y="1219200"/>
            <a:ext cx="2995199" cy="2971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Star Network</a:t>
            </a:r>
            <a:endParaRPr lang="en-US" dirty="0">
              <a:latin typeface="Arial Unicode MS" pitchFamily="34" charset="-128"/>
            </a:endParaRPr>
          </a:p>
        </p:txBody>
      </p:sp>
      <p:sp>
        <p:nvSpPr>
          <p:cNvPr id="39961" name="Rectangle 25"/>
          <p:cNvSpPr>
            <a:spLocks noChangeArrowheads="1"/>
          </p:cNvSpPr>
          <p:nvPr/>
        </p:nvSpPr>
        <p:spPr bwMode="auto">
          <a:xfrm>
            <a:off x="304800" y="1143000"/>
            <a:ext cx="3962400" cy="1500187"/>
          </a:xfrm>
          <a:prstGeom prst="rect">
            <a:avLst/>
          </a:prstGeom>
          <a:noFill/>
          <a:ln w="9525">
            <a:noFill/>
            <a:miter lim="800000"/>
            <a:headEnd/>
            <a:tailEnd/>
          </a:ln>
        </p:spPr>
        <p:txBody>
          <a:bodyPr/>
          <a:lstStyle/>
          <a:p>
            <a:pPr marL="577850" lvl="1" indent="-463550">
              <a:spcBef>
                <a:spcPct val="5000"/>
              </a:spcBef>
              <a:buClr>
                <a:srgbClr val="D94439"/>
              </a:buClr>
              <a:buSzPct val="75000"/>
              <a:buFont typeface="Wingdings" pitchFamily="2" charset="2"/>
              <a:buChar char="Ø"/>
            </a:pPr>
            <a:r>
              <a:rPr kumimoji="1" lang="en-US" sz="2600" b="1" dirty="0">
                <a:solidFill>
                  <a:srgbClr val="000000"/>
                </a:solidFill>
                <a:latin typeface="Times New Roman" pitchFamily="18" charset="0"/>
              </a:rPr>
              <a:t>All devices connect to a central device, called hub</a:t>
            </a:r>
            <a:endParaRPr kumimoji="1" lang="en-US" sz="2600" b="1" dirty="0">
              <a:solidFill>
                <a:srgbClr val="000000"/>
              </a:solidFill>
              <a:latin typeface="Arial Unicode MS" pitchFamily="34" charset="-128"/>
            </a:endParaRPr>
          </a:p>
        </p:txBody>
      </p:sp>
      <p:sp>
        <p:nvSpPr>
          <p:cNvPr id="39962" name="Rectangle 26"/>
          <p:cNvSpPr>
            <a:spLocks noChangeArrowheads="1"/>
          </p:cNvSpPr>
          <p:nvPr/>
        </p:nvSpPr>
        <p:spPr bwMode="auto">
          <a:xfrm>
            <a:off x="304800" y="2743200"/>
            <a:ext cx="3962400" cy="1828800"/>
          </a:xfrm>
          <a:prstGeom prst="rect">
            <a:avLst/>
          </a:prstGeom>
          <a:noFill/>
          <a:ln w="9525">
            <a:noFill/>
            <a:miter lim="800000"/>
            <a:headEnd/>
            <a:tailEnd/>
          </a:ln>
        </p:spPr>
        <p:txBody>
          <a:bodyPr/>
          <a:lstStyle/>
          <a:p>
            <a:pPr marL="577850" lvl="1" indent="-463550">
              <a:spcBef>
                <a:spcPct val="5000"/>
              </a:spcBef>
              <a:buClr>
                <a:srgbClr val="D94439"/>
              </a:buClr>
              <a:buSzPct val="75000"/>
              <a:buFont typeface="Wingdings" pitchFamily="2" charset="2"/>
              <a:buChar char="Ø"/>
            </a:pPr>
            <a:r>
              <a:rPr kumimoji="1" lang="en-US" sz="2600" b="1" dirty="0">
                <a:solidFill>
                  <a:srgbClr val="000000"/>
                </a:solidFill>
                <a:latin typeface="Times New Roman" pitchFamily="18" charset="0"/>
              </a:rPr>
              <a:t>All data transferred from one computer to another passes through hub</a:t>
            </a:r>
            <a:endParaRPr kumimoji="1" lang="en-US" sz="2600" b="1" dirty="0">
              <a:solidFill>
                <a:srgbClr val="000000"/>
              </a:solidFill>
              <a:latin typeface="Arial Unicode MS" pitchFamily="34" charset="-128"/>
            </a:endParaRPr>
          </a:p>
        </p:txBody>
      </p:sp>
      <p:pic>
        <p:nvPicPr>
          <p:cNvPr id="39964" name="Picture 28" descr="Fig09-18"/>
          <p:cNvPicPr>
            <a:picLocks noChangeAspect="1" noChangeArrowheads="1"/>
          </p:cNvPicPr>
          <p:nvPr/>
        </p:nvPicPr>
        <p:blipFill>
          <a:blip r:embed="rId2" cstate="print"/>
          <a:srcRect/>
          <a:stretch>
            <a:fillRect/>
          </a:stretch>
        </p:blipFill>
        <p:spPr bwMode="auto">
          <a:xfrm>
            <a:off x="4495800" y="1600200"/>
            <a:ext cx="4191000" cy="4022725"/>
          </a:xfrm>
          <a:prstGeom prst="rect">
            <a:avLst/>
          </a:prstGeom>
          <a:noFill/>
          <a:effectLst>
            <a:outerShdw dist="107763" dir="27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3000"/>
                                  </p:stCondLst>
                                  <p:childTnLst>
                                    <p:set>
                                      <p:cBhvr>
                                        <p:cTn id="6" dur="1" fill="hold">
                                          <p:stCondLst>
                                            <p:cond delay="0"/>
                                          </p:stCondLst>
                                        </p:cTn>
                                        <p:tgtEl>
                                          <p:spTgt spid="39961">
                                            <p:txEl>
                                              <p:pRg st="0" end="0"/>
                                            </p:txEl>
                                          </p:spTgt>
                                        </p:tgtEl>
                                        <p:attrNameLst>
                                          <p:attrName>style.visibility</p:attrName>
                                        </p:attrNameLst>
                                      </p:cBhvr>
                                      <p:to>
                                        <p:strVal val="visible"/>
                                      </p:to>
                                    </p:set>
                                    <p:animEffect transition="in" filter="wipe(left)">
                                      <p:cBhvr>
                                        <p:cTn id="7" dur="500"/>
                                        <p:tgtEl>
                                          <p:spTgt spid="39961">
                                            <p:txEl>
                                              <p:pRg st="0" end="0"/>
                                            </p:txEl>
                                          </p:spTgt>
                                        </p:tgtEl>
                                      </p:cBhvr>
                                    </p:animEffect>
                                  </p:childTnLst>
                                </p:cTn>
                              </p:par>
                            </p:childTnLst>
                          </p:cTn>
                        </p:par>
                        <p:par>
                          <p:cTn id="8" fill="hold">
                            <p:stCondLst>
                              <p:cond delay="3500"/>
                            </p:stCondLst>
                            <p:childTnLst>
                              <p:par>
                                <p:cTn id="9" presetID="16" presetClass="entr" presetSubtype="42" fill="hold" nodeType="afterEffect">
                                  <p:stCondLst>
                                    <p:cond delay="2000"/>
                                  </p:stCondLst>
                                  <p:childTnLst>
                                    <p:set>
                                      <p:cBhvr>
                                        <p:cTn id="10" dur="1" fill="hold">
                                          <p:stCondLst>
                                            <p:cond delay="0"/>
                                          </p:stCondLst>
                                        </p:cTn>
                                        <p:tgtEl>
                                          <p:spTgt spid="39964"/>
                                        </p:tgtEl>
                                        <p:attrNameLst>
                                          <p:attrName>style.visibility</p:attrName>
                                        </p:attrNameLst>
                                      </p:cBhvr>
                                      <p:to>
                                        <p:strVal val="visible"/>
                                      </p:to>
                                    </p:set>
                                    <p:animEffect transition="in" filter="barn(outHorizontal)">
                                      <p:cBhvr>
                                        <p:cTn id="11" dur="500"/>
                                        <p:tgtEl>
                                          <p:spTgt spid="39964"/>
                                        </p:tgtEl>
                                      </p:cBhvr>
                                    </p:animEffect>
                                  </p:childTnLst>
                                </p:cTn>
                              </p:par>
                            </p:childTnLst>
                          </p:cTn>
                        </p:par>
                        <p:par>
                          <p:cTn id="12" fill="hold">
                            <p:stCondLst>
                              <p:cond delay="6000"/>
                            </p:stCondLst>
                            <p:childTnLst>
                              <p:par>
                                <p:cTn id="13" presetID="22" presetClass="entr" presetSubtype="8" fill="hold" grpId="0" nodeType="afterEffect">
                                  <p:stCondLst>
                                    <p:cond delay="3000"/>
                                  </p:stCondLst>
                                  <p:childTnLst>
                                    <p:set>
                                      <p:cBhvr>
                                        <p:cTn id="14" dur="1" fill="hold">
                                          <p:stCondLst>
                                            <p:cond delay="0"/>
                                          </p:stCondLst>
                                        </p:cTn>
                                        <p:tgtEl>
                                          <p:spTgt spid="39962">
                                            <p:txEl>
                                              <p:pRg st="0" end="0"/>
                                            </p:txEl>
                                          </p:spTgt>
                                        </p:tgtEl>
                                        <p:attrNameLst>
                                          <p:attrName>style.visibility</p:attrName>
                                        </p:attrNameLst>
                                      </p:cBhvr>
                                      <p:to>
                                        <p:strVal val="visible"/>
                                      </p:to>
                                    </p:set>
                                    <p:animEffect transition="in" filter="wipe(left)">
                                      <p:cBhvr>
                                        <p:cTn id="15" dur="500"/>
                                        <p:tgtEl>
                                          <p:spTgt spid="3996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61" grpId="0" build="p" bldLvl="2" autoUpdateAnimBg="0" advAuto="3000"/>
      <p:bldP spid="39962" grpId="0" build="p" bldLvl="2" autoUpdateAnimBg="0" advAuto="300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a:t>
            </a:r>
          </a:p>
        </p:txBody>
      </p:sp>
      <p:sp>
        <p:nvSpPr>
          <p:cNvPr id="3" name="Content Placeholder 2"/>
          <p:cNvSpPr>
            <a:spLocks noGrp="1"/>
          </p:cNvSpPr>
          <p:nvPr>
            <p:ph idx="1"/>
          </p:nvPr>
        </p:nvSpPr>
        <p:spPr>
          <a:xfrm>
            <a:off x="304800" y="1066800"/>
            <a:ext cx="8534400" cy="2514600"/>
          </a:xfrm>
        </p:spPr>
        <p:txBody>
          <a:bodyPr/>
          <a:lstStyle/>
          <a:p>
            <a:r>
              <a:rPr lang="en-US" dirty="0"/>
              <a:t>A </a:t>
            </a:r>
            <a:r>
              <a:rPr lang="en-US" b="1" dirty="0">
                <a:solidFill>
                  <a:srgbClr val="A52439"/>
                </a:solidFill>
              </a:rPr>
              <a:t>network</a:t>
            </a:r>
            <a:r>
              <a:rPr lang="en-US" dirty="0"/>
              <a:t> is a collection of computers and devices connected together via communications devices and transmission media</a:t>
            </a:r>
          </a:p>
          <a:p>
            <a:r>
              <a:rPr lang="en-US" dirty="0"/>
              <a:t>Advantages of a network include:</a:t>
            </a:r>
          </a:p>
        </p:txBody>
      </p:sp>
      <p:graphicFrame>
        <p:nvGraphicFramePr>
          <p:cNvPr id="5" name="Diagram 4"/>
          <p:cNvGraphicFramePr/>
          <p:nvPr/>
        </p:nvGraphicFramePr>
        <p:xfrm>
          <a:off x="457200" y="3733800"/>
          <a:ext cx="8077200" cy="256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5">
                                            <p:graphicEl>
                                              <a:dgm id="{307CF857-C0AD-443F-A459-1A3DAE3C0A05}"/>
                                            </p:graphicEl>
                                          </p:spTgt>
                                        </p:tgtEl>
                                        <p:attrNameLst>
                                          <p:attrName>style.visibility</p:attrName>
                                        </p:attrNameLst>
                                      </p:cBhvr>
                                      <p:to>
                                        <p:strVal val="visible"/>
                                      </p:to>
                                    </p:set>
                                    <p:animEffect transition="in" filter="dissolve">
                                      <p:cBhvr>
                                        <p:cTn id="7" dur="500"/>
                                        <p:tgtEl>
                                          <p:spTgt spid="5">
                                            <p:graphicEl>
                                              <a:dgm id="{307CF857-C0AD-443F-A459-1A3DAE3C0A05}"/>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5">
                                            <p:graphicEl>
                                              <a:dgm id="{C9D0DC9D-AA10-42D3-937C-25952647E4E1}"/>
                                            </p:graphicEl>
                                          </p:spTgt>
                                        </p:tgtEl>
                                        <p:attrNameLst>
                                          <p:attrName>style.visibility</p:attrName>
                                        </p:attrNameLst>
                                      </p:cBhvr>
                                      <p:to>
                                        <p:strVal val="visible"/>
                                      </p:to>
                                    </p:set>
                                    <p:animEffect transition="in" filter="dissolve">
                                      <p:cBhvr>
                                        <p:cTn id="11" dur="500"/>
                                        <p:tgtEl>
                                          <p:spTgt spid="5">
                                            <p:graphicEl>
                                              <a:dgm id="{C9D0DC9D-AA10-42D3-937C-25952647E4E1}"/>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5">
                                            <p:graphicEl>
                                              <a:dgm id="{39422C50-D217-498E-8C3C-F4A08F1AD491}"/>
                                            </p:graphicEl>
                                          </p:spTgt>
                                        </p:tgtEl>
                                        <p:attrNameLst>
                                          <p:attrName>style.visibility</p:attrName>
                                        </p:attrNameLst>
                                      </p:cBhvr>
                                      <p:to>
                                        <p:strVal val="visible"/>
                                      </p:to>
                                    </p:set>
                                    <p:animEffect transition="in" filter="dissolve">
                                      <p:cBhvr>
                                        <p:cTn id="15" dur="500"/>
                                        <p:tgtEl>
                                          <p:spTgt spid="5">
                                            <p:graphicEl>
                                              <a:dgm id="{39422C50-D217-498E-8C3C-F4A08F1AD491}"/>
                                            </p:graphicEl>
                                          </p:spTgt>
                                        </p:tgtEl>
                                      </p:cBhvr>
                                    </p:animEffect>
                                  </p:childTnLst>
                                </p:cTn>
                              </p:par>
                            </p:childTnLst>
                          </p:cTn>
                        </p:par>
                        <p:par>
                          <p:cTn id="16" fill="hold">
                            <p:stCondLst>
                              <p:cond delay="7500"/>
                            </p:stCondLst>
                            <p:childTnLst>
                              <p:par>
                                <p:cTn id="17" presetID="9" presetClass="entr" presetSubtype="0" fill="hold" grpId="0" nodeType="afterEffect">
                                  <p:stCondLst>
                                    <p:cond delay="2000"/>
                                  </p:stCondLst>
                                  <p:childTnLst>
                                    <p:set>
                                      <p:cBhvr>
                                        <p:cTn id="18" dur="1" fill="hold">
                                          <p:stCondLst>
                                            <p:cond delay="0"/>
                                          </p:stCondLst>
                                        </p:cTn>
                                        <p:tgtEl>
                                          <p:spTgt spid="5">
                                            <p:graphicEl>
                                              <a:dgm id="{B10C7A7D-C5E4-4435-B184-9604E0ABCCFD}"/>
                                            </p:graphicEl>
                                          </p:spTgt>
                                        </p:tgtEl>
                                        <p:attrNameLst>
                                          <p:attrName>style.visibility</p:attrName>
                                        </p:attrNameLst>
                                      </p:cBhvr>
                                      <p:to>
                                        <p:strVal val="visible"/>
                                      </p:to>
                                    </p:set>
                                    <p:animEffect transition="in" filter="dissolve">
                                      <p:cBhvr>
                                        <p:cTn id="19" dur="500"/>
                                        <p:tgtEl>
                                          <p:spTgt spid="5">
                                            <p:graphicEl>
                                              <a:dgm id="{B10C7A7D-C5E4-4435-B184-9604E0ABCCFD}"/>
                                            </p:graphicEl>
                                          </p:spTgt>
                                        </p:tgtEl>
                                      </p:cBhvr>
                                    </p:animEffect>
                                  </p:childTnLst>
                                </p:cTn>
                              </p:par>
                            </p:childTnLst>
                          </p:cTn>
                        </p:par>
                        <p:par>
                          <p:cTn id="20" fill="hold">
                            <p:stCondLst>
                              <p:cond delay="10000"/>
                            </p:stCondLst>
                            <p:childTnLst>
                              <p:par>
                                <p:cTn id="21" presetID="9" presetClass="entr" presetSubtype="0" fill="hold" grpId="0" nodeType="afterEffect">
                                  <p:stCondLst>
                                    <p:cond delay="2000"/>
                                  </p:stCondLst>
                                  <p:childTnLst>
                                    <p:set>
                                      <p:cBhvr>
                                        <p:cTn id="22" dur="1" fill="hold">
                                          <p:stCondLst>
                                            <p:cond delay="0"/>
                                          </p:stCondLst>
                                        </p:cTn>
                                        <p:tgtEl>
                                          <p:spTgt spid="5">
                                            <p:graphicEl>
                                              <a:dgm id="{6CE80390-8573-4DB8-83F5-DA8A3F37AC9D}"/>
                                            </p:graphicEl>
                                          </p:spTgt>
                                        </p:tgtEl>
                                        <p:attrNameLst>
                                          <p:attrName>style.visibility</p:attrName>
                                        </p:attrNameLst>
                                      </p:cBhvr>
                                      <p:to>
                                        <p:strVal val="visible"/>
                                      </p:to>
                                    </p:set>
                                    <p:animEffect transition="in" filter="dissolve">
                                      <p:cBhvr>
                                        <p:cTn id="23" dur="500"/>
                                        <p:tgtEl>
                                          <p:spTgt spid="5">
                                            <p:graphicEl>
                                              <a:dgm id="{6CE80390-8573-4DB8-83F5-DA8A3F37AC9D}"/>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Ring Topology</a:t>
            </a:r>
          </a:p>
        </p:txBody>
      </p:sp>
      <p:sp>
        <p:nvSpPr>
          <p:cNvPr id="44035" name="Rectangle 3"/>
          <p:cNvSpPr>
            <a:spLocks noGrp="1" noChangeArrowheads="1"/>
          </p:cNvSpPr>
          <p:nvPr>
            <p:ph idx="1"/>
          </p:nvPr>
        </p:nvSpPr>
        <p:spPr/>
        <p:txBody>
          <a:bodyPr/>
          <a:lstStyle/>
          <a:p>
            <a:r>
              <a:rPr lang="en-US" dirty="0"/>
              <a:t>Nodes connected in a circle</a:t>
            </a:r>
          </a:p>
          <a:p>
            <a:r>
              <a:rPr lang="en-US" dirty="0"/>
              <a:t>Tokens used to transmit data</a:t>
            </a:r>
          </a:p>
          <a:p>
            <a:pPr lvl="1"/>
            <a:r>
              <a:rPr lang="en-US" dirty="0"/>
              <a:t>Nodes must wait for token to send</a:t>
            </a:r>
          </a:p>
          <a:p>
            <a:r>
              <a:rPr lang="en-US" dirty="0"/>
              <a:t>Advantages</a:t>
            </a:r>
          </a:p>
          <a:p>
            <a:pPr lvl="1"/>
            <a:r>
              <a:rPr lang="en-US" dirty="0"/>
              <a:t>Time to send data is known</a:t>
            </a:r>
          </a:p>
          <a:p>
            <a:pPr lvl="1"/>
            <a:r>
              <a:rPr lang="en-US" dirty="0"/>
              <a:t>No data collisions</a:t>
            </a:r>
          </a:p>
          <a:p>
            <a:r>
              <a:rPr lang="en-US" dirty="0"/>
              <a:t>Disadvantages</a:t>
            </a:r>
          </a:p>
          <a:p>
            <a:pPr lvl="1"/>
            <a:r>
              <a:rPr lang="en-US" dirty="0"/>
              <a:t>Slow</a:t>
            </a:r>
          </a:p>
          <a:p>
            <a:pPr lvl="1"/>
            <a:r>
              <a:rPr lang="en-US" dirty="0"/>
              <a:t>Lots of cable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dirty="0"/>
              <a:t>Ring Network</a:t>
            </a:r>
            <a:endParaRPr lang="en-US" dirty="0">
              <a:latin typeface="Arial Unicode MS" pitchFamily="34" charset="-128"/>
            </a:endParaRPr>
          </a:p>
        </p:txBody>
      </p:sp>
      <p:sp>
        <p:nvSpPr>
          <p:cNvPr id="37913" name="Rectangle 25"/>
          <p:cNvSpPr>
            <a:spLocks noChangeArrowheads="1"/>
          </p:cNvSpPr>
          <p:nvPr/>
        </p:nvSpPr>
        <p:spPr bwMode="auto">
          <a:xfrm>
            <a:off x="304800" y="1547813"/>
            <a:ext cx="3962400" cy="1957387"/>
          </a:xfrm>
          <a:prstGeom prst="rect">
            <a:avLst/>
          </a:prstGeom>
          <a:noFill/>
          <a:ln w="9525">
            <a:noFill/>
            <a:miter lim="800000"/>
            <a:headEnd/>
            <a:tailEnd/>
          </a:ln>
        </p:spPr>
        <p:txBody>
          <a:bodyPr/>
          <a:lstStyle/>
          <a:p>
            <a:pPr marL="577850" lvl="1" indent="-463550">
              <a:spcBef>
                <a:spcPct val="5000"/>
              </a:spcBef>
              <a:buClr>
                <a:srgbClr val="D94439"/>
              </a:buClr>
              <a:buSzPct val="75000"/>
              <a:buFont typeface="Wingdings" pitchFamily="2" charset="2"/>
              <a:buChar char="Ø"/>
            </a:pPr>
            <a:r>
              <a:rPr kumimoji="1" lang="en-US" sz="2600" b="1" dirty="0">
                <a:solidFill>
                  <a:srgbClr val="000000"/>
                </a:solidFill>
                <a:latin typeface="Times New Roman" pitchFamily="18" charset="0"/>
              </a:rPr>
              <a:t>Cable forms closed ring, or loop, with all computers and devices arranged along ring</a:t>
            </a:r>
            <a:endParaRPr kumimoji="1" lang="en-US" sz="2600" b="1" dirty="0">
              <a:solidFill>
                <a:srgbClr val="000000"/>
              </a:solidFill>
              <a:latin typeface="Arial Unicode MS" pitchFamily="34" charset="-128"/>
            </a:endParaRPr>
          </a:p>
        </p:txBody>
      </p:sp>
      <p:sp>
        <p:nvSpPr>
          <p:cNvPr id="37914" name="Rectangle 26"/>
          <p:cNvSpPr>
            <a:spLocks noChangeArrowheads="1"/>
          </p:cNvSpPr>
          <p:nvPr/>
        </p:nvSpPr>
        <p:spPr bwMode="auto">
          <a:xfrm>
            <a:off x="304800" y="3146425"/>
            <a:ext cx="4040188" cy="1997075"/>
          </a:xfrm>
          <a:prstGeom prst="rect">
            <a:avLst/>
          </a:prstGeom>
          <a:noFill/>
          <a:ln w="9525">
            <a:noFill/>
            <a:miter lim="800000"/>
            <a:headEnd/>
            <a:tailEnd/>
          </a:ln>
        </p:spPr>
        <p:txBody>
          <a:bodyPr/>
          <a:lstStyle/>
          <a:p>
            <a:pPr marL="577850" lvl="1" indent="-463550">
              <a:spcBef>
                <a:spcPct val="5000"/>
              </a:spcBef>
              <a:buClr>
                <a:srgbClr val="D94439"/>
              </a:buClr>
              <a:buSzPct val="75000"/>
              <a:buFont typeface="Wingdings" pitchFamily="2" charset="2"/>
              <a:buChar char="Ø"/>
            </a:pPr>
            <a:r>
              <a:rPr kumimoji="1" lang="en-US" sz="2600" b="1" dirty="0">
                <a:solidFill>
                  <a:srgbClr val="000000"/>
                </a:solidFill>
                <a:latin typeface="Times New Roman" pitchFamily="18" charset="0"/>
              </a:rPr>
              <a:t>Data travels from device to device around entire ring, in one direction</a:t>
            </a:r>
          </a:p>
        </p:txBody>
      </p:sp>
      <p:pic>
        <p:nvPicPr>
          <p:cNvPr id="4098" name="Picture 2"/>
          <p:cNvPicPr>
            <a:picLocks noChangeAspect="1" noChangeArrowheads="1"/>
          </p:cNvPicPr>
          <p:nvPr/>
        </p:nvPicPr>
        <p:blipFill>
          <a:blip r:embed="rId3" cstate="print"/>
          <a:srcRect/>
          <a:stretch>
            <a:fillRect/>
          </a:stretch>
        </p:blipFill>
        <p:spPr bwMode="auto">
          <a:xfrm>
            <a:off x="4648200" y="1143000"/>
            <a:ext cx="4143375" cy="532719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3000"/>
                                  </p:stCondLst>
                                  <p:childTnLst>
                                    <p:set>
                                      <p:cBhvr>
                                        <p:cTn id="6" dur="1" fill="hold">
                                          <p:stCondLst>
                                            <p:cond delay="0"/>
                                          </p:stCondLst>
                                        </p:cTn>
                                        <p:tgtEl>
                                          <p:spTgt spid="37913">
                                            <p:txEl>
                                              <p:pRg st="0" end="0"/>
                                            </p:txEl>
                                          </p:spTgt>
                                        </p:tgtEl>
                                        <p:attrNameLst>
                                          <p:attrName>style.visibility</p:attrName>
                                        </p:attrNameLst>
                                      </p:cBhvr>
                                      <p:to>
                                        <p:strVal val="visible"/>
                                      </p:to>
                                    </p:set>
                                    <p:animEffect transition="in" filter="wipe(left)">
                                      <p:cBhvr>
                                        <p:cTn id="7" dur="500"/>
                                        <p:tgtEl>
                                          <p:spTgt spid="37913">
                                            <p:txEl>
                                              <p:pRg st="0" end="0"/>
                                            </p:txEl>
                                          </p:spTgt>
                                        </p:tgtEl>
                                      </p:cBhvr>
                                    </p:animEffect>
                                  </p:childTnLst>
                                </p:cTn>
                              </p:par>
                            </p:childTnLst>
                          </p:cTn>
                        </p:par>
                        <p:par>
                          <p:cTn id="8" fill="hold">
                            <p:stCondLst>
                              <p:cond delay="3500"/>
                            </p:stCondLst>
                            <p:childTnLst>
                              <p:par>
                                <p:cTn id="9" presetID="22" presetClass="entr" presetSubtype="8" fill="hold" grpId="0" nodeType="afterEffect">
                                  <p:stCondLst>
                                    <p:cond delay="3000"/>
                                  </p:stCondLst>
                                  <p:childTnLst>
                                    <p:set>
                                      <p:cBhvr>
                                        <p:cTn id="10" dur="1" fill="hold">
                                          <p:stCondLst>
                                            <p:cond delay="0"/>
                                          </p:stCondLst>
                                        </p:cTn>
                                        <p:tgtEl>
                                          <p:spTgt spid="37914">
                                            <p:txEl>
                                              <p:pRg st="0" end="0"/>
                                            </p:txEl>
                                          </p:spTgt>
                                        </p:tgtEl>
                                        <p:attrNameLst>
                                          <p:attrName>style.visibility</p:attrName>
                                        </p:attrNameLst>
                                      </p:cBhvr>
                                      <p:to>
                                        <p:strVal val="visible"/>
                                      </p:to>
                                    </p:set>
                                    <p:animEffect transition="in" filter="wipe(left)">
                                      <p:cBhvr>
                                        <p:cTn id="11" dur="500"/>
                                        <p:tgtEl>
                                          <p:spTgt spid="379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13" grpId="0" build="p" bldLvl="2" autoUpdateAnimBg="0" advAuto="3000"/>
      <p:bldP spid="37914" grpId="0" build="p" bldLvl="2" autoUpdateAnimBg="0" advAuto="300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dirty="0"/>
              <a:t>Mesh Topology</a:t>
            </a:r>
          </a:p>
        </p:txBody>
      </p:sp>
      <p:sp>
        <p:nvSpPr>
          <p:cNvPr id="45059" name="Rectangle 3"/>
          <p:cNvSpPr>
            <a:spLocks noGrp="1" noChangeArrowheads="1"/>
          </p:cNvSpPr>
          <p:nvPr>
            <p:ph idx="1"/>
          </p:nvPr>
        </p:nvSpPr>
        <p:spPr/>
        <p:txBody>
          <a:bodyPr/>
          <a:lstStyle/>
          <a:p>
            <a:r>
              <a:rPr lang="en-US" dirty="0"/>
              <a:t>All computers connected together</a:t>
            </a:r>
          </a:p>
          <a:p>
            <a:r>
              <a:rPr lang="en-US" dirty="0"/>
              <a:t>Internet is a mesh network</a:t>
            </a:r>
          </a:p>
          <a:p>
            <a:r>
              <a:rPr lang="en-US" dirty="0"/>
              <a:t>Advantage</a:t>
            </a:r>
          </a:p>
          <a:p>
            <a:pPr lvl="1"/>
            <a:r>
              <a:rPr lang="en-US" dirty="0"/>
              <a:t>Data will always be delivered</a:t>
            </a:r>
          </a:p>
          <a:p>
            <a:r>
              <a:rPr lang="en-US" dirty="0"/>
              <a:t>Disadvantages</a:t>
            </a:r>
          </a:p>
          <a:p>
            <a:pPr lvl="1"/>
            <a:r>
              <a:rPr lang="en-US" dirty="0"/>
              <a:t>Lots of cable</a:t>
            </a:r>
          </a:p>
          <a:p>
            <a:pPr lvl="1"/>
            <a:r>
              <a:rPr lang="en-US" dirty="0"/>
              <a:t>Hard to setup</a:t>
            </a:r>
          </a:p>
        </p:txBody>
      </p:sp>
      <p:pic>
        <p:nvPicPr>
          <p:cNvPr id="4" name="Picture 1027" descr="D:\My Documents\!books\norton im\chapter 9\mesh.tif"/>
          <p:cNvPicPr>
            <a:picLocks noChangeAspect="1" noChangeArrowheads="1"/>
          </p:cNvPicPr>
          <p:nvPr/>
        </p:nvPicPr>
        <p:blipFill>
          <a:blip r:embed="rId3" cstate="print"/>
          <a:srcRect/>
          <a:stretch>
            <a:fillRect/>
          </a:stretch>
        </p:blipFill>
        <p:spPr bwMode="auto">
          <a:xfrm>
            <a:off x="3733800" y="3169976"/>
            <a:ext cx="4876800" cy="3307024"/>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1"/>
          <p:cNvSpPr>
            <a:spLocks noGrp="1" noChangeArrowheads="1"/>
          </p:cNvSpPr>
          <p:nvPr>
            <p:ph type="title"/>
          </p:nvPr>
        </p:nvSpPr>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Summary</a:t>
            </a:r>
          </a:p>
        </p:txBody>
      </p:sp>
      <p:sp>
        <p:nvSpPr>
          <p:cNvPr id="9" name="Content Placeholder 8"/>
          <p:cNvSpPr>
            <a:spLocks noGrp="1"/>
          </p:cNvSpPr>
          <p:nvPr>
            <p:ph idx="1"/>
          </p:nvPr>
        </p:nvSpPr>
        <p:spPr>
          <a:xfrm>
            <a:off x="304800" y="1066800"/>
            <a:ext cx="8686800" cy="5486400"/>
          </a:xfrm>
        </p:spPr>
        <p:txBody>
          <a:bodyPr/>
          <a:lstStyle/>
          <a:p>
            <a:r>
              <a:rPr lang="en-US" dirty="0"/>
              <a:t>Types of Networks</a:t>
            </a:r>
          </a:p>
          <a:p>
            <a:pPr lvl="1"/>
            <a:r>
              <a:rPr lang="en-US" dirty="0"/>
              <a:t>LAN</a:t>
            </a:r>
          </a:p>
          <a:p>
            <a:pPr lvl="1"/>
            <a:r>
              <a:rPr lang="en-US" dirty="0"/>
              <a:t>WAN</a:t>
            </a:r>
          </a:p>
          <a:p>
            <a:pPr lvl="1"/>
            <a:r>
              <a:rPr lang="en-US" dirty="0"/>
              <a:t>MAN</a:t>
            </a:r>
          </a:p>
          <a:p>
            <a:pPr lvl="1"/>
            <a:r>
              <a:rPr lang="en-US" dirty="0"/>
              <a:t>Client Server</a:t>
            </a:r>
          </a:p>
          <a:p>
            <a:pPr lvl="1"/>
            <a:r>
              <a:rPr lang="en-US" dirty="0"/>
              <a:t>Peer-to-Peer</a:t>
            </a:r>
          </a:p>
          <a:p>
            <a:r>
              <a:rPr lang="en-US" dirty="0"/>
              <a:t>Network Topologies</a:t>
            </a:r>
          </a:p>
          <a:p>
            <a:pPr lvl="1"/>
            <a:r>
              <a:rPr lang="en-US" dirty="0"/>
              <a:t>Bus</a:t>
            </a:r>
          </a:p>
          <a:p>
            <a:pPr lvl="1"/>
            <a:r>
              <a:rPr lang="en-US" dirty="0"/>
              <a:t>Star</a:t>
            </a:r>
          </a:p>
          <a:p>
            <a:pPr lvl="1"/>
            <a:r>
              <a:rPr lang="en-US" dirty="0"/>
              <a:t>Ring</a:t>
            </a:r>
          </a:p>
          <a:p>
            <a:pPr lvl="1"/>
            <a:r>
              <a:rPr lang="en-US" dirty="0"/>
              <a:t>Mesh</a:t>
            </a:r>
          </a:p>
          <a:p>
            <a:pPr lvl="1"/>
            <a:endParaRPr lang="en-US" dirty="0"/>
          </a:p>
        </p:txBody>
      </p:sp>
      <p:sp>
        <p:nvSpPr>
          <p:cNvPr id="7" name="Slide Number Placeholder 3"/>
          <p:cNvSpPr txBox="1">
            <a:spLocks/>
          </p:cNvSpPr>
          <p:nvPr/>
        </p:nvSpPr>
        <p:spPr bwMode="auto">
          <a:xfrm>
            <a:off x="8001000" y="6329362"/>
            <a:ext cx="604838" cy="4524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A147E1F-7BB4-41CD-B102-3D0DDA38FA7B}" type="slidenum">
              <a:rPr kumimoji="0" lang="en-US" sz="1600" b="0" i="0" u="none" strike="noStrike" kern="1200" cap="none" spc="0" normalizeH="0" baseline="0" noProof="0" smtClean="0">
                <a:ln>
                  <a:noFill/>
                </a:ln>
                <a:solidFill>
                  <a:schemeClr val="tx1"/>
                </a:solidFill>
                <a:effectLst>
                  <a:outerShdw blurRad="38100" dist="38100" dir="2700000" algn="tl">
                    <a:srgbClr val="000000">
                      <a:alpha val="43137"/>
                    </a:srgbClr>
                  </a:outerShdw>
                </a:effectLst>
                <a:uLnTx/>
                <a:uFillTx/>
                <a:latin typeface="+mn-lt"/>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600" b="0"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mn-ea"/>
              <a:cs typeface="+mn-cs"/>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a:t>
            </a:r>
          </a:p>
        </p:txBody>
      </p:sp>
      <p:sp>
        <p:nvSpPr>
          <p:cNvPr id="3" name="Content Placeholder 2"/>
          <p:cNvSpPr>
            <a:spLocks noGrp="1"/>
          </p:cNvSpPr>
          <p:nvPr>
            <p:ph idx="1"/>
          </p:nvPr>
        </p:nvSpPr>
        <p:spPr>
          <a:xfrm>
            <a:off x="304800" y="1066800"/>
            <a:ext cx="8534400" cy="1447800"/>
          </a:xfrm>
        </p:spPr>
        <p:txBody>
          <a:bodyPr/>
          <a:lstStyle/>
          <a:p>
            <a:endParaRPr lang="en-US" dirty="0"/>
          </a:p>
        </p:txBody>
      </p:sp>
      <p:pic>
        <p:nvPicPr>
          <p:cNvPr id="4" name="Content Placeholder 7"/>
          <p:cNvPicPr>
            <a:picLocks noChangeAspect="1"/>
          </p:cNvPicPr>
          <p:nvPr/>
        </p:nvPicPr>
        <p:blipFill>
          <a:blip r:embed="rId2" cstate="print"/>
          <a:srcRect/>
          <a:stretch>
            <a:fillRect/>
          </a:stretch>
        </p:blipFill>
        <p:spPr bwMode="auto">
          <a:xfrm>
            <a:off x="685800" y="1143000"/>
            <a:ext cx="7543800" cy="559846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Communications</a:t>
            </a:r>
          </a:p>
        </p:txBody>
      </p:sp>
      <p:sp>
        <p:nvSpPr>
          <p:cNvPr id="3" name="Content Placeholder 2"/>
          <p:cNvSpPr>
            <a:spLocks noGrp="1"/>
          </p:cNvSpPr>
          <p:nvPr>
            <p:ph idx="1"/>
          </p:nvPr>
        </p:nvSpPr>
        <p:spPr>
          <a:xfrm>
            <a:off x="304800" y="1066800"/>
            <a:ext cx="8534400" cy="1066800"/>
          </a:xfrm>
        </p:spPr>
        <p:txBody>
          <a:bodyPr>
            <a:normAutofit fontScale="85000" lnSpcReduction="20000"/>
          </a:bodyPr>
          <a:lstStyle/>
          <a:p>
            <a:r>
              <a:rPr lang="en-US" dirty="0"/>
              <a:t>Computer </a:t>
            </a:r>
            <a:r>
              <a:rPr lang="en-US" b="1" dirty="0">
                <a:solidFill>
                  <a:srgbClr val="A52439"/>
                </a:solidFill>
              </a:rPr>
              <a:t>communications</a:t>
            </a:r>
            <a:r>
              <a:rPr lang="en-US" dirty="0"/>
              <a:t> describes a process in which two or more computers or devices transfer data, instructions, and information</a:t>
            </a:r>
          </a:p>
          <a:p>
            <a:endParaRPr lang="en-US" dirty="0"/>
          </a:p>
        </p:txBody>
      </p:sp>
      <p:grpSp>
        <p:nvGrpSpPr>
          <p:cNvPr id="5" name="Group 4"/>
          <p:cNvGrpSpPr/>
          <p:nvPr/>
        </p:nvGrpSpPr>
        <p:grpSpPr>
          <a:xfrm>
            <a:off x="685800" y="2286000"/>
            <a:ext cx="7480300" cy="4213225"/>
            <a:chOff x="914400" y="2133600"/>
            <a:chExt cx="7556500" cy="4441825"/>
          </a:xfrm>
        </p:grpSpPr>
        <p:grpSp>
          <p:nvGrpSpPr>
            <p:cNvPr id="6" name="Group 34"/>
            <p:cNvGrpSpPr>
              <a:grpSpLocks/>
            </p:cNvGrpSpPr>
            <p:nvPr/>
          </p:nvGrpSpPr>
          <p:grpSpPr bwMode="auto">
            <a:xfrm>
              <a:off x="914400" y="2165350"/>
              <a:ext cx="2755900" cy="2384425"/>
              <a:chOff x="576" y="1172"/>
              <a:chExt cx="1736" cy="1502"/>
            </a:xfrm>
          </p:grpSpPr>
          <p:sp>
            <p:nvSpPr>
              <p:cNvPr id="20" name="AutoShape 26"/>
              <p:cNvSpPr>
                <a:spLocks noChangeArrowheads="1"/>
              </p:cNvSpPr>
              <p:nvPr/>
            </p:nvSpPr>
            <p:spPr bwMode="auto">
              <a:xfrm rot="-1800000">
                <a:off x="576" y="1172"/>
                <a:ext cx="1736" cy="1502"/>
              </a:xfrm>
              <a:prstGeom prst="hexagon">
                <a:avLst>
                  <a:gd name="adj" fmla="val 28895"/>
                  <a:gd name="vf" fmla="val 115470"/>
                </a:avLst>
              </a:prstGeom>
              <a:solidFill>
                <a:srgbClr val="CCFFFF"/>
              </a:solidFill>
              <a:ln w="9525">
                <a:noFill/>
                <a:miter lim="800000"/>
                <a:headEnd/>
                <a:tailEnd/>
              </a:ln>
              <a:effectLst/>
              <a:scene3d>
                <a:camera prst="legacyObliqueLeft"/>
                <a:lightRig rig="legacyFlat2" dir="b"/>
              </a:scene3d>
              <a:sp3d extrusionH="430200" prstMaterial="legacyPlastic">
                <a:bevelT w="13500" h="13500" prst="angle"/>
                <a:bevelB w="13500" h="13500" prst="angle"/>
                <a:extrusionClr>
                  <a:srgbClr val="CCFFFF"/>
                </a:extrusionClr>
              </a:sp3d>
            </p:spPr>
            <p:txBody>
              <a:bodyPr wrap="none" anchor="ctr">
                <a:flatTx/>
              </a:bodyPr>
              <a:lstStyle/>
              <a:p>
                <a:endParaRPr lang="en-US"/>
              </a:p>
            </p:txBody>
          </p:sp>
          <p:sp>
            <p:nvSpPr>
              <p:cNvPr id="21" name="Rectangle 33"/>
              <p:cNvSpPr>
                <a:spLocks noChangeArrowheads="1"/>
              </p:cNvSpPr>
              <p:nvPr/>
            </p:nvSpPr>
            <p:spPr bwMode="auto">
              <a:xfrm>
                <a:off x="576" y="1344"/>
                <a:ext cx="1573" cy="1096"/>
              </a:xfrm>
              <a:prstGeom prst="rect">
                <a:avLst/>
              </a:prstGeom>
              <a:noFill/>
              <a:ln w="9525">
                <a:noFill/>
                <a:miter lim="800000"/>
                <a:headEnd/>
                <a:tailEnd/>
              </a:ln>
              <a:effectLst/>
            </p:spPr>
            <p:txBody>
              <a:bodyPr>
                <a:spAutoFit/>
              </a:bodyPr>
              <a:lstStyle/>
              <a:p>
                <a:pPr algn="ctr">
                  <a:spcBef>
                    <a:spcPct val="50000"/>
                  </a:spcBef>
                  <a:buClr>
                    <a:srgbClr val="D94439"/>
                  </a:buClr>
                  <a:buSzPct val="75000"/>
                  <a:buFont typeface="Wingdings" pitchFamily="2" charset="2"/>
                  <a:buNone/>
                </a:pPr>
                <a:r>
                  <a:rPr kumimoji="1" lang="en-US" sz="1800" b="1" dirty="0">
                    <a:solidFill>
                      <a:srgbClr val="D94439"/>
                    </a:solidFill>
                    <a:effectLst/>
                    <a:latin typeface="Times New Roman" pitchFamily="18" charset="0"/>
                  </a:rPr>
                  <a:t>Sending </a:t>
                </a:r>
                <a:br>
                  <a:rPr kumimoji="1" lang="en-US" sz="1800" b="1" dirty="0">
                    <a:solidFill>
                      <a:srgbClr val="D94439"/>
                    </a:solidFill>
                    <a:effectLst/>
                    <a:latin typeface="Times New Roman" pitchFamily="18" charset="0"/>
                  </a:rPr>
                </a:br>
                <a:r>
                  <a:rPr kumimoji="1" lang="en-US" sz="1800" b="1" dirty="0">
                    <a:solidFill>
                      <a:srgbClr val="D94439"/>
                    </a:solidFill>
                    <a:effectLst/>
                    <a:latin typeface="Times New Roman" pitchFamily="18" charset="0"/>
                  </a:rPr>
                  <a:t>device</a:t>
                </a:r>
                <a:r>
                  <a:rPr kumimoji="1" lang="en-US" sz="1800" b="1" dirty="0">
                    <a:solidFill>
                      <a:schemeClr val="hlink"/>
                    </a:solidFill>
                    <a:effectLst/>
                    <a:latin typeface="Times New Roman" pitchFamily="18" charset="0"/>
                  </a:rPr>
                  <a:t> </a:t>
                </a:r>
                <a:r>
                  <a:rPr kumimoji="1" lang="en-US" sz="1800" b="1" dirty="0">
                    <a:solidFill>
                      <a:srgbClr val="000000"/>
                    </a:solidFill>
                    <a:effectLst/>
                    <a:latin typeface="Times New Roman" pitchFamily="18" charset="0"/>
                  </a:rPr>
                  <a:t>— initiates instruction to </a:t>
                </a:r>
                <a:br>
                  <a:rPr kumimoji="1" lang="en-US" sz="1800" b="1" dirty="0">
                    <a:solidFill>
                      <a:srgbClr val="000000"/>
                    </a:solidFill>
                    <a:effectLst/>
                    <a:latin typeface="Times New Roman" pitchFamily="18" charset="0"/>
                  </a:rPr>
                </a:br>
                <a:r>
                  <a:rPr kumimoji="1" lang="en-US" sz="1800" b="1" dirty="0">
                    <a:solidFill>
                      <a:srgbClr val="000000"/>
                    </a:solidFill>
                    <a:effectLst/>
                    <a:latin typeface="Times New Roman" pitchFamily="18" charset="0"/>
                  </a:rPr>
                  <a:t>transmit data, instructions, or information</a:t>
                </a:r>
              </a:p>
            </p:txBody>
          </p:sp>
        </p:grpSp>
        <p:grpSp>
          <p:nvGrpSpPr>
            <p:cNvPr id="8" name="Group 20"/>
            <p:cNvGrpSpPr>
              <a:grpSpLocks/>
            </p:cNvGrpSpPr>
            <p:nvPr/>
          </p:nvGrpSpPr>
          <p:grpSpPr bwMode="auto">
            <a:xfrm>
              <a:off x="1981200" y="4191000"/>
              <a:ext cx="2755900" cy="2384425"/>
              <a:chOff x="1248" y="2544"/>
              <a:chExt cx="1736" cy="1502"/>
            </a:xfrm>
          </p:grpSpPr>
          <p:sp>
            <p:nvSpPr>
              <p:cNvPr id="18" name="AutoShape 21"/>
              <p:cNvSpPr>
                <a:spLocks noChangeArrowheads="1"/>
              </p:cNvSpPr>
              <p:nvPr/>
            </p:nvSpPr>
            <p:spPr bwMode="auto">
              <a:xfrm rot="-1800000">
                <a:off x="1248" y="2544"/>
                <a:ext cx="1736" cy="1502"/>
              </a:xfrm>
              <a:prstGeom prst="hexagon">
                <a:avLst>
                  <a:gd name="adj" fmla="val 28895"/>
                  <a:gd name="vf" fmla="val 115470"/>
                </a:avLst>
              </a:prstGeom>
              <a:solidFill>
                <a:srgbClr val="CCFFFF"/>
              </a:solidFill>
              <a:ln w="9525">
                <a:noFill/>
                <a:miter lim="800000"/>
                <a:headEnd/>
                <a:tailEnd/>
              </a:ln>
              <a:effectLst/>
              <a:scene3d>
                <a:camera prst="legacyObliqueLeft"/>
                <a:lightRig rig="legacyFlat2" dir="b"/>
              </a:scene3d>
              <a:sp3d extrusionH="430200" prstMaterial="legacyPlastic">
                <a:bevelT w="13500" h="13500" prst="angle"/>
                <a:bevelB w="13500" h="13500" prst="angle"/>
                <a:extrusionClr>
                  <a:srgbClr val="CCFFFF"/>
                </a:extrusionClr>
              </a:sp3d>
            </p:spPr>
            <p:txBody>
              <a:bodyPr wrap="none" anchor="ctr">
                <a:flatTx/>
              </a:bodyPr>
              <a:lstStyle/>
              <a:p>
                <a:endParaRPr lang="en-US"/>
              </a:p>
            </p:txBody>
          </p:sp>
          <p:sp>
            <p:nvSpPr>
              <p:cNvPr id="19" name="Rectangle 22"/>
              <p:cNvSpPr>
                <a:spLocks noChangeArrowheads="1"/>
              </p:cNvSpPr>
              <p:nvPr/>
            </p:nvSpPr>
            <p:spPr bwMode="auto">
              <a:xfrm>
                <a:off x="1248" y="2869"/>
                <a:ext cx="1584" cy="923"/>
              </a:xfrm>
              <a:prstGeom prst="rect">
                <a:avLst/>
              </a:prstGeom>
              <a:noFill/>
              <a:ln w="9525">
                <a:noFill/>
                <a:miter lim="800000"/>
                <a:headEnd/>
                <a:tailEnd/>
              </a:ln>
              <a:effectLst/>
            </p:spPr>
            <p:txBody>
              <a:bodyPr>
                <a:spAutoFit/>
              </a:bodyPr>
              <a:lstStyle/>
              <a:p>
                <a:pPr algn="ctr">
                  <a:spcBef>
                    <a:spcPct val="50000"/>
                  </a:spcBef>
                  <a:buClr>
                    <a:srgbClr val="D94439"/>
                  </a:buClr>
                  <a:buSzPct val="75000"/>
                  <a:buFont typeface="Wingdings" pitchFamily="2" charset="2"/>
                  <a:buNone/>
                </a:pPr>
                <a:r>
                  <a:rPr kumimoji="1" lang="en-US" sz="1800" b="1" dirty="0">
                    <a:solidFill>
                      <a:srgbClr val="000000"/>
                    </a:solidFill>
                    <a:effectLst/>
                    <a:latin typeface="Times New Roman" pitchFamily="18" charset="0"/>
                  </a:rPr>
                  <a:t>Communications </a:t>
                </a:r>
                <a:br>
                  <a:rPr kumimoji="1" lang="en-US" sz="1800" b="1" dirty="0">
                    <a:solidFill>
                      <a:srgbClr val="000000"/>
                    </a:solidFill>
                    <a:effectLst/>
                    <a:latin typeface="Times New Roman" pitchFamily="18" charset="0"/>
                  </a:rPr>
                </a:br>
                <a:r>
                  <a:rPr kumimoji="1" lang="en-US" sz="1800" b="1" dirty="0">
                    <a:solidFill>
                      <a:srgbClr val="000000"/>
                    </a:solidFill>
                    <a:effectLst/>
                    <a:latin typeface="Times New Roman" pitchFamily="18" charset="0"/>
                  </a:rPr>
                  <a:t>device</a:t>
                </a:r>
                <a:r>
                  <a:rPr kumimoji="1" lang="en-US" sz="1800" b="1" dirty="0">
                    <a:solidFill>
                      <a:schemeClr val="hlink"/>
                    </a:solidFill>
                    <a:effectLst/>
                    <a:latin typeface="Times New Roman" pitchFamily="18" charset="0"/>
                  </a:rPr>
                  <a:t> </a:t>
                </a:r>
                <a:r>
                  <a:rPr kumimoji="1" lang="en-US" sz="1800" b="1" dirty="0">
                    <a:solidFill>
                      <a:srgbClr val="000000"/>
                    </a:solidFill>
                    <a:effectLst/>
                    <a:latin typeface="Times New Roman" pitchFamily="18" charset="0"/>
                  </a:rPr>
                  <a:t>— connects </a:t>
                </a:r>
                <a:br>
                  <a:rPr kumimoji="1" lang="en-US" sz="1800" b="1" dirty="0">
                    <a:solidFill>
                      <a:srgbClr val="000000"/>
                    </a:solidFill>
                    <a:effectLst/>
                    <a:latin typeface="Times New Roman" pitchFamily="18" charset="0"/>
                  </a:rPr>
                </a:br>
                <a:r>
                  <a:rPr kumimoji="1" lang="en-US" sz="1800" b="1" dirty="0">
                    <a:solidFill>
                      <a:srgbClr val="000000"/>
                    </a:solidFill>
                    <a:effectLst/>
                    <a:latin typeface="Times New Roman" pitchFamily="18" charset="0"/>
                  </a:rPr>
                  <a:t>the communications channel to the </a:t>
                </a:r>
                <a:br>
                  <a:rPr kumimoji="1" lang="en-US" sz="1800" b="1" dirty="0">
                    <a:solidFill>
                      <a:srgbClr val="000000"/>
                    </a:solidFill>
                    <a:effectLst/>
                    <a:latin typeface="Times New Roman" pitchFamily="18" charset="0"/>
                  </a:rPr>
                </a:br>
                <a:r>
                  <a:rPr kumimoji="1" lang="en-US" sz="1800" b="1" dirty="0">
                    <a:solidFill>
                      <a:srgbClr val="000000"/>
                    </a:solidFill>
                    <a:effectLst/>
                    <a:latin typeface="Times New Roman" pitchFamily="18" charset="0"/>
                  </a:rPr>
                  <a:t>receiving device</a:t>
                </a:r>
              </a:p>
            </p:txBody>
          </p:sp>
        </p:grpSp>
        <p:grpSp>
          <p:nvGrpSpPr>
            <p:cNvPr id="9" name="Group 23"/>
            <p:cNvGrpSpPr>
              <a:grpSpLocks/>
            </p:cNvGrpSpPr>
            <p:nvPr/>
          </p:nvGrpSpPr>
          <p:grpSpPr bwMode="auto">
            <a:xfrm>
              <a:off x="4343400" y="4191000"/>
              <a:ext cx="2755900" cy="2384425"/>
              <a:chOff x="2736" y="2544"/>
              <a:chExt cx="1736" cy="1502"/>
            </a:xfrm>
          </p:grpSpPr>
          <p:sp>
            <p:nvSpPr>
              <p:cNvPr id="16" name="AutoShape 24"/>
              <p:cNvSpPr>
                <a:spLocks noChangeArrowheads="1"/>
              </p:cNvSpPr>
              <p:nvPr/>
            </p:nvSpPr>
            <p:spPr bwMode="auto">
              <a:xfrm rot="-1800000">
                <a:off x="2736" y="2544"/>
                <a:ext cx="1736" cy="1502"/>
              </a:xfrm>
              <a:prstGeom prst="hexagon">
                <a:avLst>
                  <a:gd name="adj" fmla="val 28895"/>
                  <a:gd name="vf" fmla="val 115470"/>
                </a:avLst>
              </a:prstGeom>
              <a:solidFill>
                <a:srgbClr val="CCFFFF"/>
              </a:solidFill>
              <a:ln w="9525">
                <a:noFill/>
                <a:miter lim="800000"/>
                <a:headEnd/>
                <a:tailEnd/>
              </a:ln>
              <a:effectLst/>
              <a:scene3d>
                <a:camera prst="legacyObliqueLeft"/>
                <a:lightRig rig="legacyFlat2" dir="b"/>
              </a:scene3d>
              <a:sp3d extrusionH="430200" prstMaterial="legacyPlastic">
                <a:bevelT w="13500" h="13500" prst="angle"/>
                <a:bevelB w="13500" h="13500" prst="angle"/>
                <a:extrusionClr>
                  <a:srgbClr val="CCFFFF"/>
                </a:extrusionClr>
              </a:sp3d>
            </p:spPr>
            <p:txBody>
              <a:bodyPr wrap="none" anchor="ctr">
                <a:flatTx/>
              </a:bodyPr>
              <a:lstStyle/>
              <a:p>
                <a:endParaRPr lang="en-US"/>
              </a:p>
            </p:txBody>
          </p:sp>
          <p:sp>
            <p:nvSpPr>
              <p:cNvPr id="17" name="Rectangle 25"/>
              <p:cNvSpPr>
                <a:spLocks noChangeArrowheads="1"/>
              </p:cNvSpPr>
              <p:nvPr/>
            </p:nvSpPr>
            <p:spPr bwMode="auto">
              <a:xfrm>
                <a:off x="2824" y="2869"/>
                <a:ext cx="1584" cy="923"/>
              </a:xfrm>
              <a:prstGeom prst="rect">
                <a:avLst/>
              </a:prstGeom>
              <a:noFill/>
              <a:ln w="9525">
                <a:noFill/>
                <a:miter lim="800000"/>
                <a:headEnd/>
                <a:tailEnd/>
              </a:ln>
              <a:effectLst/>
            </p:spPr>
            <p:txBody>
              <a:bodyPr>
                <a:spAutoFit/>
              </a:bodyPr>
              <a:lstStyle/>
              <a:p>
                <a:pPr algn="ctr">
                  <a:spcBef>
                    <a:spcPct val="50000"/>
                  </a:spcBef>
                  <a:buClr>
                    <a:srgbClr val="D94439"/>
                  </a:buClr>
                  <a:buSzPct val="75000"/>
                  <a:buFont typeface="Wingdings" pitchFamily="2" charset="2"/>
                  <a:buNone/>
                </a:pPr>
                <a:r>
                  <a:rPr kumimoji="1" lang="en-US" sz="1800" b="1" dirty="0">
                    <a:solidFill>
                      <a:srgbClr val="D94439"/>
                    </a:solidFill>
                    <a:effectLst/>
                    <a:latin typeface="Times New Roman" pitchFamily="18" charset="0"/>
                  </a:rPr>
                  <a:t>Receiving </a:t>
                </a:r>
                <a:br>
                  <a:rPr kumimoji="1" lang="en-US" sz="1800" b="1" dirty="0">
                    <a:solidFill>
                      <a:srgbClr val="D94439"/>
                    </a:solidFill>
                    <a:effectLst/>
                    <a:latin typeface="Times New Roman" pitchFamily="18" charset="0"/>
                  </a:rPr>
                </a:br>
                <a:r>
                  <a:rPr kumimoji="1" lang="en-US" sz="1800" b="1" dirty="0">
                    <a:solidFill>
                      <a:srgbClr val="D94439"/>
                    </a:solidFill>
                    <a:effectLst/>
                    <a:latin typeface="Times New Roman" pitchFamily="18" charset="0"/>
                  </a:rPr>
                  <a:t>device</a:t>
                </a:r>
                <a:r>
                  <a:rPr kumimoji="1" lang="en-US" sz="1800" b="1" dirty="0">
                    <a:solidFill>
                      <a:schemeClr val="hlink"/>
                    </a:solidFill>
                    <a:effectLst/>
                    <a:latin typeface="Times New Roman" pitchFamily="18" charset="0"/>
                  </a:rPr>
                  <a:t> </a:t>
                </a:r>
                <a:r>
                  <a:rPr kumimoji="1" lang="en-US" sz="1800" b="1" dirty="0">
                    <a:solidFill>
                      <a:srgbClr val="000000"/>
                    </a:solidFill>
                    <a:effectLst/>
                    <a:latin typeface="Times New Roman" pitchFamily="18" charset="0"/>
                  </a:rPr>
                  <a:t>— accepts transmission of data, instructions, or information</a:t>
                </a:r>
              </a:p>
            </p:txBody>
          </p:sp>
        </p:grpSp>
        <p:grpSp>
          <p:nvGrpSpPr>
            <p:cNvPr id="10" name="Group 27"/>
            <p:cNvGrpSpPr>
              <a:grpSpLocks/>
            </p:cNvGrpSpPr>
            <p:nvPr/>
          </p:nvGrpSpPr>
          <p:grpSpPr bwMode="auto">
            <a:xfrm>
              <a:off x="3200400" y="2133600"/>
              <a:ext cx="2755900" cy="2384425"/>
              <a:chOff x="2016" y="1248"/>
              <a:chExt cx="1736" cy="1502"/>
            </a:xfrm>
          </p:grpSpPr>
          <p:sp>
            <p:nvSpPr>
              <p:cNvPr id="14" name="AutoShape 28"/>
              <p:cNvSpPr>
                <a:spLocks noChangeArrowheads="1"/>
              </p:cNvSpPr>
              <p:nvPr/>
            </p:nvSpPr>
            <p:spPr bwMode="auto">
              <a:xfrm rot="-1800000">
                <a:off x="2016" y="1248"/>
                <a:ext cx="1736" cy="1502"/>
              </a:xfrm>
              <a:prstGeom prst="hexagon">
                <a:avLst>
                  <a:gd name="adj" fmla="val 28895"/>
                  <a:gd name="vf" fmla="val 115470"/>
                </a:avLst>
              </a:prstGeom>
              <a:solidFill>
                <a:srgbClr val="CCFFFF"/>
              </a:solidFill>
              <a:ln w="9525">
                <a:noFill/>
                <a:miter lim="800000"/>
                <a:headEnd/>
                <a:tailEnd/>
              </a:ln>
              <a:effectLst/>
              <a:scene3d>
                <a:camera prst="legacyObliqueLeft"/>
                <a:lightRig rig="legacyFlat2" dir="b"/>
              </a:scene3d>
              <a:sp3d extrusionH="430200" prstMaterial="legacyPlastic">
                <a:bevelT w="13500" h="13500" prst="angle"/>
                <a:bevelB w="13500" h="13500" prst="angle"/>
                <a:extrusionClr>
                  <a:srgbClr val="CCFFFF"/>
                </a:extrusionClr>
              </a:sp3d>
            </p:spPr>
            <p:txBody>
              <a:bodyPr wrap="none" anchor="ctr">
                <a:flatTx/>
              </a:bodyPr>
              <a:lstStyle/>
              <a:p>
                <a:endParaRPr lang="en-US"/>
              </a:p>
            </p:txBody>
          </p:sp>
          <p:sp>
            <p:nvSpPr>
              <p:cNvPr id="15" name="Rectangle 29"/>
              <p:cNvSpPr>
                <a:spLocks noChangeArrowheads="1"/>
              </p:cNvSpPr>
              <p:nvPr/>
            </p:nvSpPr>
            <p:spPr bwMode="auto">
              <a:xfrm>
                <a:off x="2024" y="1440"/>
                <a:ext cx="1624" cy="923"/>
              </a:xfrm>
              <a:prstGeom prst="rect">
                <a:avLst/>
              </a:prstGeom>
              <a:noFill/>
              <a:ln w="9525">
                <a:noFill/>
                <a:miter lim="800000"/>
                <a:headEnd/>
                <a:tailEnd/>
              </a:ln>
              <a:effectLst/>
            </p:spPr>
            <p:txBody>
              <a:bodyPr>
                <a:spAutoFit/>
              </a:bodyPr>
              <a:lstStyle/>
              <a:p>
                <a:pPr algn="ctr">
                  <a:spcBef>
                    <a:spcPct val="50000"/>
                  </a:spcBef>
                  <a:buClr>
                    <a:srgbClr val="D94439"/>
                  </a:buClr>
                  <a:buSzPct val="75000"/>
                  <a:buFont typeface="Wingdings" pitchFamily="2" charset="2"/>
                  <a:buNone/>
                </a:pPr>
                <a:r>
                  <a:rPr kumimoji="1" lang="en-US" sz="1800" b="1" dirty="0">
                    <a:solidFill>
                      <a:srgbClr val="000000"/>
                    </a:solidFill>
                    <a:effectLst/>
                    <a:latin typeface="Times New Roman" pitchFamily="18" charset="0"/>
                  </a:rPr>
                  <a:t>Communications </a:t>
                </a:r>
                <a:br>
                  <a:rPr kumimoji="1" lang="en-US" sz="1800" b="1" dirty="0">
                    <a:solidFill>
                      <a:srgbClr val="000000"/>
                    </a:solidFill>
                    <a:effectLst/>
                    <a:latin typeface="Times New Roman" pitchFamily="18" charset="0"/>
                  </a:rPr>
                </a:br>
                <a:r>
                  <a:rPr kumimoji="1" lang="en-US" sz="1800" b="1" dirty="0">
                    <a:solidFill>
                      <a:srgbClr val="000000"/>
                    </a:solidFill>
                    <a:effectLst/>
                    <a:latin typeface="Times New Roman" pitchFamily="18" charset="0"/>
                  </a:rPr>
                  <a:t>device</a:t>
                </a:r>
                <a:r>
                  <a:rPr kumimoji="1" lang="en-US" sz="1800" b="1" dirty="0">
                    <a:solidFill>
                      <a:schemeClr val="hlink"/>
                    </a:solidFill>
                    <a:effectLst/>
                    <a:latin typeface="Times New Roman" pitchFamily="18" charset="0"/>
                  </a:rPr>
                  <a:t> </a:t>
                </a:r>
                <a:r>
                  <a:rPr kumimoji="1" lang="en-US" sz="1800" b="1" dirty="0">
                    <a:solidFill>
                      <a:srgbClr val="000000"/>
                    </a:solidFill>
                    <a:effectLst/>
                    <a:latin typeface="Times New Roman" pitchFamily="18" charset="0"/>
                  </a:rPr>
                  <a:t>— connects </a:t>
                </a:r>
                <a:br>
                  <a:rPr kumimoji="1" lang="en-US" sz="1800" b="1" dirty="0">
                    <a:solidFill>
                      <a:srgbClr val="000000"/>
                    </a:solidFill>
                    <a:effectLst/>
                    <a:latin typeface="Times New Roman" pitchFamily="18" charset="0"/>
                  </a:rPr>
                </a:br>
                <a:r>
                  <a:rPr kumimoji="1" lang="en-US" sz="1800" b="1" dirty="0">
                    <a:solidFill>
                      <a:srgbClr val="000000"/>
                    </a:solidFill>
                    <a:effectLst/>
                    <a:latin typeface="Times New Roman" pitchFamily="18" charset="0"/>
                  </a:rPr>
                  <a:t>the sending device to </a:t>
                </a:r>
                <a:br>
                  <a:rPr kumimoji="1" lang="en-US" sz="1800" b="1" dirty="0">
                    <a:solidFill>
                      <a:srgbClr val="000000"/>
                    </a:solidFill>
                    <a:effectLst/>
                    <a:latin typeface="Times New Roman" pitchFamily="18" charset="0"/>
                  </a:rPr>
                </a:br>
                <a:r>
                  <a:rPr kumimoji="1" lang="en-US" sz="1800" b="1" dirty="0">
                    <a:solidFill>
                      <a:srgbClr val="000000"/>
                    </a:solidFill>
                    <a:effectLst/>
                    <a:latin typeface="Times New Roman" pitchFamily="18" charset="0"/>
                  </a:rPr>
                  <a:t>the communications channel</a:t>
                </a:r>
              </a:p>
            </p:txBody>
          </p:sp>
        </p:grpSp>
        <p:grpSp>
          <p:nvGrpSpPr>
            <p:cNvPr id="11" name="Group 30"/>
            <p:cNvGrpSpPr>
              <a:grpSpLocks/>
            </p:cNvGrpSpPr>
            <p:nvPr/>
          </p:nvGrpSpPr>
          <p:grpSpPr bwMode="auto">
            <a:xfrm>
              <a:off x="5715000" y="2133600"/>
              <a:ext cx="2755900" cy="2384425"/>
              <a:chOff x="3600" y="1248"/>
              <a:chExt cx="1736" cy="1502"/>
            </a:xfrm>
          </p:grpSpPr>
          <p:sp>
            <p:nvSpPr>
              <p:cNvPr id="12" name="AutoShape 31"/>
              <p:cNvSpPr>
                <a:spLocks noChangeArrowheads="1"/>
              </p:cNvSpPr>
              <p:nvPr/>
            </p:nvSpPr>
            <p:spPr bwMode="auto">
              <a:xfrm rot="-1800000">
                <a:off x="3600" y="1248"/>
                <a:ext cx="1736" cy="1502"/>
              </a:xfrm>
              <a:prstGeom prst="hexagon">
                <a:avLst>
                  <a:gd name="adj" fmla="val 28895"/>
                  <a:gd name="vf" fmla="val 115470"/>
                </a:avLst>
              </a:prstGeom>
              <a:solidFill>
                <a:srgbClr val="CCFFFF"/>
              </a:solidFill>
              <a:ln w="9525">
                <a:noFill/>
                <a:miter lim="800000"/>
                <a:headEnd/>
                <a:tailEnd/>
              </a:ln>
              <a:effectLst/>
              <a:scene3d>
                <a:camera prst="legacyObliqueLeft"/>
                <a:lightRig rig="legacyFlat2" dir="b"/>
              </a:scene3d>
              <a:sp3d extrusionH="430200" prstMaterial="legacyPlastic">
                <a:bevelT w="13500" h="13500" prst="angle"/>
                <a:bevelB w="13500" h="13500" prst="angle"/>
                <a:extrusionClr>
                  <a:srgbClr val="CCFFFF"/>
                </a:extrusionClr>
              </a:sp3d>
            </p:spPr>
            <p:txBody>
              <a:bodyPr wrap="none" anchor="ctr">
                <a:flatTx/>
              </a:bodyPr>
              <a:lstStyle/>
              <a:p>
                <a:endParaRPr lang="en-US"/>
              </a:p>
            </p:txBody>
          </p:sp>
          <p:sp>
            <p:nvSpPr>
              <p:cNvPr id="13" name="Rectangle 32"/>
              <p:cNvSpPr>
                <a:spLocks noChangeArrowheads="1"/>
              </p:cNvSpPr>
              <p:nvPr/>
            </p:nvSpPr>
            <p:spPr bwMode="auto">
              <a:xfrm>
                <a:off x="3656" y="1488"/>
                <a:ext cx="1624" cy="923"/>
              </a:xfrm>
              <a:prstGeom prst="rect">
                <a:avLst/>
              </a:prstGeom>
              <a:noFill/>
              <a:ln w="9525">
                <a:noFill/>
                <a:miter lim="800000"/>
                <a:headEnd/>
                <a:tailEnd/>
              </a:ln>
              <a:effectLst/>
            </p:spPr>
            <p:txBody>
              <a:bodyPr>
                <a:spAutoFit/>
              </a:bodyPr>
              <a:lstStyle/>
              <a:p>
                <a:pPr algn="ctr">
                  <a:spcBef>
                    <a:spcPct val="50000"/>
                  </a:spcBef>
                  <a:buClr>
                    <a:srgbClr val="D94439"/>
                  </a:buClr>
                  <a:buSzPct val="75000"/>
                  <a:buFont typeface="Wingdings" pitchFamily="2" charset="2"/>
                  <a:buNone/>
                </a:pPr>
                <a:r>
                  <a:rPr kumimoji="1" lang="en-US" sz="1800" b="1" dirty="0">
                    <a:solidFill>
                      <a:srgbClr val="D94439"/>
                    </a:solidFill>
                    <a:effectLst/>
                    <a:latin typeface="Times New Roman" pitchFamily="18" charset="0"/>
                  </a:rPr>
                  <a:t>Communications channel</a:t>
                </a:r>
                <a:r>
                  <a:rPr kumimoji="1" lang="en-US" sz="1800" b="1" dirty="0">
                    <a:solidFill>
                      <a:schemeClr val="hlink"/>
                    </a:solidFill>
                    <a:effectLst/>
                    <a:latin typeface="Times New Roman" pitchFamily="18" charset="0"/>
                  </a:rPr>
                  <a:t> </a:t>
                </a:r>
                <a:r>
                  <a:rPr kumimoji="1" lang="en-US" sz="1800" b="1" dirty="0">
                    <a:solidFill>
                      <a:srgbClr val="000000"/>
                    </a:solidFill>
                    <a:effectLst/>
                    <a:latin typeface="Times New Roman" pitchFamily="18" charset="0"/>
                  </a:rPr>
                  <a:t>— media </a:t>
                </a:r>
                <a:br>
                  <a:rPr kumimoji="1" lang="en-US" sz="1800" b="1" dirty="0">
                    <a:solidFill>
                      <a:srgbClr val="000000"/>
                    </a:solidFill>
                    <a:effectLst/>
                    <a:latin typeface="Times New Roman" pitchFamily="18" charset="0"/>
                  </a:rPr>
                </a:br>
                <a:r>
                  <a:rPr kumimoji="1" lang="en-US" sz="1800" b="1" dirty="0">
                    <a:solidFill>
                      <a:srgbClr val="000000"/>
                    </a:solidFill>
                    <a:effectLst/>
                    <a:latin typeface="Times New Roman" pitchFamily="18" charset="0"/>
                  </a:rPr>
                  <a:t>on which data, instructions, or information travel</a:t>
                </a: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Uses of Commuter Communications</a:t>
            </a:r>
          </a:p>
        </p:txBody>
      </p:sp>
      <p:sp>
        <p:nvSpPr>
          <p:cNvPr id="26627" name="Rectangle 3"/>
          <p:cNvSpPr>
            <a:spLocks noGrp="1" noChangeArrowheads="1"/>
          </p:cNvSpPr>
          <p:nvPr>
            <p:ph idx="1"/>
          </p:nvPr>
        </p:nvSpPr>
        <p:spPr/>
        <p:txBody>
          <a:bodyPr/>
          <a:lstStyle/>
          <a:p>
            <a:r>
              <a:rPr lang="en-US" dirty="0"/>
              <a:t>Personal communication</a:t>
            </a:r>
          </a:p>
          <a:p>
            <a:pPr lvl="1"/>
            <a:r>
              <a:rPr lang="en-US" dirty="0"/>
              <a:t>Email</a:t>
            </a:r>
          </a:p>
          <a:p>
            <a:pPr lvl="2"/>
            <a:r>
              <a:rPr lang="en-US" dirty="0"/>
              <a:t>Instantaneous communication</a:t>
            </a:r>
          </a:p>
          <a:p>
            <a:pPr lvl="1"/>
            <a:r>
              <a:rPr lang="en-US" dirty="0"/>
              <a:t>Conferencing</a:t>
            </a:r>
          </a:p>
          <a:p>
            <a:pPr marL="671512" lvl="2" indent="0">
              <a:buNone/>
            </a:pPr>
            <a:endParaRPr lang="en-US" dirty="0"/>
          </a:p>
          <a:p>
            <a:pPr lvl="2"/>
            <a:r>
              <a:rPr lang="en-US" dirty="0"/>
              <a:t>Videoconferencing</a:t>
            </a:r>
          </a:p>
          <a:p>
            <a:pPr lvl="2"/>
            <a:r>
              <a:rPr lang="en-US" dirty="0"/>
              <a:t>Audio-conferencing</a:t>
            </a:r>
          </a:p>
          <a:p>
            <a:pPr marL="671512" lvl="2" indent="0">
              <a:buNone/>
            </a:pPr>
            <a:endParaRPr lang="en-US" dirty="0"/>
          </a:p>
          <a:p>
            <a:pPr lvl="1"/>
            <a:r>
              <a:rPr lang="en-US" dirty="0"/>
              <a:t>Voice over IP</a:t>
            </a:r>
          </a:p>
          <a:p>
            <a:pPr lvl="2"/>
            <a:r>
              <a:rPr lang="en-US" dirty="0"/>
              <a:t>Phone communication over network wires</a:t>
            </a:r>
          </a:p>
          <a:p>
            <a:pPr lvl="2"/>
            <a:r>
              <a:rPr lang="en-US" dirty="0"/>
              <a:t>Pure VoIP</a:t>
            </a:r>
          </a:p>
          <a:p>
            <a:pPr lvl="2"/>
            <a:r>
              <a:rPr lang="en-US" dirty="0"/>
              <a:t>VoIP to POTS (plain old telephone service</a:t>
            </a:r>
          </a:p>
          <a:p>
            <a:pPr lvl="2"/>
            <a:endParaRPr lang="en-US" dirty="0"/>
          </a:p>
        </p:txBody>
      </p:sp>
      <p:pic>
        <p:nvPicPr>
          <p:cNvPr id="4" name="Picture 5" descr="D:\My Documents\!books\norton im\chapter 9\voip.tif"/>
          <p:cNvPicPr>
            <a:picLocks noChangeAspect="1" noChangeArrowheads="1"/>
          </p:cNvPicPr>
          <p:nvPr/>
        </p:nvPicPr>
        <p:blipFill>
          <a:blip r:embed="rId3" cstate="print"/>
          <a:srcRect/>
          <a:stretch>
            <a:fillRect/>
          </a:stretch>
        </p:blipFill>
        <p:spPr bwMode="auto">
          <a:xfrm>
            <a:off x="4038600" y="2667000"/>
            <a:ext cx="4921037" cy="2057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Computer Communications</a:t>
            </a:r>
          </a:p>
        </p:txBody>
      </p:sp>
      <p:sp>
        <p:nvSpPr>
          <p:cNvPr id="3" name="Content Placeholder 2"/>
          <p:cNvSpPr>
            <a:spLocks noGrp="1"/>
          </p:cNvSpPr>
          <p:nvPr>
            <p:ph idx="1"/>
          </p:nvPr>
        </p:nvSpPr>
        <p:spPr>
          <a:xfrm>
            <a:off x="304800" y="1066800"/>
            <a:ext cx="8534400" cy="1981200"/>
          </a:xfrm>
        </p:spPr>
        <p:txBody>
          <a:bodyPr>
            <a:normAutofit fontScale="92500" lnSpcReduction="20000"/>
          </a:bodyPr>
          <a:lstStyle/>
          <a:p>
            <a:r>
              <a:rPr lang="en-US" sz="3200" b="1" dirty="0">
                <a:solidFill>
                  <a:srgbClr val="A52439"/>
                </a:solidFill>
              </a:rPr>
              <a:t>Wireless Internet access points</a:t>
            </a:r>
            <a:r>
              <a:rPr lang="en-US" sz="3200" dirty="0">
                <a:solidFill>
                  <a:srgbClr val="A52439"/>
                </a:solidFill>
              </a:rPr>
              <a:t> </a:t>
            </a:r>
            <a:r>
              <a:rPr lang="en-US" sz="3200" dirty="0"/>
              <a:t>allow people to connect wirelessly to the Internet from home, work, school, and in many public locations using notebook computers, smart phones, handheld game consoles, or other devices</a:t>
            </a:r>
            <a:endParaRPr lang="en-US" sz="3200" b="1" dirty="0"/>
          </a:p>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304800" y="2971800"/>
            <a:ext cx="5372100" cy="3810000"/>
          </a:xfrm>
          <a:prstGeom prst="rect">
            <a:avLst/>
          </a:prstGeom>
          <a:noFill/>
          <a:ln w="9525">
            <a:noFill/>
            <a:miter lim="800000"/>
            <a:headEnd/>
            <a:tailEnd/>
          </a:ln>
        </p:spPr>
      </p:pic>
      <p:sp>
        <p:nvSpPr>
          <p:cNvPr id="6" name="TextBox 5"/>
          <p:cNvSpPr txBox="1"/>
          <p:nvPr/>
        </p:nvSpPr>
        <p:spPr>
          <a:xfrm>
            <a:off x="5867400" y="3886200"/>
            <a:ext cx="3048001" cy="646331"/>
          </a:xfrm>
          <a:prstGeom prst="rect">
            <a:avLst/>
          </a:prstGeom>
          <a:noFill/>
        </p:spPr>
        <p:txBody>
          <a:bodyPr wrap="square" rtlCol="0">
            <a:spAutoFit/>
          </a:bodyPr>
          <a:lstStyle/>
          <a:p>
            <a:r>
              <a:rPr lang="en-US" dirty="0">
                <a:effectLst/>
              </a:rPr>
              <a:t>Hot Spot 	and </a:t>
            </a:r>
          </a:p>
          <a:p>
            <a:r>
              <a:rPr lang="en-US" dirty="0">
                <a:effectLst/>
              </a:rPr>
              <a:t>Mobile Wireless Networks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Computer Communications</a:t>
            </a:r>
          </a:p>
        </p:txBody>
      </p:sp>
      <p:sp>
        <p:nvSpPr>
          <p:cNvPr id="3" name="Content Placeholder 2"/>
          <p:cNvSpPr>
            <a:spLocks noGrp="1"/>
          </p:cNvSpPr>
          <p:nvPr>
            <p:ph idx="1"/>
          </p:nvPr>
        </p:nvSpPr>
        <p:spPr>
          <a:xfrm>
            <a:off x="304800" y="1066800"/>
            <a:ext cx="8534400" cy="2743200"/>
          </a:xfrm>
        </p:spPr>
        <p:txBody>
          <a:bodyPr>
            <a:normAutofit/>
          </a:bodyPr>
          <a:lstStyle/>
          <a:p>
            <a:r>
              <a:rPr lang="en-US" dirty="0"/>
              <a:t>A </a:t>
            </a:r>
            <a:r>
              <a:rPr lang="en-US" b="1" dirty="0">
                <a:solidFill>
                  <a:srgbClr val="A52439"/>
                </a:solidFill>
              </a:rPr>
              <a:t>cybercafé</a:t>
            </a:r>
            <a:r>
              <a:rPr lang="en-US" b="1" dirty="0"/>
              <a:t> </a:t>
            </a:r>
            <a:r>
              <a:rPr lang="en-US" dirty="0"/>
              <a:t>is a coffeehouse, restaurant, or other location that provides personal computers with Internet access to its customers</a:t>
            </a:r>
          </a:p>
          <a:p>
            <a:r>
              <a:rPr lang="en-US" dirty="0"/>
              <a:t>Some are free and some take charges</a:t>
            </a:r>
          </a:p>
        </p:txBody>
      </p:sp>
      <p:pic>
        <p:nvPicPr>
          <p:cNvPr id="6" name="Picture 5" descr="Fig9-05.gif"/>
          <p:cNvPicPr>
            <a:picLocks noChangeAspect="1"/>
          </p:cNvPicPr>
          <p:nvPr/>
        </p:nvPicPr>
        <p:blipFill>
          <a:blip r:embed="rId2" cstate="print"/>
          <a:srcRect/>
          <a:stretch>
            <a:fillRect/>
          </a:stretch>
        </p:blipFill>
        <p:spPr bwMode="auto">
          <a:xfrm>
            <a:off x="4419600" y="3886200"/>
            <a:ext cx="4344988" cy="2552697"/>
          </a:xfrm>
          <a:prstGeom prst="rect">
            <a:avLst/>
          </a:prstGeom>
          <a:noFill/>
          <a:ln w="9525">
            <a:noFill/>
            <a:miter lim="800000"/>
            <a:headEnd/>
            <a:tailEnd/>
          </a:ln>
        </p:spPr>
      </p:pic>
      <p:pic>
        <p:nvPicPr>
          <p:cNvPr id="5" name="Picture 30" descr="Fig09-05"/>
          <p:cNvPicPr>
            <a:picLocks noChangeAspect="1" noChangeArrowheads="1"/>
          </p:cNvPicPr>
          <p:nvPr/>
        </p:nvPicPr>
        <p:blipFill>
          <a:blip r:embed="rId3" cstate="print"/>
          <a:srcRect/>
          <a:stretch>
            <a:fillRect/>
          </a:stretch>
        </p:blipFill>
        <p:spPr bwMode="auto">
          <a:xfrm>
            <a:off x="457200" y="3886200"/>
            <a:ext cx="3527966" cy="2574925"/>
          </a:xfrm>
          <a:prstGeom prst="rect">
            <a:avLst/>
          </a:prstGeom>
          <a:noFill/>
          <a:effectLst>
            <a:outerShdw dist="107763" dir="27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200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2500"/>
                            </p:stCondLst>
                            <p:childTnLst>
                              <p:par>
                                <p:cTn id="9" presetID="3" presetClass="entr" presetSubtype="5" fill="hold" nodeType="afterEffect">
                                  <p:stCondLst>
                                    <p:cond delay="2000"/>
                                  </p:stCondLst>
                                  <p:childTnLst>
                                    <p:set>
                                      <p:cBhvr>
                                        <p:cTn id="10" dur="1" fill="hold">
                                          <p:stCondLst>
                                            <p:cond delay="0"/>
                                          </p:stCondLst>
                                        </p:cTn>
                                        <p:tgtEl>
                                          <p:spTgt spid="5"/>
                                        </p:tgtEl>
                                        <p:attrNameLst>
                                          <p:attrName>style.visibility</p:attrName>
                                        </p:attrNameLst>
                                      </p:cBhvr>
                                      <p:to>
                                        <p:strVal val="visible"/>
                                      </p:to>
                                    </p:set>
                                    <p:animEffect transition="in" filter="blinds(vertic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Uses of Computer Communications</a:t>
            </a:r>
          </a:p>
        </p:txBody>
      </p:sp>
      <p:graphicFrame>
        <p:nvGraphicFramePr>
          <p:cNvPr id="7" name="Diagram 6"/>
          <p:cNvGraphicFramePr/>
          <p:nvPr/>
        </p:nvGraphicFramePr>
        <p:xfrm>
          <a:off x="838200" y="4800600"/>
          <a:ext cx="7162800" cy="182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p:cNvSpPr>
            <a:spLocks noGrp="1"/>
          </p:cNvSpPr>
          <p:nvPr>
            <p:ph idx="1"/>
          </p:nvPr>
        </p:nvSpPr>
        <p:spPr>
          <a:xfrm>
            <a:off x="304800" y="1066800"/>
            <a:ext cx="8534400" cy="3581400"/>
          </a:xfrm>
        </p:spPr>
        <p:txBody>
          <a:bodyPr/>
          <a:lstStyle/>
          <a:p>
            <a:r>
              <a:rPr lang="en-US" sz="3200" dirty="0"/>
              <a:t>A </a:t>
            </a:r>
            <a:r>
              <a:rPr lang="en-US" sz="3200" b="1" dirty="0">
                <a:solidFill>
                  <a:srgbClr val="A52439"/>
                </a:solidFill>
              </a:rPr>
              <a:t>Global Positioning System</a:t>
            </a:r>
            <a:r>
              <a:rPr lang="en-US" sz="3200" b="1" dirty="0"/>
              <a:t> </a:t>
            </a:r>
            <a:r>
              <a:rPr lang="en-US" sz="3200" dirty="0"/>
              <a:t>(</a:t>
            </a:r>
            <a:r>
              <a:rPr lang="en-US" sz="3200" b="1" dirty="0">
                <a:solidFill>
                  <a:srgbClr val="A52439"/>
                </a:solidFill>
              </a:rPr>
              <a:t>GPS</a:t>
            </a:r>
            <a:r>
              <a:rPr lang="en-US" sz="3200" dirty="0"/>
              <a:t>) is a navigation system that consists of one or more earth-based receivers that accept and analyze signals sent by satellites in order to determine the GPS receiver’s geographic location</a:t>
            </a:r>
          </a:p>
          <a:p>
            <a:r>
              <a:rPr lang="en-US" sz="3200" dirty="0"/>
              <a:t>GPS receivers are: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2000"/>
                                  </p:stCondLst>
                                  <p:childTnLst>
                                    <p:set>
                                      <p:cBhvr>
                                        <p:cTn id="6" dur="1" fill="hold">
                                          <p:stCondLst>
                                            <p:cond delay="0"/>
                                          </p:stCondLst>
                                        </p:cTn>
                                        <p:tgtEl>
                                          <p:spTgt spid="7">
                                            <p:graphicEl>
                                              <a:dgm id="{3E00BB15-8B10-4BF5-BE15-908E3C1C0A5F}"/>
                                            </p:graphicEl>
                                          </p:spTgt>
                                        </p:tgtEl>
                                        <p:attrNameLst>
                                          <p:attrName>style.visibility</p:attrName>
                                        </p:attrNameLst>
                                      </p:cBhvr>
                                      <p:to>
                                        <p:strVal val="visible"/>
                                      </p:to>
                                    </p:set>
                                    <p:animEffect transition="in" filter="dissolve">
                                      <p:cBhvr>
                                        <p:cTn id="7" dur="500"/>
                                        <p:tgtEl>
                                          <p:spTgt spid="7">
                                            <p:graphicEl>
                                              <a:dgm id="{3E00BB15-8B10-4BF5-BE15-908E3C1C0A5F}"/>
                                            </p:graphicEl>
                                          </p:spTgt>
                                        </p:tgtEl>
                                      </p:cBhvr>
                                    </p:animEffect>
                                  </p:childTnLst>
                                </p:cTn>
                              </p:par>
                            </p:childTnLst>
                          </p:cTn>
                        </p:par>
                        <p:par>
                          <p:cTn id="8" fill="hold">
                            <p:stCondLst>
                              <p:cond delay="2500"/>
                            </p:stCondLst>
                            <p:childTnLst>
                              <p:par>
                                <p:cTn id="9" presetID="9" presetClass="entr" presetSubtype="0" fill="hold" grpId="0" nodeType="afterEffect">
                                  <p:stCondLst>
                                    <p:cond delay="2000"/>
                                  </p:stCondLst>
                                  <p:childTnLst>
                                    <p:set>
                                      <p:cBhvr>
                                        <p:cTn id="10" dur="1" fill="hold">
                                          <p:stCondLst>
                                            <p:cond delay="0"/>
                                          </p:stCondLst>
                                        </p:cTn>
                                        <p:tgtEl>
                                          <p:spTgt spid="7">
                                            <p:graphicEl>
                                              <a:dgm id="{32804B6C-B89D-4E8F-A150-90956286375B}"/>
                                            </p:graphicEl>
                                          </p:spTgt>
                                        </p:tgtEl>
                                        <p:attrNameLst>
                                          <p:attrName>style.visibility</p:attrName>
                                        </p:attrNameLst>
                                      </p:cBhvr>
                                      <p:to>
                                        <p:strVal val="visible"/>
                                      </p:to>
                                    </p:set>
                                    <p:animEffect transition="in" filter="dissolve">
                                      <p:cBhvr>
                                        <p:cTn id="11" dur="500"/>
                                        <p:tgtEl>
                                          <p:spTgt spid="7">
                                            <p:graphicEl>
                                              <a:dgm id="{32804B6C-B89D-4E8F-A150-90956286375B}"/>
                                            </p:graphicEl>
                                          </p:spTgt>
                                        </p:tgtEl>
                                      </p:cBhvr>
                                    </p:animEffect>
                                  </p:childTnLst>
                                </p:cTn>
                              </p:par>
                            </p:childTnLst>
                          </p:cTn>
                        </p:par>
                        <p:par>
                          <p:cTn id="12" fill="hold">
                            <p:stCondLst>
                              <p:cond delay="5000"/>
                            </p:stCondLst>
                            <p:childTnLst>
                              <p:par>
                                <p:cTn id="13" presetID="9" presetClass="entr" presetSubtype="0" fill="hold" grpId="0" nodeType="afterEffect">
                                  <p:stCondLst>
                                    <p:cond delay="2000"/>
                                  </p:stCondLst>
                                  <p:childTnLst>
                                    <p:set>
                                      <p:cBhvr>
                                        <p:cTn id="14" dur="1" fill="hold">
                                          <p:stCondLst>
                                            <p:cond delay="0"/>
                                          </p:stCondLst>
                                        </p:cTn>
                                        <p:tgtEl>
                                          <p:spTgt spid="7">
                                            <p:graphicEl>
                                              <a:dgm id="{F6C7FA76-7502-478D-A763-A05C6E2FC04F}"/>
                                            </p:graphicEl>
                                          </p:spTgt>
                                        </p:tgtEl>
                                        <p:attrNameLst>
                                          <p:attrName>style.visibility</p:attrName>
                                        </p:attrNameLst>
                                      </p:cBhvr>
                                      <p:to>
                                        <p:strVal val="visible"/>
                                      </p:to>
                                    </p:set>
                                    <p:animEffect transition="in" filter="dissolve">
                                      <p:cBhvr>
                                        <p:cTn id="15" dur="500"/>
                                        <p:tgtEl>
                                          <p:spTgt spid="7">
                                            <p:graphicEl>
                                              <a:dgm id="{F6C7FA76-7502-478D-A763-A05C6E2FC04F}"/>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Lecture_15</Template>
  <TotalTime>6118</TotalTime>
  <Words>2535</Words>
  <Application>Microsoft Office PowerPoint</Application>
  <PresentationFormat>On-screen Show (4:3)</PresentationFormat>
  <Paragraphs>269</Paragraphs>
  <Slides>33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Arial Unicode MS</vt:lpstr>
      <vt:lpstr>Calibri</vt:lpstr>
      <vt:lpstr>Garamond</vt:lpstr>
      <vt:lpstr>Lato</vt:lpstr>
      <vt:lpstr>Poppins</vt:lpstr>
      <vt:lpstr>Times New Roman</vt:lpstr>
      <vt:lpstr>Wingdings</vt:lpstr>
      <vt:lpstr>Edge</vt:lpstr>
      <vt:lpstr>CSC 101 Introduction to Computing  Lecture 17 </vt:lpstr>
      <vt:lpstr>Network Definition</vt:lpstr>
      <vt:lpstr>Networks</vt:lpstr>
      <vt:lpstr>Network</vt:lpstr>
      <vt:lpstr>Communications</vt:lpstr>
      <vt:lpstr>Uses of Commuter Communications</vt:lpstr>
      <vt:lpstr>Uses of Computer Communications</vt:lpstr>
      <vt:lpstr>Uses of Computer Communications</vt:lpstr>
      <vt:lpstr>Uses of Computer Communications</vt:lpstr>
      <vt:lpstr>Uses of Computer Communications</vt:lpstr>
      <vt:lpstr>Uses of Computer Communications</vt:lpstr>
      <vt:lpstr>Common Network Types</vt:lpstr>
      <vt:lpstr>Network</vt:lpstr>
      <vt:lpstr>Local Area Network (LAN)</vt:lpstr>
      <vt:lpstr>Network</vt:lpstr>
      <vt:lpstr>Metropolitan Area Network (MAN)</vt:lpstr>
      <vt:lpstr>Campus Area Network (CAN)</vt:lpstr>
      <vt:lpstr>Personal Area Network (PAN)</vt:lpstr>
      <vt:lpstr>Network Architecture</vt:lpstr>
      <vt:lpstr>Server Based Network</vt:lpstr>
      <vt:lpstr>Client-Server Network</vt:lpstr>
      <vt:lpstr>Network</vt:lpstr>
      <vt:lpstr>Peer-to-Peer Network</vt:lpstr>
      <vt:lpstr>Comparison charts </vt:lpstr>
      <vt:lpstr>Network</vt:lpstr>
      <vt:lpstr>Bus Topology</vt:lpstr>
      <vt:lpstr>Bus Networks</vt:lpstr>
      <vt:lpstr>Star Topology</vt:lpstr>
      <vt:lpstr>Star Network</vt:lpstr>
      <vt:lpstr>Ring Topology</vt:lpstr>
      <vt:lpstr>Ring Network</vt:lpstr>
      <vt:lpstr>Mesh Topology</vt:lpstr>
      <vt:lpstr>Summary</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dc:title>
  <dc:subject>Introduction to Computing</dc:subject>
  <dc:creator>Dr. Iftikhar Azim Niaz</dc:creator>
  <cp:lastModifiedBy>UBAID-UR -REHMAN</cp:lastModifiedBy>
  <cp:revision>494</cp:revision>
  <dcterms:created xsi:type="dcterms:W3CDTF">2004-10-06T00:41:44Z</dcterms:created>
  <dcterms:modified xsi:type="dcterms:W3CDTF">2023-12-19T02:23:03Z</dcterms:modified>
</cp:coreProperties>
</file>