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54"/>
  </p:notesMasterIdLst>
  <p:sldIdLst>
    <p:sldId id="306" r:id="rId2"/>
    <p:sldId id="624" r:id="rId3"/>
    <p:sldId id="680" r:id="rId4"/>
    <p:sldId id="660" r:id="rId5"/>
    <p:sldId id="666" r:id="rId6"/>
    <p:sldId id="625" r:id="rId7"/>
    <p:sldId id="626" r:id="rId8"/>
    <p:sldId id="627" r:id="rId9"/>
    <p:sldId id="665" r:id="rId10"/>
    <p:sldId id="628" r:id="rId11"/>
    <p:sldId id="668" r:id="rId12"/>
    <p:sldId id="669" r:id="rId13"/>
    <p:sldId id="670" r:id="rId14"/>
    <p:sldId id="671" r:id="rId15"/>
    <p:sldId id="630" r:id="rId16"/>
    <p:sldId id="629" r:id="rId17"/>
    <p:sldId id="661" r:id="rId18"/>
    <p:sldId id="664" r:id="rId19"/>
    <p:sldId id="631" r:id="rId20"/>
    <p:sldId id="632" r:id="rId21"/>
    <p:sldId id="633" r:id="rId22"/>
    <p:sldId id="634" r:id="rId23"/>
    <p:sldId id="663" r:id="rId24"/>
    <p:sldId id="635" r:id="rId25"/>
    <p:sldId id="662" r:id="rId26"/>
    <p:sldId id="636" r:id="rId27"/>
    <p:sldId id="641" r:id="rId28"/>
    <p:sldId id="646" r:id="rId29"/>
    <p:sldId id="647" r:id="rId30"/>
    <p:sldId id="637" r:id="rId31"/>
    <p:sldId id="638" r:id="rId32"/>
    <p:sldId id="639" r:id="rId33"/>
    <p:sldId id="640" r:id="rId34"/>
    <p:sldId id="642" r:id="rId35"/>
    <p:sldId id="679" r:id="rId36"/>
    <p:sldId id="648" r:id="rId37"/>
    <p:sldId id="649" r:id="rId38"/>
    <p:sldId id="650" r:id="rId39"/>
    <p:sldId id="652" r:id="rId40"/>
    <p:sldId id="653" r:id="rId41"/>
    <p:sldId id="580" r:id="rId42"/>
    <p:sldId id="581" r:id="rId43"/>
    <p:sldId id="678" r:id="rId44"/>
    <p:sldId id="583" r:id="rId45"/>
    <p:sldId id="586" r:id="rId46"/>
    <p:sldId id="587" r:id="rId47"/>
    <p:sldId id="590" r:id="rId48"/>
    <p:sldId id="591" r:id="rId49"/>
    <p:sldId id="592" r:id="rId50"/>
    <p:sldId id="593" r:id="rId51"/>
    <p:sldId id="601" r:id="rId52"/>
    <p:sldId id="602"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00"/>
    <a:srgbClr val="000099"/>
    <a:srgbClr val="0066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80748" autoAdjust="0"/>
  </p:normalViewPr>
  <p:slideViewPr>
    <p:cSldViewPr>
      <p:cViewPr varScale="1">
        <p:scale>
          <a:sx n="58" d="100"/>
          <a:sy n="58" d="100"/>
        </p:scale>
        <p:origin x="1716" y="60"/>
      </p:cViewPr>
      <p:guideLst>
        <p:guide orient="horz" pos="2160"/>
        <p:guide pos="2880"/>
      </p:guideLst>
    </p:cSldViewPr>
  </p:slideViewPr>
  <p:outlineViewPr>
    <p:cViewPr>
      <p:scale>
        <a:sx n="33" d="100"/>
        <a:sy n="33" d="100"/>
      </p:scale>
      <p:origin x="0" y="1134"/>
    </p:cViewPr>
    <p:sldLst>
      <p:sld r:id="rId1" collapse="1"/>
      <p:sld r:id="rId2" collapse="1"/>
    </p:sldLst>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54" d="100"/>
          <a:sy n="54"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C9430F-04D6-4D36-81FA-76BA233E1598}" type="doc">
      <dgm:prSet loTypeId="urn:microsoft.com/office/officeart/2005/8/layout/default#46" loCatId="list" qsTypeId="urn:microsoft.com/office/officeart/2005/8/quickstyle/3d2" qsCatId="3D" csTypeId="urn:microsoft.com/office/officeart/2005/8/colors/accent2_3" csCatId="accent2" phldr="1"/>
      <dgm:spPr/>
      <dgm:t>
        <a:bodyPr/>
        <a:lstStyle/>
        <a:p>
          <a:endParaRPr lang="en-US"/>
        </a:p>
      </dgm:t>
    </dgm:pt>
    <dgm:pt modelId="{1874F76E-8317-4471-AE37-A2096E5E194E}">
      <dgm:prSet phldrT="[Text]"/>
      <dgm:spPr>
        <a:xfrm>
          <a:off x="2589" y="269676"/>
          <a:ext cx="2054423" cy="1232654"/>
        </a:xfrm>
        <a:gradFill rotWithShape="0">
          <a:gsLst>
            <a:gs pos="0">
              <a:srgbClr val="C0504D">
                <a:shade val="80000"/>
                <a:hueOff val="0"/>
                <a:satOff val="0"/>
                <a:lumOff val="0"/>
                <a:alphaOff val="0"/>
                <a:shade val="51000"/>
                <a:satMod val="130000"/>
              </a:srgbClr>
            </a:gs>
            <a:gs pos="80000">
              <a:srgbClr val="C0504D">
                <a:shade val="80000"/>
                <a:hueOff val="0"/>
                <a:satOff val="0"/>
                <a:lumOff val="0"/>
                <a:alphaOff val="0"/>
                <a:shade val="93000"/>
                <a:satMod val="130000"/>
              </a:srgbClr>
            </a:gs>
            <a:gs pos="100000">
              <a:srgbClr val="C0504D">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US" dirty="0">
              <a:solidFill>
                <a:sysClr val="window" lastClr="FFFFFF"/>
              </a:solidFill>
              <a:latin typeface="Calibri"/>
              <a:ea typeface="+mn-ea"/>
              <a:cs typeface="+mn-cs"/>
            </a:rPr>
            <a:t>Ethernet</a:t>
          </a:r>
        </a:p>
      </dgm:t>
    </dgm:pt>
    <dgm:pt modelId="{09DA4D57-D2D9-47ED-88EC-1FFAC4282061}" type="parTrans" cxnId="{123BCA06-F61F-4B77-B815-17463EA73BFF}">
      <dgm:prSet/>
      <dgm:spPr/>
      <dgm:t>
        <a:bodyPr/>
        <a:lstStyle/>
        <a:p>
          <a:endParaRPr lang="en-US"/>
        </a:p>
      </dgm:t>
    </dgm:pt>
    <dgm:pt modelId="{DDB638F9-7556-4905-8DC5-71F5DECBF38E}" type="sibTrans" cxnId="{123BCA06-F61F-4B77-B815-17463EA73BFF}">
      <dgm:prSet/>
      <dgm:spPr/>
      <dgm:t>
        <a:bodyPr/>
        <a:lstStyle/>
        <a:p>
          <a:endParaRPr lang="en-US"/>
        </a:p>
      </dgm:t>
    </dgm:pt>
    <dgm:pt modelId="{16897897-0ACA-422B-9F66-B5320B2B992C}">
      <dgm:prSet phldrT="[Text]"/>
      <dgm:spPr>
        <a:xfrm>
          <a:off x="2262455" y="269676"/>
          <a:ext cx="2054423" cy="1232654"/>
        </a:xfrm>
        <a:gradFill rotWithShape="0">
          <a:gsLst>
            <a:gs pos="0">
              <a:srgbClr val="C0504D">
                <a:shade val="80000"/>
                <a:hueOff val="-3986"/>
                <a:satOff val="-447"/>
                <a:lumOff val="2853"/>
                <a:alphaOff val="0"/>
                <a:shade val="51000"/>
                <a:satMod val="130000"/>
              </a:srgbClr>
            </a:gs>
            <a:gs pos="80000">
              <a:srgbClr val="C0504D">
                <a:shade val="80000"/>
                <a:hueOff val="-3986"/>
                <a:satOff val="-447"/>
                <a:lumOff val="2853"/>
                <a:alphaOff val="0"/>
                <a:shade val="93000"/>
                <a:satMod val="130000"/>
              </a:srgbClr>
            </a:gs>
            <a:gs pos="100000">
              <a:srgbClr val="C0504D">
                <a:shade val="80000"/>
                <a:hueOff val="-3986"/>
                <a:satOff val="-447"/>
                <a:lumOff val="2853"/>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US" dirty="0">
              <a:solidFill>
                <a:sysClr val="window" lastClr="FFFFFF"/>
              </a:solidFill>
              <a:latin typeface="Calibri"/>
              <a:ea typeface="+mn-ea"/>
              <a:cs typeface="+mn-cs"/>
            </a:rPr>
            <a:t>Token ring</a:t>
          </a:r>
        </a:p>
      </dgm:t>
    </dgm:pt>
    <dgm:pt modelId="{BE787F6B-1BCA-49A5-8E0A-C65E185DE3A0}" type="parTrans" cxnId="{600EE68D-35C1-4248-B034-7E569A2FD64A}">
      <dgm:prSet/>
      <dgm:spPr/>
      <dgm:t>
        <a:bodyPr/>
        <a:lstStyle/>
        <a:p>
          <a:endParaRPr lang="en-US"/>
        </a:p>
      </dgm:t>
    </dgm:pt>
    <dgm:pt modelId="{0F48B31B-1794-41A9-91F1-F485E44FACD7}" type="sibTrans" cxnId="{600EE68D-35C1-4248-B034-7E569A2FD64A}">
      <dgm:prSet/>
      <dgm:spPr/>
      <dgm:t>
        <a:bodyPr/>
        <a:lstStyle/>
        <a:p>
          <a:endParaRPr lang="en-US"/>
        </a:p>
      </dgm:t>
    </dgm:pt>
    <dgm:pt modelId="{72130512-71FB-4B0B-9302-A42E86E2F191}">
      <dgm:prSet phldrT="[Text]"/>
      <dgm:spPr>
        <a:xfrm>
          <a:off x="4522321" y="269676"/>
          <a:ext cx="2054423" cy="1232654"/>
        </a:xfrm>
        <a:gradFill rotWithShape="0">
          <a:gsLst>
            <a:gs pos="0">
              <a:srgbClr val="C0504D">
                <a:shade val="80000"/>
                <a:hueOff val="-7972"/>
                <a:satOff val="-894"/>
                <a:lumOff val="5707"/>
                <a:alphaOff val="0"/>
                <a:shade val="51000"/>
                <a:satMod val="130000"/>
              </a:srgbClr>
            </a:gs>
            <a:gs pos="80000">
              <a:srgbClr val="C0504D">
                <a:shade val="80000"/>
                <a:hueOff val="-7972"/>
                <a:satOff val="-894"/>
                <a:lumOff val="5707"/>
                <a:alphaOff val="0"/>
                <a:shade val="93000"/>
                <a:satMod val="130000"/>
              </a:srgbClr>
            </a:gs>
            <a:gs pos="100000">
              <a:srgbClr val="C0504D">
                <a:shade val="80000"/>
                <a:hueOff val="-7972"/>
                <a:satOff val="-894"/>
                <a:lumOff val="570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US" dirty="0">
              <a:solidFill>
                <a:sysClr val="window" lastClr="FFFFFF"/>
              </a:solidFill>
              <a:latin typeface="Calibri"/>
              <a:ea typeface="+mn-ea"/>
              <a:cs typeface="+mn-cs"/>
            </a:rPr>
            <a:t>TCP/IP</a:t>
          </a:r>
        </a:p>
      </dgm:t>
    </dgm:pt>
    <dgm:pt modelId="{C9B9F327-6A71-41B2-B1AF-0934E7C03A06}" type="parTrans" cxnId="{1BCC0D21-2024-42DD-9AFC-C0CD1CB06072}">
      <dgm:prSet/>
      <dgm:spPr/>
      <dgm:t>
        <a:bodyPr/>
        <a:lstStyle/>
        <a:p>
          <a:endParaRPr lang="en-US"/>
        </a:p>
      </dgm:t>
    </dgm:pt>
    <dgm:pt modelId="{79B7D4BC-031A-4CB4-AF74-AD50224B2984}" type="sibTrans" cxnId="{1BCC0D21-2024-42DD-9AFC-C0CD1CB06072}">
      <dgm:prSet/>
      <dgm:spPr/>
      <dgm:t>
        <a:bodyPr/>
        <a:lstStyle/>
        <a:p>
          <a:endParaRPr lang="en-US"/>
        </a:p>
      </dgm:t>
    </dgm:pt>
    <dgm:pt modelId="{4205452E-54C6-4340-879B-F3099F310C07}">
      <dgm:prSet phldrT="[Text]"/>
      <dgm:spPr>
        <a:xfrm>
          <a:off x="6782186" y="269676"/>
          <a:ext cx="2054423" cy="1232654"/>
        </a:xfrm>
        <a:gradFill rotWithShape="0">
          <a:gsLst>
            <a:gs pos="0">
              <a:srgbClr val="C0504D">
                <a:shade val="80000"/>
                <a:hueOff val="-11957"/>
                <a:satOff val="-1341"/>
                <a:lumOff val="8560"/>
                <a:alphaOff val="0"/>
                <a:shade val="51000"/>
                <a:satMod val="130000"/>
              </a:srgbClr>
            </a:gs>
            <a:gs pos="80000">
              <a:srgbClr val="C0504D">
                <a:shade val="80000"/>
                <a:hueOff val="-11957"/>
                <a:satOff val="-1341"/>
                <a:lumOff val="8560"/>
                <a:alphaOff val="0"/>
                <a:shade val="93000"/>
                <a:satMod val="130000"/>
              </a:srgbClr>
            </a:gs>
            <a:gs pos="100000">
              <a:srgbClr val="C0504D">
                <a:shade val="80000"/>
                <a:hueOff val="-11957"/>
                <a:satOff val="-1341"/>
                <a:lumOff val="856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US" dirty="0">
              <a:solidFill>
                <a:sysClr val="window" lastClr="FFFFFF"/>
              </a:solidFill>
              <a:latin typeface="Calibri"/>
              <a:ea typeface="+mn-ea"/>
              <a:cs typeface="+mn-cs"/>
            </a:rPr>
            <a:t>Wi-Fi</a:t>
          </a:r>
        </a:p>
      </dgm:t>
    </dgm:pt>
    <dgm:pt modelId="{0E29A795-4826-4132-A8AE-F5809429EE9F}" type="parTrans" cxnId="{ECB0BE2F-7316-499C-8338-66E08D1EC1C7}">
      <dgm:prSet/>
      <dgm:spPr/>
      <dgm:t>
        <a:bodyPr/>
        <a:lstStyle/>
        <a:p>
          <a:endParaRPr lang="en-US"/>
        </a:p>
      </dgm:t>
    </dgm:pt>
    <dgm:pt modelId="{B2362283-04AE-44AE-954C-53D1C737DF5E}" type="sibTrans" cxnId="{ECB0BE2F-7316-499C-8338-66E08D1EC1C7}">
      <dgm:prSet/>
      <dgm:spPr/>
      <dgm:t>
        <a:bodyPr/>
        <a:lstStyle/>
        <a:p>
          <a:endParaRPr lang="en-US"/>
        </a:p>
      </dgm:t>
    </dgm:pt>
    <dgm:pt modelId="{719AA5FA-A466-45F8-B195-38EC6BC15880}">
      <dgm:prSet phldrT="[Text]"/>
      <dgm:spPr>
        <a:xfrm>
          <a:off x="2589" y="1707772"/>
          <a:ext cx="2054423" cy="1232654"/>
        </a:xfrm>
        <a:gradFill rotWithShape="0">
          <a:gsLst>
            <a:gs pos="0">
              <a:srgbClr val="C0504D">
                <a:shade val="80000"/>
                <a:hueOff val="-15943"/>
                <a:satOff val="-1788"/>
                <a:lumOff val="11413"/>
                <a:alphaOff val="0"/>
                <a:shade val="51000"/>
                <a:satMod val="130000"/>
              </a:srgbClr>
            </a:gs>
            <a:gs pos="80000">
              <a:srgbClr val="C0504D">
                <a:shade val="80000"/>
                <a:hueOff val="-15943"/>
                <a:satOff val="-1788"/>
                <a:lumOff val="11413"/>
                <a:alphaOff val="0"/>
                <a:shade val="93000"/>
                <a:satMod val="130000"/>
              </a:srgbClr>
            </a:gs>
            <a:gs pos="100000">
              <a:srgbClr val="C0504D">
                <a:shade val="80000"/>
                <a:hueOff val="-15943"/>
                <a:satOff val="-1788"/>
                <a:lumOff val="11413"/>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US" dirty="0">
              <a:solidFill>
                <a:sysClr val="window" lastClr="FFFFFF"/>
              </a:solidFill>
              <a:latin typeface="Calibri"/>
              <a:ea typeface="+mn-ea"/>
              <a:cs typeface="+mn-cs"/>
            </a:rPr>
            <a:t>Bluetooth</a:t>
          </a:r>
        </a:p>
      </dgm:t>
    </dgm:pt>
    <dgm:pt modelId="{06F58102-8B33-437F-BD28-650B6625E335}" type="parTrans" cxnId="{7F180A55-0966-4807-9745-1F287D858EB3}">
      <dgm:prSet/>
      <dgm:spPr/>
      <dgm:t>
        <a:bodyPr/>
        <a:lstStyle/>
        <a:p>
          <a:endParaRPr lang="en-US"/>
        </a:p>
      </dgm:t>
    </dgm:pt>
    <dgm:pt modelId="{D8747350-74E9-427E-9D20-71F13D62663E}" type="sibTrans" cxnId="{7F180A55-0966-4807-9745-1F287D858EB3}">
      <dgm:prSet/>
      <dgm:spPr/>
      <dgm:t>
        <a:bodyPr/>
        <a:lstStyle/>
        <a:p>
          <a:endParaRPr lang="en-US"/>
        </a:p>
      </dgm:t>
    </dgm:pt>
    <dgm:pt modelId="{5419FDE4-68E1-467B-B9D3-068C5C5D94DC}">
      <dgm:prSet phldrT="[Text]"/>
      <dgm:spPr>
        <a:xfrm>
          <a:off x="4522321" y="1707772"/>
          <a:ext cx="2054423" cy="1232654"/>
        </a:xfrm>
        <a:gradFill rotWithShape="0">
          <a:gsLst>
            <a:gs pos="0">
              <a:srgbClr val="C0504D">
                <a:shade val="80000"/>
                <a:hueOff val="-23915"/>
                <a:satOff val="-2683"/>
                <a:lumOff val="17120"/>
                <a:alphaOff val="0"/>
                <a:shade val="51000"/>
                <a:satMod val="130000"/>
              </a:srgbClr>
            </a:gs>
            <a:gs pos="80000">
              <a:srgbClr val="C0504D">
                <a:shade val="80000"/>
                <a:hueOff val="-23915"/>
                <a:satOff val="-2683"/>
                <a:lumOff val="17120"/>
                <a:alphaOff val="0"/>
                <a:shade val="93000"/>
                <a:satMod val="130000"/>
              </a:srgbClr>
            </a:gs>
            <a:gs pos="100000">
              <a:srgbClr val="C0504D">
                <a:shade val="80000"/>
                <a:hueOff val="-23915"/>
                <a:satOff val="-2683"/>
                <a:lumOff val="1712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US" dirty="0">
              <a:solidFill>
                <a:sysClr val="window" lastClr="FFFFFF"/>
              </a:solidFill>
              <a:latin typeface="Calibri"/>
              <a:ea typeface="+mn-ea"/>
              <a:cs typeface="+mn-cs"/>
            </a:rPr>
            <a:t>IrDA</a:t>
          </a:r>
        </a:p>
      </dgm:t>
    </dgm:pt>
    <dgm:pt modelId="{B36FDAFE-2F98-4D60-88AE-49559DD85CA6}" type="parTrans" cxnId="{82AEE01A-45DF-43A2-8368-E517D86691AC}">
      <dgm:prSet/>
      <dgm:spPr/>
      <dgm:t>
        <a:bodyPr/>
        <a:lstStyle/>
        <a:p>
          <a:endParaRPr lang="en-US"/>
        </a:p>
      </dgm:t>
    </dgm:pt>
    <dgm:pt modelId="{47A64FAB-C908-4DA0-9AD7-1AD5DEDBC2B6}" type="sibTrans" cxnId="{82AEE01A-45DF-43A2-8368-E517D86691AC}">
      <dgm:prSet/>
      <dgm:spPr/>
      <dgm:t>
        <a:bodyPr/>
        <a:lstStyle/>
        <a:p>
          <a:endParaRPr lang="en-US"/>
        </a:p>
      </dgm:t>
    </dgm:pt>
    <dgm:pt modelId="{7D2A3571-70E2-4297-8B78-C1AE0B40E141}" type="pres">
      <dgm:prSet presAssocID="{62C9430F-04D6-4D36-81FA-76BA233E1598}" presName="diagram" presStyleCnt="0">
        <dgm:presLayoutVars>
          <dgm:dir/>
          <dgm:resizeHandles val="exact"/>
        </dgm:presLayoutVars>
      </dgm:prSet>
      <dgm:spPr/>
    </dgm:pt>
    <dgm:pt modelId="{A9D97EAB-8E37-4053-9BE0-9E3FAD26B878}" type="pres">
      <dgm:prSet presAssocID="{1874F76E-8317-4471-AE37-A2096E5E194E}" presName="node" presStyleLbl="node1" presStyleIdx="0" presStyleCnt="6">
        <dgm:presLayoutVars>
          <dgm:bulletEnabled val="1"/>
        </dgm:presLayoutVars>
      </dgm:prSet>
      <dgm:spPr>
        <a:prstGeom prst="rect">
          <a:avLst/>
        </a:prstGeom>
      </dgm:spPr>
    </dgm:pt>
    <dgm:pt modelId="{975D5E10-EA78-4EDC-BD0B-D39FE8FD2E69}" type="pres">
      <dgm:prSet presAssocID="{DDB638F9-7556-4905-8DC5-71F5DECBF38E}" presName="sibTrans" presStyleCnt="0"/>
      <dgm:spPr/>
    </dgm:pt>
    <dgm:pt modelId="{B7567EDE-19B0-4509-933B-71973FA2ECB4}" type="pres">
      <dgm:prSet presAssocID="{16897897-0ACA-422B-9F66-B5320B2B992C}" presName="node" presStyleLbl="node1" presStyleIdx="1" presStyleCnt="6">
        <dgm:presLayoutVars>
          <dgm:bulletEnabled val="1"/>
        </dgm:presLayoutVars>
      </dgm:prSet>
      <dgm:spPr>
        <a:prstGeom prst="rect">
          <a:avLst/>
        </a:prstGeom>
      </dgm:spPr>
    </dgm:pt>
    <dgm:pt modelId="{7A1EEA4C-4FD8-45F4-A4A6-2FC21B84F7B2}" type="pres">
      <dgm:prSet presAssocID="{0F48B31B-1794-41A9-91F1-F485E44FACD7}" presName="sibTrans" presStyleCnt="0"/>
      <dgm:spPr/>
    </dgm:pt>
    <dgm:pt modelId="{9447B2E2-A35C-41B3-8501-3A1C21DC9B05}" type="pres">
      <dgm:prSet presAssocID="{72130512-71FB-4B0B-9302-A42E86E2F191}" presName="node" presStyleLbl="node1" presStyleIdx="2" presStyleCnt="6">
        <dgm:presLayoutVars>
          <dgm:bulletEnabled val="1"/>
        </dgm:presLayoutVars>
      </dgm:prSet>
      <dgm:spPr>
        <a:prstGeom prst="rect">
          <a:avLst/>
        </a:prstGeom>
      </dgm:spPr>
    </dgm:pt>
    <dgm:pt modelId="{050C55BD-46E1-4582-B79D-A1E2F282BFB9}" type="pres">
      <dgm:prSet presAssocID="{79B7D4BC-031A-4CB4-AF74-AD50224B2984}" presName="sibTrans" presStyleCnt="0"/>
      <dgm:spPr/>
    </dgm:pt>
    <dgm:pt modelId="{0A864D3B-780B-4EC3-9CB8-544EFF531BB5}" type="pres">
      <dgm:prSet presAssocID="{4205452E-54C6-4340-879B-F3099F310C07}" presName="node" presStyleLbl="node1" presStyleIdx="3" presStyleCnt="6">
        <dgm:presLayoutVars>
          <dgm:bulletEnabled val="1"/>
        </dgm:presLayoutVars>
      </dgm:prSet>
      <dgm:spPr>
        <a:prstGeom prst="rect">
          <a:avLst/>
        </a:prstGeom>
      </dgm:spPr>
    </dgm:pt>
    <dgm:pt modelId="{61D5BAD2-6228-4802-BE3D-D33DDC1985CA}" type="pres">
      <dgm:prSet presAssocID="{B2362283-04AE-44AE-954C-53D1C737DF5E}" presName="sibTrans" presStyleCnt="0"/>
      <dgm:spPr/>
    </dgm:pt>
    <dgm:pt modelId="{684C1824-9C04-4E9F-BBE9-CFF565CD4D99}" type="pres">
      <dgm:prSet presAssocID="{719AA5FA-A466-45F8-B195-38EC6BC15880}" presName="node" presStyleLbl="node1" presStyleIdx="4" presStyleCnt="6">
        <dgm:presLayoutVars>
          <dgm:bulletEnabled val="1"/>
        </dgm:presLayoutVars>
      </dgm:prSet>
      <dgm:spPr>
        <a:prstGeom prst="rect">
          <a:avLst/>
        </a:prstGeom>
      </dgm:spPr>
    </dgm:pt>
    <dgm:pt modelId="{945D1794-0F2C-447B-8F46-7A95B5FAAFD8}" type="pres">
      <dgm:prSet presAssocID="{D8747350-74E9-427E-9D20-71F13D62663E}" presName="sibTrans" presStyleCnt="0"/>
      <dgm:spPr/>
    </dgm:pt>
    <dgm:pt modelId="{428752A3-586C-4F74-9A7A-B4B40FC6ED65}" type="pres">
      <dgm:prSet presAssocID="{5419FDE4-68E1-467B-B9D3-068C5C5D94DC}" presName="node" presStyleLbl="node1" presStyleIdx="5" presStyleCnt="6" custLinFactNeighborY="1959">
        <dgm:presLayoutVars>
          <dgm:bulletEnabled val="1"/>
        </dgm:presLayoutVars>
      </dgm:prSet>
      <dgm:spPr>
        <a:prstGeom prst="rect">
          <a:avLst/>
        </a:prstGeom>
      </dgm:spPr>
    </dgm:pt>
  </dgm:ptLst>
  <dgm:cxnLst>
    <dgm:cxn modelId="{C67A3905-00C0-45E4-9BF7-8F57EDF1FEB2}" type="presOf" srcId="{16897897-0ACA-422B-9F66-B5320B2B992C}" destId="{B7567EDE-19B0-4509-933B-71973FA2ECB4}" srcOrd="0" destOrd="0" presId="urn:microsoft.com/office/officeart/2005/8/layout/default#46"/>
    <dgm:cxn modelId="{123BCA06-F61F-4B77-B815-17463EA73BFF}" srcId="{62C9430F-04D6-4D36-81FA-76BA233E1598}" destId="{1874F76E-8317-4471-AE37-A2096E5E194E}" srcOrd="0" destOrd="0" parTransId="{09DA4D57-D2D9-47ED-88EC-1FFAC4282061}" sibTransId="{DDB638F9-7556-4905-8DC5-71F5DECBF38E}"/>
    <dgm:cxn modelId="{82AEE01A-45DF-43A2-8368-E517D86691AC}" srcId="{62C9430F-04D6-4D36-81FA-76BA233E1598}" destId="{5419FDE4-68E1-467B-B9D3-068C5C5D94DC}" srcOrd="5" destOrd="0" parTransId="{B36FDAFE-2F98-4D60-88AE-49559DD85CA6}" sibTransId="{47A64FAB-C908-4DA0-9AD7-1AD5DEDBC2B6}"/>
    <dgm:cxn modelId="{1BCC0D21-2024-42DD-9AFC-C0CD1CB06072}" srcId="{62C9430F-04D6-4D36-81FA-76BA233E1598}" destId="{72130512-71FB-4B0B-9302-A42E86E2F191}" srcOrd="2" destOrd="0" parTransId="{C9B9F327-6A71-41B2-B1AF-0934E7C03A06}" sibTransId="{79B7D4BC-031A-4CB4-AF74-AD50224B2984}"/>
    <dgm:cxn modelId="{ECB0BE2F-7316-499C-8338-66E08D1EC1C7}" srcId="{62C9430F-04D6-4D36-81FA-76BA233E1598}" destId="{4205452E-54C6-4340-879B-F3099F310C07}" srcOrd="3" destOrd="0" parTransId="{0E29A795-4826-4132-A8AE-F5809429EE9F}" sibTransId="{B2362283-04AE-44AE-954C-53D1C737DF5E}"/>
    <dgm:cxn modelId="{DAF59C60-AD3E-49DA-BFF4-681B1C17C2C1}" type="presOf" srcId="{62C9430F-04D6-4D36-81FA-76BA233E1598}" destId="{7D2A3571-70E2-4297-8B78-C1AE0B40E141}" srcOrd="0" destOrd="0" presId="urn:microsoft.com/office/officeart/2005/8/layout/default#46"/>
    <dgm:cxn modelId="{03444461-2430-4593-9538-9BDE5E06D3B6}" type="presOf" srcId="{1874F76E-8317-4471-AE37-A2096E5E194E}" destId="{A9D97EAB-8E37-4053-9BE0-9E3FAD26B878}" srcOrd="0" destOrd="0" presId="urn:microsoft.com/office/officeart/2005/8/layout/default#46"/>
    <dgm:cxn modelId="{7F180A55-0966-4807-9745-1F287D858EB3}" srcId="{62C9430F-04D6-4D36-81FA-76BA233E1598}" destId="{719AA5FA-A466-45F8-B195-38EC6BC15880}" srcOrd="4" destOrd="0" parTransId="{06F58102-8B33-437F-BD28-650B6625E335}" sibTransId="{D8747350-74E9-427E-9D20-71F13D62663E}"/>
    <dgm:cxn modelId="{600EE68D-35C1-4248-B034-7E569A2FD64A}" srcId="{62C9430F-04D6-4D36-81FA-76BA233E1598}" destId="{16897897-0ACA-422B-9F66-B5320B2B992C}" srcOrd="1" destOrd="0" parTransId="{BE787F6B-1BCA-49A5-8E0A-C65E185DE3A0}" sibTransId="{0F48B31B-1794-41A9-91F1-F485E44FACD7}"/>
    <dgm:cxn modelId="{AF22D599-D06F-49CF-A05F-D4C12D38D67B}" type="presOf" srcId="{719AA5FA-A466-45F8-B195-38EC6BC15880}" destId="{684C1824-9C04-4E9F-BBE9-CFF565CD4D99}" srcOrd="0" destOrd="0" presId="urn:microsoft.com/office/officeart/2005/8/layout/default#46"/>
    <dgm:cxn modelId="{0277E9C9-40AE-4984-88D5-D5CD8D7EAB51}" type="presOf" srcId="{5419FDE4-68E1-467B-B9D3-068C5C5D94DC}" destId="{428752A3-586C-4F74-9A7A-B4B40FC6ED65}" srcOrd="0" destOrd="0" presId="urn:microsoft.com/office/officeart/2005/8/layout/default#46"/>
    <dgm:cxn modelId="{B57BE2D2-97E8-4FA0-BD30-67C89133304A}" type="presOf" srcId="{4205452E-54C6-4340-879B-F3099F310C07}" destId="{0A864D3B-780B-4EC3-9CB8-544EFF531BB5}" srcOrd="0" destOrd="0" presId="urn:microsoft.com/office/officeart/2005/8/layout/default#46"/>
    <dgm:cxn modelId="{A0DCDCD4-1BAF-4073-963B-26B9762741FE}" type="presOf" srcId="{72130512-71FB-4B0B-9302-A42E86E2F191}" destId="{9447B2E2-A35C-41B3-8501-3A1C21DC9B05}" srcOrd="0" destOrd="0" presId="urn:microsoft.com/office/officeart/2005/8/layout/default#46"/>
    <dgm:cxn modelId="{A2A82963-CE65-427E-9DB2-7A6C78B1C8D1}" type="presParOf" srcId="{7D2A3571-70E2-4297-8B78-C1AE0B40E141}" destId="{A9D97EAB-8E37-4053-9BE0-9E3FAD26B878}" srcOrd="0" destOrd="0" presId="urn:microsoft.com/office/officeart/2005/8/layout/default#46"/>
    <dgm:cxn modelId="{CE36F130-DD21-4CF7-BAFD-ECAC2FE90428}" type="presParOf" srcId="{7D2A3571-70E2-4297-8B78-C1AE0B40E141}" destId="{975D5E10-EA78-4EDC-BD0B-D39FE8FD2E69}" srcOrd="1" destOrd="0" presId="urn:microsoft.com/office/officeart/2005/8/layout/default#46"/>
    <dgm:cxn modelId="{C45E0AA9-E81E-42D8-BD02-0A07A8BB54BA}" type="presParOf" srcId="{7D2A3571-70E2-4297-8B78-C1AE0B40E141}" destId="{B7567EDE-19B0-4509-933B-71973FA2ECB4}" srcOrd="2" destOrd="0" presId="urn:microsoft.com/office/officeart/2005/8/layout/default#46"/>
    <dgm:cxn modelId="{20DD1843-C822-4088-97E6-C8A6C4E899A2}" type="presParOf" srcId="{7D2A3571-70E2-4297-8B78-C1AE0B40E141}" destId="{7A1EEA4C-4FD8-45F4-A4A6-2FC21B84F7B2}" srcOrd="3" destOrd="0" presId="urn:microsoft.com/office/officeart/2005/8/layout/default#46"/>
    <dgm:cxn modelId="{938D590F-2C98-431C-96C4-104D7B7C304B}" type="presParOf" srcId="{7D2A3571-70E2-4297-8B78-C1AE0B40E141}" destId="{9447B2E2-A35C-41B3-8501-3A1C21DC9B05}" srcOrd="4" destOrd="0" presId="urn:microsoft.com/office/officeart/2005/8/layout/default#46"/>
    <dgm:cxn modelId="{1F79C6D7-12C7-4D92-8F2E-63C934F457DE}" type="presParOf" srcId="{7D2A3571-70E2-4297-8B78-C1AE0B40E141}" destId="{050C55BD-46E1-4582-B79D-A1E2F282BFB9}" srcOrd="5" destOrd="0" presId="urn:microsoft.com/office/officeart/2005/8/layout/default#46"/>
    <dgm:cxn modelId="{63609ADF-7F7A-4230-BDB7-DFC42A058A7F}" type="presParOf" srcId="{7D2A3571-70E2-4297-8B78-C1AE0B40E141}" destId="{0A864D3B-780B-4EC3-9CB8-544EFF531BB5}" srcOrd="6" destOrd="0" presId="urn:microsoft.com/office/officeart/2005/8/layout/default#46"/>
    <dgm:cxn modelId="{F7EC9DAA-3D14-47C4-BEC1-948FECAF0364}" type="presParOf" srcId="{7D2A3571-70E2-4297-8B78-C1AE0B40E141}" destId="{61D5BAD2-6228-4802-BE3D-D33DDC1985CA}" srcOrd="7" destOrd="0" presId="urn:microsoft.com/office/officeart/2005/8/layout/default#46"/>
    <dgm:cxn modelId="{BC751D33-6C46-479B-96D2-0FA9B9493280}" type="presParOf" srcId="{7D2A3571-70E2-4297-8B78-C1AE0B40E141}" destId="{684C1824-9C04-4E9F-BBE9-CFF565CD4D99}" srcOrd="8" destOrd="0" presId="urn:microsoft.com/office/officeart/2005/8/layout/default#46"/>
    <dgm:cxn modelId="{3F144871-F53F-4E81-8771-CB5CE35D57BA}" type="presParOf" srcId="{7D2A3571-70E2-4297-8B78-C1AE0B40E141}" destId="{945D1794-0F2C-447B-8F46-7A95B5FAAFD8}" srcOrd="9" destOrd="0" presId="urn:microsoft.com/office/officeart/2005/8/layout/default#46"/>
    <dgm:cxn modelId="{9BD83783-F64D-435E-85FF-8A10F02E9260}" type="presParOf" srcId="{7D2A3571-70E2-4297-8B78-C1AE0B40E141}" destId="{428752A3-586C-4F74-9A7A-B4B40FC6ED65}" srcOrd="10" destOrd="0" presId="urn:microsoft.com/office/officeart/2005/8/layout/default#4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1A4AC5-F70A-47E9-B508-1F43A68A643F}"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0C289E35-E95F-4AC9-BE1E-F5D745B6E117}">
      <dgm:prSet phldrT="[Text]"/>
      <dgm:spPr>
        <a:xfrm>
          <a:off x="0" y="522120"/>
          <a:ext cx="8839200" cy="926639"/>
        </a:xfrm>
        <a:solidFill>
          <a:sysClr val="window" lastClr="FFFFFF">
            <a:hueOff val="0"/>
            <a:satOff val="0"/>
            <a:lumOff val="0"/>
            <a:alphaOff val="0"/>
          </a:sysClr>
        </a:solidFill>
        <a:ln w="25400" cap="flat" cmpd="sng" algn="ctr">
          <a:solidFill>
            <a:srgbClr val="C0504D">
              <a:shade val="80000"/>
              <a:hueOff val="0"/>
              <a:satOff val="0"/>
              <a:lumOff val="0"/>
              <a:alphaOff val="0"/>
            </a:srgbClr>
          </a:solidFill>
          <a:prstDash val="solid"/>
        </a:ln>
        <a:effectLst/>
      </dgm:spPr>
      <dgm:t>
        <a:bodyPr/>
        <a:lstStyle/>
        <a:p>
          <a:r>
            <a:rPr lang="en-US" b="1" dirty="0">
              <a:solidFill>
                <a:srgbClr val="A52439"/>
              </a:solidFill>
              <a:latin typeface="Calibri"/>
              <a:ea typeface="+mn-ea"/>
              <a:cs typeface="+mn-cs"/>
            </a:rPr>
            <a:t>Ethernet</a:t>
          </a:r>
          <a:r>
            <a:rPr lang="en-US" b="0" dirty="0">
              <a:solidFill>
                <a:sysClr val="windowText" lastClr="000000">
                  <a:hueOff val="0"/>
                  <a:satOff val="0"/>
                  <a:lumOff val="0"/>
                  <a:alphaOff val="0"/>
                </a:sysClr>
              </a:solidFill>
              <a:latin typeface="Calibri"/>
              <a:ea typeface="+mn-ea"/>
              <a:cs typeface="+mn-cs"/>
            </a:rPr>
            <a:t> is a network standard that specifies no computer controls when data can be transmitted</a:t>
          </a:r>
          <a:endParaRPr lang="en-US" b="1" dirty="0">
            <a:solidFill>
              <a:sysClr val="windowText" lastClr="000000">
                <a:hueOff val="0"/>
                <a:satOff val="0"/>
                <a:lumOff val="0"/>
                <a:alphaOff val="0"/>
              </a:sysClr>
            </a:solidFill>
            <a:latin typeface="Calibri"/>
            <a:ea typeface="+mn-ea"/>
            <a:cs typeface="+mn-cs"/>
          </a:endParaRPr>
        </a:p>
      </dgm:t>
    </dgm:pt>
    <dgm:pt modelId="{50B945C5-4883-4969-9B3E-AE89754E7638}" type="parTrans" cxnId="{78F646AD-923C-4815-9EEC-390CB433FB74}">
      <dgm:prSet/>
      <dgm:spPr/>
      <dgm:t>
        <a:bodyPr/>
        <a:lstStyle/>
        <a:p>
          <a:endParaRPr lang="en-US"/>
        </a:p>
      </dgm:t>
    </dgm:pt>
    <dgm:pt modelId="{8D1FBE19-43F1-4798-9729-2192AB51C818}" type="sibTrans" cxnId="{78F646AD-923C-4815-9EEC-390CB433FB74}">
      <dgm:prSet/>
      <dgm:spPr/>
      <dgm:t>
        <a:bodyPr/>
        <a:lstStyle/>
        <a:p>
          <a:endParaRPr lang="en-US"/>
        </a:p>
      </dgm:t>
    </dgm:pt>
    <dgm:pt modelId="{305FB2A0-0F1D-44FB-B7E7-05E0352537A8}">
      <dgm:prSet phldrT="[Text]"/>
      <dgm:spPr>
        <a:xfrm>
          <a:off x="0" y="1517880"/>
          <a:ext cx="8839200" cy="926639"/>
        </a:xfrm>
        <a:solidFill>
          <a:sysClr val="window" lastClr="FFFFFF">
            <a:hueOff val="0"/>
            <a:satOff val="0"/>
            <a:lumOff val="0"/>
            <a:alphaOff val="0"/>
          </a:sysClr>
        </a:solidFill>
        <a:ln w="25400" cap="flat" cmpd="sng" algn="ctr">
          <a:solidFill>
            <a:srgbClr val="C0504D">
              <a:shade val="80000"/>
              <a:hueOff val="0"/>
              <a:satOff val="0"/>
              <a:lumOff val="0"/>
              <a:alphaOff val="0"/>
            </a:srgbClr>
          </a:solidFill>
          <a:prstDash val="solid"/>
        </a:ln>
        <a:effectLst/>
      </dgm:spPr>
      <dgm:t>
        <a:bodyPr/>
        <a:lstStyle/>
        <a:p>
          <a:r>
            <a:rPr lang="en-US" b="0" dirty="0">
              <a:solidFill>
                <a:sysClr val="windowText" lastClr="000000">
                  <a:hueOff val="0"/>
                  <a:satOff val="0"/>
                  <a:lumOff val="0"/>
                  <a:alphaOff val="0"/>
                </a:sysClr>
              </a:solidFill>
              <a:latin typeface="Calibri"/>
              <a:ea typeface="+mn-ea"/>
              <a:cs typeface="+mn-cs"/>
            </a:rPr>
            <a:t>The </a:t>
          </a:r>
          <a:r>
            <a:rPr lang="en-US" b="1" dirty="0">
              <a:solidFill>
                <a:srgbClr val="A52439"/>
              </a:solidFill>
              <a:latin typeface="Calibri"/>
              <a:ea typeface="+mn-ea"/>
              <a:cs typeface="+mn-cs"/>
            </a:rPr>
            <a:t>token ring</a:t>
          </a:r>
          <a:r>
            <a:rPr lang="en-US" b="0" dirty="0">
              <a:solidFill>
                <a:srgbClr val="A52439"/>
              </a:solidFill>
              <a:latin typeface="Calibri"/>
              <a:ea typeface="+mn-ea"/>
              <a:cs typeface="+mn-cs"/>
            </a:rPr>
            <a:t> </a:t>
          </a:r>
          <a:r>
            <a:rPr lang="en-US" b="0" dirty="0">
              <a:solidFill>
                <a:sysClr val="windowText" lastClr="000000">
                  <a:hueOff val="0"/>
                  <a:satOff val="0"/>
                  <a:lumOff val="0"/>
                  <a:alphaOff val="0"/>
                </a:sysClr>
              </a:solidFill>
              <a:latin typeface="Calibri"/>
              <a:ea typeface="+mn-ea"/>
              <a:cs typeface="+mn-cs"/>
            </a:rPr>
            <a:t>standard specifies that computers and devices on the network share or pass a special signal (token)</a:t>
          </a:r>
        </a:p>
      </dgm:t>
    </dgm:pt>
    <dgm:pt modelId="{36C6F27A-4678-4FDE-8DDA-943D08EC93EA}" type="parTrans" cxnId="{BAC4B154-1FE9-432E-88D6-6F9B92BB64C0}">
      <dgm:prSet/>
      <dgm:spPr/>
      <dgm:t>
        <a:bodyPr/>
        <a:lstStyle/>
        <a:p>
          <a:endParaRPr lang="en-US"/>
        </a:p>
      </dgm:t>
    </dgm:pt>
    <dgm:pt modelId="{E61AD069-24D6-411F-918C-2E3DC12A24D5}" type="sibTrans" cxnId="{BAC4B154-1FE9-432E-88D6-6F9B92BB64C0}">
      <dgm:prSet/>
      <dgm:spPr/>
      <dgm:t>
        <a:bodyPr/>
        <a:lstStyle/>
        <a:p>
          <a:endParaRPr lang="en-US"/>
        </a:p>
      </dgm:t>
    </dgm:pt>
    <dgm:pt modelId="{D48CA669-DB9C-4A19-9A62-096B456A1CE2}">
      <dgm:prSet phldrT="[Text]"/>
      <dgm:spPr>
        <a:xfrm>
          <a:off x="0" y="2513639"/>
          <a:ext cx="8839200" cy="926639"/>
        </a:xfrm>
        <a:solidFill>
          <a:sysClr val="window" lastClr="FFFFFF">
            <a:hueOff val="0"/>
            <a:satOff val="0"/>
            <a:lumOff val="0"/>
            <a:alphaOff val="0"/>
          </a:sysClr>
        </a:solidFill>
        <a:ln w="25400" cap="flat" cmpd="sng" algn="ctr">
          <a:solidFill>
            <a:srgbClr val="C0504D">
              <a:shade val="80000"/>
              <a:hueOff val="0"/>
              <a:satOff val="0"/>
              <a:lumOff val="0"/>
              <a:alphaOff val="0"/>
            </a:srgbClr>
          </a:solidFill>
          <a:prstDash val="solid"/>
        </a:ln>
        <a:effectLst/>
      </dgm:spPr>
      <dgm:t>
        <a:bodyPr/>
        <a:lstStyle/>
        <a:p>
          <a:r>
            <a:rPr lang="en-US" b="1" dirty="0">
              <a:solidFill>
                <a:srgbClr val="A52439"/>
              </a:solidFill>
              <a:latin typeface="Calibri"/>
              <a:ea typeface="+mn-ea"/>
              <a:cs typeface="+mn-cs"/>
            </a:rPr>
            <a:t>TCP/IP</a:t>
          </a:r>
          <a:r>
            <a:rPr lang="en-US" b="0" dirty="0">
              <a:solidFill>
                <a:sysClr val="windowText" lastClr="000000">
                  <a:hueOff val="0"/>
                  <a:satOff val="0"/>
                  <a:lumOff val="0"/>
                  <a:alphaOff val="0"/>
                </a:sysClr>
              </a:solidFill>
              <a:latin typeface="Calibri"/>
              <a:ea typeface="+mn-ea"/>
              <a:cs typeface="+mn-cs"/>
            </a:rPr>
            <a:t> is a network standard that defines how messages are routed from one end of a network to another</a:t>
          </a:r>
          <a:endParaRPr lang="en-US" b="1" dirty="0">
            <a:solidFill>
              <a:sysClr val="windowText" lastClr="000000">
                <a:hueOff val="0"/>
                <a:satOff val="0"/>
                <a:lumOff val="0"/>
                <a:alphaOff val="0"/>
              </a:sysClr>
            </a:solidFill>
            <a:latin typeface="Calibri"/>
            <a:ea typeface="+mn-ea"/>
            <a:cs typeface="+mn-cs"/>
          </a:endParaRPr>
        </a:p>
      </dgm:t>
    </dgm:pt>
    <dgm:pt modelId="{EAB9582E-E9B8-4B12-850E-892DF30BF247}" type="parTrans" cxnId="{AEC46322-CB44-4824-9501-5AF36BA897B0}">
      <dgm:prSet/>
      <dgm:spPr/>
      <dgm:t>
        <a:bodyPr/>
        <a:lstStyle/>
        <a:p>
          <a:endParaRPr lang="en-US"/>
        </a:p>
      </dgm:t>
    </dgm:pt>
    <dgm:pt modelId="{11182544-E5BE-40BE-BF32-293E92E072F9}" type="sibTrans" cxnId="{AEC46322-CB44-4824-9501-5AF36BA897B0}">
      <dgm:prSet/>
      <dgm:spPr/>
      <dgm:t>
        <a:bodyPr/>
        <a:lstStyle/>
        <a:p>
          <a:endParaRPr lang="en-US"/>
        </a:p>
      </dgm:t>
    </dgm:pt>
    <dgm:pt modelId="{A695A48A-E01A-4913-B722-F618D16E7E88}" type="pres">
      <dgm:prSet presAssocID="{E21A4AC5-F70A-47E9-B508-1F43A68A643F}" presName="linear" presStyleCnt="0">
        <dgm:presLayoutVars>
          <dgm:animLvl val="lvl"/>
          <dgm:resizeHandles val="exact"/>
        </dgm:presLayoutVars>
      </dgm:prSet>
      <dgm:spPr/>
    </dgm:pt>
    <dgm:pt modelId="{E1613B54-6218-487D-8CCF-C42B69333215}" type="pres">
      <dgm:prSet presAssocID="{0C289E35-E95F-4AC9-BE1E-F5D745B6E117}" presName="parentText" presStyleLbl="node1" presStyleIdx="0" presStyleCnt="3">
        <dgm:presLayoutVars>
          <dgm:chMax val="0"/>
          <dgm:bulletEnabled val="1"/>
        </dgm:presLayoutVars>
      </dgm:prSet>
      <dgm:spPr>
        <a:prstGeom prst="roundRect">
          <a:avLst/>
        </a:prstGeom>
      </dgm:spPr>
    </dgm:pt>
    <dgm:pt modelId="{590DD44B-A20D-4FA7-8DDD-29FFA66B35F5}" type="pres">
      <dgm:prSet presAssocID="{8D1FBE19-43F1-4798-9729-2192AB51C818}" presName="spacer" presStyleCnt="0"/>
      <dgm:spPr/>
    </dgm:pt>
    <dgm:pt modelId="{461842BB-DB60-4263-93C8-9D9B9B5ECFAA}" type="pres">
      <dgm:prSet presAssocID="{305FB2A0-0F1D-44FB-B7E7-05E0352537A8}" presName="parentText" presStyleLbl="node1" presStyleIdx="1" presStyleCnt="3">
        <dgm:presLayoutVars>
          <dgm:chMax val="0"/>
          <dgm:bulletEnabled val="1"/>
        </dgm:presLayoutVars>
      </dgm:prSet>
      <dgm:spPr>
        <a:prstGeom prst="roundRect">
          <a:avLst/>
        </a:prstGeom>
      </dgm:spPr>
    </dgm:pt>
    <dgm:pt modelId="{AEC1D798-53B5-45AF-BB6E-BBCF29BE85D0}" type="pres">
      <dgm:prSet presAssocID="{E61AD069-24D6-411F-918C-2E3DC12A24D5}" presName="spacer" presStyleCnt="0"/>
      <dgm:spPr/>
    </dgm:pt>
    <dgm:pt modelId="{52AC7EE7-D051-44C7-8900-80CE4670C2AA}" type="pres">
      <dgm:prSet presAssocID="{D48CA669-DB9C-4A19-9A62-096B456A1CE2}" presName="parentText" presStyleLbl="node1" presStyleIdx="2" presStyleCnt="3">
        <dgm:presLayoutVars>
          <dgm:chMax val="0"/>
          <dgm:bulletEnabled val="1"/>
        </dgm:presLayoutVars>
      </dgm:prSet>
      <dgm:spPr>
        <a:prstGeom prst="roundRect">
          <a:avLst/>
        </a:prstGeom>
      </dgm:spPr>
    </dgm:pt>
  </dgm:ptLst>
  <dgm:cxnLst>
    <dgm:cxn modelId="{AEC46322-CB44-4824-9501-5AF36BA897B0}" srcId="{E21A4AC5-F70A-47E9-B508-1F43A68A643F}" destId="{D48CA669-DB9C-4A19-9A62-096B456A1CE2}" srcOrd="2" destOrd="0" parTransId="{EAB9582E-E9B8-4B12-850E-892DF30BF247}" sibTransId="{11182544-E5BE-40BE-BF32-293E92E072F9}"/>
    <dgm:cxn modelId="{AC33A423-D3C9-4354-BE24-A296F998C9E5}" type="presOf" srcId="{305FB2A0-0F1D-44FB-B7E7-05E0352537A8}" destId="{461842BB-DB60-4263-93C8-9D9B9B5ECFAA}" srcOrd="0" destOrd="0" presId="urn:microsoft.com/office/officeart/2005/8/layout/vList2"/>
    <dgm:cxn modelId="{21BC6625-808E-4575-A33C-BE7D52A41CEF}" type="presOf" srcId="{D48CA669-DB9C-4A19-9A62-096B456A1CE2}" destId="{52AC7EE7-D051-44C7-8900-80CE4670C2AA}" srcOrd="0" destOrd="0" presId="urn:microsoft.com/office/officeart/2005/8/layout/vList2"/>
    <dgm:cxn modelId="{BAC4B154-1FE9-432E-88D6-6F9B92BB64C0}" srcId="{E21A4AC5-F70A-47E9-B508-1F43A68A643F}" destId="{305FB2A0-0F1D-44FB-B7E7-05E0352537A8}" srcOrd="1" destOrd="0" parTransId="{36C6F27A-4678-4FDE-8DDA-943D08EC93EA}" sibTransId="{E61AD069-24D6-411F-918C-2E3DC12A24D5}"/>
    <dgm:cxn modelId="{0936C383-96A3-49E2-B397-3F11EFEA91DA}" type="presOf" srcId="{0C289E35-E95F-4AC9-BE1E-F5D745B6E117}" destId="{E1613B54-6218-487D-8CCF-C42B69333215}" srcOrd="0" destOrd="0" presId="urn:microsoft.com/office/officeart/2005/8/layout/vList2"/>
    <dgm:cxn modelId="{78F646AD-923C-4815-9EEC-390CB433FB74}" srcId="{E21A4AC5-F70A-47E9-B508-1F43A68A643F}" destId="{0C289E35-E95F-4AC9-BE1E-F5D745B6E117}" srcOrd="0" destOrd="0" parTransId="{50B945C5-4883-4969-9B3E-AE89754E7638}" sibTransId="{8D1FBE19-43F1-4798-9729-2192AB51C818}"/>
    <dgm:cxn modelId="{1EF219CC-3202-47E8-9EC9-ACF32073EEFE}" type="presOf" srcId="{E21A4AC5-F70A-47E9-B508-1F43A68A643F}" destId="{A695A48A-E01A-4913-B722-F618D16E7E88}" srcOrd="0" destOrd="0" presId="urn:microsoft.com/office/officeart/2005/8/layout/vList2"/>
    <dgm:cxn modelId="{42F2E8CF-9C72-40BC-9BAF-F998FC748423}" type="presParOf" srcId="{A695A48A-E01A-4913-B722-F618D16E7E88}" destId="{E1613B54-6218-487D-8CCF-C42B69333215}" srcOrd="0" destOrd="0" presId="urn:microsoft.com/office/officeart/2005/8/layout/vList2"/>
    <dgm:cxn modelId="{F2D9941D-55EC-4031-AF70-54D3C73CA554}" type="presParOf" srcId="{A695A48A-E01A-4913-B722-F618D16E7E88}" destId="{590DD44B-A20D-4FA7-8DDD-29FFA66B35F5}" srcOrd="1" destOrd="0" presId="urn:microsoft.com/office/officeart/2005/8/layout/vList2"/>
    <dgm:cxn modelId="{19FE8D2D-0212-4935-A1B2-E051D1FF3B53}" type="presParOf" srcId="{A695A48A-E01A-4913-B722-F618D16E7E88}" destId="{461842BB-DB60-4263-93C8-9D9B9B5ECFAA}" srcOrd="2" destOrd="0" presId="urn:microsoft.com/office/officeart/2005/8/layout/vList2"/>
    <dgm:cxn modelId="{38E4D648-38AF-4012-8FF2-8D5A8C05858A}" type="presParOf" srcId="{A695A48A-E01A-4913-B722-F618D16E7E88}" destId="{AEC1D798-53B5-45AF-BB6E-BBCF29BE85D0}" srcOrd="3" destOrd="0" presId="urn:microsoft.com/office/officeart/2005/8/layout/vList2"/>
    <dgm:cxn modelId="{6887525E-BDBE-4E51-9FE7-6FCB80F06356}" type="presParOf" srcId="{A695A48A-E01A-4913-B722-F618D16E7E88}" destId="{52AC7EE7-D051-44C7-8900-80CE4670C2A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62B11E-AF7B-4D70-B2A4-4C2D2C007206}" type="doc">
      <dgm:prSet loTypeId="urn:microsoft.com/office/officeart/2005/8/layout/default#49" loCatId="list" qsTypeId="urn:microsoft.com/office/officeart/2005/8/quickstyle/3d2" qsCatId="3D" csTypeId="urn:microsoft.com/office/officeart/2005/8/colors/accent2_3" csCatId="accent2" phldr="1"/>
      <dgm:spPr/>
      <dgm:t>
        <a:bodyPr/>
        <a:lstStyle/>
        <a:p>
          <a:endParaRPr lang="en-US"/>
        </a:p>
      </dgm:t>
    </dgm:pt>
    <dgm:pt modelId="{E62ACE82-38C5-4B1D-AAC2-FB6121C09BDF}">
      <dgm:prSet phldrT="[Text]"/>
      <dgm:spPr>
        <a:xfrm>
          <a:off x="837" y="620724"/>
          <a:ext cx="3264916" cy="1958950"/>
        </a:xfrm>
        <a:gradFill rotWithShape="0">
          <a:gsLst>
            <a:gs pos="0">
              <a:srgbClr val="C0504D">
                <a:shade val="80000"/>
                <a:hueOff val="0"/>
                <a:satOff val="0"/>
                <a:lumOff val="0"/>
                <a:alphaOff val="0"/>
                <a:shade val="51000"/>
                <a:satMod val="130000"/>
              </a:srgbClr>
            </a:gs>
            <a:gs pos="80000">
              <a:srgbClr val="C0504D">
                <a:shade val="80000"/>
                <a:hueOff val="0"/>
                <a:satOff val="0"/>
                <a:lumOff val="0"/>
                <a:alphaOff val="0"/>
                <a:shade val="93000"/>
                <a:satMod val="130000"/>
              </a:srgbClr>
            </a:gs>
            <a:gs pos="100000">
              <a:srgbClr val="C0504D">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US" b="1" dirty="0">
              <a:solidFill>
                <a:sysClr val="window" lastClr="FFFFFF"/>
              </a:solidFill>
              <a:latin typeface="Calibri"/>
              <a:ea typeface="+mn-ea"/>
              <a:cs typeface="+mn-cs"/>
            </a:rPr>
            <a:t>DSL modem</a:t>
          </a:r>
        </a:p>
      </dgm:t>
    </dgm:pt>
    <dgm:pt modelId="{1CB04AC5-4DFE-4A12-9AA5-29CE2C037C72}" type="parTrans" cxnId="{399BB7D4-DE63-4E5B-AA9C-8580865399F1}">
      <dgm:prSet/>
      <dgm:spPr/>
      <dgm:t>
        <a:bodyPr/>
        <a:lstStyle/>
        <a:p>
          <a:endParaRPr lang="en-US"/>
        </a:p>
      </dgm:t>
    </dgm:pt>
    <dgm:pt modelId="{39F441BC-7646-4E50-896B-BF3A45A59AA5}" type="sibTrans" cxnId="{399BB7D4-DE63-4E5B-AA9C-8580865399F1}">
      <dgm:prSet/>
      <dgm:spPr/>
      <dgm:t>
        <a:bodyPr/>
        <a:lstStyle/>
        <a:p>
          <a:endParaRPr lang="en-US"/>
        </a:p>
      </dgm:t>
    </dgm:pt>
    <dgm:pt modelId="{25E15CBD-D8A0-4C80-9D9C-8F1D9B859B3A}">
      <dgm:prSet phldrT="[Text]"/>
      <dgm:spPr>
        <a:xfrm>
          <a:off x="3592245" y="620724"/>
          <a:ext cx="3264916" cy="1958950"/>
        </a:xfrm>
        <a:gradFill rotWithShape="0">
          <a:gsLst>
            <a:gs pos="0">
              <a:srgbClr val="990000"/>
            </a:gs>
            <a:gs pos="80000">
              <a:srgbClr val="C0504D">
                <a:shade val="80000"/>
                <a:hueOff val="-35872"/>
                <a:satOff val="-4024"/>
                <a:lumOff val="25680"/>
                <a:alphaOff val="0"/>
                <a:shade val="93000"/>
                <a:satMod val="130000"/>
              </a:srgbClr>
            </a:gs>
            <a:gs pos="100000">
              <a:srgbClr val="C0504D">
                <a:shade val="80000"/>
                <a:hueOff val="-35872"/>
                <a:satOff val="-4024"/>
                <a:lumOff val="2568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US" b="1" dirty="0">
              <a:solidFill>
                <a:sysClr val="window" lastClr="FFFFFF"/>
              </a:solidFill>
              <a:latin typeface="Calibri"/>
              <a:ea typeface="+mn-ea"/>
              <a:cs typeface="+mn-cs"/>
            </a:rPr>
            <a:t>Cable modem</a:t>
          </a:r>
        </a:p>
      </dgm:t>
    </dgm:pt>
    <dgm:pt modelId="{659E83D8-0608-4C50-AEB7-CECB2E0319B2}" type="parTrans" cxnId="{4A24B690-5D78-416E-8194-61A774DB7C03}">
      <dgm:prSet/>
      <dgm:spPr/>
      <dgm:t>
        <a:bodyPr/>
        <a:lstStyle/>
        <a:p>
          <a:endParaRPr lang="en-US"/>
        </a:p>
      </dgm:t>
    </dgm:pt>
    <dgm:pt modelId="{1B1A48CE-96C4-48BD-A4BF-40785FDC2617}" type="sibTrans" cxnId="{4A24B690-5D78-416E-8194-61A774DB7C03}">
      <dgm:prSet/>
      <dgm:spPr/>
      <dgm:t>
        <a:bodyPr/>
        <a:lstStyle/>
        <a:p>
          <a:endParaRPr lang="en-US"/>
        </a:p>
      </dgm:t>
    </dgm:pt>
    <dgm:pt modelId="{2ED71B58-2746-47CE-A0F6-F42195F6A69D}" type="pres">
      <dgm:prSet presAssocID="{4462B11E-AF7B-4D70-B2A4-4C2D2C007206}" presName="diagram" presStyleCnt="0">
        <dgm:presLayoutVars>
          <dgm:dir/>
          <dgm:resizeHandles val="exact"/>
        </dgm:presLayoutVars>
      </dgm:prSet>
      <dgm:spPr/>
    </dgm:pt>
    <dgm:pt modelId="{F0420ABF-0C6E-4076-9F96-39E3C577BDD1}" type="pres">
      <dgm:prSet presAssocID="{E62ACE82-38C5-4B1D-AAC2-FB6121C09BDF}" presName="node" presStyleLbl="node1" presStyleIdx="0" presStyleCnt="2">
        <dgm:presLayoutVars>
          <dgm:bulletEnabled val="1"/>
        </dgm:presLayoutVars>
      </dgm:prSet>
      <dgm:spPr>
        <a:prstGeom prst="hexagon">
          <a:avLst/>
        </a:prstGeom>
      </dgm:spPr>
    </dgm:pt>
    <dgm:pt modelId="{B485FB6C-2A81-4E2C-B30F-E769F0942D36}" type="pres">
      <dgm:prSet presAssocID="{39F441BC-7646-4E50-896B-BF3A45A59AA5}" presName="sibTrans" presStyleCnt="0"/>
      <dgm:spPr/>
    </dgm:pt>
    <dgm:pt modelId="{1059711A-25BA-4D0B-B9AD-D5F06DA9AAE0}" type="pres">
      <dgm:prSet presAssocID="{25E15CBD-D8A0-4C80-9D9C-8F1D9B859B3A}" presName="node" presStyleLbl="node1" presStyleIdx="1" presStyleCnt="2">
        <dgm:presLayoutVars>
          <dgm:bulletEnabled val="1"/>
        </dgm:presLayoutVars>
      </dgm:prSet>
      <dgm:spPr>
        <a:prstGeom prst="hexagon">
          <a:avLst/>
        </a:prstGeom>
      </dgm:spPr>
    </dgm:pt>
  </dgm:ptLst>
  <dgm:cxnLst>
    <dgm:cxn modelId="{97971A15-52CC-493B-9CA0-EBFA7DEAB38B}" type="presOf" srcId="{25E15CBD-D8A0-4C80-9D9C-8F1D9B859B3A}" destId="{1059711A-25BA-4D0B-B9AD-D5F06DA9AAE0}" srcOrd="0" destOrd="0" presId="urn:microsoft.com/office/officeart/2005/8/layout/default#49"/>
    <dgm:cxn modelId="{BB5DB736-283E-486A-AFAC-34D0E665CC86}" type="presOf" srcId="{4462B11E-AF7B-4D70-B2A4-4C2D2C007206}" destId="{2ED71B58-2746-47CE-A0F6-F42195F6A69D}" srcOrd="0" destOrd="0" presId="urn:microsoft.com/office/officeart/2005/8/layout/default#49"/>
    <dgm:cxn modelId="{4A24B690-5D78-416E-8194-61A774DB7C03}" srcId="{4462B11E-AF7B-4D70-B2A4-4C2D2C007206}" destId="{25E15CBD-D8A0-4C80-9D9C-8F1D9B859B3A}" srcOrd="1" destOrd="0" parTransId="{659E83D8-0608-4C50-AEB7-CECB2E0319B2}" sibTransId="{1B1A48CE-96C4-48BD-A4BF-40785FDC2617}"/>
    <dgm:cxn modelId="{80D76AAB-1D23-41A5-BF3C-26FA18994878}" type="presOf" srcId="{E62ACE82-38C5-4B1D-AAC2-FB6121C09BDF}" destId="{F0420ABF-0C6E-4076-9F96-39E3C577BDD1}" srcOrd="0" destOrd="0" presId="urn:microsoft.com/office/officeart/2005/8/layout/default#49"/>
    <dgm:cxn modelId="{399BB7D4-DE63-4E5B-AA9C-8580865399F1}" srcId="{4462B11E-AF7B-4D70-B2A4-4C2D2C007206}" destId="{E62ACE82-38C5-4B1D-AAC2-FB6121C09BDF}" srcOrd="0" destOrd="0" parTransId="{1CB04AC5-4DFE-4A12-9AA5-29CE2C037C72}" sibTransId="{39F441BC-7646-4E50-896B-BF3A45A59AA5}"/>
    <dgm:cxn modelId="{C863452A-1450-4058-B090-39F3F61B5E2C}" type="presParOf" srcId="{2ED71B58-2746-47CE-A0F6-F42195F6A69D}" destId="{F0420ABF-0C6E-4076-9F96-39E3C577BDD1}" srcOrd="0" destOrd="0" presId="urn:microsoft.com/office/officeart/2005/8/layout/default#49"/>
    <dgm:cxn modelId="{0FD7F830-4F8D-42E5-A035-E2926998CFE2}" type="presParOf" srcId="{2ED71B58-2746-47CE-A0F6-F42195F6A69D}" destId="{B485FB6C-2A81-4E2C-B30F-E769F0942D36}" srcOrd="1" destOrd="0" presId="urn:microsoft.com/office/officeart/2005/8/layout/default#49"/>
    <dgm:cxn modelId="{15109134-8B67-46A2-AA96-75E754CF7487}" type="presParOf" srcId="{2ED71B58-2746-47CE-A0F6-F42195F6A69D}" destId="{1059711A-25BA-4D0B-B9AD-D5F06DA9AAE0}" srcOrd="2" destOrd="0" presId="urn:microsoft.com/office/officeart/2005/8/layout/default#4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97EAB-8E37-4053-9BE0-9E3FAD26B878}">
      <dsp:nvSpPr>
        <dsp:cNvPr id="0" name=""/>
        <dsp:cNvSpPr/>
      </dsp:nvSpPr>
      <dsp:spPr>
        <a:xfrm>
          <a:off x="0" y="528637"/>
          <a:ext cx="2762250" cy="1657349"/>
        </a:xfrm>
        <a:prstGeom prst="rect">
          <a:avLst/>
        </a:prstGeom>
        <a:gradFill rotWithShape="0">
          <a:gsLst>
            <a:gs pos="0">
              <a:srgbClr val="C0504D">
                <a:shade val="80000"/>
                <a:hueOff val="0"/>
                <a:satOff val="0"/>
                <a:lumOff val="0"/>
                <a:alphaOff val="0"/>
                <a:shade val="51000"/>
                <a:satMod val="130000"/>
              </a:srgbClr>
            </a:gs>
            <a:gs pos="80000">
              <a:srgbClr val="C0504D">
                <a:shade val="80000"/>
                <a:hueOff val="0"/>
                <a:satOff val="0"/>
                <a:lumOff val="0"/>
                <a:alphaOff val="0"/>
                <a:shade val="93000"/>
                <a:satMod val="130000"/>
              </a:srgbClr>
            </a:gs>
            <a:gs pos="100000">
              <a:srgbClr val="C0504D">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solidFill>
                <a:sysClr val="window" lastClr="FFFFFF"/>
              </a:solidFill>
              <a:latin typeface="Calibri"/>
              <a:ea typeface="+mn-ea"/>
              <a:cs typeface="+mn-cs"/>
            </a:rPr>
            <a:t>Ethernet</a:t>
          </a:r>
        </a:p>
      </dsp:txBody>
      <dsp:txXfrm>
        <a:off x="0" y="528637"/>
        <a:ext cx="2762250" cy="1657349"/>
      </dsp:txXfrm>
    </dsp:sp>
    <dsp:sp modelId="{B7567EDE-19B0-4509-933B-71973FA2ECB4}">
      <dsp:nvSpPr>
        <dsp:cNvPr id="0" name=""/>
        <dsp:cNvSpPr/>
      </dsp:nvSpPr>
      <dsp:spPr>
        <a:xfrm>
          <a:off x="3038474" y="528637"/>
          <a:ext cx="2762250" cy="1657349"/>
        </a:xfrm>
        <a:prstGeom prst="rect">
          <a:avLst/>
        </a:prstGeom>
        <a:gradFill rotWithShape="0">
          <a:gsLst>
            <a:gs pos="0">
              <a:srgbClr val="C0504D">
                <a:shade val="80000"/>
                <a:hueOff val="-3986"/>
                <a:satOff val="-447"/>
                <a:lumOff val="2853"/>
                <a:alphaOff val="0"/>
                <a:shade val="51000"/>
                <a:satMod val="130000"/>
              </a:srgbClr>
            </a:gs>
            <a:gs pos="80000">
              <a:srgbClr val="C0504D">
                <a:shade val="80000"/>
                <a:hueOff val="-3986"/>
                <a:satOff val="-447"/>
                <a:lumOff val="2853"/>
                <a:alphaOff val="0"/>
                <a:shade val="93000"/>
                <a:satMod val="130000"/>
              </a:srgbClr>
            </a:gs>
            <a:gs pos="100000">
              <a:srgbClr val="C0504D">
                <a:shade val="80000"/>
                <a:hueOff val="-3986"/>
                <a:satOff val="-447"/>
                <a:lumOff val="2853"/>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solidFill>
                <a:sysClr val="window" lastClr="FFFFFF"/>
              </a:solidFill>
              <a:latin typeface="Calibri"/>
              <a:ea typeface="+mn-ea"/>
              <a:cs typeface="+mn-cs"/>
            </a:rPr>
            <a:t>Token ring</a:t>
          </a:r>
        </a:p>
      </dsp:txBody>
      <dsp:txXfrm>
        <a:off x="3038474" y="528637"/>
        <a:ext cx="2762250" cy="1657349"/>
      </dsp:txXfrm>
    </dsp:sp>
    <dsp:sp modelId="{9447B2E2-A35C-41B3-8501-3A1C21DC9B05}">
      <dsp:nvSpPr>
        <dsp:cNvPr id="0" name=""/>
        <dsp:cNvSpPr/>
      </dsp:nvSpPr>
      <dsp:spPr>
        <a:xfrm>
          <a:off x="6076950" y="528637"/>
          <a:ext cx="2762250" cy="1657349"/>
        </a:xfrm>
        <a:prstGeom prst="rect">
          <a:avLst/>
        </a:prstGeom>
        <a:gradFill rotWithShape="0">
          <a:gsLst>
            <a:gs pos="0">
              <a:srgbClr val="C0504D">
                <a:shade val="80000"/>
                <a:hueOff val="-7972"/>
                <a:satOff val="-894"/>
                <a:lumOff val="5707"/>
                <a:alphaOff val="0"/>
                <a:shade val="51000"/>
                <a:satMod val="130000"/>
              </a:srgbClr>
            </a:gs>
            <a:gs pos="80000">
              <a:srgbClr val="C0504D">
                <a:shade val="80000"/>
                <a:hueOff val="-7972"/>
                <a:satOff val="-894"/>
                <a:lumOff val="5707"/>
                <a:alphaOff val="0"/>
                <a:shade val="93000"/>
                <a:satMod val="130000"/>
              </a:srgbClr>
            </a:gs>
            <a:gs pos="100000">
              <a:srgbClr val="C0504D">
                <a:shade val="80000"/>
                <a:hueOff val="-7972"/>
                <a:satOff val="-894"/>
                <a:lumOff val="5707"/>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solidFill>
                <a:sysClr val="window" lastClr="FFFFFF"/>
              </a:solidFill>
              <a:latin typeface="Calibri"/>
              <a:ea typeface="+mn-ea"/>
              <a:cs typeface="+mn-cs"/>
            </a:rPr>
            <a:t>TCP/IP</a:t>
          </a:r>
        </a:p>
      </dsp:txBody>
      <dsp:txXfrm>
        <a:off x="6076950" y="528637"/>
        <a:ext cx="2762250" cy="1657349"/>
      </dsp:txXfrm>
    </dsp:sp>
    <dsp:sp modelId="{0A864D3B-780B-4EC3-9CB8-544EFF531BB5}">
      <dsp:nvSpPr>
        <dsp:cNvPr id="0" name=""/>
        <dsp:cNvSpPr/>
      </dsp:nvSpPr>
      <dsp:spPr>
        <a:xfrm>
          <a:off x="0" y="2462212"/>
          <a:ext cx="2762250" cy="1657349"/>
        </a:xfrm>
        <a:prstGeom prst="rect">
          <a:avLst/>
        </a:prstGeom>
        <a:gradFill rotWithShape="0">
          <a:gsLst>
            <a:gs pos="0">
              <a:srgbClr val="C0504D">
                <a:shade val="80000"/>
                <a:hueOff val="-11957"/>
                <a:satOff val="-1341"/>
                <a:lumOff val="8560"/>
                <a:alphaOff val="0"/>
                <a:shade val="51000"/>
                <a:satMod val="130000"/>
              </a:srgbClr>
            </a:gs>
            <a:gs pos="80000">
              <a:srgbClr val="C0504D">
                <a:shade val="80000"/>
                <a:hueOff val="-11957"/>
                <a:satOff val="-1341"/>
                <a:lumOff val="8560"/>
                <a:alphaOff val="0"/>
                <a:shade val="93000"/>
                <a:satMod val="130000"/>
              </a:srgbClr>
            </a:gs>
            <a:gs pos="100000">
              <a:srgbClr val="C0504D">
                <a:shade val="80000"/>
                <a:hueOff val="-11957"/>
                <a:satOff val="-1341"/>
                <a:lumOff val="856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solidFill>
                <a:sysClr val="window" lastClr="FFFFFF"/>
              </a:solidFill>
              <a:latin typeface="Calibri"/>
              <a:ea typeface="+mn-ea"/>
              <a:cs typeface="+mn-cs"/>
            </a:rPr>
            <a:t>Wi-Fi</a:t>
          </a:r>
        </a:p>
      </dsp:txBody>
      <dsp:txXfrm>
        <a:off x="0" y="2462212"/>
        <a:ext cx="2762250" cy="1657349"/>
      </dsp:txXfrm>
    </dsp:sp>
    <dsp:sp modelId="{684C1824-9C04-4E9F-BBE9-CFF565CD4D99}">
      <dsp:nvSpPr>
        <dsp:cNvPr id="0" name=""/>
        <dsp:cNvSpPr/>
      </dsp:nvSpPr>
      <dsp:spPr>
        <a:xfrm>
          <a:off x="3038474" y="2462212"/>
          <a:ext cx="2762250" cy="1657349"/>
        </a:xfrm>
        <a:prstGeom prst="rect">
          <a:avLst/>
        </a:prstGeom>
        <a:gradFill rotWithShape="0">
          <a:gsLst>
            <a:gs pos="0">
              <a:srgbClr val="C0504D">
                <a:shade val="80000"/>
                <a:hueOff val="-15943"/>
                <a:satOff val="-1788"/>
                <a:lumOff val="11413"/>
                <a:alphaOff val="0"/>
                <a:shade val="51000"/>
                <a:satMod val="130000"/>
              </a:srgbClr>
            </a:gs>
            <a:gs pos="80000">
              <a:srgbClr val="C0504D">
                <a:shade val="80000"/>
                <a:hueOff val="-15943"/>
                <a:satOff val="-1788"/>
                <a:lumOff val="11413"/>
                <a:alphaOff val="0"/>
                <a:shade val="93000"/>
                <a:satMod val="130000"/>
              </a:srgbClr>
            </a:gs>
            <a:gs pos="100000">
              <a:srgbClr val="C0504D">
                <a:shade val="80000"/>
                <a:hueOff val="-15943"/>
                <a:satOff val="-1788"/>
                <a:lumOff val="11413"/>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solidFill>
                <a:sysClr val="window" lastClr="FFFFFF"/>
              </a:solidFill>
              <a:latin typeface="Calibri"/>
              <a:ea typeface="+mn-ea"/>
              <a:cs typeface="+mn-cs"/>
            </a:rPr>
            <a:t>Bluetooth</a:t>
          </a:r>
        </a:p>
      </dsp:txBody>
      <dsp:txXfrm>
        <a:off x="3038474" y="2462212"/>
        <a:ext cx="2762250" cy="1657349"/>
      </dsp:txXfrm>
    </dsp:sp>
    <dsp:sp modelId="{428752A3-586C-4F74-9A7A-B4B40FC6ED65}">
      <dsp:nvSpPr>
        <dsp:cNvPr id="0" name=""/>
        <dsp:cNvSpPr/>
      </dsp:nvSpPr>
      <dsp:spPr>
        <a:xfrm>
          <a:off x="6076950" y="2494679"/>
          <a:ext cx="2762250" cy="1657349"/>
        </a:xfrm>
        <a:prstGeom prst="rect">
          <a:avLst/>
        </a:prstGeom>
        <a:gradFill rotWithShape="0">
          <a:gsLst>
            <a:gs pos="0">
              <a:srgbClr val="C0504D">
                <a:shade val="80000"/>
                <a:hueOff val="-23915"/>
                <a:satOff val="-2683"/>
                <a:lumOff val="17120"/>
                <a:alphaOff val="0"/>
                <a:shade val="51000"/>
                <a:satMod val="130000"/>
              </a:srgbClr>
            </a:gs>
            <a:gs pos="80000">
              <a:srgbClr val="C0504D">
                <a:shade val="80000"/>
                <a:hueOff val="-23915"/>
                <a:satOff val="-2683"/>
                <a:lumOff val="17120"/>
                <a:alphaOff val="0"/>
                <a:shade val="93000"/>
                <a:satMod val="130000"/>
              </a:srgbClr>
            </a:gs>
            <a:gs pos="100000">
              <a:srgbClr val="C0504D">
                <a:shade val="80000"/>
                <a:hueOff val="-23915"/>
                <a:satOff val="-2683"/>
                <a:lumOff val="1712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solidFill>
                <a:sysClr val="window" lastClr="FFFFFF"/>
              </a:solidFill>
              <a:latin typeface="Calibri"/>
              <a:ea typeface="+mn-ea"/>
              <a:cs typeface="+mn-cs"/>
            </a:rPr>
            <a:t>IrDA</a:t>
          </a:r>
        </a:p>
      </dsp:txBody>
      <dsp:txXfrm>
        <a:off x="6076950" y="2494679"/>
        <a:ext cx="2762250" cy="1657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13B54-6218-487D-8CCF-C42B69333215}">
      <dsp:nvSpPr>
        <dsp:cNvPr id="0" name=""/>
        <dsp:cNvSpPr/>
      </dsp:nvSpPr>
      <dsp:spPr>
        <a:xfrm>
          <a:off x="0" y="292349"/>
          <a:ext cx="8839200" cy="1074060"/>
        </a:xfrm>
        <a:prstGeom prst="roundRect">
          <a:avLst/>
        </a:prstGeom>
        <a:solidFill>
          <a:sysClr val="window" lastClr="FFFFFF">
            <a:hueOff val="0"/>
            <a:satOff val="0"/>
            <a:lumOff val="0"/>
            <a:alphaOff val="0"/>
          </a:sysClr>
        </a:solidFill>
        <a:ln w="25400" cap="flat" cmpd="sng" algn="ctr">
          <a:solidFill>
            <a:srgbClr val="C0504D">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solidFill>
                <a:srgbClr val="A52439"/>
              </a:solidFill>
              <a:latin typeface="Calibri"/>
              <a:ea typeface="+mn-ea"/>
              <a:cs typeface="+mn-cs"/>
            </a:rPr>
            <a:t>Ethernet</a:t>
          </a:r>
          <a:r>
            <a:rPr lang="en-US" sz="2700" b="0" kern="1200" dirty="0">
              <a:solidFill>
                <a:sysClr val="windowText" lastClr="000000">
                  <a:hueOff val="0"/>
                  <a:satOff val="0"/>
                  <a:lumOff val="0"/>
                  <a:alphaOff val="0"/>
                </a:sysClr>
              </a:solidFill>
              <a:latin typeface="Calibri"/>
              <a:ea typeface="+mn-ea"/>
              <a:cs typeface="+mn-cs"/>
            </a:rPr>
            <a:t> is a network standard that specifies no computer controls when data can be transmitted</a:t>
          </a:r>
          <a:endParaRPr lang="en-US" sz="2700" b="1" kern="1200" dirty="0">
            <a:solidFill>
              <a:sysClr val="windowText" lastClr="000000">
                <a:hueOff val="0"/>
                <a:satOff val="0"/>
                <a:lumOff val="0"/>
                <a:alphaOff val="0"/>
              </a:sysClr>
            </a:solidFill>
            <a:latin typeface="Calibri"/>
            <a:ea typeface="+mn-ea"/>
            <a:cs typeface="+mn-cs"/>
          </a:endParaRPr>
        </a:p>
      </dsp:txBody>
      <dsp:txXfrm>
        <a:off x="52431" y="344780"/>
        <a:ext cx="8734338" cy="969198"/>
      </dsp:txXfrm>
    </dsp:sp>
    <dsp:sp modelId="{461842BB-DB60-4263-93C8-9D9B9B5ECFAA}">
      <dsp:nvSpPr>
        <dsp:cNvPr id="0" name=""/>
        <dsp:cNvSpPr/>
      </dsp:nvSpPr>
      <dsp:spPr>
        <a:xfrm>
          <a:off x="0" y="1444169"/>
          <a:ext cx="8839200" cy="1074060"/>
        </a:xfrm>
        <a:prstGeom prst="roundRect">
          <a:avLst/>
        </a:prstGeom>
        <a:solidFill>
          <a:sysClr val="window" lastClr="FFFFFF">
            <a:hueOff val="0"/>
            <a:satOff val="0"/>
            <a:lumOff val="0"/>
            <a:alphaOff val="0"/>
          </a:sysClr>
        </a:solidFill>
        <a:ln w="25400" cap="flat" cmpd="sng" algn="ctr">
          <a:solidFill>
            <a:srgbClr val="C0504D">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kern="1200" dirty="0">
              <a:solidFill>
                <a:sysClr val="windowText" lastClr="000000">
                  <a:hueOff val="0"/>
                  <a:satOff val="0"/>
                  <a:lumOff val="0"/>
                  <a:alphaOff val="0"/>
                </a:sysClr>
              </a:solidFill>
              <a:latin typeface="Calibri"/>
              <a:ea typeface="+mn-ea"/>
              <a:cs typeface="+mn-cs"/>
            </a:rPr>
            <a:t>The </a:t>
          </a:r>
          <a:r>
            <a:rPr lang="en-US" sz="2700" b="1" kern="1200" dirty="0">
              <a:solidFill>
                <a:srgbClr val="A52439"/>
              </a:solidFill>
              <a:latin typeface="Calibri"/>
              <a:ea typeface="+mn-ea"/>
              <a:cs typeface="+mn-cs"/>
            </a:rPr>
            <a:t>token ring</a:t>
          </a:r>
          <a:r>
            <a:rPr lang="en-US" sz="2700" b="0" kern="1200" dirty="0">
              <a:solidFill>
                <a:srgbClr val="A52439"/>
              </a:solidFill>
              <a:latin typeface="Calibri"/>
              <a:ea typeface="+mn-ea"/>
              <a:cs typeface="+mn-cs"/>
            </a:rPr>
            <a:t> </a:t>
          </a:r>
          <a:r>
            <a:rPr lang="en-US" sz="2700" b="0" kern="1200" dirty="0">
              <a:solidFill>
                <a:sysClr val="windowText" lastClr="000000">
                  <a:hueOff val="0"/>
                  <a:satOff val="0"/>
                  <a:lumOff val="0"/>
                  <a:alphaOff val="0"/>
                </a:sysClr>
              </a:solidFill>
              <a:latin typeface="Calibri"/>
              <a:ea typeface="+mn-ea"/>
              <a:cs typeface="+mn-cs"/>
            </a:rPr>
            <a:t>standard specifies that computers and devices on the network share or pass a special signal (token)</a:t>
          </a:r>
        </a:p>
      </dsp:txBody>
      <dsp:txXfrm>
        <a:off x="52431" y="1496600"/>
        <a:ext cx="8734338" cy="969198"/>
      </dsp:txXfrm>
    </dsp:sp>
    <dsp:sp modelId="{52AC7EE7-D051-44C7-8900-80CE4670C2AA}">
      <dsp:nvSpPr>
        <dsp:cNvPr id="0" name=""/>
        <dsp:cNvSpPr/>
      </dsp:nvSpPr>
      <dsp:spPr>
        <a:xfrm>
          <a:off x="0" y="2595990"/>
          <a:ext cx="8839200" cy="1074060"/>
        </a:xfrm>
        <a:prstGeom prst="roundRect">
          <a:avLst/>
        </a:prstGeom>
        <a:solidFill>
          <a:sysClr val="window" lastClr="FFFFFF">
            <a:hueOff val="0"/>
            <a:satOff val="0"/>
            <a:lumOff val="0"/>
            <a:alphaOff val="0"/>
          </a:sysClr>
        </a:solidFill>
        <a:ln w="25400" cap="flat" cmpd="sng" algn="ctr">
          <a:solidFill>
            <a:srgbClr val="C0504D">
              <a:shade val="8000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solidFill>
                <a:srgbClr val="A52439"/>
              </a:solidFill>
              <a:latin typeface="Calibri"/>
              <a:ea typeface="+mn-ea"/>
              <a:cs typeface="+mn-cs"/>
            </a:rPr>
            <a:t>TCP/IP</a:t>
          </a:r>
          <a:r>
            <a:rPr lang="en-US" sz="2700" b="0" kern="1200" dirty="0">
              <a:solidFill>
                <a:sysClr val="windowText" lastClr="000000">
                  <a:hueOff val="0"/>
                  <a:satOff val="0"/>
                  <a:lumOff val="0"/>
                  <a:alphaOff val="0"/>
                </a:sysClr>
              </a:solidFill>
              <a:latin typeface="Calibri"/>
              <a:ea typeface="+mn-ea"/>
              <a:cs typeface="+mn-cs"/>
            </a:rPr>
            <a:t> is a network standard that defines how messages are routed from one end of a network to another</a:t>
          </a:r>
          <a:endParaRPr lang="en-US" sz="2700" b="1" kern="1200" dirty="0">
            <a:solidFill>
              <a:sysClr val="windowText" lastClr="000000">
                <a:hueOff val="0"/>
                <a:satOff val="0"/>
                <a:lumOff val="0"/>
                <a:alphaOff val="0"/>
              </a:sysClr>
            </a:solidFill>
            <a:latin typeface="Calibri"/>
            <a:ea typeface="+mn-ea"/>
            <a:cs typeface="+mn-cs"/>
          </a:endParaRPr>
        </a:p>
      </dsp:txBody>
      <dsp:txXfrm>
        <a:off x="52431" y="2648421"/>
        <a:ext cx="8734338" cy="9691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20ABF-0C6E-4076-9F96-39E3C577BDD1}">
      <dsp:nvSpPr>
        <dsp:cNvPr id="0" name=""/>
        <dsp:cNvSpPr/>
      </dsp:nvSpPr>
      <dsp:spPr>
        <a:xfrm>
          <a:off x="837" y="163524"/>
          <a:ext cx="3264916" cy="1958950"/>
        </a:xfrm>
        <a:prstGeom prst="hexagon">
          <a:avLst/>
        </a:prstGeom>
        <a:gradFill rotWithShape="0">
          <a:gsLst>
            <a:gs pos="0">
              <a:srgbClr val="C0504D">
                <a:shade val="80000"/>
                <a:hueOff val="0"/>
                <a:satOff val="0"/>
                <a:lumOff val="0"/>
                <a:alphaOff val="0"/>
                <a:shade val="51000"/>
                <a:satMod val="130000"/>
              </a:srgbClr>
            </a:gs>
            <a:gs pos="80000">
              <a:srgbClr val="C0504D">
                <a:shade val="80000"/>
                <a:hueOff val="0"/>
                <a:satOff val="0"/>
                <a:lumOff val="0"/>
                <a:alphaOff val="0"/>
                <a:shade val="93000"/>
                <a:satMod val="130000"/>
              </a:srgbClr>
            </a:gs>
            <a:gs pos="100000">
              <a:srgbClr val="C0504D">
                <a:shade val="80000"/>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kern="1200" dirty="0">
              <a:solidFill>
                <a:sysClr val="window" lastClr="FFFFFF"/>
              </a:solidFill>
              <a:latin typeface="Calibri"/>
              <a:ea typeface="+mn-ea"/>
              <a:cs typeface="+mn-cs"/>
            </a:rPr>
            <a:t>DSL modem</a:t>
          </a:r>
        </a:p>
      </dsp:txBody>
      <dsp:txXfrm>
        <a:off x="436159" y="424717"/>
        <a:ext cx="2394272" cy="1436564"/>
      </dsp:txXfrm>
    </dsp:sp>
    <dsp:sp modelId="{1059711A-25BA-4D0B-B9AD-D5F06DA9AAE0}">
      <dsp:nvSpPr>
        <dsp:cNvPr id="0" name=""/>
        <dsp:cNvSpPr/>
      </dsp:nvSpPr>
      <dsp:spPr>
        <a:xfrm>
          <a:off x="3592245" y="163524"/>
          <a:ext cx="3264916" cy="1958950"/>
        </a:xfrm>
        <a:prstGeom prst="hexagon">
          <a:avLst/>
        </a:prstGeom>
        <a:gradFill rotWithShape="0">
          <a:gsLst>
            <a:gs pos="0">
              <a:srgbClr val="990000"/>
            </a:gs>
            <a:gs pos="80000">
              <a:srgbClr val="C0504D">
                <a:shade val="80000"/>
                <a:hueOff val="-35872"/>
                <a:satOff val="-4024"/>
                <a:lumOff val="25680"/>
                <a:alphaOff val="0"/>
                <a:shade val="93000"/>
                <a:satMod val="130000"/>
              </a:srgbClr>
            </a:gs>
            <a:gs pos="100000">
              <a:srgbClr val="C0504D">
                <a:shade val="80000"/>
                <a:hueOff val="-35872"/>
                <a:satOff val="-4024"/>
                <a:lumOff val="2568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kern="1200" dirty="0">
              <a:solidFill>
                <a:sysClr val="window" lastClr="FFFFFF"/>
              </a:solidFill>
              <a:latin typeface="Calibri"/>
              <a:ea typeface="+mn-ea"/>
              <a:cs typeface="+mn-cs"/>
            </a:rPr>
            <a:t>Cable modem</a:t>
          </a:r>
        </a:p>
      </dsp:txBody>
      <dsp:txXfrm>
        <a:off x="4027567" y="424717"/>
        <a:ext cx="2394272" cy="1436564"/>
      </dsp:txXfrm>
    </dsp:sp>
  </dsp:spTree>
</dsp:drawing>
</file>

<file path=ppt/diagrams/layout1.xml><?xml version="1.0" encoding="utf-8"?>
<dgm:layoutDef xmlns:dgm="http://schemas.openxmlformats.org/drawingml/2006/diagram" xmlns:a="http://schemas.openxmlformats.org/drawingml/2006/main" uniqueId="urn:microsoft.com/office/officeart/2005/8/layout/default#4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49">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n-US" altLang="zh-TW"/>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n-US" altLang="zh-TW"/>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n-US" altLang="zh-TW"/>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Arial" charset="0"/>
              </a:defRPr>
            </a:lvl1pPr>
          </a:lstStyle>
          <a:p>
            <a:pPr>
              <a:defRPr/>
            </a:pPr>
            <a:fld id="{9E1B2F9A-186B-4AC8-B273-1CDEBB29F7E8}" type="slidenum">
              <a:rPr lang="zh-TW" altLang="en-US"/>
              <a:pPr>
                <a:defRPr/>
              </a:pPr>
              <a:t>‹#›</a:t>
            </a:fld>
            <a:endParaRPr lang="en-US" altLang="zh-TW"/>
          </a:p>
        </p:txBody>
      </p:sp>
    </p:spTree>
    <p:extLst>
      <p:ext uri="{BB962C8B-B14F-4D97-AF65-F5344CB8AC3E}">
        <p14:creationId xmlns:p14="http://schemas.microsoft.com/office/powerpoint/2010/main" val="6786340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www.techtarget.com/whatis/definition/firmware" TargetMode="External"/><Relationship Id="rId13" Type="http://schemas.openxmlformats.org/officeDocument/2006/relationships/hyperlink" Target="https://www.techtarget.com/searchnetworking/definition/presentation-layer" TargetMode="External"/><Relationship Id="rId3" Type="http://schemas.openxmlformats.org/officeDocument/2006/relationships/hyperlink" Target="https://www.techtarget.com/searchnetworking/definition/OSI" TargetMode="External"/><Relationship Id="rId7" Type="http://schemas.openxmlformats.org/officeDocument/2006/relationships/hyperlink" Target="https://www.techtarget.com/searchnetworking/definition/Data-Link-layer" TargetMode="External"/><Relationship Id="rId12" Type="http://schemas.openxmlformats.org/officeDocument/2006/relationships/hyperlink" Target="https://www.techtarget.com/searchsecurity/definition/authentication"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www.techtarget.com/searchnetworking/definition/network-interface-card" TargetMode="External"/><Relationship Id="rId11" Type="http://schemas.openxmlformats.org/officeDocument/2006/relationships/hyperlink" Target="https://www.techtarget.com/searchnetworking/definition/Session-layer" TargetMode="External"/><Relationship Id="rId5" Type="http://schemas.openxmlformats.org/officeDocument/2006/relationships/hyperlink" Target="https://www.techtarget.com/searchnetworking/definition/full-duplex" TargetMode="External"/><Relationship Id="rId15" Type="http://schemas.openxmlformats.org/officeDocument/2006/relationships/hyperlink" Target="https://www.techtarget.com/searchnetworking/definition/Application-layer" TargetMode="External"/><Relationship Id="rId10" Type="http://schemas.openxmlformats.org/officeDocument/2006/relationships/hyperlink" Target="https://www.techtarget.com/searchnetworking/definition/Transport-layer" TargetMode="External"/><Relationship Id="rId4" Type="http://schemas.openxmlformats.org/officeDocument/2006/relationships/hyperlink" Target="https://www.techtarget.com/searchnetworking/definition/physical-layer" TargetMode="External"/><Relationship Id="rId9" Type="http://schemas.openxmlformats.org/officeDocument/2006/relationships/hyperlink" Target="https://www.techtarget.com/searchnetworking/definition/Network-layer" TargetMode="External"/><Relationship Id="rId14" Type="http://schemas.openxmlformats.org/officeDocument/2006/relationships/hyperlink" Target="https://www.techtarget.com/searchcontentmanagement/tip/7-common-file-sharing-security-risk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1B2F9A-186B-4AC8-B273-1CDEBB29F7E8}" type="slidenum">
              <a:rPr lang="zh-TW" altLang="en-US" smtClean="0"/>
              <a:pPr>
                <a:defRPr/>
              </a:pPr>
              <a:t>1</a:t>
            </a:fld>
            <a:endParaRPr lang="en-US" altLang="zh-TW"/>
          </a:p>
        </p:txBody>
      </p:sp>
    </p:spTree>
    <p:extLst>
      <p:ext uri="{BB962C8B-B14F-4D97-AF65-F5344CB8AC3E}">
        <p14:creationId xmlns:p14="http://schemas.microsoft.com/office/powerpoint/2010/main" val="72621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5D8D803-86C4-4D4C-B534-A248A86B44D8}" type="slidenum">
              <a:rPr lang="en-US">
                <a:latin typeface="Arial" charset="0"/>
              </a:rPr>
              <a:pPr/>
              <a:t>34</a:t>
            </a:fld>
            <a:endParaRPr lang="en-US">
              <a:latin typeface="Arial"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Teaching tip</a:t>
            </a:r>
          </a:p>
          <a:p>
            <a:pPr eaLnBrk="1" hangingPunct="1"/>
            <a:r>
              <a:rPr lang="en-US">
                <a:latin typeface="Arial" charset="0"/>
                <a:cs typeface="Times" pitchFamily="18" charset="0"/>
              </a:rPr>
              <a:t>Have students determine IP addresses for the computer. On 2000/XP enter ipconfig /all. Windows  98 and back enter winipcfg.</a:t>
            </a:r>
            <a:r>
              <a:rPr lang="en-US">
                <a:latin typeface="Arial" charset="0"/>
              </a:rPr>
              <a:t> </a:t>
            </a:r>
          </a:p>
        </p:txBody>
      </p:sp>
    </p:spTree>
    <p:extLst>
      <p:ext uri="{BB962C8B-B14F-4D97-AF65-F5344CB8AC3E}">
        <p14:creationId xmlns:p14="http://schemas.microsoft.com/office/powerpoint/2010/main" val="4042844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DB98157-EA39-46AB-9F86-EA14463F9F28}" type="slidenum">
              <a:rPr lang="en-US">
                <a:latin typeface="Arial" charset="0"/>
              </a:rPr>
              <a:pPr/>
              <a:t>41</a:t>
            </a:fld>
            <a:endParaRPr lang="en-US">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Insider information</a:t>
            </a:r>
          </a:p>
          <a:p>
            <a:pPr eaLnBrk="1" hangingPunct="1"/>
            <a:r>
              <a:rPr lang="en-US">
                <a:latin typeface="Arial" charset="0"/>
                <a:cs typeface="Times" pitchFamily="18" charset="0"/>
              </a:rPr>
              <a:t>The Federal Communications Commission (FCC) limits modem speed over an analog line to 53Kbps.</a:t>
            </a:r>
            <a:r>
              <a:rPr lang="en-US">
                <a:latin typeface="Arial" charset="0"/>
              </a:rPr>
              <a:t> </a:t>
            </a:r>
          </a:p>
          <a:p>
            <a:pPr eaLnBrk="1" hangingPunct="1"/>
            <a:endParaRPr lang="en-US">
              <a:latin typeface="Arial" charset="0"/>
            </a:endParaRPr>
          </a:p>
          <a:p>
            <a:pPr eaLnBrk="1" hangingPunct="1"/>
            <a:r>
              <a:rPr lang="en-US" b="1" i="1">
                <a:latin typeface="Arial" charset="0"/>
                <a:cs typeface="Times New Roman" pitchFamily="18" charset="0"/>
              </a:rPr>
              <a:t>Teaching tip</a:t>
            </a:r>
          </a:p>
          <a:p>
            <a:pPr eaLnBrk="1" hangingPunct="1"/>
            <a:r>
              <a:rPr lang="en-US">
                <a:latin typeface="Arial" charset="0"/>
                <a:cs typeface="Times" pitchFamily="18" charset="0"/>
              </a:rPr>
              <a:t>Determine what your local ISPs support. If your ISPs do not support V.92, suggest to your students to purchase a V.90 modem. They will likely save $10 on the purchase and see no performance difference.</a:t>
            </a:r>
            <a:r>
              <a:rPr lang="en-US">
                <a:latin typeface="Arial" charset="0"/>
              </a:rPr>
              <a:t> </a:t>
            </a:r>
          </a:p>
        </p:txBody>
      </p:sp>
    </p:spTree>
    <p:extLst>
      <p:ext uri="{BB962C8B-B14F-4D97-AF65-F5344CB8AC3E}">
        <p14:creationId xmlns:p14="http://schemas.microsoft.com/office/powerpoint/2010/main" val="3421923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CD7C57A-F26A-4401-8E0C-45D74E4888E4}" type="slidenum">
              <a:rPr lang="en-US">
                <a:latin typeface="Arial" charset="0"/>
              </a:rPr>
              <a:pPr/>
              <a:t>42</a:t>
            </a:fld>
            <a:endParaRPr lang="en-US">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Teaching tip</a:t>
            </a:r>
          </a:p>
          <a:p>
            <a:pPr eaLnBrk="1" hangingPunct="1"/>
            <a:r>
              <a:rPr lang="en-US">
                <a:latin typeface="Arial" charset="0"/>
                <a:cs typeface="Times" pitchFamily="18" charset="0"/>
              </a:rPr>
              <a:t>Draw a diagram showing the Internet ‘above’ the client computer to illustrate where the names come from.</a:t>
            </a:r>
            <a:r>
              <a:rPr lang="en-US">
                <a:latin typeface="Arial" charset="0"/>
              </a:rPr>
              <a:t> </a:t>
            </a:r>
          </a:p>
        </p:txBody>
      </p:sp>
    </p:spTree>
    <p:extLst>
      <p:ext uri="{BB962C8B-B14F-4D97-AF65-F5344CB8AC3E}">
        <p14:creationId xmlns:p14="http://schemas.microsoft.com/office/powerpoint/2010/main" val="2040243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039C403-F092-4B78-9044-04B86C6AE7C4}" type="slidenum">
              <a:rPr lang="en-US">
                <a:latin typeface="Arial" charset="0"/>
              </a:rPr>
              <a:pPr/>
              <a:t>45</a:t>
            </a:fld>
            <a:endParaRPr lang="en-US">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Teaching tip</a:t>
            </a:r>
          </a:p>
          <a:p>
            <a:pPr eaLnBrk="1" hangingPunct="1"/>
            <a:r>
              <a:rPr lang="en-US">
                <a:latin typeface="Arial" charset="0"/>
                <a:cs typeface="Times New Roman" pitchFamily="18" charset="0"/>
              </a:rPr>
              <a:t>More information on T lines can be found at ckp.made-it.com/t1234.html.</a:t>
            </a:r>
          </a:p>
          <a:p>
            <a:pPr eaLnBrk="1" hangingPunct="1"/>
            <a:endParaRPr lang="en-US">
              <a:latin typeface="Arial" charset="0"/>
            </a:endParaRPr>
          </a:p>
        </p:txBody>
      </p:sp>
    </p:spTree>
    <p:extLst>
      <p:ext uri="{BB962C8B-B14F-4D97-AF65-F5344CB8AC3E}">
        <p14:creationId xmlns:p14="http://schemas.microsoft.com/office/powerpoint/2010/main" val="4169119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53364C4-1407-476C-8491-18DC807067BA}" type="slidenum">
              <a:rPr lang="en-US">
                <a:latin typeface="Arial" charset="0"/>
              </a:rPr>
              <a:pPr/>
              <a:t>46</a:t>
            </a:fld>
            <a:endParaRPr lang="en-US">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Teaching tip</a:t>
            </a:r>
          </a:p>
          <a:p>
            <a:pPr eaLnBrk="1" hangingPunct="1"/>
            <a:r>
              <a:rPr lang="en-US">
                <a:latin typeface="Arial" charset="0"/>
                <a:cs typeface="Times" pitchFamily="18" charset="0"/>
              </a:rPr>
              <a:t>The website www.dslreports.com provides unbiased information regarding DSL providers.</a:t>
            </a:r>
            <a:r>
              <a:rPr lang="en-US">
                <a:latin typeface="Arial" charset="0"/>
              </a:rPr>
              <a:t> </a:t>
            </a:r>
          </a:p>
        </p:txBody>
      </p:sp>
    </p:spTree>
    <p:extLst>
      <p:ext uri="{BB962C8B-B14F-4D97-AF65-F5344CB8AC3E}">
        <p14:creationId xmlns:p14="http://schemas.microsoft.com/office/powerpoint/2010/main" val="3581222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1BD5BA7-C93C-4761-A8D0-99CFF4D552A4}" type="slidenum">
              <a:rPr lang="en-US">
                <a:latin typeface="Arial" charset="0"/>
              </a:rPr>
              <a:pPr/>
              <a:t>47</a:t>
            </a:fld>
            <a:endParaRPr lang="en-US">
              <a:latin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Discussion point</a:t>
            </a:r>
          </a:p>
          <a:p>
            <a:pPr eaLnBrk="1" hangingPunct="1"/>
            <a:r>
              <a:rPr lang="en-US">
                <a:latin typeface="Arial" charset="0"/>
                <a:cs typeface="Times" pitchFamily="18" charset="0"/>
              </a:rPr>
              <a:t>Wireless networks have drawbacks. Direct your students to discover some of these drawbacks including security, speed and complexity.</a:t>
            </a:r>
            <a:r>
              <a:rPr lang="en-US">
                <a:latin typeface="Arial" charset="0"/>
              </a:rPr>
              <a:t> </a:t>
            </a:r>
          </a:p>
        </p:txBody>
      </p:sp>
    </p:spTree>
    <p:extLst>
      <p:ext uri="{BB962C8B-B14F-4D97-AF65-F5344CB8AC3E}">
        <p14:creationId xmlns:p14="http://schemas.microsoft.com/office/powerpoint/2010/main" val="291699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0755CA5-B2AA-43EA-B303-94F47B24A0AD}" type="slidenum">
              <a:rPr lang="en-US">
                <a:latin typeface="Arial" charset="0"/>
              </a:rPr>
              <a:pPr/>
              <a:t>50</a:t>
            </a:fld>
            <a:endParaRPr lang="en-US">
              <a:latin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Teaching tip</a:t>
            </a:r>
          </a:p>
          <a:p>
            <a:pPr eaLnBrk="1" hangingPunct="1"/>
            <a:r>
              <a:rPr lang="en-US">
                <a:latin typeface="Arial" charset="0"/>
                <a:cs typeface="Times" pitchFamily="18" charset="0"/>
              </a:rPr>
              <a:t>Spend a little time here describing a home solution to share a broadband connection using a wireless solution. Describe products, security concerns and WAP placement.</a:t>
            </a:r>
            <a:r>
              <a:rPr lang="en-US">
                <a:latin typeface="Arial" charset="0"/>
              </a:rPr>
              <a:t> </a:t>
            </a:r>
          </a:p>
        </p:txBody>
      </p:sp>
    </p:spTree>
    <p:extLst>
      <p:ext uri="{BB962C8B-B14F-4D97-AF65-F5344CB8AC3E}">
        <p14:creationId xmlns:p14="http://schemas.microsoft.com/office/powerpoint/2010/main" val="49043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2126D53-3F97-466C-8E33-D16D48854766}" type="slidenum">
              <a:rPr lang="en-US">
                <a:latin typeface="Arial" charset="0"/>
              </a:rPr>
              <a:pPr/>
              <a:t>6</a:t>
            </a:fld>
            <a:endParaRPr lang="en-US">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Insider information</a:t>
            </a:r>
          </a:p>
          <a:p>
            <a:pPr eaLnBrk="1" hangingPunct="1"/>
            <a:r>
              <a:rPr lang="en-US">
                <a:latin typeface="Arial" charset="0"/>
                <a:cs typeface="Times" pitchFamily="18" charset="0"/>
              </a:rPr>
              <a:t>Interference is usually electrical. Magnets, solar flares or electronic devices generate interference. </a:t>
            </a:r>
          </a:p>
        </p:txBody>
      </p:sp>
    </p:spTree>
    <p:extLst>
      <p:ext uri="{BB962C8B-B14F-4D97-AF65-F5344CB8AC3E}">
        <p14:creationId xmlns:p14="http://schemas.microsoft.com/office/powerpoint/2010/main" val="3600168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1CC34F8-1F66-43D2-9D6A-ABE525CF157F}" type="slidenum">
              <a:rPr lang="en-US">
                <a:latin typeface="Arial" charset="0"/>
              </a:rPr>
              <a:pPr/>
              <a:t>8</a:t>
            </a:fld>
            <a:endParaRPr lang="en-US">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Teaching tip</a:t>
            </a:r>
          </a:p>
          <a:p>
            <a:pPr eaLnBrk="1" hangingPunct="1"/>
            <a:r>
              <a:rPr lang="en-US">
                <a:latin typeface="Arial" charset="0"/>
                <a:cs typeface="Times" pitchFamily="18" charset="0"/>
              </a:rPr>
              <a:t>Remind students that bps is bits per second. Gbps then is billion bits per second.</a:t>
            </a:r>
            <a:r>
              <a:rPr lang="en-US">
                <a:latin typeface="Arial" charset="0"/>
              </a:rPr>
              <a:t> </a:t>
            </a:r>
          </a:p>
        </p:txBody>
      </p:sp>
    </p:spTree>
    <p:extLst>
      <p:ext uri="{BB962C8B-B14F-4D97-AF65-F5344CB8AC3E}">
        <p14:creationId xmlns:p14="http://schemas.microsoft.com/office/powerpoint/2010/main" val="2346062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2944C8D-990C-4CAF-98F3-33FB01523D76}" type="slidenum">
              <a:rPr lang="en-US">
                <a:latin typeface="Arial" charset="0"/>
              </a:rPr>
              <a:pPr/>
              <a:t>10</a:t>
            </a:fld>
            <a:endParaRPr lang="en-US">
              <a:latin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Teaching tip</a:t>
            </a:r>
          </a:p>
          <a:p>
            <a:pPr eaLnBrk="1" hangingPunct="1"/>
            <a:r>
              <a:rPr lang="en-US">
                <a:latin typeface="Arial" charset="0"/>
                <a:cs typeface="Times" pitchFamily="18" charset="0"/>
              </a:rPr>
              <a:t>Now is the time to briefly discuss 802.11 standards. A full discussion of 802.11 is covered in the next section.</a:t>
            </a:r>
            <a:r>
              <a:rPr lang="en-US">
                <a:latin typeface="Arial" charset="0"/>
              </a:rPr>
              <a:t> </a:t>
            </a:r>
          </a:p>
        </p:txBody>
      </p:sp>
    </p:spTree>
    <p:extLst>
      <p:ext uri="{BB962C8B-B14F-4D97-AF65-F5344CB8AC3E}">
        <p14:creationId xmlns:p14="http://schemas.microsoft.com/office/powerpoint/2010/main" val="110411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E8DF003B-DC26-4E4B-BC6F-918D8E7D1A55}" type="slidenum">
              <a:rPr lang="en-US">
                <a:latin typeface="Arial" charset="0"/>
              </a:rPr>
              <a:pPr/>
              <a:t>16</a:t>
            </a:fld>
            <a:endParaRPr lang="en-US">
              <a:latin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Insider Information</a:t>
            </a:r>
          </a:p>
          <a:p>
            <a:pPr eaLnBrk="1" hangingPunct="1"/>
            <a:r>
              <a:rPr lang="en-US">
                <a:latin typeface="Arial" charset="0"/>
                <a:cs typeface="Times" pitchFamily="18" charset="0"/>
              </a:rPr>
              <a:t>The Xerox Corporation controls the assignment of Ethernet addresses to NIC manufacturers.</a:t>
            </a:r>
            <a:r>
              <a:rPr lang="en-US">
                <a:latin typeface="Arial" charset="0"/>
              </a:rPr>
              <a:t> </a:t>
            </a:r>
          </a:p>
        </p:txBody>
      </p:sp>
    </p:spTree>
    <p:extLst>
      <p:ext uri="{BB962C8B-B14F-4D97-AF65-F5344CB8AC3E}">
        <p14:creationId xmlns:p14="http://schemas.microsoft.com/office/powerpoint/2010/main" val="424716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26C70A9-289F-4589-A9A7-9C89D4E86B10}" type="slidenum">
              <a:rPr lang="en-US">
                <a:latin typeface="Arial" charset="0"/>
              </a:rPr>
              <a:pPr/>
              <a:t>20</a:t>
            </a:fld>
            <a:endParaRPr lang="en-US">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Insider information</a:t>
            </a:r>
          </a:p>
          <a:p>
            <a:pPr eaLnBrk="1" hangingPunct="1"/>
            <a:r>
              <a:rPr lang="en-US">
                <a:latin typeface="Arial" charset="0"/>
                <a:cs typeface="Times" pitchFamily="18" charset="0"/>
              </a:rPr>
              <a:t>Twisted pair networks cannot achieve higher than 10 Mbps using a hub. Switches are necessary to achieve 100 Mbps or higher.</a:t>
            </a:r>
            <a:r>
              <a:rPr lang="en-US">
                <a:latin typeface="Arial" charset="0"/>
              </a:rPr>
              <a:t> </a:t>
            </a:r>
          </a:p>
        </p:txBody>
      </p:sp>
    </p:spTree>
    <p:extLst>
      <p:ext uri="{BB962C8B-B14F-4D97-AF65-F5344CB8AC3E}">
        <p14:creationId xmlns:p14="http://schemas.microsoft.com/office/powerpoint/2010/main" val="418816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7F7C72F2-7220-4E52-88EF-737E89D2E5F6}" type="slidenum">
              <a:rPr lang="en-US">
                <a:latin typeface="Arial" charset="0"/>
              </a:rPr>
              <a:pPr/>
              <a:t>22</a:t>
            </a:fld>
            <a:endParaRPr lang="en-US">
              <a:latin typeface="Arial"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Discussion point</a:t>
            </a:r>
          </a:p>
          <a:p>
            <a:pPr eaLnBrk="1" hangingPunct="1"/>
            <a:r>
              <a:rPr lang="en-US">
                <a:latin typeface="Arial" charset="0"/>
                <a:cs typeface="Times" pitchFamily="18" charset="0"/>
              </a:rPr>
              <a:t>Ask who in the class has high speed Internet. Then determine if anyone is sharing this to the rest of the house or dorm. If they are, see if they can describe the setup. Most likely, the sharing is done with a router. </a:t>
            </a:r>
          </a:p>
        </p:txBody>
      </p:sp>
    </p:spTree>
    <p:extLst>
      <p:ext uri="{BB962C8B-B14F-4D97-AF65-F5344CB8AC3E}">
        <p14:creationId xmlns:p14="http://schemas.microsoft.com/office/powerpoint/2010/main" val="286730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Arial" panose="020B0604020202020204" pitchFamily="34" charset="0"/>
              </a:rPr>
              <a:t>Network protocols break larger processes into discrete, narrowly defined functions and tasks across every level of the network. In the standard model, known as the Open Systems Interconnection (</a:t>
            </a:r>
            <a:r>
              <a:rPr lang="en-US" b="0" i="0" u="sng" dirty="0">
                <a:solidFill>
                  <a:srgbClr val="007CAD"/>
                </a:solidFill>
                <a:effectLst/>
                <a:latin typeface="Arial" panose="020B0604020202020204" pitchFamily="34" charset="0"/>
                <a:hlinkClick r:id="rId3"/>
              </a:rPr>
              <a:t>OSI</a:t>
            </a:r>
            <a:r>
              <a:rPr lang="en-US" b="0" i="0" dirty="0">
                <a:solidFill>
                  <a:srgbClr val="666666"/>
                </a:solidFill>
                <a:effectLst/>
                <a:latin typeface="Arial" panose="020B0604020202020204" pitchFamily="34" charset="0"/>
              </a:rPr>
              <a:t>) model, one or more network protocols govern activities at each layer in the telecommunication exchange. Lower layers deal with data transport, while the upper layers in the OSI model deal with software and applications.</a:t>
            </a:r>
          </a:p>
          <a:p>
            <a:pPr algn="l"/>
            <a:r>
              <a:rPr lang="en-US" b="0" i="0" dirty="0">
                <a:solidFill>
                  <a:srgbClr val="666666"/>
                </a:solidFill>
                <a:effectLst/>
                <a:latin typeface="Arial" panose="020B0604020202020204" pitchFamily="34" charset="0"/>
              </a:rPr>
              <a:t>To understand how network protocols function, it's crucial to understand the workings of the seven layers of the OSI model:</a:t>
            </a:r>
          </a:p>
          <a:p>
            <a:pPr algn="l">
              <a:buFont typeface="+mj-lt"/>
              <a:buAutoNum type="arabicPeriod"/>
            </a:pPr>
            <a:r>
              <a:rPr lang="en-US" b="1" i="0" dirty="0">
                <a:solidFill>
                  <a:srgbClr val="666666"/>
                </a:solidFill>
                <a:effectLst/>
                <a:latin typeface="Arial" panose="020B0604020202020204" pitchFamily="34" charset="0"/>
              </a:rPr>
              <a:t>Physical layer.</a:t>
            </a:r>
            <a:r>
              <a:rPr lang="en-US" b="0" i="0" dirty="0">
                <a:solidFill>
                  <a:srgbClr val="666666"/>
                </a:solidFill>
                <a:effectLst/>
                <a:latin typeface="Arial" panose="020B0604020202020204" pitchFamily="34" charset="0"/>
              </a:rPr>
              <a:t> The </a:t>
            </a:r>
            <a:r>
              <a:rPr lang="en-US" b="0" i="0" u="sng" dirty="0">
                <a:solidFill>
                  <a:srgbClr val="007CAD"/>
                </a:solidFill>
                <a:effectLst/>
                <a:latin typeface="Arial" panose="020B0604020202020204" pitchFamily="34" charset="0"/>
                <a:hlinkClick r:id="rId4"/>
              </a:rPr>
              <a:t>physical layer</a:t>
            </a:r>
            <a:r>
              <a:rPr lang="en-US" b="0" i="0" dirty="0">
                <a:solidFill>
                  <a:srgbClr val="666666"/>
                </a:solidFill>
                <a:effectLst/>
                <a:latin typeface="Arial" panose="020B0604020202020204" pitchFamily="34" charset="0"/>
              </a:rPr>
              <a:t> is the initial layer that physically connects two interoperable systems. It controls simplex or </a:t>
            </a:r>
            <a:r>
              <a:rPr lang="en-US" b="0" i="0" u="sng" dirty="0">
                <a:solidFill>
                  <a:srgbClr val="007CAD"/>
                </a:solidFill>
                <a:effectLst/>
                <a:latin typeface="Arial" panose="020B0604020202020204" pitchFamily="34" charset="0"/>
                <a:hlinkClick r:id="rId5"/>
              </a:rPr>
              <a:t>duplex</a:t>
            </a:r>
            <a:r>
              <a:rPr lang="en-US" b="0" i="0" dirty="0">
                <a:solidFill>
                  <a:srgbClr val="666666"/>
                </a:solidFill>
                <a:effectLst/>
                <a:latin typeface="Arial" panose="020B0604020202020204" pitchFamily="34" charset="0"/>
              </a:rPr>
              <a:t> modem transmissions and transfers data in bits. Additionally, it oversees the hardware that connects the network interface card (</a:t>
            </a:r>
            <a:r>
              <a:rPr lang="en-US" b="0" i="0" u="sng" dirty="0">
                <a:solidFill>
                  <a:srgbClr val="007CAD"/>
                </a:solidFill>
                <a:effectLst/>
                <a:latin typeface="Arial" panose="020B0604020202020204" pitchFamily="34" charset="0"/>
                <a:hlinkClick r:id="rId6"/>
              </a:rPr>
              <a:t>NIC</a:t>
            </a:r>
            <a:r>
              <a:rPr lang="en-US" b="0" i="0" dirty="0">
                <a:solidFill>
                  <a:srgbClr val="666666"/>
                </a:solidFill>
                <a:effectLst/>
                <a:latin typeface="Arial" panose="020B0604020202020204" pitchFamily="34" charset="0"/>
              </a:rPr>
              <a:t>) to the network, including the wiring, cable terminators, topography and voltage levels.</a:t>
            </a:r>
          </a:p>
          <a:p>
            <a:pPr algn="l">
              <a:buFont typeface="+mj-lt"/>
              <a:buAutoNum type="arabicPeriod"/>
            </a:pPr>
            <a:r>
              <a:rPr lang="en-US" b="1" i="0" dirty="0">
                <a:solidFill>
                  <a:srgbClr val="666666"/>
                </a:solidFill>
                <a:effectLst/>
                <a:latin typeface="Arial" panose="020B0604020202020204" pitchFamily="34" charset="0"/>
              </a:rPr>
              <a:t>Data-link layer.</a:t>
            </a:r>
            <a:r>
              <a:rPr lang="en-US" b="0" i="0" dirty="0">
                <a:solidFill>
                  <a:srgbClr val="666666"/>
                </a:solidFill>
                <a:effectLst/>
                <a:latin typeface="Arial" panose="020B0604020202020204" pitchFamily="34" charset="0"/>
              </a:rPr>
              <a:t> The </a:t>
            </a:r>
            <a:r>
              <a:rPr lang="en-US" b="0" i="0" u="sng" dirty="0">
                <a:solidFill>
                  <a:srgbClr val="007CAD"/>
                </a:solidFill>
                <a:effectLst/>
                <a:latin typeface="Arial" panose="020B0604020202020204" pitchFamily="34" charset="0"/>
                <a:hlinkClick r:id="rId7"/>
              </a:rPr>
              <a:t>data-link layer</a:t>
            </a:r>
            <a:r>
              <a:rPr lang="en-US" b="0" i="0" dirty="0">
                <a:solidFill>
                  <a:srgbClr val="666666"/>
                </a:solidFill>
                <a:effectLst/>
                <a:latin typeface="Arial" panose="020B0604020202020204" pitchFamily="34" charset="0"/>
              </a:rPr>
              <a:t> is responsible for the error-free delivery of data from one node to another over the physical layer. It's also the </a:t>
            </a:r>
            <a:r>
              <a:rPr lang="en-US" b="0" i="0" u="sng" dirty="0">
                <a:solidFill>
                  <a:srgbClr val="007CAD"/>
                </a:solidFill>
                <a:effectLst/>
                <a:latin typeface="Arial" panose="020B0604020202020204" pitchFamily="34" charset="0"/>
                <a:hlinkClick r:id="rId8"/>
              </a:rPr>
              <a:t>firmware</a:t>
            </a:r>
            <a:r>
              <a:rPr lang="en-US" b="0" i="0" dirty="0">
                <a:solidFill>
                  <a:srgbClr val="666666"/>
                </a:solidFill>
                <a:effectLst/>
                <a:latin typeface="Arial" panose="020B0604020202020204" pitchFamily="34" charset="0"/>
              </a:rPr>
              <a:t> layer of the NIC. It puts datagrams together into frames and gives each frame the start and stop flags. Additionally, it fixes issues brought on by broken, misplaced or duplicate frames.</a:t>
            </a:r>
          </a:p>
          <a:p>
            <a:pPr algn="l">
              <a:buFont typeface="+mj-lt"/>
              <a:buAutoNum type="arabicPeriod"/>
            </a:pPr>
            <a:r>
              <a:rPr lang="en-US" b="1" i="0" dirty="0">
                <a:solidFill>
                  <a:srgbClr val="666666"/>
                </a:solidFill>
                <a:effectLst/>
                <a:latin typeface="Arial" panose="020B0604020202020204" pitchFamily="34" charset="0"/>
              </a:rPr>
              <a:t>Network layer.</a:t>
            </a:r>
            <a:r>
              <a:rPr lang="en-US" b="0" i="0" dirty="0">
                <a:solidFill>
                  <a:srgbClr val="666666"/>
                </a:solidFill>
                <a:effectLst/>
                <a:latin typeface="Arial" panose="020B0604020202020204" pitchFamily="34" charset="0"/>
              </a:rPr>
              <a:t> The </a:t>
            </a:r>
            <a:r>
              <a:rPr lang="en-US" b="0" i="0" u="sng" dirty="0">
                <a:solidFill>
                  <a:srgbClr val="007CAD"/>
                </a:solidFill>
                <a:effectLst/>
                <a:latin typeface="Arial" panose="020B0604020202020204" pitchFamily="34" charset="0"/>
                <a:hlinkClick r:id="rId9"/>
              </a:rPr>
              <a:t>network layer</a:t>
            </a:r>
            <a:r>
              <a:rPr lang="en-US" b="0" i="0" dirty="0">
                <a:solidFill>
                  <a:srgbClr val="666666"/>
                </a:solidFill>
                <a:effectLst/>
                <a:latin typeface="Arial" panose="020B0604020202020204" pitchFamily="34" charset="0"/>
              </a:rPr>
              <a:t> is concerned with information flow regulation, switching and routing between workstations. Additionally, it divides up datagrams from the transport layer into error-free and smaller datagrams.</a:t>
            </a:r>
          </a:p>
          <a:p>
            <a:pPr algn="l">
              <a:buFont typeface="+mj-lt"/>
              <a:buAutoNum type="arabicPeriod"/>
            </a:pPr>
            <a:r>
              <a:rPr lang="en-US" b="1" i="0" dirty="0">
                <a:solidFill>
                  <a:srgbClr val="666666"/>
                </a:solidFill>
                <a:effectLst/>
                <a:latin typeface="Arial" panose="020B0604020202020204" pitchFamily="34" charset="0"/>
              </a:rPr>
              <a:t>Transport layer.</a:t>
            </a:r>
            <a:r>
              <a:rPr lang="en-US" b="0" i="0" dirty="0">
                <a:solidFill>
                  <a:srgbClr val="666666"/>
                </a:solidFill>
                <a:effectLst/>
                <a:latin typeface="Arial" panose="020B0604020202020204" pitchFamily="34" charset="0"/>
              </a:rPr>
              <a:t> The </a:t>
            </a:r>
            <a:r>
              <a:rPr lang="en-US" b="0" i="0" u="sng" dirty="0">
                <a:solidFill>
                  <a:srgbClr val="007CAD"/>
                </a:solidFill>
                <a:effectLst/>
                <a:latin typeface="Arial" panose="020B0604020202020204" pitchFamily="34" charset="0"/>
                <a:hlinkClick r:id="rId10"/>
              </a:rPr>
              <a:t>transport layer</a:t>
            </a:r>
            <a:r>
              <a:rPr lang="en-US" b="0" i="0" dirty="0">
                <a:solidFill>
                  <a:srgbClr val="666666"/>
                </a:solidFill>
                <a:effectLst/>
                <a:latin typeface="Arial" panose="020B0604020202020204" pitchFamily="34" charset="0"/>
              </a:rPr>
              <a:t> transfers services from the network layer to the application layer and breaks down data into data frames for error checking at the network segment level. This also ensures that a fast host on a network doesn't overtake a slower one. Essentially, the transport layer ensures that the entire message is delivered from beginning to end. It also confirms a successful data transmission and retransmitting of the data if an error is discovered.</a:t>
            </a:r>
          </a:p>
          <a:p>
            <a:pPr algn="l">
              <a:buFont typeface="+mj-lt"/>
              <a:buAutoNum type="arabicPeriod"/>
            </a:pPr>
            <a:r>
              <a:rPr lang="en-US" b="1" i="0" dirty="0">
                <a:solidFill>
                  <a:srgbClr val="666666"/>
                </a:solidFill>
                <a:effectLst/>
                <a:latin typeface="Arial" panose="020B0604020202020204" pitchFamily="34" charset="0"/>
              </a:rPr>
              <a:t>Session layer.</a:t>
            </a:r>
            <a:r>
              <a:rPr lang="en-US" b="0" i="0" dirty="0">
                <a:solidFill>
                  <a:srgbClr val="666666"/>
                </a:solidFill>
                <a:effectLst/>
                <a:latin typeface="Arial" panose="020B0604020202020204" pitchFamily="34" charset="0"/>
              </a:rPr>
              <a:t> The </a:t>
            </a:r>
            <a:r>
              <a:rPr lang="en-US" b="0" i="0" u="sng" dirty="0">
                <a:solidFill>
                  <a:srgbClr val="007CAD"/>
                </a:solidFill>
                <a:effectLst/>
                <a:latin typeface="Arial" panose="020B0604020202020204" pitchFamily="34" charset="0"/>
                <a:hlinkClick r:id="rId11"/>
              </a:rPr>
              <a:t>session layer</a:t>
            </a:r>
            <a:r>
              <a:rPr lang="en-US" b="0" i="0" dirty="0">
                <a:solidFill>
                  <a:srgbClr val="666666"/>
                </a:solidFill>
                <a:effectLst/>
                <a:latin typeface="Arial" panose="020B0604020202020204" pitchFamily="34" charset="0"/>
              </a:rPr>
              <a:t> establishes a connection between two workstations that need to communicate. In addition to ensuring security, this layer oversees connection establishment, session maintenance and </a:t>
            </a:r>
            <a:r>
              <a:rPr lang="en-US" b="0" i="0" u="sng" dirty="0">
                <a:solidFill>
                  <a:srgbClr val="007CAD"/>
                </a:solidFill>
                <a:effectLst/>
                <a:latin typeface="Arial" panose="020B0604020202020204" pitchFamily="34" charset="0"/>
                <a:hlinkClick r:id="rId12"/>
              </a:rPr>
              <a:t>authentication</a:t>
            </a:r>
            <a:r>
              <a:rPr lang="en-US" b="0" i="0" dirty="0">
                <a:solidFill>
                  <a:srgbClr val="666666"/>
                </a:solidFill>
                <a:effectLst/>
                <a:latin typeface="Arial" panose="020B0604020202020204" pitchFamily="34" charset="0"/>
              </a:rPr>
              <a:t>.</a:t>
            </a:r>
          </a:p>
          <a:p>
            <a:pPr algn="l">
              <a:buFont typeface="+mj-lt"/>
              <a:buAutoNum type="arabicPeriod"/>
            </a:pPr>
            <a:r>
              <a:rPr lang="en-US" b="1" i="0" dirty="0">
                <a:solidFill>
                  <a:srgbClr val="666666"/>
                </a:solidFill>
                <a:effectLst/>
                <a:latin typeface="Arial" panose="020B0604020202020204" pitchFamily="34" charset="0"/>
              </a:rPr>
              <a:t>Presentation layer.</a:t>
            </a:r>
            <a:r>
              <a:rPr lang="en-US" b="0" i="0" dirty="0">
                <a:solidFill>
                  <a:srgbClr val="666666"/>
                </a:solidFill>
                <a:effectLst/>
                <a:latin typeface="Arial" panose="020B0604020202020204" pitchFamily="34" charset="0"/>
              </a:rPr>
              <a:t> The </a:t>
            </a:r>
            <a:r>
              <a:rPr lang="en-US" b="0" i="0" u="sng" dirty="0">
                <a:solidFill>
                  <a:srgbClr val="007CAD"/>
                </a:solidFill>
                <a:effectLst/>
                <a:latin typeface="Arial" panose="020B0604020202020204" pitchFamily="34" charset="0"/>
                <a:hlinkClick r:id="rId13"/>
              </a:rPr>
              <a:t>presentation layer</a:t>
            </a:r>
            <a:r>
              <a:rPr lang="en-US" b="0" i="0" dirty="0">
                <a:solidFill>
                  <a:srgbClr val="666666"/>
                </a:solidFill>
                <a:effectLst/>
                <a:latin typeface="Arial" panose="020B0604020202020204" pitchFamily="34" charset="0"/>
              </a:rPr>
              <a:t> is also known as the </a:t>
            </a:r>
            <a:r>
              <a:rPr lang="en-US" b="0" i="1" dirty="0">
                <a:solidFill>
                  <a:srgbClr val="666666"/>
                </a:solidFill>
                <a:effectLst/>
                <a:latin typeface="Arial" panose="020B0604020202020204" pitchFamily="34" charset="0"/>
              </a:rPr>
              <a:t>translation layer</a:t>
            </a:r>
            <a:r>
              <a:rPr lang="en-US" b="0" i="0" dirty="0">
                <a:solidFill>
                  <a:srgbClr val="666666"/>
                </a:solidFill>
                <a:effectLst/>
                <a:latin typeface="Arial" panose="020B0604020202020204" pitchFamily="34" charset="0"/>
              </a:rPr>
              <a:t> because it retrieves the data from the application layer and formats it for transmission over the network. It addresses the proper representation of data, including the syntax and semantics of information. The presentation layer is also in charge of managing </a:t>
            </a:r>
            <a:r>
              <a:rPr lang="en-US" b="0" i="0" u="sng" dirty="0">
                <a:solidFill>
                  <a:srgbClr val="007CAD"/>
                </a:solidFill>
                <a:effectLst/>
                <a:latin typeface="Arial" panose="020B0604020202020204" pitchFamily="34" charset="0"/>
                <a:hlinkClick r:id="rId14"/>
              </a:rPr>
              <a:t>file-level security</a:t>
            </a:r>
            <a:r>
              <a:rPr lang="en-US" b="0" i="0" dirty="0">
                <a:solidFill>
                  <a:srgbClr val="666666"/>
                </a:solidFill>
                <a:effectLst/>
                <a:latin typeface="Arial" panose="020B0604020202020204" pitchFamily="34" charset="0"/>
              </a:rPr>
              <a:t> and transforming data to network standards.</a:t>
            </a:r>
          </a:p>
          <a:p>
            <a:pPr algn="l">
              <a:buFont typeface="+mj-lt"/>
              <a:buAutoNum type="arabicPeriod"/>
            </a:pPr>
            <a:r>
              <a:rPr lang="en-US" b="1" i="0" dirty="0">
                <a:solidFill>
                  <a:srgbClr val="666666"/>
                </a:solidFill>
                <a:effectLst/>
                <a:latin typeface="Arial" panose="020B0604020202020204" pitchFamily="34" charset="0"/>
              </a:rPr>
              <a:t>Application layer.</a:t>
            </a:r>
            <a:r>
              <a:rPr lang="en-US" b="0" i="0" dirty="0">
                <a:solidFill>
                  <a:srgbClr val="666666"/>
                </a:solidFill>
                <a:effectLst/>
                <a:latin typeface="Arial" panose="020B0604020202020204" pitchFamily="34" charset="0"/>
              </a:rPr>
              <a:t> The </a:t>
            </a:r>
            <a:r>
              <a:rPr lang="en-US" b="0" i="0" u="sng" dirty="0">
                <a:solidFill>
                  <a:srgbClr val="007CAD"/>
                </a:solidFill>
                <a:effectLst/>
                <a:latin typeface="Arial" panose="020B0604020202020204" pitchFamily="34" charset="0"/>
                <a:hlinkClick r:id="rId15"/>
              </a:rPr>
              <a:t>application layer</a:t>
            </a:r>
            <a:r>
              <a:rPr lang="en-US" b="0" i="0" dirty="0">
                <a:solidFill>
                  <a:srgbClr val="666666"/>
                </a:solidFill>
                <a:effectLst/>
                <a:latin typeface="Arial" panose="020B0604020202020204" pitchFamily="34" charset="0"/>
              </a:rPr>
              <a:t>, which is the top layer of the network, oversees relaying user application requests to lower levels. File transfer, email, remote login, data entry and other common applications take place at this layer.</a:t>
            </a:r>
          </a:p>
          <a:p>
            <a:endParaRPr lang="en-US"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27</a:t>
            </a:fld>
            <a:endParaRPr lang="en-US" altLang="zh-TW"/>
          </a:p>
        </p:txBody>
      </p:sp>
    </p:spTree>
    <p:extLst>
      <p:ext uri="{BB962C8B-B14F-4D97-AF65-F5344CB8AC3E}">
        <p14:creationId xmlns:p14="http://schemas.microsoft.com/office/powerpoint/2010/main" val="241241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8AB7A6F6-555C-4048-8F00-44DE3365B498}" type="slidenum">
              <a:rPr lang="en-US">
                <a:latin typeface="Arial" charset="0"/>
              </a:rPr>
              <a:pPr/>
              <a:t>31</a:t>
            </a:fld>
            <a:endParaRPr lang="en-US">
              <a:latin typeface="Arial"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Teaching tip</a:t>
            </a:r>
          </a:p>
          <a:p>
            <a:pPr eaLnBrk="1" hangingPunct="1"/>
            <a:r>
              <a:rPr lang="en-US">
                <a:latin typeface="Arial" charset="0"/>
                <a:cs typeface="Times" pitchFamily="18" charset="0"/>
              </a:rPr>
              <a:t>Point out that the speed of the cable is the number before the word Base.</a:t>
            </a:r>
            <a:r>
              <a:rPr lang="en-US">
                <a:latin typeface="Arial" charset="0"/>
              </a:rPr>
              <a:t> </a:t>
            </a:r>
          </a:p>
        </p:txBody>
      </p:sp>
    </p:spTree>
    <p:extLst>
      <p:ext uri="{BB962C8B-B14F-4D97-AF65-F5344CB8AC3E}">
        <p14:creationId xmlns:p14="http://schemas.microsoft.com/office/powerpoint/2010/main" val="4183301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6" name="Line 9"/>
          <p:cNvSpPr>
            <a:spLocks noChangeShapeType="1"/>
          </p:cNvSpPr>
          <p:nvPr/>
        </p:nvSpPr>
        <p:spPr bwMode="auto">
          <a:xfrm>
            <a:off x="762000" y="1371600"/>
            <a:ext cx="8077200" cy="0"/>
          </a:xfrm>
          <a:prstGeom prst="line">
            <a:avLst/>
          </a:prstGeom>
          <a:noFill/>
          <a:ln w="9525">
            <a:solidFill>
              <a:schemeClr val="tx1"/>
            </a:solidFill>
            <a:round/>
            <a:headEnd/>
            <a:tailEnd/>
          </a:ln>
          <a:effectLst/>
        </p:spPr>
        <p:txBody>
          <a:bodyPr/>
          <a:lstStyle/>
          <a:p>
            <a:pPr>
              <a:defRPr/>
            </a:pPr>
            <a:endParaRPr lang="en-US"/>
          </a:p>
        </p:txBody>
      </p:sp>
      <p:sp>
        <p:nvSpPr>
          <p:cNvPr id="151554" name="Rectangle 2"/>
          <p:cNvSpPr>
            <a:spLocks noGrp="1" noChangeArrowheads="1"/>
          </p:cNvSpPr>
          <p:nvPr>
            <p:ph type="ctrTitle"/>
          </p:nvPr>
        </p:nvSpPr>
        <p:spPr>
          <a:xfrm>
            <a:off x="914400" y="1524000"/>
            <a:ext cx="7924800" cy="1752600"/>
          </a:xfrm>
        </p:spPr>
        <p:txBody>
          <a:bodyPr/>
          <a:lstStyle>
            <a:lvl1pPr>
              <a:defRPr sz="4200"/>
            </a:lvl1pPr>
          </a:lstStyle>
          <a:p>
            <a:r>
              <a:rPr lang="en-US" altLang="en-US"/>
              <a:t>Click to edit Master title style</a:t>
            </a:r>
            <a:endParaRPr lang="en-US" altLang="en-US" dirty="0"/>
          </a:p>
        </p:txBody>
      </p:sp>
      <p:sp>
        <p:nvSpPr>
          <p:cNvPr id="151555" name="Rectangle 3"/>
          <p:cNvSpPr>
            <a:spLocks noGrp="1" noChangeArrowheads="1"/>
          </p:cNvSpPr>
          <p:nvPr>
            <p:ph type="subTitle" idx="1"/>
          </p:nvPr>
        </p:nvSpPr>
        <p:spPr>
          <a:xfrm>
            <a:off x="914400" y="3962400"/>
            <a:ext cx="5715000" cy="1752600"/>
          </a:xfrm>
        </p:spPr>
        <p:txBody>
          <a:bodyPr/>
          <a:lstStyle>
            <a:lvl1pPr marL="0" indent="0">
              <a:buFont typeface="Wingdings" pitchFamily="2" charset="2"/>
              <a:buNone/>
              <a:defRPr sz="3000"/>
            </a:lvl1pPr>
          </a:lstStyle>
          <a:p>
            <a:r>
              <a:rPr lang="en-US" altLang="en-US"/>
              <a:t>Click to edit Master subtitle style</a:t>
            </a:r>
            <a:endParaRPr lang="en-US" altLang="en-US" dirty="0"/>
          </a:p>
        </p:txBody>
      </p:sp>
      <p:sp>
        <p:nvSpPr>
          <p:cNvPr id="8"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305800" cy="685800"/>
          </a:xfrm>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304800" y="1066800"/>
            <a:ext cx="8534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305800" cy="762000"/>
          </a:xfrm>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112838"/>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52600"/>
            <a:ext cx="4114800" cy="4800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2001" y="1112838"/>
            <a:ext cx="4267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1752600"/>
            <a:ext cx="4267199" cy="4800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295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3500" y="1295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228601"/>
            <a:ext cx="8305800" cy="761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sp>
        <p:nvSpPr>
          <p:cNvPr id="3075" name="Rectangle 3"/>
          <p:cNvSpPr>
            <a:spLocks noGrp="1" noChangeArrowheads="1"/>
          </p:cNvSpPr>
          <p:nvPr>
            <p:ph type="body" idx="1"/>
          </p:nvPr>
        </p:nvSpPr>
        <p:spPr bwMode="auto">
          <a:xfrm>
            <a:off x="304800" y="1066800"/>
            <a:ext cx="8610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50535" name="Freeform 7"/>
          <p:cNvSpPr>
            <a:spLocks noChangeArrowheads="1"/>
          </p:cNvSpPr>
          <p:nvPr/>
        </p:nvSpPr>
        <p:spPr bwMode="auto">
          <a:xfrm>
            <a:off x="381000" y="228600"/>
            <a:ext cx="84582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50537" name="Line 9"/>
          <p:cNvSpPr>
            <a:spLocks noChangeShapeType="1"/>
          </p:cNvSpPr>
          <p:nvPr/>
        </p:nvSpPr>
        <p:spPr bwMode="auto">
          <a:xfrm>
            <a:off x="762000" y="1066800"/>
            <a:ext cx="8077200" cy="0"/>
          </a:xfrm>
          <a:prstGeom prst="line">
            <a:avLst/>
          </a:prstGeom>
          <a:noFill/>
          <a:ln w="9525">
            <a:solidFill>
              <a:schemeClr val="tx1"/>
            </a:solidFill>
            <a:round/>
            <a:headEnd/>
            <a:tailEnd/>
          </a:ln>
          <a:effectLst/>
        </p:spPr>
        <p:txBody>
          <a:bodyPr/>
          <a:lstStyle/>
          <a:p>
            <a:pPr>
              <a:defRPr/>
            </a:pPr>
            <a:endParaRPr lang="en-US"/>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Lst>
  <p:hf hdr="0" ftr="0" dt="0"/>
  <p:txStyles>
    <p:titleStyle>
      <a:lvl1pPr algn="l" rtl="0" eaLnBrk="1" fontAlgn="base" hangingPunct="1">
        <a:spcBef>
          <a:spcPct val="0"/>
        </a:spcBef>
        <a:spcAft>
          <a:spcPct val="0"/>
        </a:spcAft>
        <a:defRPr sz="4200">
          <a:solidFill>
            <a:srgbClr val="0000CC"/>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524000"/>
            <a:ext cx="6477000" cy="2819400"/>
          </a:xfrm>
        </p:spPr>
        <p:txBody>
          <a:bodyPr/>
          <a:lstStyle/>
          <a:p>
            <a:pPr algn="ctr"/>
            <a:r>
              <a:rPr lang="en-US" b="1" dirty="0"/>
              <a:t>CSC 101</a:t>
            </a:r>
            <a:br>
              <a:rPr lang="en-US" b="1" dirty="0"/>
            </a:br>
            <a:r>
              <a:rPr lang="en-US" b="1" dirty="0"/>
              <a:t>Introduction to Computing</a:t>
            </a:r>
            <a:br>
              <a:rPr lang="en-US" b="1" dirty="0"/>
            </a:br>
            <a:br>
              <a:rPr lang="en-US" b="1" dirty="0"/>
            </a:br>
            <a:r>
              <a:rPr lang="en-US" b="1"/>
              <a:t>Lecture 18</a:t>
            </a:r>
            <a:br>
              <a:rPr lang="en-US" b="1" dirty="0"/>
            </a:br>
            <a:endParaRPr lang="en-US" b="1" dirty="0"/>
          </a:p>
        </p:txBody>
      </p:sp>
      <p:sp>
        <p:nvSpPr>
          <p:cNvPr id="3" name="Subtitle 2"/>
          <p:cNvSpPr>
            <a:spLocks noGrp="1"/>
          </p:cNvSpPr>
          <p:nvPr>
            <p:ph type="subTitle" idx="1"/>
          </p:nvPr>
        </p:nvSpPr>
        <p:spPr>
          <a:xfrm>
            <a:off x="1447800" y="4648200"/>
            <a:ext cx="5715000" cy="1066800"/>
          </a:xfrm>
        </p:spPr>
        <p:txBody>
          <a:bodyPr/>
          <a:lstStyle/>
          <a:p>
            <a:pPr algn="ctr"/>
            <a:r>
              <a:rPr lang="en-US" dirty="0"/>
              <a:t>Mr. Khurram Nissar </a:t>
            </a:r>
            <a:r>
              <a:rPr lang="en-US" sz="2400" dirty="0">
                <a:solidFill>
                  <a:srgbClr val="000099"/>
                </a:solidFill>
              </a:rPr>
              <a:t>Khurramnissar.edu.pk</a:t>
            </a:r>
            <a:endParaRPr lang="en-US" sz="2800" dirty="0">
              <a:solidFill>
                <a:srgbClr val="000099"/>
              </a:solidFill>
            </a:endParaRPr>
          </a:p>
        </p:txBody>
      </p:sp>
      <p:sp>
        <p:nvSpPr>
          <p:cNvPr id="5"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Wireless Media</a:t>
            </a:r>
          </a:p>
        </p:txBody>
      </p:sp>
      <p:sp>
        <p:nvSpPr>
          <p:cNvPr id="51203" name="Rectangle 3"/>
          <p:cNvSpPr>
            <a:spLocks noGrp="1" noChangeArrowheads="1"/>
          </p:cNvSpPr>
          <p:nvPr>
            <p:ph idx="1"/>
          </p:nvPr>
        </p:nvSpPr>
        <p:spPr/>
        <p:txBody>
          <a:bodyPr/>
          <a:lstStyle/>
          <a:p>
            <a:r>
              <a:rPr lang="en-US"/>
              <a:t>Data transmitted through the air</a:t>
            </a:r>
          </a:p>
          <a:p>
            <a:r>
              <a:rPr lang="en-US"/>
              <a:t>LANs use radio waves</a:t>
            </a:r>
          </a:p>
          <a:p>
            <a:r>
              <a:rPr lang="en-US"/>
              <a:t>WANs use microwave signals</a:t>
            </a:r>
          </a:p>
          <a:p>
            <a:r>
              <a:rPr lang="en-US"/>
              <a:t>Easy to setup</a:t>
            </a:r>
          </a:p>
          <a:p>
            <a:r>
              <a:rPr lang="en-US"/>
              <a:t>Difficult to secure</a:t>
            </a:r>
          </a:p>
        </p:txBody>
      </p:sp>
      <p:pic>
        <p:nvPicPr>
          <p:cNvPr id="51204" name="Picture 4" descr="D:\My Documents\!books\norton im\chapter 9\wireless.tif"/>
          <p:cNvPicPr>
            <a:picLocks noChangeAspect="1" noChangeArrowheads="1"/>
          </p:cNvPicPr>
          <p:nvPr/>
        </p:nvPicPr>
        <p:blipFill>
          <a:blip r:embed="rId3" cstate="print"/>
          <a:srcRect/>
          <a:stretch>
            <a:fillRect/>
          </a:stretch>
        </p:blipFill>
        <p:spPr bwMode="auto">
          <a:xfrm>
            <a:off x="5181600" y="3276600"/>
            <a:ext cx="3289300" cy="3175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Transmission Media</a:t>
            </a:r>
          </a:p>
        </p:txBody>
      </p:sp>
      <p:sp>
        <p:nvSpPr>
          <p:cNvPr id="3" name="Content Placeholder 2"/>
          <p:cNvSpPr>
            <a:spLocks noGrp="1"/>
          </p:cNvSpPr>
          <p:nvPr>
            <p:ph idx="1"/>
          </p:nvPr>
        </p:nvSpPr>
        <p:spPr>
          <a:xfrm>
            <a:off x="304800" y="1066800"/>
            <a:ext cx="8534400" cy="2362200"/>
          </a:xfrm>
        </p:spPr>
        <p:txBody>
          <a:bodyPr/>
          <a:lstStyle/>
          <a:p>
            <a:r>
              <a:rPr lang="en-US" b="1" dirty="0">
                <a:solidFill>
                  <a:srgbClr val="A52439"/>
                </a:solidFill>
              </a:rPr>
              <a:t>Broadcast Radio</a:t>
            </a:r>
            <a:r>
              <a:rPr lang="en-US" b="1" dirty="0"/>
              <a:t> </a:t>
            </a:r>
            <a:r>
              <a:rPr lang="en-US" dirty="0"/>
              <a:t>distributes radio signals over long and short distances</a:t>
            </a:r>
            <a:endParaRPr lang="en-US" dirty="0">
              <a:solidFill>
                <a:srgbClr val="A52439"/>
              </a:solidFill>
            </a:endParaRPr>
          </a:p>
          <a:p>
            <a:r>
              <a:rPr lang="en-US" b="1" dirty="0">
                <a:solidFill>
                  <a:srgbClr val="A52439"/>
                </a:solidFill>
              </a:rPr>
              <a:t>Cellular radio</a:t>
            </a:r>
            <a:r>
              <a:rPr lang="en-US" dirty="0">
                <a:solidFill>
                  <a:srgbClr val="A52439"/>
                </a:solidFill>
              </a:rPr>
              <a:t> </a:t>
            </a:r>
            <a:r>
              <a:rPr lang="en-US" dirty="0"/>
              <a:t>is a form of broadcast radio that is used widely for mobile communications</a:t>
            </a:r>
            <a:endParaRPr lang="en-US" b="1" dirty="0"/>
          </a:p>
          <a:p>
            <a:endParaRPr lang="en-US" dirty="0"/>
          </a:p>
        </p:txBody>
      </p:sp>
      <p:pic>
        <p:nvPicPr>
          <p:cNvPr id="5" name="Picture 4" descr="Fig9-40.gif"/>
          <p:cNvPicPr>
            <a:picLocks noChangeAspect="1"/>
          </p:cNvPicPr>
          <p:nvPr/>
        </p:nvPicPr>
        <p:blipFill>
          <a:blip r:embed="rId2" cstate="print"/>
          <a:srcRect/>
          <a:stretch>
            <a:fillRect/>
          </a:stretch>
        </p:blipFill>
        <p:spPr bwMode="auto">
          <a:xfrm>
            <a:off x="2438400" y="3115170"/>
            <a:ext cx="4662488" cy="3619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Transmission Media</a:t>
            </a:r>
          </a:p>
        </p:txBody>
      </p:sp>
      <p:sp>
        <p:nvSpPr>
          <p:cNvPr id="3" name="Content Placeholder 2"/>
          <p:cNvSpPr>
            <a:spLocks noGrp="1"/>
          </p:cNvSpPr>
          <p:nvPr>
            <p:ph idx="1"/>
          </p:nvPr>
        </p:nvSpPr>
        <p:spPr>
          <a:xfrm>
            <a:off x="304800" y="1066800"/>
            <a:ext cx="8534400" cy="2971800"/>
          </a:xfrm>
        </p:spPr>
        <p:txBody>
          <a:bodyPr/>
          <a:lstStyle/>
          <a:p>
            <a:r>
              <a:rPr lang="en-US" b="1" dirty="0">
                <a:solidFill>
                  <a:srgbClr val="A52439"/>
                </a:solidFill>
              </a:rPr>
              <a:t>Microwaves</a:t>
            </a:r>
            <a:r>
              <a:rPr lang="en-US" dirty="0"/>
              <a:t> are radio waves that provide a high-speed signal transmission</a:t>
            </a:r>
          </a:p>
          <a:p>
            <a:r>
              <a:rPr lang="en-US" dirty="0"/>
              <a:t>A microwave station is an earth-based reflective disk used for microwave communications.</a:t>
            </a:r>
          </a:p>
          <a:p>
            <a:pPr lvl="1"/>
            <a:r>
              <a:rPr lang="en-US" dirty="0"/>
              <a:t>It must transmit in straight line with no obstructions</a:t>
            </a:r>
          </a:p>
        </p:txBody>
      </p:sp>
      <p:pic>
        <p:nvPicPr>
          <p:cNvPr id="4" name="Picture 3" descr="Fig9-41.gif"/>
          <p:cNvPicPr>
            <a:picLocks noChangeAspect="1"/>
          </p:cNvPicPr>
          <p:nvPr/>
        </p:nvPicPr>
        <p:blipFill>
          <a:blip r:embed="rId2" cstate="print"/>
          <a:srcRect/>
          <a:stretch>
            <a:fillRect/>
          </a:stretch>
        </p:blipFill>
        <p:spPr bwMode="auto">
          <a:xfrm>
            <a:off x="5119286" y="4114800"/>
            <a:ext cx="3262714" cy="2344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Transmission Media</a:t>
            </a:r>
          </a:p>
        </p:txBody>
      </p:sp>
      <p:sp>
        <p:nvSpPr>
          <p:cNvPr id="3" name="Content Placeholder 2"/>
          <p:cNvSpPr>
            <a:spLocks noGrp="1"/>
          </p:cNvSpPr>
          <p:nvPr>
            <p:ph idx="1"/>
          </p:nvPr>
        </p:nvSpPr>
        <p:spPr>
          <a:xfrm>
            <a:off x="304800" y="1066800"/>
            <a:ext cx="4114800" cy="5486400"/>
          </a:xfrm>
        </p:spPr>
        <p:txBody>
          <a:bodyPr/>
          <a:lstStyle/>
          <a:p>
            <a:r>
              <a:rPr lang="en-US" dirty="0"/>
              <a:t>A </a:t>
            </a:r>
            <a:r>
              <a:rPr lang="en-US" b="1" dirty="0">
                <a:solidFill>
                  <a:srgbClr val="A52439"/>
                </a:solidFill>
              </a:rPr>
              <a:t>communications satellite</a:t>
            </a:r>
            <a:r>
              <a:rPr lang="en-US" dirty="0">
                <a:solidFill>
                  <a:srgbClr val="A52439"/>
                </a:solidFill>
              </a:rPr>
              <a:t> </a:t>
            </a:r>
            <a:r>
              <a:rPr lang="en-US" dirty="0"/>
              <a:t>is a space station that receives microwave signals from an earth-based station, amplifies it, and broadcasts the signal over a wide area</a:t>
            </a:r>
          </a:p>
          <a:p>
            <a:endParaRPr lang="en-US" dirty="0"/>
          </a:p>
        </p:txBody>
      </p:sp>
      <p:pic>
        <p:nvPicPr>
          <p:cNvPr id="4" name="Content Placeholder 6"/>
          <p:cNvPicPr>
            <a:picLocks noChangeAspect="1"/>
          </p:cNvPicPr>
          <p:nvPr/>
        </p:nvPicPr>
        <p:blipFill>
          <a:blip r:embed="rId2" cstate="print"/>
          <a:srcRect/>
          <a:stretch>
            <a:fillRect/>
          </a:stretch>
        </p:blipFill>
        <p:spPr>
          <a:xfrm>
            <a:off x="4572000" y="1219200"/>
            <a:ext cx="4108450" cy="53145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WirelessTransmission </a:t>
            </a:r>
            <a:r>
              <a:rPr lang="en-US" dirty="0"/>
              <a:t>Media</a:t>
            </a:r>
          </a:p>
        </p:txBody>
      </p:sp>
      <p:sp>
        <p:nvSpPr>
          <p:cNvPr id="3" name="Content Placeholder 2"/>
          <p:cNvSpPr>
            <a:spLocks noGrp="1"/>
          </p:cNvSpPr>
          <p:nvPr>
            <p:ph idx="1"/>
          </p:nvPr>
        </p:nvSpPr>
        <p:spPr>
          <a:xfrm>
            <a:off x="304800" y="1066800"/>
            <a:ext cx="2819400" cy="5410200"/>
          </a:xfrm>
        </p:spPr>
        <p:txBody>
          <a:bodyPr/>
          <a:lstStyle/>
          <a:p>
            <a:r>
              <a:rPr lang="en-US" dirty="0"/>
              <a:t>Used when inconvenient, impractical, or impossible to install cables</a:t>
            </a:r>
          </a:p>
          <a:p>
            <a:r>
              <a:rPr lang="en-US" dirty="0"/>
              <a:t>Includes Bluetooth and IrDA</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124200" y="1143000"/>
            <a:ext cx="5791200" cy="52768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Network Linking Devices</a:t>
            </a:r>
          </a:p>
        </p:txBody>
      </p:sp>
      <p:sp>
        <p:nvSpPr>
          <p:cNvPr id="53251" name="Rectangle 3"/>
          <p:cNvSpPr>
            <a:spLocks noGrp="1" noChangeArrowheads="1"/>
          </p:cNvSpPr>
          <p:nvPr>
            <p:ph idx="1"/>
          </p:nvPr>
        </p:nvSpPr>
        <p:spPr/>
        <p:txBody>
          <a:bodyPr/>
          <a:lstStyle/>
          <a:p>
            <a:r>
              <a:rPr lang="en-US" dirty="0"/>
              <a:t>Connect nodes in the network</a:t>
            </a:r>
          </a:p>
          <a:p>
            <a:r>
              <a:rPr lang="en-US" dirty="0"/>
              <a:t>Cable runs from node to device</a:t>
            </a:r>
          </a:p>
          <a:p>
            <a:r>
              <a:rPr lang="en-US" dirty="0"/>
              <a:t>Crossover cable connects two computers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Network Interface Cards</a:t>
            </a:r>
          </a:p>
        </p:txBody>
      </p:sp>
      <p:sp>
        <p:nvSpPr>
          <p:cNvPr id="52227" name="Rectangle 3"/>
          <p:cNvSpPr>
            <a:spLocks noGrp="1" noChangeArrowheads="1"/>
          </p:cNvSpPr>
          <p:nvPr>
            <p:ph idx="1"/>
          </p:nvPr>
        </p:nvSpPr>
        <p:spPr/>
        <p:txBody>
          <a:bodyPr/>
          <a:lstStyle/>
          <a:p>
            <a:r>
              <a:rPr lang="en-US" dirty="0"/>
              <a:t>Network adapter</a:t>
            </a:r>
          </a:p>
          <a:p>
            <a:r>
              <a:rPr lang="en-US" dirty="0"/>
              <a:t>Connects node to the media</a:t>
            </a:r>
          </a:p>
          <a:p>
            <a:r>
              <a:rPr lang="en-US" dirty="0"/>
              <a:t>Unique Machine Access Code (MAC)</a:t>
            </a:r>
          </a:p>
        </p:txBody>
      </p:sp>
      <p:pic>
        <p:nvPicPr>
          <p:cNvPr id="52228" name="Picture 4" descr="D:\My Documents\!books\norton im\chapter 9\NIC.tif"/>
          <p:cNvPicPr>
            <a:picLocks noChangeAspect="1" noChangeArrowheads="1"/>
          </p:cNvPicPr>
          <p:nvPr/>
        </p:nvPicPr>
        <p:blipFill>
          <a:blip r:embed="rId3" cstate="print"/>
          <a:srcRect/>
          <a:stretch>
            <a:fillRect/>
          </a:stretch>
        </p:blipFill>
        <p:spPr bwMode="auto">
          <a:xfrm>
            <a:off x="5181600" y="3886200"/>
            <a:ext cx="3657600" cy="232251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Devices</a:t>
            </a:r>
          </a:p>
        </p:txBody>
      </p:sp>
      <p:sp>
        <p:nvSpPr>
          <p:cNvPr id="3" name="Content Placeholder 2"/>
          <p:cNvSpPr>
            <a:spLocks noGrp="1"/>
          </p:cNvSpPr>
          <p:nvPr>
            <p:ph idx="1"/>
          </p:nvPr>
        </p:nvSpPr>
        <p:spPr>
          <a:xfrm>
            <a:off x="304800" y="1066800"/>
            <a:ext cx="8534400" cy="2438400"/>
          </a:xfrm>
        </p:spPr>
        <p:txBody>
          <a:bodyPr/>
          <a:lstStyle/>
          <a:p>
            <a:r>
              <a:rPr lang="en-US" dirty="0"/>
              <a:t>A </a:t>
            </a:r>
            <a:r>
              <a:rPr lang="en-US" b="1" dirty="0">
                <a:solidFill>
                  <a:srgbClr val="A52439"/>
                </a:solidFill>
              </a:rPr>
              <a:t>network card</a:t>
            </a:r>
            <a:r>
              <a:rPr lang="en-US" dirty="0">
                <a:solidFill>
                  <a:srgbClr val="A52439"/>
                </a:solidFill>
              </a:rPr>
              <a:t>  (NIC) </a:t>
            </a:r>
            <a:r>
              <a:rPr lang="en-US" dirty="0"/>
              <a:t>enables a computer or device to access a network</a:t>
            </a:r>
          </a:p>
          <a:p>
            <a:r>
              <a:rPr lang="en-US" dirty="0"/>
              <a:t>Available in a variety of styles</a:t>
            </a:r>
          </a:p>
          <a:p>
            <a:r>
              <a:rPr lang="en-US" dirty="0"/>
              <a:t>Wireless network cards often have an antenna</a:t>
            </a:r>
          </a:p>
          <a:p>
            <a:endParaRPr lang="en-US" dirty="0"/>
          </a:p>
        </p:txBody>
      </p:sp>
      <p:pic>
        <p:nvPicPr>
          <p:cNvPr id="4" name="Content Placeholder 6"/>
          <p:cNvPicPr>
            <a:picLocks noChangeAspect="1"/>
          </p:cNvPicPr>
          <p:nvPr/>
        </p:nvPicPr>
        <p:blipFill>
          <a:blip r:embed="rId2" cstate="print"/>
          <a:srcRect/>
          <a:stretch>
            <a:fillRect/>
          </a:stretch>
        </p:blipFill>
        <p:spPr>
          <a:xfrm>
            <a:off x="3657600" y="3733800"/>
            <a:ext cx="4845760" cy="27447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Devices</a:t>
            </a:r>
          </a:p>
        </p:txBody>
      </p:sp>
      <p:sp>
        <p:nvSpPr>
          <p:cNvPr id="3" name="Content Placeholder 2"/>
          <p:cNvSpPr>
            <a:spLocks noGrp="1"/>
          </p:cNvSpPr>
          <p:nvPr>
            <p:ph idx="1"/>
          </p:nvPr>
        </p:nvSpPr>
        <p:spPr/>
        <p:txBody>
          <a:bodyPr/>
          <a:lstStyle/>
          <a:p>
            <a:r>
              <a:rPr lang="en-US" dirty="0"/>
              <a:t>A hub or switch connects several devices in a network together</a:t>
            </a:r>
          </a:p>
          <a:p>
            <a:r>
              <a:rPr lang="en-US" dirty="0"/>
              <a:t>Device that provides central point for cables in network</a:t>
            </a:r>
          </a:p>
        </p:txBody>
      </p:sp>
      <p:pic>
        <p:nvPicPr>
          <p:cNvPr id="4" name="Picture 3"/>
          <p:cNvPicPr>
            <a:picLocks noChangeAspect="1"/>
          </p:cNvPicPr>
          <p:nvPr/>
        </p:nvPicPr>
        <p:blipFill>
          <a:blip r:embed="rId2" cstate="print"/>
          <a:srcRect/>
          <a:stretch>
            <a:fillRect/>
          </a:stretch>
        </p:blipFill>
        <p:spPr bwMode="auto">
          <a:xfrm>
            <a:off x="304800" y="3810000"/>
            <a:ext cx="8428038" cy="26908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t>Hubs</a:t>
            </a:r>
          </a:p>
        </p:txBody>
      </p:sp>
      <p:sp>
        <p:nvSpPr>
          <p:cNvPr id="54275" name="Rectangle 3"/>
          <p:cNvSpPr>
            <a:spLocks noGrp="1" noChangeArrowheads="1"/>
          </p:cNvSpPr>
          <p:nvPr>
            <p:ph idx="1"/>
          </p:nvPr>
        </p:nvSpPr>
        <p:spPr/>
        <p:txBody>
          <a:bodyPr/>
          <a:lstStyle/>
          <a:p>
            <a:r>
              <a:rPr lang="en-US" dirty="0"/>
              <a:t>Center of a star network</a:t>
            </a:r>
          </a:p>
          <a:p>
            <a:r>
              <a:rPr lang="en-US" dirty="0"/>
              <a:t>All nodes receive transmitted packets</a:t>
            </a:r>
          </a:p>
          <a:p>
            <a:r>
              <a:rPr lang="en-US" dirty="0"/>
              <a:t>Slow and insecure</a:t>
            </a:r>
          </a:p>
        </p:txBody>
      </p:sp>
      <p:pic>
        <p:nvPicPr>
          <p:cNvPr id="2050" name="Picture 2"/>
          <p:cNvPicPr>
            <a:picLocks noChangeAspect="1" noChangeArrowheads="1"/>
          </p:cNvPicPr>
          <p:nvPr/>
        </p:nvPicPr>
        <p:blipFill>
          <a:blip r:embed="rId2" cstate="print"/>
          <a:srcRect/>
          <a:stretch>
            <a:fillRect/>
          </a:stretch>
        </p:blipFill>
        <p:spPr bwMode="auto">
          <a:xfrm>
            <a:off x="5638800" y="2133600"/>
            <a:ext cx="3276600" cy="25336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Network Media</a:t>
            </a:r>
          </a:p>
        </p:txBody>
      </p:sp>
      <p:sp>
        <p:nvSpPr>
          <p:cNvPr id="47107" name="Rectangle 3"/>
          <p:cNvSpPr>
            <a:spLocks noGrp="1" noChangeArrowheads="1"/>
          </p:cNvSpPr>
          <p:nvPr>
            <p:ph idx="1"/>
          </p:nvPr>
        </p:nvSpPr>
        <p:spPr/>
        <p:txBody>
          <a:bodyPr/>
          <a:lstStyle/>
          <a:p>
            <a:r>
              <a:rPr lang="en-US" dirty="0"/>
              <a:t>Media refers to the means used to link a network's nodes together</a:t>
            </a:r>
          </a:p>
          <a:p>
            <a:r>
              <a:rPr lang="en-US" dirty="0"/>
              <a:t>communications channel is the transmission media on which data, instructions, or information travel in a communications system.</a:t>
            </a:r>
          </a:p>
          <a:p>
            <a:r>
              <a:rPr lang="en-US" dirty="0"/>
              <a:t>Choice impacts</a:t>
            </a:r>
          </a:p>
          <a:p>
            <a:pPr lvl="1"/>
            <a:r>
              <a:rPr lang="en-US" dirty="0"/>
              <a:t>Speed</a:t>
            </a:r>
          </a:p>
          <a:p>
            <a:pPr lvl="1"/>
            <a:r>
              <a:rPr lang="en-US" dirty="0"/>
              <a:t>Security</a:t>
            </a:r>
          </a:p>
          <a:p>
            <a:pPr lvl="1"/>
            <a:r>
              <a:rPr lang="en-US" dirty="0"/>
              <a:t>Size</a:t>
            </a:r>
          </a:p>
          <a:p>
            <a:pPr>
              <a:buFontTx/>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Switches</a:t>
            </a:r>
          </a:p>
        </p:txBody>
      </p:sp>
      <p:sp>
        <p:nvSpPr>
          <p:cNvPr id="55299" name="Rectangle 3"/>
          <p:cNvSpPr>
            <a:spLocks noGrp="1" noChangeArrowheads="1"/>
          </p:cNvSpPr>
          <p:nvPr>
            <p:ph idx="1"/>
          </p:nvPr>
        </p:nvSpPr>
        <p:spPr/>
        <p:txBody>
          <a:bodyPr/>
          <a:lstStyle/>
          <a:p>
            <a:r>
              <a:rPr lang="en-US" dirty="0"/>
              <a:t>Replacement for hubs</a:t>
            </a:r>
          </a:p>
          <a:p>
            <a:r>
              <a:rPr lang="en-US" dirty="0"/>
              <a:t>Only intended node receives transmission</a:t>
            </a:r>
          </a:p>
          <a:p>
            <a:r>
              <a:rPr lang="en-US" dirty="0"/>
              <a:t>Fast and secure</a:t>
            </a:r>
          </a:p>
        </p:txBody>
      </p:sp>
      <p:pic>
        <p:nvPicPr>
          <p:cNvPr id="3074" name="Picture 2"/>
          <p:cNvPicPr>
            <a:picLocks noChangeAspect="1" noChangeArrowheads="1"/>
          </p:cNvPicPr>
          <p:nvPr/>
        </p:nvPicPr>
        <p:blipFill>
          <a:blip r:embed="rId3" cstate="print"/>
          <a:srcRect/>
          <a:stretch>
            <a:fillRect/>
          </a:stretch>
        </p:blipFill>
        <p:spPr bwMode="auto">
          <a:xfrm>
            <a:off x="4724400" y="2209800"/>
            <a:ext cx="4252912" cy="216693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Bridge</a:t>
            </a:r>
          </a:p>
        </p:txBody>
      </p:sp>
      <p:sp>
        <p:nvSpPr>
          <p:cNvPr id="56323" name="Rectangle 3"/>
          <p:cNvSpPr>
            <a:spLocks noGrp="1" noChangeArrowheads="1"/>
          </p:cNvSpPr>
          <p:nvPr>
            <p:ph idx="1"/>
          </p:nvPr>
        </p:nvSpPr>
        <p:spPr/>
        <p:txBody>
          <a:bodyPr/>
          <a:lstStyle/>
          <a:p>
            <a:r>
              <a:rPr lang="en-US" dirty="0"/>
              <a:t>Connects two or more LANs together</a:t>
            </a:r>
          </a:p>
          <a:p>
            <a:r>
              <a:rPr lang="en-US" dirty="0"/>
              <a:t>Packets sent to remote LAN cross</a:t>
            </a:r>
          </a:p>
          <a:p>
            <a:pPr lvl="1"/>
            <a:r>
              <a:rPr lang="en-US" dirty="0"/>
              <a:t>Other packets do not cross</a:t>
            </a:r>
          </a:p>
          <a:p>
            <a:r>
              <a:rPr lang="en-US" dirty="0"/>
              <a:t>Segments the network on MAC addresses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Router</a:t>
            </a:r>
          </a:p>
        </p:txBody>
      </p:sp>
      <p:sp>
        <p:nvSpPr>
          <p:cNvPr id="57347" name="Rectangle 3"/>
          <p:cNvSpPr>
            <a:spLocks noGrp="1" noChangeArrowheads="1"/>
          </p:cNvSpPr>
          <p:nvPr>
            <p:ph idx="1"/>
          </p:nvPr>
        </p:nvSpPr>
        <p:spPr/>
        <p:txBody>
          <a:bodyPr/>
          <a:lstStyle/>
          <a:p>
            <a:r>
              <a:rPr lang="en-US" dirty="0"/>
              <a:t>Connects two or more LANs together</a:t>
            </a:r>
          </a:p>
          <a:p>
            <a:r>
              <a:rPr lang="en-US" dirty="0"/>
              <a:t>Packets sent to remote LAN cross</a:t>
            </a:r>
          </a:p>
          <a:p>
            <a:r>
              <a:rPr lang="en-US" dirty="0"/>
              <a:t>Network is segmented by IP address</a:t>
            </a:r>
          </a:p>
          <a:p>
            <a:r>
              <a:rPr lang="en-US" dirty="0"/>
              <a:t>Connect internal networks to the Internet</a:t>
            </a:r>
          </a:p>
          <a:p>
            <a:r>
              <a:rPr lang="en-US" dirty="0"/>
              <a:t>Need configured before installation</a:t>
            </a:r>
          </a:p>
        </p:txBody>
      </p:sp>
      <p:pic>
        <p:nvPicPr>
          <p:cNvPr id="57348" name="Picture 4" descr="D:\My Documents\!books\norton im\chapter 9\router.tif"/>
          <p:cNvPicPr>
            <a:picLocks noChangeAspect="1" noChangeArrowheads="1"/>
          </p:cNvPicPr>
          <p:nvPr/>
        </p:nvPicPr>
        <p:blipFill>
          <a:blip r:embed="rId3" cstate="print"/>
          <a:srcRect/>
          <a:stretch>
            <a:fillRect/>
          </a:stretch>
        </p:blipFill>
        <p:spPr bwMode="auto">
          <a:xfrm>
            <a:off x="5410200" y="4419600"/>
            <a:ext cx="3657600" cy="20224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Communication Devices</a:t>
            </a:r>
            <a:endParaRPr lang="en-US" dirty="0"/>
          </a:p>
        </p:txBody>
      </p:sp>
      <p:sp>
        <p:nvSpPr>
          <p:cNvPr id="3" name="Content Placeholder 2"/>
          <p:cNvSpPr>
            <a:spLocks noGrp="1"/>
          </p:cNvSpPr>
          <p:nvPr>
            <p:ph idx="1"/>
          </p:nvPr>
        </p:nvSpPr>
        <p:spPr>
          <a:xfrm>
            <a:off x="304800" y="1066800"/>
            <a:ext cx="5257800" cy="5486400"/>
          </a:xfrm>
        </p:spPr>
        <p:txBody>
          <a:bodyPr/>
          <a:lstStyle/>
          <a:p>
            <a:r>
              <a:rPr lang="en-US" dirty="0"/>
              <a:t>A router connects multiple computers or other routers together and transmits data to its correct destination on a network</a:t>
            </a:r>
          </a:p>
          <a:p>
            <a:r>
              <a:rPr lang="en-US" dirty="0"/>
              <a:t>Routers forward data on Internet using fastest available path</a:t>
            </a:r>
          </a:p>
          <a:p>
            <a:r>
              <a:rPr lang="en-US" dirty="0"/>
              <a:t>Many are protected by a hardware firewall</a:t>
            </a:r>
          </a:p>
        </p:txBody>
      </p:sp>
      <p:pic>
        <p:nvPicPr>
          <p:cNvPr id="4" name="Content Placeholder 5"/>
          <p:cNvPicPr>
            <a:picLocks noChangeAspect="1"/>
          </p:cNvPicPr>
          <p:nvPr/>
        </p:nvPicPr>
        <p:blipFill>
          <a:blip r:embed="rId2" cstate="print"/>
          <a:srcRect/>
          <a:stretch>
            <a:fillRect/>
          </a:stretch>
        </p:blipFill>
        <p:spPr>
          <a:xfrm>
            <a:off x="5562600" y="1143000"/>
            <a:ext cx="3492500" cy="53418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304800"/>
            <a:ext cx="8305800" cy="685800"/>
          </a:xfrm>
        </p:spPr>
        <p:txBody>
          <a:bodyPr/>
          <a:lstStyle/>
          <a:p>
            <a:r>
              <a:rPr lang="en-US" dirty="0"/>
              <a:t>Gateway</a:t>
            </a:r>
          </a:p>
        </p:txBody>
      </p:sp>
      <p:sp>
        <p:nvSpPr>
          <p:cNvPr id="58371" name="Rectangle 3"/>
          <p:cNvSpPr>
            <a:spLocks noGrp="1" noChangeArrowheads="1"/>
          </p:cNvSpPr>
          <p:nvPr>
            <p:ph idx="1"/>
          </p:nvPr>
        </p:nvSpPr>
        <p:spPr/>
        <p:txBody>
          <a:bodyPr/>
          <a:lstStyle/>
          <a:p>
            <a:r>
              <a:rPr lang="en-US" dirty="0"/>
              <a:t>Connects two dissimilar networks</a:t>
            </a:r>
          </a:p>
          <a:p>
            <a:r>
              <a:rPr lang="en-US" dirty="0"/>
              <a:t>Connects coax to twisted pair</a:t>
            </a:r>
          </a:p>
          <a:p>
            <a:r>
              <a:rPr lang="en-US" dirty="0"/>
              <a:t>Most gateways contained in other devices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Devices</a:t>
            </a:r>
          </a:p>
        </p:txBody>
      </p:sp>
      <p:sp>
        <p:nvSpPr>
          <p:cNvPr id="3" name="Content Placeholder 2"/>
          <p:cNvSpPr>
            <a:spLocks noGrp="1"/>
          </p:cNvSpPr>
          <p:nvPr>
            <p:ph idx="1"/>
          </p:nvPr>
        </p:nvSpPr>
        <p:spPr>
          <a:xfrm>
            <a:off x="304800" y="1066800"/>
            <a:ext cx="8534400" cy="2971800"/>
          </a:xfrm>
        </p:spPr>
        <p:txBody>
          <a:bodyPr/>
          <a:lstStyle/>
          <a:p>
            <a:r>
              <a:rPr lang="en-US" sz="3200" dirty="0"/>
              <a:t>A wireless access point is a central communications device that allows computers and devices to transfer data wirelessly among themselves or to a wired network</a:t>
            </a:r>
          </a:p>
        </p:txBody>
      </p:sp>
      <p:pic>
        <p:nvPicPr>
          <p:cNvPr id="4" name="Picture 3" descr="Fig9-30.gif"/>
          <p:cNvPicPr>
            <a:picLocks noChangeAspect="1"/>
          </p:cNvPicPr>
          <p:nvPr/>
        </p:nvPicPr>
        <p:blipFill>
          <a:blip r:embed="rId2" cstate="print"/>
          <a:srcRect/>
          <a:stretch>
            <a:fillRect/>
          </a:stretch>
        </p:blipFill>
        <p:spPr bwMode="auto">
          <a:xfrm>
            <a:off x="4648200" y="3276600"/>
            <a:ext cx="3200400" cy="3238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Network Cabling</a:t>
            </a:r>
          </a:p>
        </p:txBody>
      </p:sp>
      <p:sp>
        <p:nvSpPr>
          <p:cNvPr id="59395" name="Rectangle 3"/>
          <p:cNvSpPr>
            <a:spLocks noGrp="1" noChangeArrowheads="1"/>
          </p:cNvSpPr>
          <p:nvPr>
            <p:ph idx="1"/>
          </p:nvPr>
        </p:nvSpPr>
        <p:spPr/>
        <p:txBody>
          <a:bodyPr/>
          <a:lstStyle/>
          <a:p>
            <a:r>
              <a:rPr lang="en-US"/>
              <a:t>Cabling specifications</a:t>
            </a:r>
          </a:p>
          <a:p>
            <a:pPr lvl="1"/>
            <a:r>
              <a:rPr lang="en-US"/>
              <a:t>Bandwidth measures cable speed</a:t>
            </a:r>
          </a:p>
          <a:p>
            <a:pPr lvl="2"/>
            <a:r>
              <a:rPr lang="en-US"/>
              <a:t>Typically measured in Mbps</a:t>
            </a:r>
          </a:p>
          <a:p>
            <a:pPr lvl="1"/>
            <a:r>
              <a:rPr lang="en-US"/>
              <a:t>Maximum cable length</a:t>
            </a:r>
          </a:p>
          <a:p>
            <a:pPr lvl="1"/>
            <a:r>
              <a:rPr lang="en-US"/>
              <a:t>Connector describes the type of plug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Network Protocols</a:t>
            </a:r>
          </a:p>
        </p:txBody>
      </p:sp>
      <p:sp>
        <p:nvSpPr>
          <p:cNvPr id="64515" name="Rectangle 3"/>
          <p:cNvSpPr>
            <a:spLocks noGrp="1" noChangeArrowheads="1"/>
          </p:cNvSpPr>
          <p:nvPr>
            <p:ph idx="1"/>
          </p:nvPr>
        </p:nvSpPr>
        <p:spPr/>
        <p:txBody>
          <a:bodyPr/>
          <a:lstStyle/>
          <a:p>
            <a:r>
              <a:rPr lang="en-US"/>
              <a:t>Language of the network</a:t>
            </a:r>
          </a:p>
          <a:p>
            <a:pPr lvl="1"/>
            <a:r>
              <a:rPr lang="en-US"/>
              <a:t>Rules of communication</a:t>
            </a:r>
          </a:p>
          <a:p>
            <a:pPr lvl="1"/>
            <a:r>
              <a:rPr lang="en-US"/>
              <a:t>Error resolution</a:t>
            </a:r>
          </a:p>
          <a:p>
            <a:pPr lvl="1"/>
            <a:r>
              <a:rPr lang="en-US"/>
              <a:t>Defines collision and collision recovery</a:t>
            </a:r>
          </a:p>
          <a:p>
            <a:pPr lvl="1"/>
            <a:r>
              <a:rPr lang="en-US"/>
              <a:t>Size of packet</a:t>
            </a:r>
          </a:p>
          <a:p>
            <a:pPr lvl="1"/>
            <a:r>
              <a:rPr lang="en-US"/>
              <a:t>Naming rules for computers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Communication Standards</a:t>
            </a:r>
          </a:p>
        </p:txBody>
      </p:sp>
      <p:sp>
        <p:nvSpPr>
          <p:cNvPr id="3" name="Content Placeholder 2"/>
          <p:cNvSpPr>
            <a:spLocks noGrp="1"/>
          </p:cNvSpPr>
          <p:nvPr>
            <p:ph idx="1"/>
          </p:nvPr>
        </p:nvSpPr>
        <p:spPr>
          <a:xfrm>
            <a:off x="304800" y="1066800"/>
            <a:ext cx="8534400" cy="838200"/>
          </a:xfrm>
        </p:spPr>
        <p:txBody>
          <a:bodyPr/>
          <a:lstStyle/>
          <a:p>
            <a:endParaRPr lang="en-US" dirty="0"/>
          </a:p>
        </p:txBody>
      </p:sp>
      <p:graphicFrame>
        <p:nvGraphicFramePr>
          <p:cNvPr id="5" name="Content Placeholder 6"/>
          <p:cNvGraphicFramePr>
            <a:graphicFrameLocks/>
          </p:cNvGraphicFramePr>
          <p:nvPr>
            <p:extLst>
              <p:ext uri="{D42A27DB-BD31-4B8C-83A1-F6EECF244321}">
                <p14:modId xmlns:p14="http://schemas.microsoft.com/office/powerpoint/2010/main" val="1466637915"/>
              </p:ext>
            </p:extLst>
          </p:nvPr>
        </p:nvGraphicFramePr>
        <p:xfrm>
          <a:off x="152400" y="1600200"/>
          <a:ext cx="88392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2000"/>
                                  </p:stCondLst>
                                  <p:childTnLst>
                                    <p:set>
                                      <p:cBhvr>
                                        <p:cTn id="6" dur="1" fill="hold">
                                          <p:stCondLst>
                                            <p:cond delay="0"/>
                                          </p:stCondLst>
                                        </p:cTn>
                                        <p:tgtEl>
                                          <p:spTgt spid="5">
                                            <p:graphicEl>
                                              <a:dgm id="{A9D97EAB-8E37-4053-9BE0-9E3FAD26B878}"/>
                                            </p:graphicEl>
                                          </p:spTgt>
                                        </p:tgtEl>
                                        <p:attrNameLst>
                                          <p:attrName>style.visibility</p:attrName>
                                        </p:attrNameLst>
                                      </p:cBhvr>
                                      <p:to>
                                        <p:strVal val="visible"/>
                                      </p:to>
                                    </p:set>
                                    <p:animEffect transition="in" filter="dissolve">
                                      <p:cBhvr>
                                        <p:cTn id="7" dur="500"/>
                                        <p:tgtEl>
                                          <p:spTgt spid="5">
                                            <p:graphicEl>
                                              <a:dgm id="{A9D97EAB-8E37-4053-9BE0-9E3FAD26B87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2000"/>
                                  </p:stCondLst>
                                  <p:childTnLst>
                                    <p:set>
                                      <p:cBhvr>
                                        <p:cTn id="11" dur="1" fill="hold">
                                          <p:stCondLst>
                                            <p:cond delay="0"/>
                                          </p:stCondLst>
                                        </p:cTn>
                                        <p:tgtEl>
                                          <p:spTgt spid="5">
                                            <p:graphicEl>
                                              <a:dgm id="{B7567EDE-19B0-4509-933B-71973FA2ECB4}"/>
                                            </p:graphicEl>
                                          </p:spTgt>
                                        </p:tgtEl>
                                        <p:attrNameLst>
                                          <p:attrName>style.visibility</p:attrName>
                                        </p:attrNameLst>
                                      </p:cBhvr>
                                      <p:to>
                                        <p:strVal val="visible"/>
                                      </p:to>
                                    </p:set>
                                    <p:animEffect transition="in" filter="dissolve">
                                      <p:cBhvr>
                                        <p:cTn id="12" dur="500"/>
                                        <p:tgtEl>
                                          <p:spTgt spid="5">
                                            <p:graphicEl>
                                              <a:dgm id="{B7567EDE-19B0-4509-933B-71973FA2ECB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2000"/>
                                  </p:stCondLst>
                                  <p:childTnLst>
                                    <p:set>
                                      <p:cBhvr>
                                        <p:cTn id="16" dur="1" fill="hold">
                                          <p:stCondLst>
                                            <p:cond delay="0"/>
                                          </p:stCondLst>
                                        </p:cTn>
                                        <p:tgtEl>
                                          <p:spTgt spid="5">
                                            <p:graphicEl>
                                              <a:dgm id="{9447B2E2-A35C-41B3-8501-3A1C21DC9B05}"/>
                                            </p:graphicEl>
                                          </p:spTgt>
                                        </p:tgtEl>
                                        <p:attrNameLst>
                                          <p:attrName>style.visibility</p:attrName>
                                        </p:attrNameLst>
                                      </p:cBhvr>
                                      <p:to>
                                        <p:strVal val="visible"/>
                                      </p:to>
                                    </p:set>
                                    <p:animEffect transition="in" filter="dissolve">
                                      <p:cBhvr>
                                        <p:cTn id="17" dur="500"/>
                                        <p:tgtEl>
                                          <p:spTgt spid="5">
                                            <p:graphicEl>
                                              <a:dgm id="{9447B2E2-A35C-41B3-8501-3A1C21DC9B0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2000"/>
                                  </p:stCondLst>
                                  <p:childTnLst>
                                    <p:set>
                                      <p:cBhvr>
                                        <p:cTn id="21" dur="1" fill="hold">
                                          <p:stCondLst>
                                            <p:cond delay="0"/>
                                          </p:stCondLst>
                                        </p:cTn>
                                        <p:tgtEl>
                                          <p:spTgt spid="5">
                                            <p:graphicEl>
                                              <a:dgm id="{0A864D3B-780B-4EC3-9CB8-544EFF531BB5}"/>
                                            </p:graphicEl>
                                          </p:spTgt>
                                        </p:tgtEl>
                                        <p:attrNameLst>
                                          <p:attrName>style.visibility</p:attrName>
                                        </p:attrNameLst>
                                      </p:cBhvr>
                                      <p:to>
                                        <p:strVal val="visible"/>
                                      </p:to>
                                    </p:set>
                                    <p:animEffect transition="in" filter="dissolve">
                                      <p:cBhvr>
                                        <p:cTn id="22" dur="500"/>
                                        <p:tgtEl>
                                          <p:spTgt spid="5">
                                            <p:graphicEl>
                                              <a:dgm id="{0A864D3B-780B-4EC3-9CB8-544EFF531BB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2000"/>
                                  </p:stCondLst>
                                  <p:childTnLst>
                                    <p:set>
                                      <p:cBhvr>
                                        <p:cTn id="26" dur="1" fill="hold">
                                          <p:stCondLst>
                                            <p:cond delay="0"/>
                                          </p:stCondLst>
                                        </p:cTn>
                                        <p:tgtEl>
                                          <p:spTgt spid="5">
                                            <p:graphicEl>
                                              <a:dgm id="{684C1824-9C04-4E9F-BBE9-CFF565CD4D99}"/>
                                            </p:graphicEl>
                                          </p:spTgt>
                                        </p:tgtEl>
                                        <p:attrNameLst>
                                          <p:attrName>style.visibility</p:attrName>
                                        </p:attrNameLst>
                                      </p:cBhvr>
                                      <p:to>
                                        <p:strVal val="visible"/>
                                      </p:to>
                                    </p:set>
                                    <p:animEffect transition="in" filter="dissolve">
                                      <p:cBhvr>
                                        <p:cTn id="27" dur="500"/>
                                        <p:tgtEl>
                                          <p:spTgt spid="5">
                                            <p:graphicEl>
                                              <a:dgm id="{684C1824-9C04-4E9F-BBE9-CFF565CD4D99}"/>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2000"/>
                                  </p:stCondLst>
                                  <p:childTnLst>
                                    <p:set>
                                      <p:cBhvr>
                                        <p:cTn id="31" dur="1" fill="hold">
                                          <p:stCondLst>
                                            <p:cond delay="0"/>
                                          </p:stCondLst>
                                        </p:cTn>
                                        <p:tgtEl>
                                          <p:spTgt spid="5">
                                            <p:graphicEl>
                                              <a:dgm id="{428752A3-586C-4F74-9A7A-B4B40FC6ED65}"/>
                                            </p:graphicEl>
                                          </p:spTgt>
                                        </p:tgtEl>
                                        <p:attrNameLst>
                                          <p:attrName>style.visibility</p:attrName>
                                        </p:attrNameLst>
                                      </p:cBhvr>
                                      <p:to>
                                        <p:strVal val="visible"/>
                                      </p:to>
                                    </p:set>
                                    <p:animEffect transition="in" filter="dissolve">
                                      <p:cBhvr>
                                        <p:cTn id="32" dur="500"/>
                                        <p:tgtEl>
                                          <p:spTgt spid="5">
                                            <p:graphicEl>
                                              <a:dgm id="{428752A3-586C-4F74-9A7A-B4B40FC6ED6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Communication Standards</a:t>
            </a:r>
          </a:p>
        </p:txBody>
      </p:sp>
      <p:sp>
        <p:nvSpPr>
          <p:cNvPr id="3" name="Content Placeholder 2"/>
          <p:cNvSpPr>
            <a:spLocks noGrp="1"/>
          </p:cNvSpPr>
          <p:nvPr>
            <p:ph idx="1"/>
          </p:nvPr>
        </p:nvSpPr>
        <p:spPr>
          <a:xfrm>
            <a:off x="304800" y="1066800"/>
            <a:ext cx="8534400" cy="609600"/>
          </a:xfrm>
        </p:spPr>
        <p:txBody>
          <a:bodyPr/>
          <a:lstStyle/>
          <a:p>
            <a:endParaRPr lang="en-US" dirty="0"/>
          </a:p>
        </p:txBody>
      </p:sp>
      <p:graphicFrame>
        <p:nvGraphicFramePr>
          <p:cNvPr id="5" name="Content Placeholder 6"/>
          <p:cNvGraphicFramePr>
            <a:graphicFrameLocks/>
          </p:cNvGraphicFramePr>
          <p:nvPr/>
        </p:nvGraphicFramePr>
        <p:xfrm>
          <a:off x="152400" y="1600200"/>
          <a:ext cx="88392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5">
                                            <p:graphicEl>
                                              <a:dgm id="{E1613B54-6218-487D-8CCF-C42B69333215}"/>
                                            </p:graphicEl>
                                          </p:spTgt>
                                        </p:tgtEl>
                                        <p:attrNameLst>
                                          <p:attrName>style.visibility</p:attrName>
                                        </p:attrNameLst>
                                      </p:cBhvr>
                                      <p:to>
                                        <p:strVal val="visible"/>
                                      </p:to>
                                    </p:set>
                                    <p:animEffect transition="in" filter="dissolve">
                                      <p:cBhvr>
                                        <p:cTn id="7" dur="500"/>
                                        <p:tgtEl>
                                          <p:spTgt spid="5">
                                            <p:graphicEl>
                                              <a:dgm id="{E1613B54-6218-487D-8CCF-C42B69333215}"/>
                                            </p:graphicEl>
                                          </p:spTgt>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5">
                                            <p:graphicEl>
                                              <a:dgm id="{461842BB-DB60-4263-93C8-9D9B9B5ECFAA}"/>
                                            </p:graphicEl>
                                          </p:spTgt>
                                        </p:tgtEl>
                                        <p:attrNameLst>
                                          <p:attrName>style.visibility</p:attrName>
                                        </p:attrNameLst>
                                      </p:cBhvr>
                                      <p:to>
                                        <p:strVal val="visible"/>
                                      </p:to>
                                    </p:set>
                                    <p:animEffect transition="in" filter="dissolve">
                                      <p:cBhvr>
                                        <p:cTn id="11" dur="500"/>
                                        <p:tgtEl>
                                          <p:spTgt spid="5">
                                            <p:graphicEl>
                                              <a:dgm id="{461842BB-DB60-4263-93C8-9D9B9B5ECFAA}"/>
                                            </p:graphicEl>
                                          </p:spTgt>
                                        </p:tgtEl>
                                      </p:cBhvr>
                                    </p:animEffect>
                                  </p:childTnLst>
                                </p:cTn>
                              </p:par>
                            </p:childTnLst>
                          </p:cTn>
                        </p:par>
                        <p:par>
                          <p:cTn id="12" fill="hold">
                            <p:stCondLst>
                              <p:cond delay="5000"/>
                            </p:stCondLst>
                            <p:childTnLst>
                              <p:par>
                                <p:cTn id="13" presetID="9" presetClass="entr" presetSubtype="0" fill="hold" grpId="0" nodeType="afterEffect">
                                  <p:stCondLst>
                                    <p:cond delay="2000"/>
                                  </p:stCondLst>
                                  <p:childTnLst>
                                    <p:set>
                                      <p:cBhvr>
                                        <p:cTn id="14" dur="1" fill="hold">
                                          <p:stCondLst>
                                            <p:cond delay="0"/>
                                          </p:stCondLst>
                                        </p:cTn>
                                        <p:tgtEl>
                                          <p:spTgt spid="5">
                                            <p:graphicEl>
                                              <a:dgm id="{52AC7EE7-D051-44C7-8900-80CE4670C2AA}"/>
                                            </p:graphicEl>
                                          </p:spTgt>
                                        </p:tgtEl>
                                        <p:attrNameLst>
                                          <p:attrName>style.visibility</p:attrName>
                                        </p:attrNameLst>
                                      </p:cBhvr>
                                      <p:to>
                                        <p:strVal val="visible"/>
                                      </p:to>
                                    </p:set>
                                    <p:animEffect transition="in" filter="dissolve">
                                      <p:cBhvr>
                                        <p:cTn id="15" dur="500"/>
                                        <p:tgtEl>
                                          <p:spTgt spid="5">
                                            <p:graphicEl>
                                              <a:dgm id="{52AC7EE7-D051-44C7-8900-80CE4670C2A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Channel</a:t>
            </a:r>
          </a:p>
        </p:txBody>
      </p:sp>
      <p:sp>
        <p:nvSpPr>
          <p:cNvPr id="3" name="Content Placeholder 2"/>
          <p:cNvSpPr>
            <a:spLocks noGrp="1"/>
          </p:cNvSpPr>
          <p:nvPr>
            <p:ph idx="1"/>
          </p:nvPr>
        </p:nvSpPr>
        <p:spPr>
          <a:xfrm>
            <a:off x="304800" y="1066800"/>
            <a:ext cx="5791200" cy="5486400"/>
          </a:xfrm>
        </p:spPr>
        <p:txBody>
          <a:bodyPr>
            <a:normAutofit fontScale="92500"/>
          </a:bodyPr>
          <a:lstStyle/>
          <a:p>
            <a:r>
              <a:rPr lang="en-US" dirty="0"/>
              <a:t>The amount of data that can travel over a communications channel sometimes is called the </a:t>
            </a:r>
            <a:r>
              <a:rPr lang="en-US" dirty="0">
                <a:solidFill>
                  <a:srgbClr val="0000CC"/>
                </a:solidFill>
              </a:rPr>
              <a:t>bandwidth</a:t>
            </a:r>
          </a:p>
          <a:p>
            <a:r>
              <a:rPr lang="en-US" dirty="0">
                <a:solidFill>
                  <a:srgbClr val="0000CC"/>
                </a:solidFill>
              </a:rPr>
              <a:t>Latency</a:t>
            </a:r>
            <a:r>
              <a:rPr lang="en-US" dirty="0"/>
              <a:t> is the time it takes a signal to travel from one location to another on a network</a:t>
            </a:r>
          </a:p>
          <a:p>
            <a:r>
              <a:rPr lang="en-US" dirty="0">
                <a:solidFill>
                  <a:srgbClr val="0000CC"/>
                </a:solidFill>
              </a:rPr>
              <a:t>Transmission media </a:t>
            </a:r>
            <a:r>
              <a:rPr lang="en-US" dirty="0"/>
              <a:t>are materials capable of carrying one or more signals</a:t>
            </a:r>
          </a:p>
          <a:p>
            <a:r>
              <a:rPr lang="en-US" dirty="0">
                <a:solidFill>
                  <a:srgbClr val="0000CC"/>
                </a:solidFill>
              </a:rPr>
              <a:t>Broadband</a:t>
            </a:r>
            <a:r>
              <a:rPr lang="en-US" dirty="0"/>
              <a:t> media transmit multiple signals simultaneously</a:t>
            </a:r>
          </a:p>
          <a:p>
            <a:endParaRPr lang="en-US" dirty="0"/>
          </a:p>
        </p:txBody>
      </p:sp>
      <p:pic>
        <p:nvPicPr>
          <p:cNvPr id="4" name="Content Placeholder 5"/>
          <p:cNvPicPr>
            <a:picLocks noChangeAspect="1"/>
          </p:cNvPicPr>
          <p:nvPr/>
        </p:nvPicPr>
        <p:blipFill>
          <a:blip r:embed="rId2" cstate="print"/>
          <a:srcRect/>
          <a:stretch>
            <a:fillRect/>
          </a:stretch>
        </p:blipFill>
        <p:spPr>
          <a:xfrm>
            <a:off x="6172200" y="1143000"/>
            <a:ext cx="2819400" cy="52951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Ethernet</a:t>
            </a:r>
          </a:p>
        </p:txBody>
      </p:sp>
      <p:sp>
        <p:nvSpPr>
          <p:cNvPr id="60419" name="Rectangle 3"/>
          <p:cNvSpPr>
            <a:spLocks noGrp="1" noChangeArrowheads="1"/>
          </p:cNvSpPr>
          <p:nvPr>
            <p:ph idx="1"/>
          </p:nvPr>
        </p:nvSpPr>
        <p:spPr/>
        <p:txBody>
          <a:bodyPr/>
          <a:lstStyle/>
          <a:p>
            <a:r>
              <a:rPr lang="en-US" dirty="0"/>
              <a:t>Very popular cabling technology</a:t>
            </a:r>
          </a:p>
          <a:p>
            <a:r>
              <a:rPr lang="en-US" dirty="0"/>
              <a:t>10 Base T, 10Base2, 10Base5</a:t>
            </a:r>
          </a:p>
          <a:p>
            <a:r>
              <a:rPr lang="en-US" dirty="0"/>
              <a:t>Maximum bandwidth 10 Mbps</a:t>
            </a:r>
          </a:p>
          <a:p>
            <a:r>
              <a:rPr lang="en-US" dirty="0"/>
              <a:t>Maximum distances100 to 500 meters</a:t>
            </a:r>
          </a:p>
        </p:txBody>
      </p:sp>
      <p:pic>
        <p:nvPicPr>
          <p:cNvPr id="60420" name="Picture 4" descr="D:\My Documents\!books\norton im\chapter 9\ethernet.tif"/>
          <p:cNvPicPr>
            <a:picLocks noChangeAspect="1" noChangeArrowheads="1"/>
          </p:cNvPicPr>
          <p:nvPr/>
        </p:nvPicPr>
        <p:blipFill>
          <a:blip r:embed="rId2" cstate="print"/>
          <a:srcRect/>
          <a:stretch>
            <a:fillRect/>
          </a:stretch>
        </p:blipFill>
        <p:spPr bwMode="auto">
          <a:xfrm>
            <a:off x="2743200" y="4267200"/>
            <a:ext cx="3581400" cy="18700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Fast Ethernet</a:t>
            </a:r>
          </a:p>
        </p:txBody>
      </p:sp>
      <p:sp>
        <p:nvSpPr>
          <p:cNvPr id="61443" name="Rectangle 3"/>
          <p:cNvSpPr>
            <a:spLocks noGrp="1" noChangeArrowheads="1"/>
          </p:cNvSpPr>
          <p:nvPr>
            <p:ph idx="1"/>
          </p:nvPr>
        </p:nvSpPr>
        <p:spPr/>
        <p:txBody>
          <a:bodyPr/>
          <a:lstStyle/>
          <a:p>
            <a:r>
              <a:rPr lang="en-US" dirty="0"/>
              <a:t>Newer version of Ethernet</a:t>
            </a:r>
          </a:p>
          <a:p>
            <a:r>
              <a:rPr lang="en-US" dirty="0"/>
              <a:t>Bandwidth is 100 Mbps</a:t>
            </a:r>
          </a:p>
          <a:p>
            <a:r>
              <a:rPr lang="en-US" dirty="0"/>
              <a:t>Uses Cat5 or greater cable</a:t>
            </a:r>
          </a:p>
          <a:p>
            <a:pPr lvl="1"/>
            <a:r>
              <a:rPr lang="en-US" dirty="0"/>
              <a:t>Sometimes called 100Base T</a:t>
            </a:r>
          </a:p>
          <a:p>
            <a:r>
              <a:rPr lang="en-US" dirty="0"/>
              <a:t>Requires a switch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Gigabit Ethernet</a:t>
            </a:r>
          </a:p>
        </p:txBody>
      </p:sp>
      <p:sp>
        <p:nvSpPr>
          <p:cNvPr id="62467" name="Rectangle 3"/>
          <p:cNvSpPr>
            <a:spLocks noGrp="1" noChangeArrowheads="1"/>
          </p:cNvSpPr>
          <p:nvPr>
            <p:ph idx="1"/>
          </p:nvPr>
        </p:nvSpPr>
        <p:spPr/>
        <p:txBody>
          <a:bodyPr/>
          <a:lstStyle/>
          <a:p>
            <a:r>
              <a:rPr lang="en-US" dirty="0"/>
              <a:t>High bandwidth version of Ethernet</a:t>
            </a:r>
          </a:p>
          <a:p>
            <a:r>
              <a:rPr lang="en-US" dirty="0"/>
              <a:t>1 to 10 </a:t>
            </a:r>
            <a:r>
              <a:rPr lang="en-US" dirty="0" err="1"/>
              <a:t>Gbps</a:t>
            </a:r>
            <a:endParaRPr lang="en-US" dirty="0"/>
          </a:p>
          <a:p>
            <a:r>
              <a:rPr lang="en-US" dirty="0"/>
              <a:t>Cat 5 or fiber optic cable</a:t>
            </a:r>
          </a:p>
          <a:p>
            <a:r>
              <a:rPr lang="en-US" dirty="0"/>
              <a:t>Video applications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t>Token Ring</a:t>
            </a:r>
          </a:p>
        </p:txBody>
      </p:sp>
      <p:sp>
        <p:nvSpPr>
          <p:cNvPr id="63491" name="Rectangle 3"/>
          <p:cNvSpPr>
            <a:spLocks noGrp="1" noChangeArrowheads="1"/>
          </p:cNvSpPr>
          <p:nvPr>
            <p:ph idx="1"/>
          </p:nvPr>
        </p:nvSpPr>
        <p:spPr/>
        <p:txBody>
          <a:bodyPr/>
          <a:lstStyle/>
          <a:p>
            <a:r>
              <a:rPr lang="en-US" dirty="0"/>
              <a:t>Uses shielded twisted pair cabling</a:t>
            </a:r>
          </a:p>
          <a:p>
            <a:r>
              <a:rPr lang="en-US" dirty="0"/>
              <a:t>Bandwidth between 10 and 25 Mbps</a:t>
            </a:r>
          </a:p>
          <a:p>
            <a:r>
              <a:rPr lang="en-US" dirty="0"/>
              <a:t>Uses a multiple access unit (MAU)</a:t>
            </a:r>
          </a:p>
          <a:p>
            <a:r>
              <a:rPr lang="en-US" dirty="0"/>
              <a:t>Nodes communicate when they have the token</a:t>
            </a:r>
          </a:p>
          <a:p>
            <a:r>
              <a:rPr lang="en-US" dirty="0"/>
              <a:t>Popular in manufacturing and finance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t>TCP/IP</a:t>
            </a:r>
          </a:p>
        </p:txBody>
      </p:sp>
      <p:sp>
        <p:nvSpPr>
          <p:cNvPr id="65539" name="Rectangle 3"/>
          <p:cNvSpPr>
            <a:spLocks noGrp="1" noChangeArrowheads="1"/>
          </p:cNvSpPr>
          <p:nvPr>
            <p:ph idx="1"/>
          </p:nvPr>
        </p:nvSpPr>
        <p:spPr/>
        <p:txBody>
          <a:bodyPr/>
          <a:lstStyle/>
          <a:p>
            <a:r>
              <a:rPr lang="en-US" dirty="0"/>
              <a:t>Transmission Control Protocol/Internet Protocol</a:t>
            </a:r>
          </a:p>
          <a:p>
            <a:r>
              <a:rPr lang="en-US" dirty="0"/>
              <a:t>Most popular protocol</a:t>
            </a:r>
          </a:p>
          <a:p>
            <a:r>
              <a:rPr lang="en-US" dirty="0"/>
              <a:t>Machines assigned a name of 4 numbers</a:t>
            </a:r>
          </a:p>
          <a:p>
            <a:pPr lvl="1"/>
            <a:r>
              <a:rPr lang="en-US" dirty="0"/>
              <a:t>IP address</a:t>
            </a:r>
          </a:p>
          <a:p>
            <a:pPr lvl="1"/>
            <a:r>
              <a:rPr lang="en-US" dirty="0"/>
              <a:t>209.8.166.179 is the White House’s web site</a:t>
            </a:r>
          </a:p>
          <a:p>
            <a:r>
              <a:rPr lang="en-US" dirty="0"/>
              <a:t>Dynamic Host Configuration Protocol</a:t>
            </a:r>
          </a:p>
          <a:p>
            <a:pPr lvl="1"/>
            <a:r>
              <a:rPr lang="en-US" dirty="0"/>
              <a:t>Simplifies assignment of IP addresses</a:t>
            </a:r>
          </a:p>
          <a:p>
            <a:r>
              <a:rPr lang="en-US" dirty="0"/>
              <a:t>Required for Internet access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Software</a:t>
            </a:r>
          </a:p>
        </p:txBody>
      </p:sp>
      <p:sp>
        <p:nvSpPr>
          <p:cNvPr id="3" name="Content Placeholder 2"/>
          <p:cNvSpPr>
            <a:spLocks noGrp="1"/>
          </p:cNvSpPr>
          <p:nvPr>
            <p:ph idx="1"/>
          </p:nvPr>
        </p:nvSpPr>
        <p:spPr/>
        <p:txBody>
          <a:bodyPr/>
          <a:lstStyle/>
          <a:p>
            <a:r>
              <a:rPr lang="en-US" dirty="0"/>
              <a:t>Communication software consists of programs that</a:t>
            </a:r>
          </a:p>
          <a:p>
            <a:pPr lvl="1"/>
            <a:r>
              <a:rPr lang="en-US" dirty="0"/>
              <a:t>Help user establish a connection to Internet, other network and another computer</a:t>
            </a:r>
          </a:p>
          <a:p>
            <a:pPr lvl="1"/>
            <a:r>
              <a:rPr lang="en-US" dirty="0"/>
              <a:t>Help users manage the transmission of data, instructions and information</a:t>
            </a:r>
          </a:p>
          <a:p>
            <a:pPr lvl="1"/>
            <a:r>
              <a:rPr lang="en-US" dirty="0"/>
              <a:t>Provide an interface for users to communicate with one another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Communication Standards</a:t>
            </a:r>
          </a:p>
        </p:txBody>
      </p:sp>
      <p:sp>
        <p:nvSpPr>
          <p:cNvPr id="3" name="Content Placeholder 2"/>
          <p:cNvSpPr>
            <a:spLocks noGrp="1"/>
          </p:cNvSpPr>
          <p:nvPr>
            <p:ph idx="1"/>
          </p:nvPr>
        </p:nvSpPr>
        <p:spPr>
          <a:xfrm>
            <a:off x="304800" y="1066800"/>
            <a:ext cx="8534400" cy="762000"/>
          </a:xfrm>
        </p:spPr>
        <p:txBody>
          <a:bodyPr/>
          <a:lstStyle/>
          <a:p>
            <a:endParaRPr lang="en-US" dirty="0"/>
          </a:p>
        </p:txBody>
      </p:sp>
      <p:pic>
        <p:nvPicPr>
          <p:cNvPr id="4" name="Content Placeholder 7"/>
          <p:cNvPicPr>
            <a:picLocks noChangeAspect="1"/>
          </p:cNvPicPr>
          <p:nvPr/>
        </p:nvPicPr>
        <p:blipFill>
          <a:blip r:embed="rId2" cstate="print"/>
          <a:srcRect/>
          <a:stretch>
            <a:fillRect/>
          </a:stretch>
        </p:blipFill>
        <p:spPr bwMode="auto">
          <a:xfrm>
            <a:off x="533400" y="1172129"/>
            <a:ext cx="7848600" cy="530487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Network Communications Standards</a:t>
            </a:r>
          </a:p>
        </p:txBody>
      </p:sp>
      <p:sp>
        <p:nvSpPr>
          <p:cNvPr id="44035" name="Rectangle 3"/>
          <p:cNvSpPr>
            <a:spLocks noGrp="1" noChangeArrowheads="1"/>
          </p:cNvSpPr>
          <p:nvPr>
            <p:ph type="body" idx="1"/>
          </p:nvPr>
        </p:nvSpPr>
        <p:spPr>
          <a:xfrm>
            <a:off x="292100" y="1090613"/>
            <a:ext cx="8001000" cy="585787"/>
          </a:xfrm>
        </p:spPr>
        <p:txBody>
          <a:bodyPr/>
          <a:lstStyle/>
          <a:p>
            <a:r>
              <a:rPr lang="en-US"/>
              <a:t>What are </a:t>
            </a:r>
            <a:r>
              <a:rPr lang="en-US">
                <a:solidFill>
                  <a:srgbClr val="D94439"/>
                </a:solidFill>
              </a:rPr>
              <a:t>TCP/IP</a:t>
            </a:r>
            <a:r>
              <a:rPr lang="en-US"/>
              <a:t> and </a:t>
            </a:r>
            <a:r>
              <a:rPr lang="en-US">
                <a:solidFill>
                  <a:srgbClr val="D94439"/>
                </a:solidFill>
              </a:rPr>
              <a:t>802.11</a:t>
            </a:r>
            <a:r>
              <a:rPr lang="en-US"/>
              <a:t>?</a:t>
            </a:r>
            <a:endParaRPr lang="en-US">
              <a:latin typeface="Arial Unicode MS" pitchFamily="34" charset="-128"/>
            </a:endParaRPr>
          </a:p>
        </p:txBody>
      </p:sp>
      <p:sp>
        <p:nvSpPr>
          <p:cNvPr id="44057" name="Rectangle 25"/>
          <p:cNvSpPr>
            <a:spLocks noChangeArrowheads="1"/>
          </p:cNvSpPr>
          <p:nvPr/>
        </p:nvSpPr>
        <p:spPr bwMode="auto">
          <a:xfrm>
            <a:off x="304800" y="1547813"/>
            <a:ext cx="8001000" cy="2109787"/>
          </a:xfrm>
          <a:prstGeom prst="rect">
            <a:avLst/>
          </a:prstGeom>
          <a:noFill/>
          <a:ln w="9525">
            <a:noFill/>
            <a:miter lim="800000"/>
            <a:headEnd/>
            <a:tailEnd/>
          </a:ln>
        </p:spPr>
        <p:txBody>
          <a:bodyPr/>
          <a:lstStyle/>
          <a:p>
            <a:pPr marL="609600" lvl="1" indent="-495300">
              <a:spcBef>
                <a:spcPct val="5000"/>
              </a:spcBef>
              <a:buClr>
                <a:srgbClr val="D94439"/>
              </a:buClr>
              <a:buSzPct val="75000"/>
              <a:buFont typeface="Wingdings" pitchFamily="2" charset="2"/>
              <a:buChar char="Ø"/>
            </a:pPr>
            <a:r>
              <a:rPr kumimoji="1" lang="en-US" b="1">
                <a:solidFill>
                  <a:srgbClr val="D94439"/>
                </a:solidFill>
                <a:latin typeface="Times New Roman" pitchFamily="18" charset="0"/>
              </a:rPr>
              <a:t>TCP/IP</a:t>
            </a:r>
            <a:r>
              <a:rPr kumimoji="1" lang="en-US" b="1">
                <a:solidFill>
                  <a:srgbClr val="000000"/>
                </a:solidFill>
                <a:latin typeface="Times New Roman" pitchFamily="18" charset="0"/>
              </a:rPr>
              <a:t> (</a:t>
            </a:r>
            <a:r>
              <a:rPr kumimoji="1" lang="en-US" b="1">
                <a:solidFill>
                  <a:srgbClr val="D94439"/>
                </a:solidFill>
                <a:latin typeface="Times New Roman" pitchFamily="18" charset="0"/>
              </a:rPr>
              <a:t>T</a:t>
            </a:r>
            <a:r>
              <a:rPr kumimoji="1" lang="en-US" b="1">
                <a:solidFill>
                  <a:srgbClr val="000000"/>
                </a:solidFill>
                <a:latin typeface="Times New Roman" pitchFamily="18" charset="0"/>
              </a:rPr>
              <a:t>ransmission </a:t>
            </a:r>
            <a:r>
              <a:rPr kumimoji="1" lang="en-US" b="1">
                <a:solidFill>
                  <a:srgbClr val="D94439"/>
                </a:solidFill>
                <a:latin typeface="Times New Roman" pitchFamily="18" charset="0"/>
              </a:rPr>
              <a:t>C</a:t>
            </a:r>
            <a:r>
              <a:rPr kumimoji="1" lang="en-US" b="1">
                <a:solidFill>
                  <a:srgbClr val="000000"/>
                </a:solidFill>
                <a:latin typeface="Times New Roman" pitchFamily="18" charset="0"/>
              </a:rPr>
              <a:t>ontrol </a:t>
            </a:r>
            <a:r>
              <a:rPr kumimoji="1" lang="en-US" b="1">
                <a:solidFill>
                  <a:srgbClr val="D94439"/>
                </a:solidFill>
                <a:latin typeface="Times New Roman" pitchFamily="18" charset="0"/>
              </a:rPr>
              <a:t>P</a:t>
            </a:r>
            <a:r>
              <a:rPr kumimoji="1" lang="en-US" b="1">
                <a:solidFill>
                  <a:srgbClr val="000000"/>
                </a:solidFill>
                <a:latin typeface="Times New Roman" pitchFamily="18" charset="0"/>
              </a:rPr>
              <a:t>rotocol/</a:t>
            </a:r>
            <a:r>
              <a:rPr kumimoji="1" lang="en-US" b="1">
                <a:solidFill>
                  <a:srgbClr val="D94439"/>
                </a:solidFill>
                <a:latin typeface="Times New Roman" pitchFamily="18" charset="0"/>
              </a:rPr>
              <a:t>I</a:t>
            </a:r>
            <a:r>
              <a:rPr kumimoji="1" lang="en-US" b="1">
                <a:solidFill>
                  <a:srgbClr val="000000"/>
                </a:solidFill>
                <a:latin typeface="Times New Roman" pitchFamily="18" charset="0"/>
              </a:rPr>
              <a:t>nternet </a:t>
            </a:r>
            <a:r>
              <a:rPr kumimoji="1" lang="en-US" b="1">
                <a:solidFill>
                  <a:srgbClr val="D94439"/>
                </a:solidFill>
                <a:latin typeface="Times New Roman" pitchFamily="18" charset="0"/>
              </a:rPr>
              <a:t>P</a:t>
            </a:r>
            <a:r>
              <a:rPr kumimoji="1" lang="en-US" b="1">
                <a:solidFill>
                  <a:srgbClr val="000000"/>
                </a:solidFill>
                <a:latin typeface="Times New Roman" pitchFamily="18" charset="0"/>
              </a:rPr>
              <a:t>rotocol) technology transmits data by breaking it up into small pieces, or </a:t>
            </a:r>
            <a:r>
              <a:rPr kumimoji="1" lang="en-US" b="1">
                <a:solidFill>
                  <a:schemeClr val="bg2"/>
                </a:solidFill>
                <a:latin typeface="Times New Roman" pitchFamily="18" charset="0"/>
              </a:rPr>
              <a:t>packets</a:t>
            </a:r>
            <a:endParaRPr kumimoji="1" lang="en-US" b="1">
              <a:solidFill>
                <a:schemeClr val="bg2"/>
              </a:solidFill>
              <a:latin typeface="Arial Unicode MS" pitchFamily="34" charset="-128"/>
            </a:endParaRPr>
          </a:p>
          <a:p>
            <a:pPr marL="1028700" lvl="2" indent="-457200">
              <a:spcBef>
                <a:spcPct val="20000"/>
              </a:spcBef>
              <a:buClr>
                <a:srgbClr val="D94439"/>
              </a:buClr>
              <a:buFont typeface="Wingdings" pitchFamily="2" charset="2"/>
              <a:buChar char="§"/>
            </a:pPr>
            <a:r>
              <a:rPr kumimoji="1" lang="en-US" sz="2000" b="1">
                <a:solidFill>
                  <a:srgbClr val="000000"/>
                </a:solidFill>
                <a:latin typeface="Times New Roman" pitchFamily="18" charset="0"/>
              </a:rPr>
              <a:t>Commonly used for Internet transmissions</a:t>
            </a:r>
          </a:p>
          <a:p>
            <a:pPr marL="609600" lvl="1" indent="-495300">
              <a:spcBef>
                <a:spcPct val="5000"/>
              </a:spcBef>
              <a:buClr>
                <a:srgbClr val="D94439"/>
              </a:buClr>
              <a:buSzPct val="75000"/>
              <a:buFont typeface="Wingdings" pitchFamily="2" charset="2"/>
              <a:buChar char="Ø"/>
            </a:pPr>
            <a:r>
              <a:rPr kumimoji="1" lang="en-US" b="1">
                <a:solidFill>
                  <a:srgbClr val="D94439"/>
                </a:solidFill>
                <a:latin typeface="Times New Roman" pitchFamily="18" charset="0"/>
              </a:rPr>
              <a:t>802.11</a:t>
            </a:r>
            <a:r>
              <a:rPr kumimoji="1" lang="en-US" b="1">
                <a:solidFill>
                  <a:srgbClr val="000000"/>
                </a:solidFill>
                <a:latin typeface="Times New Roman" pitchFamily="18" charset="0"/>
              </a:rPr>
              <a:t> is family of standards for wireless LANs</a:t>
            </a:r>
          </a:p>
        </p:txBody>
      </p:sp>
      <p:pic>
        <p:nvPicPr>
          <p:cNvPr id="44059" name="Picture 27" descr="Fig09-20"/>
          <p:cNvPicPr>
            <a:picLocks noChangeAspect="1" noChangeArrowheads="1"/>
          </p:cNvPicPr>
          <p:nvPr/>
        </p:nvPicPr>
        <p:blipFill>
          <a:blip r:embed="rId2" cstate="print"/>
          <a:srcRect/>
          <a:stretch>
            <a:fillRect/>
          </a:stretch>
        </p:blipFill>
        <p:spPr bwMode="auto">
          <a:xfrm>
            <a:off x="2971800" y="3657600"/>
            <a:ext cx="3852863" cy="2605088"/>
          </a:xfrm>
          <a:prstGeom prst="rect">
            <a:avLst/>
          </a:prstGeom>
          <a:noFill/>
          <a:effectLst>
            <a:outerShdw dist="107763" dir="27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left)">
                                      <p:cBhvr>
                                        <p:cTn id="7" dur="500"/>
                                        <p:tgtEl>
                                          <p:spTgt spid="44035">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3000"/>
                                  </p:stCondLst>
                                  <p:childTnLst>
                                    <p:set>
                                      <p:cBhvr>
                                        <p:cTn id="10" dur="1" fill="hold">
                                          <p:stCondLst>
                                            <p:cond delay="0"/>
                                          </p:stCondLst>
                                        </p:cTn>
                                        <p:tgtEl>
                                          <p:spTgt spid="44057">
                                            <p:txEl>
                                              <p:pRg st="0" end="0"/>
                                            </p:txEl>
                                          </p:spTgt>
                                        </p:tgtEl>
                                        <p:attrNameLst>
                                          <p:attrName>style.visibility</p:attrName>
                                        </p:attrNameLst>
                                      </p:cBhvr>
                                      <p:to>
                                        <p:strVal val="visible"/>
                                      </p:to>
                                    </p:set>
                                    <p:animEffect transition="in" filter="wipe(left)">
                                      <p:cBhvr>
                                        <p:cTn id="11" dur="500"/>
                                        <p:tgtEl>
                                          <p:spTgt spid="44057">
                                            <p:txEl>
                                              <p:pRg st="0" end="0"/>
                                            </p:txEl>
                                          </p:spTgt>
                                        </p:tgtEl>
                                      </p:cBhvr>
                                    </p:animEffect>
                                  </p:childTnLst>
                                </p:cTn>
                              </p:par>
                            </p:childTnLst>
                          </p:cTn>
                        </p:par>
                        <p:par>
                          <p:cTn id="12" fill="hold">
                            <p:stCondLst>
                              <p:cond delay="5000"/>
                            </p:stCondLst>
                            <p:childTnLst>
                              <p:par>
                                <p:cTn id="13" presetID="22" presetClass="entr" presetSubtype="8" fill="hold" grpId="0" nodeType="afterEffect">
                                  <p:stCondLst>
                                    <p:cond delay="3000"/>
                                  </p:stCondLst>
                                  <p:childTnLst>
                                    <p:set>
                                      <p:cBhvr>
                                        <p:cTn id="14" dur="1" fill="hold">
                                          <p:stCondLst>
                                            <p:cond delay="0"/>
                                          </p:stCondLst>
                                        </p:cTn>
                                        <p:tgtEl>
                                          <p:spTgt spid="44057">
                                            <p:txEl>
                                              <p:pRg st="1" end="1"/>
                                            </p:txEl>
                                          </p:spTgt>
                                        </p:tgtEl>
                                        <p:attrNameLst>
                                          <p:attrName>style.visibility</p:attrName>
                                        </p:attrNameLst>
                                      </p:cBhvr>
                                      <p:to>
                                        <p:strVal val="visible"/>
                                      </p:to>
                                    </p:set>
                                    <p:animEffect transition="in" filter="wipe(left)">
                                      <p:cBhvr>
                                        <p:cTn id="15" dur="500"/>
                                        <p:tgtEl>
                                          <p:spTgt spid="44057">
                                            <p:txEl>
                                              <p:pRg st="1" end="1"/>
                                            </p:txEl>
                                          </p:spTgt>
                                        </p:tgtEl>
                                      </p:cBhvr>
                                    </p:animEffect>
                                  </p:childTnLst>
                                </p:cTn>
                              </p:par>
                            </p:childTnLst>
                          </p:cTn>
                        </p:par>
                        <p:par>
                          <p:cTn id="16" fill="hold">
                            <p:stCondLst>
                              <p:cond delay="8500"/>
                            </p:stCondLst>
                            <p:childTnLst>
                              <p:par>
                                <p:cTn id="17" presetID="22" presetClass="entr" presetSubtype="8" fill="hold" grpId="0" nodeType="afterEffect">
                                  <p:stCondLst>
                                    <p:cond delay="3000"/>
                                  </p:stCondLst>
                                  <p:childTnLst>
                                    <p:set>
                                      <p:cBhvr>
                                        <p:cTn id="18" dur="1" fill="hold">
                                          <p:stCondLst>
                                            <p:cond delay="0"/>
                                          </p:stCondLst>
                                        </p:cTn>
                                        <p:tgtEl>
                                          <p:spTgt spid="44057">
                                            <p:txEl>
                                              <p:pRg st="2" end="2"/>
                                            </p:txEl>
                                          </p:spTgt>
                                        </p:tgtEl>
                                        <p:attrNameLst>
                                          <p:attrName>style.visibility</p:attrName>
                                        </p:attrNameLst>
                                      </p:cBhvr>
                                      <p:to>
                                        <p:strVal val="visible"/>
                                      </p:to>
                                    </p:set>
                                    <p:animEffect transition="in" filter="wipe(left)">
                                      <p:cBhvr>
                                        <p:cTn id="19" dur="500"/>
                                        <p:tgtEl>
                                          <p:spTgt spid="44057">
                                            <p:txEl>
                                              <p:pRg st="2" end="2"/>
                                            </p:txEl>
                                          </p:spTgt>
                                        </p:tgtEl>
                                      </p:cBhvr>
                                    </p:animEffect>
                                  </p:childTnLst>
                                </p:cTn>
                              </p:par>
                            </p:childTnLst>
                          </p:cTn>
                        </p:par>
                        <p:par>
                          <p:cTn id="20" fill="hold">
                            <p:stCondLst>
                              <p:cond delay="12000"/>
                            </p:stCondLst>
                            <p:childTnLst>
                              <p:par>
                                <p:cTn id="21" presetID="2" presetClass="entr" presetSubtype="4" fill="hold" nodeType="afterEffect">
                                  <p:stCondLst>
                                    <p:cond delay="2000"/>
                                  </p:stCondLst>
                                  <p:childTnLst>
                                    <p:set>
                                      <p:cBhvr>
                                        <p:cTn id="22" dur="1" fill="hold">
                                          <p:stCondLst>
                                            <p:cond delay="0"/>
                                          </p:stCondLst>
                                        </p:cTn>
                                        <p:tgtEl>
                                          <p:spTgt spid="44059"/>
                                        </p:tgtEl>
                                        <p:attrNameLst>
                                          <p:attrName>style.visibility</p:attrName>
                                        </p:attrNameLst>
                                      </p:cBhvr>
                                      <p:to>
                                        <p:strVal val="visible"/>
                                      </p:to>
                                    </p:set>
                                    <p:anim calcmode="lin" valueType="num">
                                      <p:cBhvr additive="base">
                                        <p:cTn id="23" dur="500" fill="hold"/>
                                        <p:tgtEl>
                                          <p:spTgt spid="44059"/>
                                        </p:tgtEl>
                                        <p:attrNameLst>
                                          <p:attrName>ppt_x</p:attrName>
                                        </p:attrNameLst>
                                      </p:cBhvr>
                                      <p:tavLst>
                                        <p:tav tm="0">
                                          <p:val>
                                            <p:strVal val="#ppt_x"/>
                                          </p:val>
                                        </p:tav>
                                        <p:tav tm="100000">
                                          <p:val>
                                            <p:strVal val="#ppt_x"/>
                                          </p:val>
                                        </p:tav>
                                      </p:tavLst>
                                    </p:anim>
                                    <p:anim calcmode="lin" valueType="num">
                                      <p:cBhvr additive="base">
                                        <p:cTn id="24" dur="500" fill="hold"/>
                                        <p:tgtEl>
                                          <p:spTgt spid="440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bldLvl="5" autoUpdateAnimBg="0" advAuto="1000"/>
      <p:bldP spid="44057" grpId="0" build="p" bldLvl="3" autoUpdateAnimBg="0" advAuto="300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Network Communications Standards</a:t>
            </a:r>
          </a:p>
        </p:txBody>
      </p:sp>
      <p:sp>
        <p:nvSpPr>
          <p:cNvPr id="46083" name="Rectangle 3"/>
          <p:cNvSpPr>
            <a:spLocks noGrp="1" noChangeArrowheads="1"/>
          </p:cNvSpPr>
          <p:nvPr>
            <p:ph type="body" idx="1"/>
          </p:nvPr>
        </p:nvSpPr>
        <p:spPr>
          <a:xfrm>
            <a:off x="319088" y="1090613"/>
            <a:ext cx="8585200" cy="661987"/>
          </a:xfrm>
        </p:spPr>
        <p:txBody>
          <a:bodyPr/>
          <a:lstStyle/>
          <a:p>
            <a:r>
              <a:rPr lang="en-US"/>
              <a:t>What is </a:t>
            </a:r>
            <a:r>
              <a:rPr lang="en-US">
                <a:solidFill>
                  <a:srgbClr val="D94439"/>
                </a:solidFill>
              </a:rPr>
              <a:t>Bluetooth</a:t>
            </a:r>
            <a:r>
              <a:rPr lang="en-US"/>
              <a:t>?</a:t>
            </a:r>
          </a:p>
        </p:txBody>
      </p:sp>
      <p:sp>
        <p:nvSpPr>
          <p:cNvPr id="46105" name="Rectangle 25"/>
          <p:cNvSpPr>
            <a:spLocks noChangeArrowheads="1"/>
          </p:cNvSpPr>
          <p:nvPr/>
        </p:nvSpPr>
        <p:spPr bwMode="auto">
          <a:xfrm>
            <a:off x="333375" y="1600200"/>
            <a:ext cx="4695825" cy="2743200"/>
          </a:xfrm>
          <a:prstGeom prst="rect">
            <a:avLst/>
          </a:prstGeom>
          <a:noFill/>
          <a:ln w="9525">
            <a:noFill/>
            <a:miter lim="800000"/>
            <a:headEnd/>
            <a:tailEnd/>
          </a:ln>
        </p:spPr>
        <p:txBody>
          <a:bodyPr/>
          <a:lstStyle/>
          <a:p>
            <a:pPr marL="609600" lvl="1" indent="-495300">
              <a:spcBef>
                <a:spcPct val="5000"/>
              </a:spcBef>
              <a:buClr>
                <a:srgbClr val="D94439"/>
              </a:buClr>
              <a:buSzPct val="75000"/>
              <a:buFont typeface="Wingdings" pitchFamily="2" charset="2"/>
              <a:buChar char="Ø"/>
            </a:pPr>
            <a:r>
              <a:rPr kumimoji="1" lang="en-US" sz="2600" b="1">
                <a:solidFill>
                  <a:srgbClr val="000000"/>
                </a:solidFill>
                <a:latin typeface="Times New Roman" pitchFamily="18" charset="0"/>
              </a:rPr>
              <a:t>Short-range radio waves transmit</a:t>
            </a:r>
            <a:br>
              <a:rPr kumimoji="1" lang="en-US" sz="2600" b="1">
                <a:solidFill>
                  <a:srgbClr val="000000"/>
                </a:solidFill>
                <a:latin typeface="Times New Roman" pitchFamily="18" charset="0"/>
              </a:rPr>
            </a:br>
            <a:r>
              <a:rPr kumimoji="1" lang="en-US" sz="2600" b="1">
                <a:solidFill>
                  <a:srgbClr val="000000"/>
                </a:solidFill>
                <a:latin typeface="Times New Roman" pitchFamily="18" charset="0"/>
              </a:rPr>
              <a:t>data</a:t>
            </a:r>
            <a:br>
              <a:rPr kumimoji="1" lang="en-US" sz="2600" b="1">
                <a:solidFill>
                  <a:srgbClr val="000000"/>
                </a:solidFill>
                <a:latin typeface="Times New Roman" pitchFamily="18" charset="0"/>
              </a:rPr>
            </a:br>
            <a:r>
              <a:rPr kumimoji="1" lang="en-US" sz="2600" b="1">
                <a:solidFill>
                  <a:srgbClr val="000000"/>
                </a:solidFill>
                <a:latin typeface="Times New Roman" pitchFamily="18" charset="0"/>
              </a:rPr>
              <a:t>between</a:t>
            </a:r>
            <a:br>
              <a:rPr kumimoji="1" lang="en-US" sz="2600" b="1">
                <a:solidFill>
                  <a:srgbClr val="000000"/>
                </a:solidFill>
                <a:latin typeface="Times New Roman" pitchFamily="18" charset="0"/>
              </a:rPr>
            </a:br>
            <a:r>
              <a:rPr kumimoji="1" lang="en-US" sz="2600" b="1">
                <a:solidFill>
                  <a:srgbClr val="000000"/>
                </a:solidFill>
                <a:latin typeface="Times New Roman" pitchFamily="18" charset="0"/>
              </a:rPr>
              <a:t>Bluetooth</a:t>
            </a:r>
            <a:br>
              <a:rPr kumimoji="1" lang="en-US" sz="2600" b="1">
                <a:solidFill>
                  <a:srgbClr val="000000"/>
                </a:solidFill>
                <a:latin typeface="Times New Roman" pitchFamily="18" charset="0"/>
              </a:rPr>
            </a:br>
            <a:r>
              <a:rPr kumimoji="1" lang="en-US" sz="2600" b="1">
                <a:solidFill>
                  <a:srgbClr val="000000"/>
                </a:solidFill>
                <a:latin typeface="Times New Roman" pitchFamily="18" charset="0"/>
              </a:rPr>
              <a:t>devices</a:t>
            </a:r>
          </a:p>
        </p:txBody>
      </p:sp>
      <p:pic>
        <p:nvPicPr>
          <p:cNvPr id="46106" name="Picture 26" descr="Fig09-0019"/>
          <p:cNvPicPr>
            <a:picLocks noChangeAspect="1" noChangeArrowheads="1"/>
          </p:cNvPicPr>
          <p:nvPr/>
        </p:nvPicPr>
        <p:blipFill>
          <a:blip r:embed="rId2" cstate="print"/>
          <a:srcRect/>
          <a:stretch>
            <a:fillRect/>
          </a:stretch>
        </p:blipFill>
        <p:spPr bwMode="auto">
          <a:xfrm>
            <a:off x="2743200" y="2209800"/>
            <a:ext cx="6096000" cy="366553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left)">
                                      <p:cBhvr>
                                        <p:cTn id="7" dur="500"/>
                                        <p:tgtEl>
                                          <p:spTgt spid="46083">
                                            <p:txEl>
                                              <p:pRg st="0" end="0"/>
                                            </p:txEl>
                                          </p:spTgt>
                                        </p:tgtEl>
                                      </p:cBhvr>
                                    </p:animEffect>
                                  </p:childTnLst>
                                </p:cTn>
                              </p:par>
                            </p:childTnLst>
                          </p:cTn>
                        </p:par>
                        <p:par>
                          <p:cTn id="8" fill="hold">
                            <p:stCondLst>
                              <p:cond delay="1500"/>
                            </p:stCondLst>
                            <p:childTnLst>
                              <p:par>
                                <p:cTn id="9" presetID="2" presetClass="entr" presetSubtype="2" fill="hold" nodeType="afterEffect">
                                  <p:stCondLst>
                                    <p:cond delay="2000"/>
                                  </p:stCondLst>
                                  <p:childTnLst>
                                    <p:set>
                                      <p:cBhvr>
                                        <p:cTn id="10" dur="1" fill="hold">
                                          <p:stCondLst>
                                            <p:cond delay="0"/>
                                          </p:stCondLst>
                                        </p:cTn>
                                        <p:tgtEl>
                                          <p:spTgt spid="46106"/>
                                        </p:tgtEl>
                                        <p:attrNameLst>
                                          <p:attrName>style.visibility</p:attrName>
                                        </p:attrNameLst>
                                      </p:cBhvr>
                                      <p:to>
                                        <p:strVal val="visible"/>
                                      </p:to>
                                    </p:set>
                                    <p:anim calcmode="lin" valueType="num">
                                      <p:cBhvr additive="base">
                                        <p:cTn id="11" dur="500" fill="hold"/>
                                        <p:tgtEl>
                                          <p:spTgt spid="46106"/>
                                        </p:tgtEl>
                                        <p:attrNameLst>
                                          <p:attrName>ppt_x</p:attrName>
                                        </p:attrNameLst>
                                      </p:cBhvr>
                                      <p:tavLst>
                                        <p:tav tm="0">
                                          <p:val>
                                            <p:strVal val="1+#ppt_w/2"/>
                                          </p:val>
                                        </p:tav>
                                        <p:tav tm="100000">
                                          <p:val>
                                            <p:strVal val="#ppt_x"/>
                                          </p:val>
                                        </p:tav>
                                      </p:tavLst>
                                    </p:anim>
                                    <p:anim calcmode="lin" valueType="num">
                                      <p:cBhvr additive="base">
                                        <p:cTn id="12" dur="500" fill="hold"/>
                                        <p:tgtEl>
                                          <p:spTgt spid="46106"/>
                                        </p:tgtEl>
                                        <p:attrNameLst>
                                          <p:attrName>ppt_y</p:attrName>
                                        </p:attrNameLst>
                                      </p:cBhvr>
                                      <p:tavLst>
                                        <p:tav tm="0">
                                          <p:val>
                                            <p:strVal val="#ppt_y"/>
                                          </p:val>
                                        </p:tav>
                                        <p:tav tm="100000">
                                          <p:val>
                                            <p:strVal val="#ppt_y"/>
                                          </p:val>
                                        </p:tav>
                                      </p:tavLst>
                                    </p:anim>
                                  </p:childTnLst>
                                </p:cTn>
                              </p:par>
                            </p:childTnLst>
                          </p:cTn>
                        </p:par>
                        <p:par>
                          <p:cTn id="13" fill="hold">
                            <p:stCondLst>
                              <p:cond delay="4000"/>
                            </p:stCondLst>
                            <p:childTnLst>
                              <p:par>
                                <p:cTn id="14" presetID="22" presetClass="entr" presetSubtype="8" fill="hold" grpId="0" nodeType="afterEffect">
                                  <p:stCondLst>
                                    <p:cond delay="2000"/>
                                  </p:stCondLst>
                                  <p:childTnLst>
                                    <p:set>
                                      <p:cBhvr>
                                        <p:cTn id="15" dur="1" fill="hold">
                                          <p:stCondLst>
                                            <p:cond delay="0"/>
                                          </p:stCondLst>
                                        </p:cTn>
                                        <p:tgtEl>
                                          <p:spTgt spid="46105">
                                            <p:txEl>
                                              <p:pRg st="0" end="0"/>
                                            </p:txEl>
                                          </p:spTgt>
                                        </p:tgtEl>
                                        <p:attrNameLst>
                                          <p:attrName>style.visibility</p:attrName>
                                        </p:attrNameLst>
                                      </p:cBhvr>
                                      <p:to>
                                        <p:strVal val="visible"/>
                                      </p:to>
                                    </p:set>
                                    <p:animEffect transition="in" filter="wipe(left)">
                                      <p:cBhvr>
                                        <p:cTn id="16" dur="500"/>
                                        <p:tgtEl>
                                          <p:spTgt spid="461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bldLvl="5" autoUpdateAnimBg="0" advAuto="1000"/>
      <p:bldP spid="46105" grpId="0" build="p" bldLvl="2" autoUpdateAnimBg="0" advAuto="200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Communication Standards</a:t>
            </a:r>
          </a:p>
        </p:txBody>
      </p:sp>
      <p:sp>
        <p:nvSpPr>
          <p:cNvPr id="3" name="Content Placeholder 2"/>
          <p:cNvSpPr>
            <a:spLocks noGrp="1"/>
          </p:cNvSpPr>
          <p:nvPr>
            <p:ph idx="1"/>
          </p:nvPr>
        </p:nvSpPr>
        <p:spPr>
          <a:xfrm>
            <a:off x="304800" y="1066800"/>
            <a:ext cx="4343400" cy="5486400"/>
          </a:xfrm>
        </p:spPr>
        <p:txBody>
          <a:bodyPr/>
          <a:lstStyle/>
          <a:p>
            <a:r>
              <a:rPr lang="en-US" b="1" dirty="0">
                <a:solidFill>
                  <a:srgbClr val="A52439"/>
                </a:solidFill>
              </a:rPr>
              <a:t>Wi-Fi</a:t>
            </a:r>
            <a:r>
              <a:rPr lang="en-US" dirty="0">
                <a:solidFill>
                  <a:srgbClr val="A52439"/>
                </a:solidFill>
              </a:rPr>
              <a:t> </a:t>
            </a:r>
            <a:r>
              <a:rPr lang="en-US" dirty="0"/>
              <a:t>identifies any network based on the </a:t>
            </a:r>
            <a:r>
              <a:rPr lang="en-US" b="1" dirty="0">
                <a:solidFill>
                  <a:srgbClr val="A52439"/>
                </a:solidFill>
              </a:rPr>
              <a:t>802.11</a:t>
            </a:r>
            <a:r>
              <a:rPr lang="en-US" dirty="0"/>
              <a:t> standard that facilitates wireless communication</a:t>
            </a:r>
          </a:p>
          <a:p>
            <a:r>
              <a:rPr lang="en-US" dirty="0"/>
              <a:t>Sometimes referred to as wireless Ethernet</a:t>
            </a:r>
          </a:p>
          <a:p>
            <a:endParaRPr lang="en-US" dirty="0"/>
          </a:p>
        </p:txBody>
      </p:sp>
      <p:pic>
        <p:nvPicPr>
          <p:cNvPr id="4" name="Content Placeholder 8" descr="Fig9-20.gif"/>
          <p:cNvPicPr>
            <a:picLocks noChangeAspect="1"/>
          </p:cNvPicPr>
          <p:nvPr/>
        </p:nvPicPr>
        <p:blipFill>
          <a:blip r:embed="rId2" cstate="print"/>
          <a:srcRect/>
          <a:stretch>
            <a:fillRect/>
          </a:stretch>
        </p:blipFill>
        <p:spPr>
          <a:xfrm>
            <a:off x="4800600" y="1219200"/>
            <a:ext cx="4038600" cy="34750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Transmission Media</a:t>
            </a:r>
          </a:p>
        </p:txBody>
      </p:sp>
      <p:sp>
        <p:nvSpPr>
          <p:cNvPr id="3" name="Content Placeholder 2"/>
          <p:cNvSpPr>
            <a:spLocks noGrp="1"/>
          </p:cNvSpPr>
          <p:nvPr>
            <p:ph idx="1"/>
          </p:nvPr>
        </p:nvSpPr>
        <p:spPr>
          <a:xfrm>
            <a:off x="304800" y="1066800"/>
            <a:ext cx="8534400" cy="1066800"/>
          </a:xfrm>
        </p:spPr>
        <p:txBody>
          <a:bodyPr/>
          <a:lstStyle/>
          <a:p>
            <a:endParaRPr lang="en-US" dirty="0"/>
          </a:p>
        </p:txBody>
      </p:sp>
      <p:grpSp>
        <p:nvGrpSpPr>
          <p:cNvPr id="4" name="Group 17"/>
          <p:cNvGrpSpPr>
            <a:grpSpLocks/>
          </p:cNvGrpSpPr>
          <p:nvPr/>
        </p:nvGrpSpPr>
        <p:grpSpPr bwMode="auto">
          <a:xfrm>
            <a:off x="381000" y="1143000"/>
            <a:ext cx="4114800" cy="2895600"/>
            <a:chOff x="658444" y="1600200"/>
            <a:chExt cx="3352800" cy="2350325"/>
          </a:xfrm>
        </p:grpSpPr>
        <p:sp>
          <p:nvSpPr>
            <p:cNvPr id="5" name="TextBox 9"/>
            <p:cNvSpPr txBox="1">
              <a:spLocks noChangeArrowheads="1"/>
            </p:cNvSpPr>
            <p:nvPr/>
          </p:nvSpPr>
          <p:spPr bwMode="auto">
            <a:xfrm>
              <a:off x="1371600" y="1600200"/>
              <a:ext cx="1926489" cy="369332"/>
            </a:xfrm>
            <a:prstGeom prst="rect">
              <a:avLst/>
            </a:prstGeom>
            <a:noFill/>
            <a:ln w="9525">
              <a:noFill/>
              <a:miter lim="800000"/>
              <a:headEnd/>
              <a:tailEnd/>
            </a:ln>
          </p:spPr>
          <p:txBody>
            <a:bodyPr wrap="none">
              <a:spAutoFit/>
            </a:bodyPr>
            <a:lstStyle/>
            <a:p>
              <a:r>
                <a:rPr lang="en-US" b="1">
                  <a:solidFill>
                    <a:srgbClr val="A52439"/>
                  </a:solidFill>
                  <a:latin typeface="Calibri" pitchFamily="34" charset="0"/>
                </a:rPr>
                <a:t>Twisted-pair cable</a:t>
              </a:r>
            </a:p>
          </p:txBody>
        </p:sp>
        <p:pic>
          <p:nvPicPr>
            <p:cNvPr id="6" name="Picture 2"/>
            <p:cNvPicPr>
              <a:picLocks noChangeAspect="1"/>
            </p:cNvPicPr>
            <p:nvPr/>
          </p:nvPicPr>
          <p:blipFill>
            <a:blip r:embed="rId2" cstate="print"/>
            <a:srcRect/>
            <a:stretch>
              <a:fillRect/>
            </a:stretch>
          </p:blipFill>
          <p:spPr bwMode="auto">
            <a:xfrm>
              <a:off x="658444" y="2035238"/>
              <a:ext cx="3352800" cy="1915287"/>
            </a:xfrm>
            <a:prstGeom prst="rect">
              <a:avLst/>
            </a:prstGeom>
            <a:noFill/>
            <a:ln w="9525">
              <a:noFill/>
              <a:miter lim="800000"/>
              <a:headEnd/>
              <a:tailEnd/>
            </a:ln>
          </p:spPr>
        </p:pic>
      </p:grpSp>
      <p:grpSp>
        <p:nvGrpSpPr>
          <p:cNvPr id="7" name="Group 19"/>
          <p:cNvGrpSpPr>
            <a:grpSpLocks/>
          </p:cNvGrpSpPr>
          <p:nvPr/>
        </p:nvGrpSpPr>
        <p:grpSpPr bwMode="auto">
          <a:xfrm>
            <a:off x="533400" y="4114800"/>
            <a:ext cx="3733800" cy="2438400"/>
            <a:chOff x="586363" y="3962400"/>
            <a:chExt cx="3457616" cy="2383393"/>
          </a:xfrm>
        </p:grpSpPr>
        <p:sp>
          <p:nvSpPr>
            <p:cNvPr id="8" name="TextBox 10"/>
            <p:cNvSpPr txBox="1">
              <a:spLocks noChangeArrowheads="1"/>
            </p:cNvSpPr>
            <p:nvPr/>
          </p:nvSpPr>
          <p:spPr bwMode="auto">
            <a:xfrm>
              <a:off x="1600200" y="3962400"/>
              <a:ext cx="1429943" cy="369332"/>
            </a:xfrm>
            <a:prstGeom prst="rect">
              <a:avLst/>
            </a:prstGeom>
            <a:noFill/>
            <a:ln w="9525">
              <a:noFill/>
              <a:miter lim="800000"/>
              <a:headEnd/>
              <a:tailEnd/>
            </a:ln>
          </p:spPr>
          <p:txBody>
            <a:bodyPr wrap="none">
              <a:spAutoFit/>
            </a:bodyPr>
            <a:lstStyle/>
            <a:p>
              <a:r>
                <a:rPr lang="en-US" b="1">
                  <a:solidFill>
                    <a:srgbClr val="A52439"/>
                  </a:solidFill>
                  <a:latin typeface="Calibri" pitchFamily="34" charset="0"/>
                </a:rPr>
                <a:t>Coaxial cable</a:t>
              </a:r>
            </a:p>
          </p:txBody>
        </p:sp>
        <p:pic>
          <p:nvPicPr>
            <p:cNvPr id="9" name="Picture 15"/>
            <p:cNvPicPr>
              <a:picLocks noChangeAspect="1"/>
            </p:cNvPicPr>
            <p:nvPr/>
          </p:nvPicPr>
          <p:blipFill>
            <a:blip r:embed="rId3" cstate="print"/>
            <a:srcRect/>
            <a:stretch>
              <a:fillRect/>
            </a:stretch>
          </p:blipFill>
          <p:spPr bwMode="auto">
            <a:xfrm>
              <a:off x="586363" y="4331732"/>
              <a:ext cx="3457616" cy="2014061"/>
            </a:xfrm>
            <a:prstGeom prst="rect">
              <a:avLst/>
            </a:prstGeom>
            <a:noFill/>
            <a:ln w="9525">
              <a:noFill/>
              <a:miter lim="800000"/>
              <a:headEnd/>
              <a:tailEnd/>
            </a:ln>
          </p:spPr>
        </p:pic>
      </p:grpSp>
      <p:grpSp>
        <p:nvGrpSpPr>
          <p:cNvPr id="10" name="Group 18"/>
          <p:cNvGrpSpPr>
            <a:grpSpLocks/>
          </p:cNvGrpSpPr>
          <p:nvPr/>
        </p:nvGrpSpPr>
        <p:grpSpPr bwMode="auto">
          <a:xfrm>
            <a:off x="4648200" y="1143000"/>
            <a:ext cx="4235450" cy="3733800"/>
            <a:chOff x="4902935" y="2514600"/>
            <a:chExt cx="3701530" cy="3117294"/>
          </a:xfrm>
        </p:grpSpPr>
        <p:sp>
          <p:nvSpPr>
            <p:cNvPr id="11" name="TextBox 11"/>
            <p:cNvSpPr txBox="1">
              <a:spLocks noChangeArrowheads="1"/>
            </p:cNvSpPr>
            <p:nvPr/>
          </p:nvSpPr>
          <p:spPr bwMode="auto">
            <a:xfrm>
              <a:off x="5867400" y="2514600"/>
              <a:ext cx="1772601" cy="369332"/>
            </a:xfrm>
            <a:prstGeom prst="rect">
              <a:avLst/>
            </a:prstGeom>
            <a:noFill/>
            <a:ln w="9525">
              <a:noFill/>
              <a:miter lim="800000"/>
              <a:headEnd/>
              <a:tailEnd/>
            </a:ln>
          </p:spPr>
          <p:txBody>
            <a:bodyPr wrap="none">
              <a:spAutoFit/>
            </a:bodyPr>
            <a:lstStyle/>
            <a:p>
              <a:r>
                <a:rPr lang="en-US" b="1">
                  <a:solidFill>
                    <a:srgbClr val="A52439"/>
                  </a:solidFill>
                  <a:latin typeface="Calibri" pitchFamily="34" charset="0"/>
                </a:rPr>
                <a:t>Fiber-optic cable</a:t>
              </a:r>
            </a:p>
          </p:txBody>
        </p:sp>
        <p:pic>
          <p:nvPicPr>
            <p:cNvPr id="12" name="Picture 16"/>
            <p:cNvPicPr>
              <a:picLocks noChangeAspect="1"/>
            </p:cNvPicPr>
            <p:nvPr/>
          </p:nvPicPr>
          <p:blipFill>
            <a:blip r:embed="rId4" cstate="print"/>
            <a:srcRect/>
            <a:stretch>
              <a:fillRect/>
            </a:stretch>
          </p:blipFill>
          <p:spPr bwMode="auto">
            <a:xfrm>
              <a:off x="4902935" y="3031569"/>
              <a:ext cx="3701530" cy="2600325"/>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2500"/>
                            </p:stCondLst>
                            <p:childTnLst>
                              <p:par>
                                <p:cTn id="9" presetID="9" presetClass="entr" presetSubtype="0" fill="hold" nodeType="afterEffect">
                                  <p:stCondLst>
                                    <p:cond delay="2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5000"/>
                            </p:stCondLst>
                            <p:childTnLst>
                              <p:par>
                                <p:cTn id="13" presetID="9" presetClass="entr" presetSubtype="0" fill="hold" nodeType="afterEffect">
                                  <p:stCondLst>
                                    <p:cond delay="200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Communication Standards</a:t>
            </a:r>
          </a:p>
        </p:txBody>
      </p:sp>
      <p:sp>
        <p:nvSpPr>
          <p:cNvPr id="3" name="Content Placeholder 2"/>
          <p:cNvSpPr>
            <a:spLocks noGrp="1"/>
          </p:cNvSpPr>
          <p:nvPr>
            <p:ph idx="1"/>
          </p:nvPr>
        </p:nvSpPr>
        <p:spPr/>
        <p:txBody>
          <a:bodyPr/>
          <a:lstStyle/>
          <a:p>
            <a:r>
              <a:rPr lang="en-US" sz="3200" b="1" dirty="0">
                <a:solidFill>
                  <a:srgbClr val="A52439"/>
                </a:solidFill>
              </a:rPr>
              <a:t>Bluetooth</a:t>
            </a:r>
            <a:r>
              <a:rPr lang="en-US" sz="3200" dirty="0"/>
              <a:t> defines how two Bluetooth devices use short-range radio waves to transmit data</a:t>
            </a:r>
          </a:p>
          <a:p>
            <a:r>
              <a:rPr lang="en-US" sz="3200" b="1" dirty="0">
                <a:solidFill>
                  <a:srgbClr val="A52439"/>
                </a:solidFill>
              </a:rPr>
              <a:t>UWB</a:t>
            </a:r>
            <a:r>
              <a:rPr lang="en-US" sz="3200" dirty="0"/>
              <a:t> (</a:t>
            </a:r>
            <a:r>
              <a:rPr lang="en-US" sz="3200" b="1" dirty="0">
                <a:solidFill>
                  <a:srgbClr val="A52439"/>
                </a:solidFill>
              </a:rPr>
              <a:t>ultra-wideband</a:t>
            </a:r>
            <a:r>
              <a:rPr lang="en-US" sz="3200" dirty="0"/>
              <a:t>) specifies how two UWB devices use short-range radio waves to communicate at high speeds</a:t>
            </a:r>
          </a:p>
          <a:p>
            <a:r>
              <a:rPr lang="en-US" sz="3200" b="1" dirty="0">
                <a:solidFill>
                  <a:srgbClr val="A52439"/>
                </a:solidFill>
              </a:rPr>
              <a:t>IrDA</a:t>
            </a:r>
            <a:r>
              <a:rPr lang="en-US" sz="3200" dirty="0"/>
              <a:t> transmits data wirelessly via infrared (IR) light waves</a:t>
            </a:r>
          </a:p>
          <a:p>
            <a:r>
              <a:rPr lang="en-US" sz="3200" b="1" dirty="0">
                <a:solidFill>
                  <a:srgbClr val="A52439"/>
                </a:solidFill>
              </a:rPr>
              <a:t>RFID</a:t>
            </a:r>
            <a:r>
              <a:rPr lang="en-US" sz="3200" b="1" dirty="0"/>
              <a:t> </a:t>
            </a:r>
            <a:r>
              <a:rPr lang="en-US" sz="3200" dirty="0"/>
              <a:t>uses radio signals to communicate with a tag placed in or attached to an object, animal, or person</a:t>
            </a:r>
            <a:endParaRPr lang="en-US" sz="32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Modem</a:t>
            </a:r>
          </a:p>
        </p:txBody>
      </p:sp>
      <p:sp>
        <p:nvSpPr>
          <p:cNvPr id="23555" name="Rectangle 3"/>
          <p:cNvSpPr>
            <a:spLocks noGrp="1" noChangeArrowheads="1"/>
          </p:cNvSpPr>
          <p:nvPr>
            <p:ph idx="1"/>
          </p:nvPr>
        </p:nvSpPr>
        <p:spPr/>
        <p:txBody>
          <a:bodyPr/>
          <a:lstStyle/>
          <a:p>
            <a:pPr>
              <a:lnSpc>
                <a:spcPct val="90000"/>
              </a:lnSpc>
            </a:pPr>
            <a:r>
              <a:rPr lang="en-US" dirty="0"/>
              <a:t>Modulator/Demodulator</a:t>
            </a:r>
          </a:p>
          <a:p>
            <a:pPr lvl="1">
              <a:lnSpc>
                <a:spcPct val="90000"/>
              </a:lnSpc>
            </a:pPr>
            <a:r>
              <a:rPr lang="en-US" dirty="0"/>
              <a:t>Modulator converts digital to analog</a:t>
            </a:r>
          </a:p>
          <a:p>
            <a:pPr>
              <a:lnSpc>
                <a:spcPct val="90000"/>
              </a:lnSpc>
            </a:pPr>
            <a:r>
              <a:rPr lang="en-US" dirty="0"/>
              <a:t>Speed measured in bits per second (bps)</a:t>
            </a:r>
          </a:p>
          <a:p>
            <a:pPr lvl="1">
              <a:lnSpc>
                <a:spcPct val="90000"/>
              </a:lnSpc>
            </a:pPr>
            <a:r>
              <a:rPr lang="en-US" dirty="0"/>
              <a:t>Current fastest speed is 56 Kbps</a:t>
            </a:r>
          </a:p>
          <a:p>
            <a:pPr lvl="1">
              <a:lnSpc>
                <a:spcPct val="90000"/>
              </a:lnSpc>
            </a:pPr>
            <a:r>
              <a:rPr lang="en-US" dirty="0"/>
              <a:t>Quality of phone lines dictates speed</a:t>
            </a:r>
          </a:p>
          <a:p>
            <a:pPr>
              <a:lnSpc>
                <a:spcPct val="90000"/>
              </a:lnSpc>
            </a:pPr>
            <a:r>
              <a:rPr lang="en-US" dirty="0"/>
              <a:t>V.92 is the current modem standard</a:t>
            </a:r>
          </a:p>
          <a:p>
            <a:pPr>
              <a:lnSpc>
                <a:spcPct val="90000"/>
              </a:lnSpc>
            </a:pPr>
            <a:r>
              <a:rPr lang="en-US" dirty="0"/>
              <a:t>Several modem types</a:t>
            </a:r>
          </a:p>
          <a:p>
            <a:pPr lvl="1">
              <a:lnSpc>
                <a:spcPct val="90000"/>
              </a:lnSpc>
            </a:pPr>
            <a:r>
              <a:rPr lang="en-US" dirty="0"/>
              <a:t>Internal</a:t>
            </a:r>
          </a:p>
          <a:p>
            <a:pPr lvl="1">
              <a:lnSpc>
                <a:spcPct val="90000"/>
              </a:lnSpc>
            </a:pPr>
            <a:r>
              <a:rPr lang="en-US" dirty="0"/>
              <a:t>External</a:t>
            </a:r>
          </a:p>
          <a:p>
            <a:pPr lvl="1">
              <a:lnSpc>
                <a:spcPct val="90000"/>
              </a:lnSpc>
            </a:pPr>
            <a:r>
              <a:rPr lang="en-US" dirty="0"/>
              <a:t>Voice</a:t>
            </a:r>
          </a:p>
          <a:p>
            <a:pPr lvl="1">
              <a:lnSpc>
                <a:spcPct val="90000"/>
              </a:lnSpc>
            </a:pPr>
            <a:r>
              <a:rPr lang="en-US" dirty="0"/>
              <a:t>Fax</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Modem Uses</a:t>
            </a:r>
          </a:p>
        </p:txBody>
      </p:sp>
      <p:sp>
        <p:nvSpPr>
          <p:cNvPr id="24579" name="Rectangle 3"/>
          <p:cNvSpPr>
            <a:spLocks noGrp="1" noChangeArrowheads="1"/>
          </p:cNvSpPr>
          <p:nvPr>
            <p:ph idx="1"/>
          </p:nvPr>
        </p:nvSpPr>
        <p:spPr>
          <a:xfrm>
            <a:off x="304800" y="1066800"/>
            <a:ext cx="7848600" cy="5410200"/>
          </a:xfrm>
        </p:spPr>
        <p:txBody>
          <a:bodyPr/>
          <a:lstStyle/>
          <a:p>
            <a:r>
              <a:rPr lang="en-US" dirty="0"/>
              <a:t>Connection to the Internet</a:t>
            </a:r>
          </a:p>
          <a:p>
            <a:r>
              <a:rPr lang="en-US" dirty="0"/>
              <a:t>File transfer</a:t>
            </a:r>
          </a:p>
          <a:p>
            <a:pPr lvl="1"/>
            <a:r>
              <a:rPr lang="en-US" dirty="0"/>
              <a:t>Uploading</a:t>
            </a:r>
          </a:p>
          <a:p>
            <a:pPr lvl="1"/>
            <a:r>
              <a:rPr lang="en-US" dirty="0"/>
              <a:t>Downloading</a:t>
            </a:r>
          </a:p>
        </p:txBody>
      </p:sp>
      <p:pic>
        <p:nvPicPr>
          <p:cNvPr id="24580" name="Picture 4" descr="d:\my documents\!books\norton im\chapter 9\modem.tif"/>
          <p:cNvPicPr>
            <a:picLocks noChangeAspect="1" noChangeArrowheads="1"/>
          </p:cNvPicPr>
          <p:nvPr/>
        </p:nvPicPr>
        <p:blipFill>
          <a:blip r:embed="rId3" cstate="print"/>
          <a:srcRect/>
          <a:stretch>
            <a:fillRect/>
          </a:stretch>
        </p:blipFill>
        <p:spPr bwMode="auto">
          <a:xfrm>
            <a:off x="4648200" y="4330700"/>
            <a:ext cx="4267200" cy="22987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Devices</a:t>
            </a:r>
          </a:p>
        </p:txBody>
      </p:sp>
      <p:sp>
        <p:nvSpPr>
          <p:cNvPr id="3" name="Content Placeholder 2"/>
          <p:cNvSpPr>
            <a:spLocks noGrp="1"/>
          </p:cNvSpPr>
          <p:nvPr>
            <p:ph idx="1"/>
          </p:nvPr>
        </p:nvSpPr>
        <p:spPr>
          <a:xfrm>
            <a:off x="304800" y="1066800"/>
            <a:ext cx="8534400" cy="2590800"/>
          </a:xfrm>
        </p:spPr>
        <p:txBody>
          <a:bodyPr/>
          <a:lstStyle/>
          <a:p>
            <a:r>
              <a:rPr lang="en-US" dirty="0"/>
              <a:t>A digital modem sends and receives data and information to and from a digital line</a:t>
            </a:r>
          </a:p>
          <a:p>
            <a:r>
              <a:rPr lang="en-US" dirty="0"/>
              <a:t>A DSL Modem is an external device in which one end connects to a telephone line and the other end connects to a port on the system unit</a:t>
            </a:r>
          </a:p>
          <a:p>
            <a:endParaRPr lang="en-US" dirty="0"/>
          </a:p>
        </p:txBody>
      </p:sp>
      <p:graphicFrame>
        <p:nvGraphicFramePr>
          <p:cNvPr id="5" name="Diagram 4"/>
          <p:cNvGraphicFramePr/>
          <p:nvPr/>
        </p:nvGraphicFramePr>
        <p:xfrm>
          <a:off x="838200" y="4267200"/>
          <a:ext cx="68580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5">
                                            <p:graphicEl>
                                              <a:dgm id="{F0420ABF-0C6E-4076-9F96-39E3C577BDD1}"/>
                                            </p:graphicEl>
                                          </p:spTgt>
                                        </p:tgtEl>
                                        <p:attrNameLst>
                                          <p:attrName>style.visibility</p:attrName>
                                        </p:attrNameLst>
                                      </p:cBhvr>
                                      <p:to>
                                        <p:strVal val="visible"/>
                                      </p:to>
                                    </p:set>
                                    <p:animEffect transition="in" filter="dissolve">
                                      <p:cBhvr>
                                        <p:cTn id="7" dur="500"/>
                                        <p:tgtEl>
                                          <p:spTgt spid="5">
                                            <p:graphicEl>
                                              <a:dgm id="{F0420ABF-0C6E-4076-9F96-39E3C577BDD1}"/>
                                            </p:graphicEl>
                                          </p:spTgt>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5">
                                            <p:graphicEl>
                                              <a:dgm id="{1059711A-25BA-4D0B-B9AD-D5F06DA9AAE0}"/>
                                            </p:graphicEl>
                                          </p:spTgt>
                                        </p:tgtEl>
                                        <p:attrNameLst>
                                          <p:attrName>style.visibility</p:attrName>
                                        </p:attrNameLst>
                                      </p:cBhvr>
                                      <p:to>
                                        <p:strVal val="visible"/>
                                      </p:to>
                                    </p:set>
                                    <p:animEffect transition="in" filter="dissolve">
                                      <p:cBhvr>
                                        <p:cTn id="11" dur="500"/>
                                        <p:tgtEl>
                                          <p:spTgt spid="5">
                                            <p:graphicEl>
                                              <a:dgm id="{1059711A-25BA-4D0B-B9AD-D5F06DA9AAE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Digital Data Connections</a:t>
            </a:r>
          </a:p>
        </p:txBody>
      </p:sp>
      <p:sp>
        <p:nvSpPr>
          <p:cNvPr id="26627" name="Rectangle 3"/>
          <p:cNvSpPr>
            <a:spLocks noGrp="1" noChangeArrowheads="1"/>
          </p:cNvSpPr>
          <p:nvPr>
            <p:ph idx="1"/>
          </p:nvPr>
        </p:nvSpPr>
        <p:spPr/>
        <p:txBody>
          <a:bodyPr/>
          <a:lstStyle/>
          <a:p>
            <a:r>
              <a:rPr lang="en-US"/>
              <a:t>Broadband connection</a:t>
            </a:r>
          </a:p>
          <a:p>
            <a:pPr lvl="1"/>
            <a:r>
              <a:rPr lang="en-US"/>
              <a:t>Any data connection faster than 56 Kbps</a:t>
            </a:r>
          </a:p>
          <a:p>
            <a:pPr lvl="1"/>
            <a:r>
              <a:rPr lang="en-US"/>
              <a:t>Common in business</a:t>
            </a:r>
          </a:p>
          <a:p>
            <a:pPr lvl="1"/>
            <a:r>
              <a:rPr lang="en-US"/>
              <a:t>Becoming popular in home installations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Digital Data Connections</a:t>
            </a:r>
          </a:p>
        </p:txBody>
      </p:sp>
      <p:sp>
        <p:nvSpPr>
          <p:cNvPr id="29699" name="Rectangle 3"/>
          <p:cNvSpPr>
            <a:spLocks noGrp="1" noChangeArrowheads="1"/>
          </p:cNvSpPr>
          <p:nvPr>
            <p:ph idx="1"/>
          </p:nvPr>
        </p:nvSpPr>
        <p:spPr/>
        <p:txBody>
          <a:bodyPr/>
          <a:lstStyle/>
          <a:p>
            <a:r>
              <a:rPr lang="en-US"/>
              <a:t>T lines</a:t>
            </a:r>
          </a:p>
          <a:p>
            <a:pPr lvl="1"/>
            <a:r>
              <a:rPr lang="en-US"/>
              <a:t>High-capacity voice/data lines</a:t>
            </a:r>
          </a:p>
          <a:p>
            <a:pPr lvl="1"/>
            <a:r>
              <a:rPr lang="en-US"/>
              <a:t>Used to control phone and data</a:t>
            </a:r>
          </a:p>
          <a:p>
            <a:pPr lvl="1"/>
            <a:r>
              <a:rPr lang="en-US"/>
              <a:t>Several variants</a:t>
            </a:r>
          </a:p>
          <a:p>
            <a:pPr lvl="1"/>
            <a:r>
              <a:rPr lang="en-US"/>
              <a:t>T1 transmits at 1.544 Mbps</a:t>
            </a:r>
          </a:p>
          <a:p>
            <a:pPr lvl="1"/>
            <a:r>
              <a:rPr lang="en-US"/>
              <a:t>T3 transmits at 44.736 Mbps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Digital Data Connections</a:t>
            </a:r>
          </a:p>
        </p:txBody>
      </p:sp>
      <p:sp>
        <p:nvSpPr>
          <p:cNvPr id="30723" name="Rectangle 3"/>
          <p:cNvSpPr>
            <a:spLocks noGrp="1" noChangeArrowheads="1"/>
          </p:cNvSpPr>
          <p:nvPr>
            <p:ph idx="1"/>
          </p:nvPr>
        </p:nvSpPr>
        <p:spPr/>
        <p:txBody>
          <a:bodyPr/>
          <a:lstStyle/>
          <a:p>
            <a:r>
              <a:rPr lang="en-US"/>
              <a:t>DSL technologies</a:t>
            </a:r>
          </a:p>
          <a:p>
            <a:pPr lvl="1"/>
            <a:r>
              <a:rPr lang="en-US"/>
              <a:t>Digital Subscriber Line</a:t>
            </a:r>
          </a:p>
          <a:p>
            <a:pPr lvl="1"/>
            <a:r>
              <a:rPr lang="en-US"/>
              <a:t>Popular with home users</a:t>
            </a:r>
          </a:p>
          <a:p>
            <a:pPr lvl="1"/>
            <a:r>
              <a:rPr lang="en-US"/>
              <a:t>Speeds range from 100 Kbps to 30 Mbps</a:t>
            </a:r>
          </a:p>
          <a:p>
            <a:pPr lvl="1"/>
            <a:r>
              <a:rPr lang="en-US"/>
              <a:t>Asymmetrical DSL (ADSL)</a:t>
            </a:r>
          </a:p>
          <a:p>
            <a:pPr lvl="2"/>
            <a:r>
              <a:rPr lang="en-US"/>
              <a:t>Upload speed slower than download speed</a:t>
            </a:r>
          </a:p>
          <a:p>
            <a:pPr lvl="1"/>
            <a:r>
              <a:rPr lang="en-US"/>
              <a:t>Symmetrical DSL (SDSL)</a:t>
            </a:r>
          </a:p>
          <a:p>
            <a:pPr lvl="1"/>
            <a:r>
              <a:rPr lang="en-US"/>
              <a:t>Requires a DSL modem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Wireless Networks</a:t>
            </a:r>
          </a:p>
        </p:txBody>
      </p:sp>
      <p:sp>
        <p:nvSpPr>
          <p:cNvPr id="33795" name="Rectangle 3"/>
          <p:cNvSpPr>
            <a:spLocks noGrp="1" noChangeArrowheads="1"/>
          </p:cNvSpPr>
          <p:nvPr>
            <p:ph idx="1"/>
          </p:nvPr>
        </p:nvSpPr>
        <p:spPr/>
        <p:txBody>
          <a:bodyPr/>
          <a:lstStyle/>
          <a:p>
            <a:r>
              <a:rPr lang="en-US"/>
              <a:t>Benefits</a:t>
            </a:r>
          </a:p>
          <a:p>
            <a:pPr lvl="1"/>
            <a:r>
              <a:rPr lang="en-US"/>
              <a:t>No cable to pull</a:t>
            </a:r>
          </a:p>
          <a:p>
            <a:pPr lvl="1"/>
            <a:r>
              <a:rPr lang="en-US"/>
              <a:t>Mobile devices access network resources</a:t>
            </a:r>
          </a:p>
          <a:p>
            <a:pPr lvl="1"/>
            <a:r>
              <a:rPr lang="en-US"/>
              <a:t>Mobility and flexibility for office workers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Wireless Networks</a:t>
            </a:r>
          </a:p>
        </p:txBody>
      </p:sp>
      <p:sp>
        <p:nvSpPr>
          <p:cNvPr id="34819" name="Rectangle 3"/>
          <p:cNvSpPr>
            <a:spLocks noGrp="1" noChangeArrowheads="1"/>
          </p:cNvSpPr>
          <p:nvPr>
            <p:ph idx="1"/>
          </p:nvPr>
        </p:nvSpPr>
        <p:spPr/>
        <p:txBody>
          <a:bodyPr/>
          <a:lstStyle/>
          <a:p>
            <a:r>
              <a:rPr lang="en-US"/>
              <a:t>Wireless 802.11</a:t>
            </a:r>
          </a:p>
          <a:p>
            <a:pPr lvl="1"/>
            <a:r>
              <a:rPr lang="en-US"/>
              <a:t>Also called Wi-Fi</a:t>
            </a:r>
          </a:p>
          <a:p>
            <a:pPr lvl="1"/>
            <a:r>
              <a:rPr lang="en-US"/>
              <a:t>IEEE standard</a:t>
            </a:r>
          </a:p>
          <a:p>
            <a:pPr lvl="2"/>
            <a:r>
              <a:rPr lang="en-US"/>
              <a:t>Institute of Electronic and Electrical Engineers</a:t>
            </a:r>
          </a:p>
          <a:p>
            <a:pPr lvl="1"/>
            <a:r>
              <a:rPr lang="en-US"/>
              <a:t>Several versions</a:t>
            </a:r>
          </a:p>
          <a:p>
            <a:pPr lvl="2"/>
            <a:r>
              <a:rPr lang="en-US"/>
              <a:t>802.11b connects up to 11Mbps</a:t>
            </a:r>
          </a:p>
          <a:p>
            <a:pPr lvl="2"/>
            <a:r>
              <a:rPr lang="en-US"/>
              <a:t>802.11g connects up to 56Mbps</a:t>
            </a:r>
          </a:p>
          <a:p>
            <a:pPr lvl="1"/>
            <a:r>
              <a:rPr lang="en-US"/>
              <a:t>Use the same type of devices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Wireless Networks</a:t>
            </a:r>
          </a:p>
        </p:txBody>
      </p:sp>
      <p:sp>
        <p:nvSpPr>
          <p:cNvPr id="35843" name="Rectangle 3"/>
          <p:cNvSpPr>
            <a:spLocks noGrp="1" noChangeArrowheads="1"/>
          </p:cNvSpPr>
          <p:nvPr>
            <p:ph idx="1"/>
          </p:nvPr>
        </p:nvSpPr>
        <p:spPr/>
        <p:txBody>
          <a:bodyPr/>
          <a:lstStyle/>
          <a:p>
            <a:r>
              <a:rPr lang="en-US"/>
              <a:t>Wireless Access Point</a:t>
            </a:r>
          </a:p>
          <a:p>
            <a:pPr lvl="1"/>
            <a:r>
              <a:rPr lang="en-US"/>
              <a:t>Center of a wireless network</a:t>
            </a:r>
          </a:p>
          <a:p>
            <a:pPr lvl="1"/>
            <a:r>
              <a:rPr lang="en-US"/>
              <a:t>WAPS combined cover a larger area</a:t>
            </a:r>
          </a:p>
          <a:p>
            <a:pPr lvl="1"/>
            <a:r>
              <a:rPr lang="en-US"/>
              <a:t>Distance to WAP determines bandwidth</a:t>
            </a:r>
          </a:p>
          <a:p>
            <a:pPr lvl="1"/>
            <a:r>
              <a:rPr lang="en-US"/>
              <a:t>Range is 50 to 150 meters</a:t>
            </a:r>
          </a:p>
          <a:p>
            <a:pPr lvl="1"/>
            <a:r>
              <a:rPr lang="en-US"/>
              <a:t>Extension points can extend range</a:t>
            </a:r>
          </a:p>
        </p:txBody>
      </p:sp>
      <p:pic>
        <p:nvPicPr>
          <p:cNvPr id="35844" name="Picture 5" descr="D:\My Documents\!books\norton im\chapter 9\wrouter.tif"/>
          <p:cNvPicPr>
            <a:picLocks noChangeAspect="1" noChangeArrowheads="1"/>
          </p:cNvPicPr>
          <p:nvPr/>
        </p:nvPicPr>
        <p:blipFill>
          <a:blip r:embed="rId2" cstate="print"/>
          <a:srcRect/>
          <a:stretch>
            <a:fillRect/>
          </a:stretch>
        </p:blipFill>
        <p:spPr bwMode="auto">
          <a:xfrm>
            <a:off x="2667000" y="4495800"/>
            <a:ext cx="3962400" cy="1981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Transmission Media</a:t>
            </a:r>
          </a:p>
        </p:txBody>
      </p:sp>
      <p:sp>
        <p:nvSpPr>
          <p:cNvPr id="3" name="Content Placeholder 2"/>
          <p:cNvSpPr>
            <a:spLocks noGrp="1"/>
          </p:cNvSpPr>
          <p:nvPr>
            <p:ph idx="1"/>
          </p:nvPr>
        </p:nvSpPr>
        <p:spPr/>
        <p:txBody>
          <a:bodyPr/>
          <a:lstStyle/>
          <a:p>
            <a:r>
              <a:rPr lang="en-US" dirty="0">
                <a:solidFill>
                  <a:srgbClr val="0000CC"/>
                </a:solidFill>
              </a:rPr>
              <a:t>Twisted Pair </a:t>
            </a:r>
            <a:r>
              <a:rPr lang="en-US" dirty="0"/>
              <a:t>is used for telephone systems and network cabling</a:t>
            </a:r>
          </a:p>
          <a:p>
            <a:r>
              <a:rPr lang="en-US" dirty="0">
                <a:solidFill>
                  <a:srgbClr val="0000CC"/>
                </a:solidFill>
              </a:rPr>
              <a:t>Coaxial cable</a:t>
            </a:r>
            <a:r>
              <a:rPr lang="en-US" dirty="0"/>
              <a:t> is often used for cable television wiring</a:t>
            </a:r>
          </a:p>
          <a:p>
            <a:r>
              <a:rPr lang="en-US" dirty="0">
                <a:solidFill>
                  <a:srgbClr val="0000CC"/>
                </a:solidFill>
              </a:rPr>
              <a:t>Fiber optic cable</a:t>
            </a:r>
            <a:r>
              <a:rPr lang="en-US" dirty="0"/>
              <a:t> is capable of carrying significantly more data at faster speeds than wire cables.</a:t>
            </a:r>
          </a:p>
          <a:p>
            <a:r>
              <a:rPr lang="en-US" dirty="0"/>
              <a:t>Less susceptible of interference (noise) and therefore more secure</a:t>
            </a:r>
          </a:p>
          <a:p>
            <a:r>
              <a:rPr lang="en-US" dirty="0"/>
              <a:t>Smaller size (thinner and lighter)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Wireless Networks</a:t>
            </a:r>
          </a:p>
        </p:txBody>
      </p:sp>
      <p:sp>
        <p:nvSpPr>
          <p:cNvPr id="36867" name="Rectangle 3"/>
          <p:cNvSpPr>
            <a:spLocks noGrp="1" noChangeArrowheads="1"/>
          </p:cNvSpPr>
          <p:nvPr>
            <p:ph idx="1"/>
          </p:nvPr>
        </p:nvSpPr>
        <p:spPr/>
        <p:txBody>
          <a:bodyPr/>
          <a:lstStyle/>
          <a:p>
            <a:r>
              <a:rPr lang="en-US"/>
              <a:t>Wireless Adapters</a:t>
            </a:r>
          </a:p>
          <a:p>
            <a:pPr lvl="1"/>
            <a:r>
              <a:rPr lang="en-US"/>
              <a:t>Used by devices to connect</a:t>
            </a:r>
          </a:p>
          <a:p>
            <a:pPr lvl="1"/>
            <a:r>
              <a:rPr lang="en-US"/>
              <a:t>Includes signal strength software</a:t>
            </a:r>
          </a:p>
        </p:txBody>
      </p:sp>
      <p:pic>
        <p:nvPicPr>
          <p:cNvPr id="36868" name="Picture 4" descr="D:\My Documents\!books\norton im\chapter 9\wnic.tif"/>
          <p:cNvPicPr>
            <a:picLocks noChangeAspect="1" noChangeArrowheads="1"/>
          </p:cNvPicPr>
          <p:nvPr/>
        </p:nvPicPr>
        <p:blipFill>
          <a:blip r:embed="rId3" cstate="print"/>
          <a:srcRect/>
          <a:stretch>
            <a:fillRect/>
          </a:stretch>
        </p:blipFill>
        <p:spPr bwMode="auto">
          <a:xfrm>
            <a:off x="2743200" y="2892425"/>
            <a:ext cx="3886200" cy="3748088"/>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Devices</a:t>
            </a:r>
          </a:p>
        </p:txBody>
      </p:sp>
      <p:sp>
        <p:nvSpPr>
          <p:cNvPr id="3" name="Content Placeholder 2"/>
          <p:cNvSpPr>
            <a:spLocks noGrp="1"/>
          </p:cNvSpPr>
          <p:nvPr>
            <p:ph idx="1"/>
          </p:nvPr>
        </p:nvSpPr>
        <p:spPr>
          <a:xfrm>
            <a:off x="304800" y="1066800"/>
            <a:ext cx="8534400" cy="609600"/>
          </a:xfrm>
        </p:spPr>
        <p:txBody>
          <a:bodyPr/>
          <a:lstStyle/>
          <a:p>
            <a:r>
              <a:rPr lang="en-US" dirty="0"/>
              <a:t>Cable Modem</a:t>
            </a:r>
          </a:p>
          <a:p>
            <a:pPr lvl="1"/>
            <a:r>
              <a:rPr lang="en-US" dirty="0"/>
              <a:t>Sends and receives data over cable television network</a:t>
            </a:r>
          </a:p>
          <a:p>
            <a:pPr lvl="1"/>
            <a:r>
              <a:rPr lang="en-US" dirty="0"/>
              <a:t>Much faster than dial-up modem or ISDN</a:t>
            </a:r>
          </a:p>
          <a:p>
            <a:pPr lvl="1"/>
            <a:r>
              <a:rPr lang="en-US" dirty="0"/>
              <a:t>Sometimes called a broadband modem</a:t>
            </a:r>
          </a:p>
          <a:p>
            <a:pPr lvl="1"/>
            <a:endParaRPr lang="en-US" dirty="0"/>
          </a:p>
        </p:txBody>
      </p:sp>
      <p:pic>
        <p:nvPicPr>
          <p:cNvPr id="4" name="Content Placeholder 9" descr="Fig9-26.gif"/>
          <p:cNvPicPr>
            <a:picLocks noChangeAspect="1"/>
          </p:cNvPicPr>
          <p:nvPr/>
        </p:nvPicPr>
        <p:blipFill>
          <a:blip r:embed="rId2" cstate="print"/>
          <a:srcRect/>
          <a:stretch>
            <a:fillRect/>
          </a:stretch>
        </p:blipFill>
        <p:spPr bwMode="auto">
          <a:xfrm>
            <a:off x="838200" y="3505200"/>
            <a:ext cx="2636838" cy="3119347"/>
          </a:xfrm>
          <a:prstGeom prst="rect">
            <a:avLst/>
          </a:prstGeom>
          <a:noFill/>
          <a:ln w="9525">
            <a:noFill/>
            <a:miter lim="800000"/>
            <a:headEnd/>
            <a:tailEnd/>
          </a:ln>
        </p:spPr>
      </p:pic>
      <p:pic>
        <p:nvPicPr>
          <p:cNvPr id="5" name="Content Placeholder 5"/>
          <p:cNvPicPr>
            <a:picLocks noChangeAspect="1"/>
          </p:cNvPicPr>
          <p:nvPr/>
        </p:nvPicPr>
        <p:blipFill>
          <a:blip r:embed="rId3" cstate="print"/>
          <a:srcRect/>
          <a:stretch>
            <a:fillRect/>
          </a:stretch>
        </p:blipFill>
        <p:spPr>
          <a:xfrm>
            <a:off x="4495800" y="3505200"/>
            <a:ext cx="4038600" cy="29384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2500"/>
                            </p:stCondLst>
                            <p:childTnLst>
                              <p:par>
                                <p:cTn id="9" presetID="9" presetClass="entr" presetSubtype="0" fill="hold" nodeType="afterEffect">
                                  <p:stCondLst>
                                    <p:cond delay="200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Devices</a:t>
            </a:r>
          </a:p>
        </p:txBody>
      </p:sp>
      <p:sp>
        <p:nvSpPr>
          <p:cNvPr id="3" name="Content Placeholder 2"/>
          <p:cNvSpPr>
            <a:spLocks noGrp="1"/>
          </p:cNvSpPr>
          <p:nvPr>
            <p:ph idx="1"/>
          </p:nvPr>
        </p:nvSpPr>
        <p:spPr>
          <a:xfrm>
            <a:off x="304800" y="1066800"/>
            <a:ext cx="8534400" cy="2209800"/>
          </a:xfrm>
        </p:spPr>
        <p:txBody>
          <a:bodyPr/>
          <a:lstStyle/>
          <a:p>
            <a:r>
              <a:rPr lang="en-US" dirty="0"/>
              <a:t>A </a:t>
            </a:r>
            <a:r>
              <a:rPr lang="en-US" b="1" dirty="0">
                <a:solidFill>
                  <a:srgbClr val="A52439"/>
                </a:solidFill>
              </a:rPr>
              <a:t>wireless modem</a:t>
            </a:r>
            <a:r>
              <a:rPr lang="en-US" dirty="0">
                <a:solidFill>
                  <a:srgbClr val="A52439"/>
                </a:solidFill>
              </a:rPr>
              <a:t> </a:t>
            </a:r>
            <a:r>
              <a:rPr lang="en-US" dirty="0"/>
              <a:t>uses the cell phone network to connect to the Internet wirelessly from a notebook computer, a smart phone, or other mobile device</a:t>
            </a:r>
          </a:p>
          <a:p>
            <a:r>
              <a:rPr lang="en-US" dirty="0"/>
              <a:t>Typically use the same waves used by cellular telephones</a:t>
            </a:r>
          </a:p>
          <a:p>
            <a:endParaRPr lang="en-US" dirty="0"/>
          </a:p>
          <a:p>
            <a:endParaRPr lang="en-US" dirty="0"/>
          </a:p>
        </p:txBody>
      </p:sp>
      <p:pic>
        <p:nvPicPr>
          <p:cNvPr id="4" name="Picture 3"/>
          <p:cNvPicPr>
            <a:picLocks noChangeAspect="1"/>
          </p:cNvPicPr>
          <p:nvPr/>
        </p:nvPicPr>
        <p:blipFill>
          <a:blip r:embed="rId2" cstate="print"/>
          <a:srcRect/>
          <a:stretch>
            <a:fillRect/>
          </a:stretch>
        </p:blipFill>
        <p:spPr bwMode="auto">
          <a:xfrm>
            <a:off x="2971800" y="3581400"/>
            <a:ext cx="5048250" cy="27955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Twisted Pair Cable</a:t>
            </a:r>
          </a:p>
        </p:txBody>
      </p:sp>
      <p:sp>
        <p:nvSpPr>
          <p:cNvPr id="48131" name="Rectangle 3"/>
          <p:cNvSpPr>
            <a:spLocks noGrp="1" noChangeArrowheads="1"/>
          </p:cNvSpPr>
          <p:nvPr>
            <p:ph sz="half" idx="1"/>
          </p:nvPr>
        </p:nvSpPr>
        <p:spPr>
          <a:xfrm>
            <a:off x="381000" y="1143000"/>
            <a:ext cx="4572000" cy="5410200"/>
          </a:xfrm>
        </p:spPr>
        <p:txBody>
          <a:bodyPr/>
          <a:lstStyle/>
          <a:p>
            <a:r>
              <a:rPr lang="en-US" dirty="0"/>
              <a:t>Most common LAN cable</a:t>
            </a:r>
          </a:p>
          <a:p>
            <a:r>
              <a:rPr lang="en-US" dirty="0"/>
              <a:t>Called Cat5 or 100BaseT</a:t>
            </a:r>
          </a:p>
          <a:p>
            <a:r>
              <a:rPr lang="en-US" dirty="0"/>
              <a:t>Four pairs of copper cable twisted</a:t>
            </a:r>
          </a:p>
          <a:p>
            <a:r>
              <a:rPr lang="en-US" dirty="0"/>
              <a:t>May be shielded from interference</a:t>
            </a:r>
          </a:p>
          <a:p>
            <a:r>
              <a:rPr lang="en-US" dirty="0"/>
              <a:t>Speeds range from </a:t>
            </a:r>
            <a:br>
              <a:rPr lang="en-US" dirty="0"/>
            </a:br>
            <a:r>
              <a:rPr lang="en-US" dirty="0"/>
              <a:t>1 Mbps to 1,000 Mbps</a:t>
            </a:r>
          </a:p>
        </p:txBody>
      </p:sp>
      <p:pic>
        <p:nvPicPr>
          <p:cNvPr id="48132" name="Picture 4" descr="D:\My Documents\!books\norton im\chapter 9\twistedpair.tif"/>
          <p:cNvPicPr>
            <a:picLocks noChangeAspect="1" noChangeArrowheads="1"/>
          </p:cNvPicPr>
          <p:nvPr/>
        </p:nvPicPr>
        <p:blipFill>
          <a:blip r:embed="rId3" cstate="print"/>
          <a:srcRect/>
          <a:stretch>
            <a:fillRect/>
          </a:stretch>
        </p:blipFill>
        <p:spPr bwMode="auto">
          <a:xfrm>
            <a:off x="5181600" y="1143000"/>
            <a:ext cx="3505200" cy="33559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a:t>Coaxial Cable</a:t>
            </a:r>
          </a:p>
        </p:txBody>
      </p:sp>
      <p:sp>
        <p:nvSpPr>
          <p:cNvPr id="49155" name="Rectangle 3"/>
          <p:cNvSpPr>
            <a:spLocks noGrp="1" noChangeArrowheads="1"/>
          </p:cNvSpPr>
          <p:nvPr>
            <p:ph idx="1"/>
          </p:nvPr>
        </p:nvSpPr>
        <p:spPr>
          <a:xfrm>
            <a:off x="304800" y="1066800"/>
            <a:ext cx="7086600" cy="5486400"/>
          </a:xfrm>
        </p:spPr>
        <p:txBody>
          <a:bodyPr/>
          <a:lstStyle/>
          <a:p>
            <a:r>
              <a:rPr lang="en-US" dirty="0"/>
              <a:t>Similar to cable TV wire</a:t>
            </a:r>
          </a:p>
          <a:p>
            <a:r>
              <a:rPr lang="en-US" dirty="0"/>
              <a:t>One wire runs through cable</a:t>
            </a:r>
          </a:p>
          <a:p>
            <a:r>
              <a:rPr lang="en-US" dirty="0"/>
              <a:t>Shielded from interference</a:t>
            </a:r>
          </a:p>
          <a:p>
            <a:r>
              <a:rPr lang="en-US" dirty="0"/>
              <a:t>Speeds up to 10 Mbps</a:t>
            </a:r>
          </a:p>
        </p:txBody>
      </p:sp>
      <p:pic>
        <p:nvPicPr>
          <p:cNvPr id="1026" name="Picture 2"/>
          <p:cNvPicPr>
            <a:picLocks noChangeAspect="1" noChangeArrowheads="1"/>
          </p:cNvPicPr>
          <p:nvPr/>
        </p:nvPicPr>
        <p:blipFill>
          <a:blip r:embed="rId2" cstate="print"/>
          <a:srcRect/>
          <a:stretch>
            <a:fillRect/>
          </a:stretch>
        </p:blipFill>
        <p:spPr bwMode="auto">
          <a:xfrm>
            <a:off x="3505200" y="3924300"/>
            <a:ext cx="4762500" cy="28575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Fiber-optic Cable</a:t>
            </a:r>
          </a:p>
        </p:txBody>
      </p:sp>
      <p:sp>
        <p:nvSpPr>
          <p:cNvPr id="50179" name="Rectangle 3"/>
          <p:cNvSpPr>
            <a:spLocks noGrp="1" noChangeArrowheads="1"/>
          </p:cNvSpPr>
          <p:nvPr>
            <p:ph sz="half" idx="1"/>
          </p:nvPr>
        </p:nvSpPr>
        <p:spPr>
          <a:xfrm>
            <a:off x="304800" y="1143000"/>
            <a:ext cx="4800600" cy="5410200"/>
          </a:xfrm>
        </p:spPr>
        <p:txBody>
          <a:bodyPr/>
          <a:lstStyle/>
          <a:p>
            <a:r>
              <a:rPr lang="en-US" dirty="0"/>
              <a:t>Data is transmitted with light pulses</a:t>
            </a:r>
          </a:p>
          <a:p>
            <a:r>
              <a:rPr lang="en-US" dirty="0"/>
              <a:t>Glass strand instead of cable</a:t>
            </a:r>
          </a:p>
          <a:p>
            <a:r>
              <a:rPr lang="en-US" dirty="0"/>
              <a:t>Immune to interference</a:t>
            </a:r>
          </a:p>
          <a:p>
            <a:r>
              <a:rPr lang="en-US" dirty="0"/>
              <a:t>Very secure</a:t>
            </a:r>
          </a:p>
          <a:p>
            <a:r>
              <a:rPr lang="en-US" dirty="0"/>
              <a:t>Hard to work with</a:t>
            </a:r>
          </a:p>
          <a:p>
            <a:r>
              <a:rPr lang="en-US" dirty="0"/>
              <a:t>Speeds up to</a:t>
            </a:r>
            <a:br>
              <a:rPr lang="en-US" dirty="0"/>
            </a:br>
            <a:r>
              <a:rPr lang="en-US" dirty="0"/>
              <a:t>100 </a:t>
            </a:r>
            <a:r>
              <a:rPr lang="en-US" dirty="0" err="1"/>
              <a:t>Gbps</a:t>
            </a:r>
            <a:endParaRPr lang="en-US" dirty="0"/>
          </a:p>
        </p:txBody>
      </p:sp>
      <p:pic>
        <p:nvPicPr>
          <p:cNvPr id="50180" name="Picture 5" descr="D:\My Documents\!books\norton im\chapter 9\fibger.tif"/>
          <p:cNvPicPr>
            <a:picLocks noChangeAspect="1" noChangeArrowheads="1"/>
          </p:cNvPicPr>
          <p:nvPr/>
        </p:nvPicPr>
        <p:blipFill>
          <a:blip r:embed="rId3" cstate="print"/>
          <a:srcRect/>
          <a:stretch>
            <a:fillRect/>
          </a:stretch>
        </p:blipFill>
        <p:spPr bwMode="auto">
          <a:xfrm>
            <a:off x="5181600" y="1143000"/>
            <a:ext cx="3733800" cy="357663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Transmission Media</a:t>
            </a:r>
          </a:p>
        </p:txBody>
      </p:sp>
      <p:sp>
        <p:nvSpPr>
          <p:cNvPr id="3" name="Content Placeholder 2"/>
          <p:cNvSpPr>
            <a:spLocks noGrp="1"/>
          </p:cNvSpPr>
          <p:nvPr>
            <p:ph idx="1"/>
          </p:nvPr>
        </p:nvSpPr>
        <p:spPr>
          <a:xfrm>
            <a:off x="304800" y="1066800"/>
            <a:ext cx="4191000" cy="5486400"/>
          </a:xfrm>
        </p:spPr>
        <p:txBody>
          <a:bodyPr/>
          <a:lstStyle/>
          <a:p>
            <a:r>
              <a:rPr lang="en-US" dirty="0"/>
              <a:t>Wire, cable, </a:t>
            </a:r>
            <a:br>
              <a:rPr lang="en-US" dirty="0"/>
            </a:br>
            <a:r>
              <a:rPr lang="en-US" dirty="0"/>
              <a:t>and other tangible materials used </a:t>
            </a:r>
            <a:br>
              <a:rPr lang="en-US" dirty="0"/>
            </a:br>
            <a:r>
              <a:rPr lang="en-US" dirty="0"/>
              <a:t>to send communications signals</a:t>
            </a:r>
          </a:p>
          <a:p>
            <a:endParaRPr lang="en-US" dirty="0"/>
          </a:p>
        </p:txBody>
      </p:sp>
      <p:pic>
        <p:nvPicPr>
          <p:cNvPr id="4" name="Content Placeholder 3"/>
          <p:cNvPicPr>
            <a:picLocks noChangeAspect="1"/>
          </p:cNvPicPr>
          <p:nvPr/>
        </p:nvPicPr>
        <p:blipFill>
          <a:blip r:embed="rId2" cstate="print"/>
          <a:srcRect/>
          <a:stretch>
            <a:fillRect/>
          </a:stretch>
        </p:blipFill>
        <p:spPr bwMode="auto">
          <a:xfrm>
            <a:off x="4419600" y="1066800"/>
            <a:ext cx="4267200" cy="549927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Lecture_15</Template>
  <TotalTime>5849</TotalTime>
  <Words>2326</Words>
  <Application>Microsoft Office PowerPoint</Application>
  <PresentationFormat>On-screen Show (4:3)</PresentationFormat>
  <Paragraphs>316</Paragraphs>
  <Slides>52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Arial Unicode MS</vt:lpstr>
      <vt:lpstr>Calibri</vt:lpstr>
      <vt:lpstr>Garamond</vt:lpstr>
      <vt:lpstr>Times New Roman</vt:lpstr>
      <vt:lpstr>Wingdings</vt:lpstr>
      <vt:lpstr>Edge</vt:lpstr>
      <vt:lpstr>CSC 101 Introduction to Computing  Lecture 18 </vt:lpstr>
      <vt:lpstr>Network Media</vt:lpstr>
      <vt:lpstr>Communication Channel</vt:lpstr>
      <vt:lpstr>Physical Transmission Media</vt:lpstr>
      <vt:lpstr>Physical Transmission Media</vt:lpstr>
      <vt:lpstr>Twisted Pair Cable</vt:lpstr>
      <vt:lpstr>Coaxial Cable</vt:lpstr>
      <vt:lpstr>Fiber-optic Cable</vt:lpstr>
      <vt:lpstr>Physical Transmission Media</vt:lpstr>
      <vt:lpstr>Wireless Media</vt:lpstr>
      <vt:lpstr>Wireless Transmission Media</vt:lpstr>
      <vt:lpstr>Wireless Transmission Media</vt:lpstr>
      <vt:lpstr>Wireless Transmission Media</vt:lpstr>
      <vt:lpstr>WirelessTransmission Media</vt:lpstr>
      <vt:lpstr>Network Linking Devices</vt:lpstr>
      <vt:lpstr>Network Interface Cards</vt:lpstr>
      <vt:lpstr>Communication Devices</vt:lpstr>
      <vt:lpstr>Communication Devices</vt:lpstr>
      <vt:lpstr>Hubs</vt:lpstr>
      <vt:lpstr>Switches</vt:lpstr>
      <vt:lpstr>Bridge</vt:lpstr>
      <vt:lpstr>Router</vt:lpstr>
      <vt:lpstr>Communication Devices</vt:lpstr>
      <vt:lpstr>Gateway</vt:lpstr>
      <vt:lpstr>Communication Devices</vt:lpstr>
      <vt:lpstr>Network Cabling</vt:lpstr>
      <vt:lpstr>Network Protocols</vt:lpstr>
      <vt:lpstr>Network Communication Standards</vt:lpstr>
      <vt:lpstr>Network Communication Standards</vt:lpstr>
      <vt:lpstr>Ethernet</vt:lpstr>
      <vt:lpstr>Fast Ethernet</vt:lpstr>
      <vt:lpstr>Gigabit Ethernet</vt:lpstr>
      <vt:lpstr>Token Ring</vt:lpstr>
      <vt:lpstr>TCP/IP</vt:lpstr>
      <vt:lpstr>Communication Software</vt:lpstr>
      <vt:lpstr>Network Communication Standards</vt:lpstr>
      <vt:lpstr>Network Communications Standards</vt:lpstr>
      <vt:lpstr>Network Communications Standards</vt:lpstr>
      <vt:lpstr>Network Communication Standards</vt:lpstr>
      <vt:lpstr>Network Communication Standards</vt:lpstr>
      <vt:lpstr>Modem</vt:lpstr>
      <vt:lpstr>Modem Uses</vt:lpstr>
      <vt:lpstr>Communication Devices</vt:lpstr>
      <vt:lpstr>Digital Data Connections</vt:lpstr>
      <vt:lpstr>Digital Data Connections</vt:lpstr>
      <vt:lpstr>Digital Data Connections</vt:lpstr>
      <vt:lpstr>Wireless Networks</vt:lpstr>
      <vt:lpstr>Wireless Networks</vt:lpstr>
      <vt:lpstr>Wireless Networks</vt:lpstr>
      <vt:lpstr>Wireless Networks</vt:lpstr>
      <vt:lpstr>Communication Devices</vt:lpstr>
      <vt:lpstr>Communication Devices</vt:lpstr>
    </vt:vector>
  </TitlesOfParts>
  <Company>Cottrell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dc:title>
  <dc:subject>Introduction to Computing</dc:subject>
  <dc:creator>Dr. Iftikhar Azim Niaz</dc:creator>
  <cp:lastModifiedBy>HABIB UR REHMAN</cp:lastModifiedBy>
  <cp:revision>484</cp:revision>
  <dcterms:created xsi:type="dcterms:W3CDTF">2004-10-06T00:41:44Z</dcterms:created>
  <dcterms:modified xsi:type="dcterms:W3CDTF">2024-01-10T14:02:02Z</dcterms:modified>
</cp:coreProperties>
</file>