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45"/>
  </p:notesMasterIdLst>
  <p:sldIdLst>
    <p:sldId id="306" r:id="rId2"/>
    <p:sldId id="417" r:id="rId3"/>
    <p:sldId id="419" r:id="rId4"/>
    <p:sldId id="462" r:id="rId5"/>
    <p:sldId id="420" r:id="rId6"/>
    <p:sldId id="421" r:id="rId7"/>
    <p:sldId id="463" r:id="rId8"/>
    <p:sldId id="422" r:id="rId9"/>
    <p:sldId id="464" r:id="rId10"/>
    <p:sldId id="465" r:id="rId11"/>
    <p:sldId id="423" r:id="rId12"/>
    <p:sldId id="434" r:id="rId13"/>
    <p:sldId id="424" r:id="rId14"/>
    <p:sldId id="466" r:id="rId15"/>
    <p:sldId id="440" r:id="rId16"/>
    <p:sldId id="475" r:id="rId17"/>
    <p:sldId id="467" r:id="rId18"/>
    <p:sldId id="439" r:id="rId19"/>
    <p:sldId id="468" r:id="rId20"/>
    <p:sldId id="469" r:id="rId21"/>
    <p:sldId id="470" r:id="rId22"/>
    <p:sldId id="436" r:id="rId23"/>
    <p:sldId id="437" r:id="rId24"/>
    <p:sldId id="472" r:id="rId25"/>
    <p:sldId id="477" r:id="rId26"/>
    <p:sldId id="478" r:id="rId27"/>
    <p:sldId id="473" r:id="rId28"/>
    <p:sldId id="445" r:id="rId29"/>
    <p:sldId id="474" r:id="rId30"/>
    <p:sldId id="476" r:id="rId31"/>
    <p:sldId id="447" r:id="rId32"/>
    <p:sldId id="448" r:id="rId33"/>
    <p:sldId id="479" r:id="rId34"/>
    <p:sldId id="442" r:id="rId35"/>
    <p:sldId id="456" r:id="rId36"/>
    <p:sldId id="457" r:id="rId37"/>
    <p:sldId id="458" r:id="rId38"/>
    <p:sldId id="459" r:id="rId39"/>
    <p:sldId id="460" r:id="rId40"/>
    <p:sldId id="461" r:id="rId41"/>
    <p:sldId id="433" r:id="rId42"/>
    <p:sldId id="480" r:id="rId43"/>
    <p:sldId id="37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76636" autoAdjust="0"/>
  </p:normalViewPr>
  <p:slideViewPr>
    <p:cSldViewPr>
      <p:cViewPr varScale="1">
        <p:scale>
          <a:sx n="55" d="100"/>
          <a:sy n="55" d="100"/>
        </p:scale>
        <p:origin x="172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dirty="0"/>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dirty="0"/>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implilearn.com/data-lakes-and-data-analytics-articl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echtarget.com/whatis/definition/instruc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www.thelefthand.com/lefhankey.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netflix.co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a:t>
            </a:fld>
            <a:endParaRPr lang="en-US" dirty="0">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dirty="0"/>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C7BD664-CD86-40D1-A3B4-CD595B3AB2CA}" type="slidenum">
              <a:rPr lang="en-US" smtClean="0"/>
              <a:pPr/>
              <a:t>11</a:t>
            </a:fld>
            <a:endParaRPr lang="en-US"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ea typeface="Times" pitchFamily="34" charset="0"/>
                <a:cs typeface="Times" pitchFamily="34" charset="0"/>
              </a:rPr>
              <a:t>It is helpful to walk through a simple program to demonstrate the cycle. I often use a simple arithmetic problem to show this cycle.</a:t>
            </a:r>
            <a:r>
              <a:rPr lang="en-US" dirty="0"/>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B20CAC-A382-43EF-81BD-1100C08D25C1}" type="slidenum">
              <a:rPr lang="en-US"/>
              <a:pPr fontAlgn="base">
                <a:spcBef>
                  <a:spcPct val="0"/>
                </a:spcBef>
                <a:spcAft>
                  <a:spcPct val="0"/>
                </a:spcAft>
              </a:pPr>
              <a:t>12</a:t>
            </a:fld>
            <a:endParaRPr lang="en-US" dirty="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71450" indent="-171450" algn="l">
              <a:buFont typeface="Arial" panose="020B0604020202020204" pitchFamily="34" charset="0"/>
              <a:buChar char="•"/>
            </a:pPr>
            <a:r>
              <a:rPr lang="en-US" b="1" i="0" dirty="0">
                <a:solidFill>
                  <a:srgbClr val="272C37"/>
                </a:solidFill>
                <a:effectLst/>
                <a:latin typeface="Roboto" panose="02000000000000000000" pitchFamily="2" charset="0"/>
              </a:rPr>
              <a:t>Input</a:t>
            </a:r>
          </a:p>
          <a:p>
            <a:pPr algn="l"/>
            <a:r>
              <a:rPr lang="en-US" b="0" i="0" dirty="0">
                <a:solidFill>
                  <a:srgbClr val="51565E"/>
                </a:solidFill>
                <a:effectLst/>
                <a:latin typeface="Roboto" panose="02000000000000000000" pitchFamily="2" charset="0"/>
              </a:rPr>
              <a:t>In this step, the raw data is converted into machine readable form and fed into the processing unit. This can be in the form of data entry through a keyboard, scanner or any other input source.</a:t>
            </a:r>
          </a:p>
          <a:p>
            <a:pPr marL="171450" indent="-171450" algn="l">
              <a:buFont typeface="Arial" panose="020B0604020202020204" pitchFamily="34" charset="0"/>
              <a:buChar char="•"/>
            </a:pPr>
            <a:r>
              <a:rPr lang="en-US" b="1" i="0" dirty="0">
                <a:solidFill>
                  <a:srgbClr val="272C37"/>
                </a:solidFill>
                <a:effectLst/>
                <a:latin typeface="Roboto" panose="02000000000000000000" pitchFamily="2" charset="0"/>
              </a:rPr>
              <a:t>Data Processing</a:t>
            </a:r>
          </a:p>
          <a:p>
            <a:pPr algn="l"/>
            <a:r>
              <a:rPr lang="en-US" b="0" i="0" dirty="0">
                <a:solidFill>
                  <a:srgbClr val="51565E"/>
                </a:solidFill>
                <a:effectLst/>
                <a:latin typeface="Roboto" panose="02000000000000000000" pitchFamily="2" charset="0"/>
              </a:rPr>
              <a:t>In this step, the raw data is subjected to various data processing methods using machine learning and artificial intelligence algorithms to generate a desirable output. This step may vary slightly from process to process depending on the source of data being processed (</a:t>
            </a:r>
            <a:r>
              <a:rPr lang="en-US" b="0" i="0" u="none" strike="noStrike" dirty="0">
                <a:solidFill>
                  <a:srgbClr val="1179EF"/>
                </a:solidFill>
                <a:effectLst/>
                <a:latin typeface="Roboto" panose="02000000000000000000" pitchFamily="2" charset="0"/>
                <a:hlinkClick r:id="rId3" tooltip="data lakes"/>
              </a:rPr>
              <a:t>data lakes</a:t>
            </a:r>
            <a:r>
              <a:rPr lang="en-US" b="0" i="0" dirty="0">
                <a:solidFill>
                  <a:srgbClr val="51565E"/>
                </a:solidFill>
                <a:effectLst/>
                <a:latin typeface="Roboto" panose="02000000000000000000" pitchFamily="2" charset="0"/>
              </a:rPr>
              <a:t>, online databases, connected devices, etc.) and the intended use of the output.</a:t>
            </a:r>
          </a:p>
          <a:p>
            <a:pPr marL="171450" indent="-171450" algn="l">
              <a:buFont typeface="Arial" panose="020B0604020202020204" pitchFamily="34" charset="0"/>
              <a:buChar char="•"/>
            </a:pPr>
            <a:r>
              <a:rPr lang="en-US" b="1" i="0" dirty="0">
                <a:solidFill>
                  <a:srgbClr val="272C37"/>
                </a:solidFill>
                <a:effectLst/>
                <a:latin typeface="Roboto" panose="02000000000000000000" pitchFamily="2" charset="0"/>
              </a:rPr>
              <a:t>Output</a:t>
            </a:r>
          </a:p>
          <a:p>
            <a:pPr algn="l"/>
            <a:r>
              <a:rPr lang="en-US" b="0" i="0" dirty="0">
                <a:solidFill>
                  <a:srgbClr val="51565E"/>
                </a:solidFill>
                <a:effectLst/>
                <a:latin typeface="Roboto" panose="02000000000000000000" pitchFamily="2" charset="0"/>
              </a:rPr>
              <a:t>The data is finally transmitted and displayed to the user in a readable form like graphs, tables, vector files, audio, video, documents, etc. This output can be stored and further processed in the next data processing cycle. </a:t>
            </a:r>
          </a:p>
          <a:p>
            <a:pPr marL="171450" indent="-171450" algn="l">
              <a:buFont typeface="Arial" panose="020B0604020202020204" pitchFamily="34" charset="0"/>
              <a:buChar char="•"/>
            </a:pPr>
            <a:r>
              <a:rPr lang="en-US" b="1" i="0" dirty="0">
                <a:solidFill>
                  <a:srgbClr val="272C37"/>
                </a:solidFill>
                <a:effectLst/>
                <a:latin typeface="Roboto" panose="02000000000000000000" pitchFamily="2" charset="0"/>
              </a:rPr>
              <a:t>Storage</a:t>
            </a:r>
          </a:p>
          <a:p>
            <a:pPr algn="l"/>
            <a:r>
              <a:rPr lang="en-US" b="0" i="0" dirty="0">
                <a:solidFill>
                  <a:srgbClr val="51565E"/>
                </a:solidFill>
                <a:effectLst/>
                <a:latin typeface="Roboto" panose="02000000000000000000" pitchFamily="2" charset="0"/>
              </a:rPr>
              <a:t>The last step of the data processing cycle is storage, where data and metadata are stored for further use. This allows for quick access and retrieval of information whenever needed, and also allows it to be used as input in the next data processing cycle directly.</a:t>
            </a:r>
          </a:p>
          <a:p>
            <a:pPr marL="0" indent="0" algn="l">
              <a:buFont typeface="Arial" panose="020B0604020202020204" pitchFamily="34" charset="0"/>
              <a:buNone/>
            </a:pPr>
            <a:endParaRPr lang="en-US" b="0" i="0" dirty="0">
              <a:solidFill>
                <a:srgbClr val="51565E"/>
              </a:solidFill>
              <a:effectLst/>
              <a:latin typeface="Roboto" panose="02000000000000000000" pitchFamily="2" charset="0"/>
            </a:endParaRPr>
          </a:p>
          <a:p>
            <a:pPr algn="l"/>
            <a:endParaRPr lang="en-US" b="0" i="0" dirty="0">
              <a:solidFill>
                <a:srgbClr val="51565E"/>
              </a:solidFill>
              <a:effectLst/>
              <a:latin typeface="Roboto" panose="02000000000000000000" pitchFamily="2" charset="0"/>
            </a:endParaRPr>
          </a:p>
          <a:p>
            <a:pPr>
              <a:spcBef>
                <a:spcPct val="0"/>
              </a:spcBef>
            </a:pP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3EE8251E-8850-4A3F-B2FF-B69904A02CD9}" type="slidenum">
              <a:rPr lang="en-US" smtClean="0"/>
              <a:pPr/>
              <a:t>13</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TW"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3EE8251E-8850-4A3F-B2FF-B69904A02CD9}" type="slidenum">
              <a:rPr lang="en-US" smtClean="0"/>
              <a:pPr/>
              <a:t>14</a:t>
            </a:fld>
            <a:endParaRPr lang="en-US"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zh-TW"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2C23803-4EDC-4D74-A236-056671FFF23F}" type="slidenum">
              <a:rPr lang="en-US"/>
              <a:pPr fontAlgn="base">
                <a:spcBef>
                  <a:spcPct val="0"/>
                </a:spcBef>
                <a:spcAft>
                  <a:spcPct val="0"/>
                </a:spcAft>
              </a:pPr>
              <a:t>15</a:t>
            </a:fld>
            <a:endParaRPr lang="en-US" dirty="0"/>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b="0" i="0" dirty="0">
                <a:solidFill>
                  <a:srgbClr val="666666"/>
                </a:solidFill>
                <a:effectLst/>
                <a:latin typeface="Arial" panose="020B0604020202020204" pitchFamily="34" charset="0"/>
              </a:rPr>
              <a:t>A </a:t>
            </a:r>
            <a:r>
              <a:rPr lang="en-US" b="1" i="0" dirty="0">
                <a:solidFill>
                  <a:srgbClr val="666666"/>
                </a:solidFill>
                <a:effectLst/>
                <a:latin typeface="Arial" panose="020B0604020202020204" pitchFamily="34" charset="0"/>
              </a:rPr>
              <a:t>processor</a:t>
            </a:r>
            <a:r>
              <a:rPr lang="en-US" b="0" i="0" dirty="0">
                <a:solidFill>
                  <a:srgbClr val="666666"/>
                </a:solidFill>
                <a:effectLst/>
                <a:latin typeface="Arial" panose="020B0604020202020204" pitchFamily="34" charset="0"/>
              </a:rPr>
              <a:t> (CPU) is the logic circuitry that responds to and processes the basic </a:t>
            </a:r>
            <a:r>
              <a:rPr lang="en-US" b="0" i="0" u="sng" dirty="0">
                <a:solidFill>
                  <a:srgbClr val="007CAD"/>
                </a:solidFill>
                <a:effectLst/>
                <a:latin typeface="Arial" panose="020B0604020202020204" pitchFamily="34" charset="0"/>
                <a:hlinkClick r:id="rId3"/>
              </a:rPr>
              <a:t>instructions</a:t>
            </a:r>
            <a:r>
              <a:rPr lang="en-US" b="0" i="0" dirty="0">
                <a:solidFill>
                  <a:srgbClr val="666666"/>
                </a:solidFill>
                <a:effectLst/>
                <a:latin typeface="Arial" panose="020B0604020202020204" pitchFamily="34" charset="0"/>
              </a:rPr>
              <a:t> that drive a computer. The CPU is seen as the main and most crucial integrated circuitry (IC) chip in a computer, as it is responsible for interpreting most of computers commands. CPUs will perform most basic arithmetic, logic and I/O operations, as well as allocate commands for other chips and components running in a computer.</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0345D9-44ED-4A28-9A59-692549BCDF64}" type="slidenum">
              <a:rPr lang="en-US"/>
              <a:pPr fontAlgn="base">
                <a:spcBef>
                  <a:spcPct val="0"/>
                </a:spcBef>
                <a:spcAft>
                  <a:spcPct val="0"/>
                </a:spcAft>
              </a:pPr>
              <a:t>16</a:t>
            </a:fld>
            <a:endParaRPr lang="en-US" dirty="0"/>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Motherboard - the main circuit board in the computer.</a:t>
            </a:r>
          </a:p>
          <a:p>
            <a:pPr>
              <a:spcBef>
                <a:spcPct val="0"/>
              </a:spcBef>
            </a:pPr>
            <a:r>
              <a:rPr lang="en-US" dirty="0"/>
              <a:t>Everything else attaches to the motherboard through connections called ports.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B43F4D1-BB85-4621-9AB2-113EBA832670}" type="slidenum">
              <a:rPr lang="en-US"/>
              <a:pPr fontAlgn="base">
                <a:spcBef>
                  <a:spcPct val="0"/>
                </a:spcBef>
                <a:spcAft>
                  <a:spcPct val="0"/>
                </a:spcAft>
              </a:pPr>
              <a:t>17</a:t>
            </a:fld>
            <a:endParaRPr lang="en-US" dirty="0"/>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Batang" panose="02030600000101010101" pitchFamily="18" charset="-127"/>
                <a:ea typeface="Batang" panose="02030600000101010101" pitchFamily="18" charset="-127"/>
              </a:rPr>
              <a:t>In a computer, memory is one or more sets of chips that store data and/or program instructions, either temporarily or permanently. Memory is a critical processing component in any computer Personal computers use several different types of memory, but the two most important are called random access memory (RAM) and read-only memory (ROM). These two types of memory work in very different ways and perform distinct functions.</a:t>
            </a:r>
            <a:r>
              <a:rPr lang="en-US" dirty="0"/>
              <a:t> </a:t>
            </a:r>
            <a:br>
              <a:rPr lang="en-US" dirty="0"/>
            </a:b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19</a:t>
            </a:fld>
            <a:endParaRPr lang="en-US" altLang="zh-TW" dirty="0"/>
          </a:p>
        </p:txBody>
      </p:sp>
    </p:spTree>
    <p:extLst>
      <p:ext uri="{BB962C8B-B14F-4D97-AF65-F5344CB8AC3E}">
        <p14:creationId xmlns:p14="http://schemas.microsoft.com/office/powerpoint/2010/main" val="1062220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D8ED27-7F25-43C2-A4AC-F6A43A84E352}" type="slidenum">
              <a:rPr lang="en-US"/>
              <a:pPr fontAlgn="base">
                <a:spcBef>
                  <a:spcPct val="0"/>
                </a:spcBef>
                <a:spcAft>
                  <a:spcPct val="0"/>
                </a:spcAft>
              </a:pPr>
              <a:t>20</a:t>
            </a:fld>
            <a:endParaRPr lang="en-US" dirty="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Memory chips:</a:t>
            </a:r>
          </a:p>
          <a:p>
            <a:pPr>
              <a:spcBef>
                <a:spcPct val="0"/>
              </a:spcBef>
            </a:pPr>
            <a:r>
              <a:rPr lang="en-US" dirty="0"/>
              <a:t>Also known as RAM (Random Access Memory).</a:t>
            </a:r>
          </a:p>
          <a:p>
            <a:pPr>
              <a:spcBef>
                <a:spcPct val="0"/>
              </a:spcBef>
            </a:pPr>
            <a:r>
              <a:rPr lang="en-US" dirty="0"/>
              <a:t>Represent primary storage or temporary storage.</a:t>
            </a:r>
          </a:p>
          <a:p>
            <a:pPr>
              <a:spcBef>
                <a:spcPct val="0"/>
              </a:spcBef>
            </a:pPr>
            <a:r>
              <a:rPr lang="en-US" dirty="0"/>
              <a:t>Hold data before processing and information after processing.</a:t>
            </a:r>
          </a:p>
          <a:p>
            <a:r>
              <a:rPr lang="en-US" sz="1800" b="1" i="0" dirty="0">
                <a:solidFill>
                  <a:srgbClr val="000000"/>
                </a:solidFill>
                <a:effectLst/>
                <a:latin typeface="Tahoma-Bold"/>
              </a:rPr>
              <a:t>Random Access Memory</a:t>
            </a:r>
          </a:p>
          <a:p>
            <a:r>
              <a:rPr lang="en-US" sz="1800" b="0" i="0" dirty="0">
                <a:solidFill>
                  <a:srgbClr val="000000"/>
                </a:solidFill>
                <a:effectLst/>
                <a:latin typeface="Batang" panose="02030600000101010101" pitchFamily="18" charset="-127"/>
                <a:ea typeface="Batang" panose="02030600000101010101" pitchFamily="18" charset="-127"/>
              </a:rPr>
              <a:t>The most common type of memory is called random access memory (RAM). As a result, the term memory is typically used to mean RAM. RAM is like an electronic scratch pad inside the computer. RAM holds data and program instructions while the CPU works with them. When a program is launched, it is loaded into and run from memory. As the program needs data, it is loaded into memory for fast access. As new data is entered into the computer, it is also stored in memory—but only temporarily. Data is both written to and read from this memory. (Because of this, RAM is also sometimes called read/write memory.)</a:t>
            </a:r>
          </a:p>
          <a:p>
            <a:r>
              <a:rPr lang="en-US" sz="1800" b="0" i="0" dirty="0">
                <a:solidFill>
                  <a:srgbClr val="000000"/>
                </a:solidFill>
                <a:effectLst/>
                <a:latin typeface="Batang" panose="02030600000101010101" pitchFamily="18" charset="-127"/>
                <a:ea typeface="Batang" panose="02030600000101010101" pitchFamily="18" charset="-127"/>
              </a:rPr>
              <a:t>Like many computer components, RAM is made up of a set of chips mounted on a small circuit board (see Figure 1B.9).</a:t>
            </a:r>
          </a:p>
          <a:p>
            <a:r>
              <a:rPr lang="en-US" sz="1800" b="0" i="0" dirty="0">
                <a:solidFill>
                  <a:srgbClr val="000000"/>
                </a:solidFill>
                <a:effectLst/>
                <a:latin typeface="Batang" panose="02030600000101010101" pitchFamily="18" charset="-127"/>
                <a:ea typeface="Batang" panose="02030600000101010101" pitchFamily="18" charset="-127"/>
              </a:rPr>
              <a:t>RAM is volatile, meaning that it loses its contents when the computer is shut off or if there is a power failure. Therefore, RAM needs a constant supply of power to hold its data. For this reason, you should save your data files to a storage device frequently, to avoid losing them in a power failure. (You will learn more about storage later in this chapter.)</a:t>
            </a:r>
          </a:p>
          <a:p>
            <a:r>
              <a:rPr lang="en-US" sz="1800" b="0" i="0" dirty="0">
                <a:solidFill>
                  <a:srgbClr val="000000"/>
                </a:solidFill>
                <a:effectLst/>
                <a:latin typeface="Batang" panose="02030600000101010101" pitchFamily="18" charset="-127"/>
                <a:ea typeface="Batang" panose="02030600000101010101" pitchFamily="18" charset="-127"/>
              </a:rPr>
              <a:t>RAM has a tremendous impact on the speed and power of a computer. Generally, the more RAM a computer has, the mote it can do and the faster it can perform certain tasks. The most common measurement unit for describing a computers memory is the byte—the amount of memory it takes to store a single character such as a letter of the alphabet or a numeral. When referring to a computer's memory, the numbers are often so large that it is helpful to use terms such as kilobyte (KB), megabyte (MB), gigabyte (GB), and terabyte (TB) to describe the values</a:t>
            </a:r>
          </a:p>
          <a:p>
            <a:r>
              <a:rPr lang="en-US" sz="1800" b="0" i="0" dirty="0">
                <a:solidFill>
                  <a:srgbClr val="000000"/>
                </a:solidFill>
                <a:effectLst/>
                <a:latin typeface="Batang" panose="02030600000101010101" pitchFamily="18" charset="-127"/>
                <a:ea typeface="Batang" panose="02030600000101010101" pitchFamily="18" charset="-127"/>
              </a:rPr>
              <a:t>(see Table 1B.1).</a:t>
            </a:r>
            <a:r>
              <a:rPr lang="en-US" dirty="0"/>
              <a:t> </a:t>
            </a:r>
            <a:br>
              <a:rPr lang="en-US" dirty="0"/>
            </a:b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113E14B-1055-419E-8BF8-FCE807DCFCC8}" type="slidenum">
              <a:rPr lang="en-US"/>
              <a:pPr fontAlgn="base">
                <a:spcBef>
                  <a:spcPct val="0"/>
                </a:spcBef>
                <a:spcAft>
                  <a:spcPct val="0"/>
                </a:spcAft>
              </a:pPr>
              <a:t>21</a:t>
            </a:fld>
            <a:endParaRPr lang="en-US" dirty="0"/>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Memory chips:</a:t>
            </a:r>
          </a:p>
          <a:p>
            <a:pPr>
              <a:spcBef>
                <a:spcPct val="0"/>
              </a:spcBef>
            </a:pPr>
            <a:r>
              <a:rPr lang="en-US" dirty="0"/>
              <a:t>Also known as RAM (Random Access Memory).</a:t>
            </a:r>
          </a:p>
          <a:p>
            <a:pPr>
              <a:spcBef>
                <a:spcPct val="0"/>
              </a:spcBef>
            </a:pPr>
            <a:r>
              <a:rPr lang="en-US" dirty="0"/>
              <a:t>Represent primary storage or temporary storage.</a:t>
            </a:r>
          </a:p>
          <a:p>
            <a:pPr>
              <a:spcBef>
                <a:spcPct val="0"/>
              </a:spcBef>
            </a:pPr>
            <a:r>
              <a:rPr lang="en-US" dirty="0"/>
              <a:t>Hold data before processing and information after processing.</a:t>
            </a:r>
          </a:p>
          <a:p>
            <a:r>
              <a:rPr lang="en-US" sz="1800" b="1" i="0" dirty="0">
                <a:solidFill>
                  <a:srgbClr val="000000"/>
                </a:solidFill>
                <a:effectLst/>
                <a:latin typeface="Tahoma-Bold"/>
              </a:rPr>
              <a:t>Read-Only Memory</a:t>
            </a:r>
          </a:p>
          <a:p>
            <a:r>
              <a:rPr lang="en-US" sz="1800" b="0" i="0" dirty="0">
                <a:solidFill>
                  <a:srgbClr val="000000"/>
                </a:solidFill>
                <a:effectLst/>
                <a:latin typeface="Batang" panose="02030600000101010101" pitchFamily="18" charset="-127"/>
                <a:ea typeface="Batang" panose="02030600000101010101" pitchFamily="18" charset="-127"/>
              </a:rPr>
              <a:t>Unlike RAM, read-only memory (ROM) permanently stores its data, even when the computer is shut off. ROM is called nonvolatile memory because it never loses its contents.</a:t>
            </a:r>
            <a:r>
              <a:rPr lang="en-US" dirty="0"/>
              <a:t> </a:t>
            </a:r>
            <a:r>
              <a:rPr lang="en-US" sz="1800" b="0" i="0" dirty="0">
                <a:solidFill>
                  <a:srgbClr val="000000"/>
                </a:solidFill>
                <a:effectLst/>
                <a:latin typeface="Batang" panose="02030600000101010101" pitchFamily="18" charset="-127"/>
                <a:ea typeface="Batang" panose="02030600000101010101" pitchFamily="18" charset="-127"/>
              </a:rPr>
              <a:t>ROM holds instructions</a:t>
            </a:r>
            <a:r>
              <a:rPr lang="en-US" dirty="0"/>
              <a:t> </a:t>
            </a:r>
            <a:r>
              <a:rPr lang="en-US" sz="1800" b="0" i="0" dirty="0">
                <a:solidFill>
                  <a:srgbClr val="000000"/>
                </a:solidFill>
                <a:effectLst/>
                <a:latin typeface="Batang" panose="02030600000101010101" pitchFamily="18" charset="-127"/>
                <a:ea typeface="Batang" panose="02030600000101010101" pitchFamily="18" charset="-127"/>
              </a:rPr>
              <a:t>that the computer needs to operate. Whenever the computer's power is turned on, it checks ROM for directions that help it start up, and for information about its hardware devices.</a:t>
            </a:r>
            <a:r>
              <a:rPr lang="en-US" dirty="0"/>
              <a:t> </a:t>
            </a:r>
            <a:br>
              <a:rPr lang="en-US" dirty="0"/>
            </a:br>
            <a:br>
              <a:rPr lang="en-US" dirty="0"/>
            </a:b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3</a:t>
            </a:fld>
            <a:endParaRPr lang="en-US" dirty="0">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dirty="0"/>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76C1073-0D7A-4578-B543-5AA5B923C7B8}" type="slidenum">
              <a:rPr lang="en-US"/>
              <a:pPr fontAlgn="base">
                <a:spcBef>
                  <a:spcPct val="0"/>
                </a:spcBef>
                <a:spcAft>
                  <a:spcPct val="0"/>
                </a:spcAft>
              </a:pPr>
              <a:t>22</a:t>
            </a:fld>
            <a:endParaRPr lang="en-US" dirty="0"/>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Input - whatever is put into (“input”) a computer system.</a:t>
            </a:r>
          </a:p>
          <a:p>
            <a:pPr>
              <a:spcBef>
                <a:spcPct val="0"/>
              </a:spcBef>
            </a:pPr>
            <a:endParaRPr lang="en-US" dirty="0"/>
          </a:p>
          <a:p>
            <a:pPr>
              <a:spcBef>
                <a:spcPct val="0"/>
              </a:spcBef>
            </a:pPr>
            <a:r>
              <a:rPr lang="en-US" dirty="0"/>
              <a:t>Input hardware - devices that allow people to put data into the computer in a form that the computer can use.</a:t>
            </a:r>
          </a:p>
          <a:p>
            <a:pPr>
              <a:spcBef>
                <a:spcPct val="0"/>
              </a:spcBef>
            </a:pPr>
            <a:endParaRPr lang="en-US" dirty="0"/>
          </a:p>
          <a:p>
            <a:pPr>
              <a:spcBef>
                <a:spcPct val="0"/>
              </a:spcBef>
            </a:pPr>
            <a:r>
              <a:rPr lang="en-US" dirty="0"/>
              <a:t>Mouse - an input device that is used to manipulate objects viewed on the computer display screen.</a:t>
            </a:r>
          </a:p>
          <a:p>
            <a:pPr>
              <a:spcBef>
                <a:spcPct val="0"/>
              </a:spcBef>
            </a:pPr>
            <a:endParaRPr lang="en-US" dirty="0"/>
          </a:p>
          <a:p>
            <a:pPr>
              <a:spcBef>
                <a:spcPct val="0"/>
              </a:spcBef>
            </a:pPr>
            <a:r>
              <a:rPr lang="en-US" dirty="0"/>
              <a:t>Keyboard - an input device that converts letters, numbers, and other characters into electrical signals readable by the processor.</a:t>
            </a:r>
          </a:p>
          <a:p>
            <a:pPr>
              <a:spcBef>
                <a:spcPct val="0"/>
              </a:spcBef>
            </a:pPr>
            <a:endParaRPr lang="en-US" dirty="0"/>
          </a:p>
          <a:p>
            <a:pPr>
              <a:spcBef>
                <a:spcPct val="0"/>
              </a:spcBef>
            </a:pPr>
            <a:r>
              <a:rPr lang="en-US" dirty="0"/>
              <a:t>FACTOID (to accompany hyperlink for Keyboard): Most keyboards were designed with a right-handed computer user in mind.  However, approximately 10% of the population is left-handed.  Some manufacturers produce keyboards especially for the left-handed computer user.  One Web site that offers such keyboards for sale is </a:t>
            </a:r>
            <a:r>
              <a:rPr lang="en-US" u="sng" dirty="0">
                <a:solidFill>
                  <a:srgbClr val="0000FF"/>
                </a:solidFill>
                <a:hlinkClick r:id="rId3"/>
              </a:rPr>
              <a:t>thelefthand.com</a:t>
            </a:r>
            <a:r>
              <a:rPr lang="en-US" dirty="0"/>
              <a:t>.  Notice the differences in the left-hand keyboard pictured on their site.  The numeric pad has been moved from its normal position on the right-hand side of the keyboard to the left-hand side.  Similarly, the arrow keys along with the help, home, page up, page down, etc., keys that are normally adjacent to the numeric pad have been moved to the left-hand side of the keyboard.  These two changes would allow a left-handed user to do frequent operations such as numeric data-entry and up/down, left/right movements on the screen with his or her dominant hand—the </a:t>
            </a:r>
            <a:r>
              <a:rPr lang="en-US" i="1" dirty="0"/>
              <a:t>left </a:t>
            </a:r>
            <a:r>
              <a:rPr lang="en-US" dirty="0"/>
              <a:t>one.</a:t>
            </a:r>
          </a:p>
          <a:p>
            <a:pPr>
              <a:spcBef>
                <a:spcPct val="0"/>
              </a:spcBef>
            </a:pPr>
            <a:endParaRPr lang="en-US" dirty="0"/>
          </a:p>
          <a:p>
            <a:pPr>
              <a:spcBef>
                <a:spcPct val="0"/>
              </a:spcBef>
            </a:pPr>
            <a:r>
              <a:rPr lang="en-US" dirty="0"/>
              <a:t>FACTOID on mouse: A computer mouse may provide one, two, three or more buttons, depending on which system software it is to be used with.  Most use two buttons since that is the minimum number needed for working with the popular Microsoft Windows operating system.</a:t>
            </a:r>
          </a:p>
          <a:p>
            <a:pPr>
              <a:spcBef>
                <a:spcPct val="0"/>
              </a:spcBef>
            </a:pP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A28052-461F-4E7F-AAF3-DFD79A2EF58A}" type="slidenum">
              <a:rPr lang="en-US"/>
              <a:pPr fontAlgn="base">
                <a:spcBef>
                  <a:spcPct val="0"/>
                </a:spcBef>
                <a:spcAft>
                  <a:spcPct val="0"/>
                </a:spcAft>
              </a:pPr>
              <a:t>23</a:t>
            </a:fld>
            <a:endParaRPr lang="en-US" dirty="0"/>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Input - whatever is put into (“input”) a computer system.</a:t>
            </a:r>
          </a:p>
          <a:p>
            <a:pPr>
              <a:spcBef>
                <a:spcPct val="0"/>
              </a:spcBef>
            </a:pPr>
            <a:endParaRPr lang="en-US" dirty="0"/>
          </a:p>
          <a:p>
            <a:pPr>
              <a:spcBef>
                <a:spcPct val="0"/>
              </a:spcBef>
            </a:pPr>
            <a:r>
              <a:rPr lang="en-US" dirty="0"/>
              <a:t>Input hardware - devices that allow people to put data into the computer in a form that the computer can use.</a:t>
            </a:r>
          </a:p>
          <a:p>
            <a:pPr>
              <a:spcBef>
                <a:spcPct val="0"/>
              </a:spcBef>
            </a:pPr>
            <a:endParaRPr lang="en-US" dirty="0"/>
          </a:p>
          <a:p>
            <a:pPr>
              <a:spcBef>
                <a:spcPct val="0"/>
              </a:spcBef>
            </a:pPr>
            <a:r>
              <a:rPr lang="en-US" dirty="0"/>
              <a:t>Mouse - an input device that is used to manipulate objects viewed on the computer display screen.</a:t>
            </a:r>
          </a:p>
          <a:p>
            <a:pPr>
              <a:spcBef>
                <a:spcPct val="0"/>
              </a:spcBef>
            </a:pPr>
            <a:endParaRPr lang="en-US" dirty="0"/>
          </a:p>
          <a:p>
            <a:pPr>
              <a:spcBef>
                <a:spcPct val="0"/>
              </a:spcBef>
            </a:pPr>
            <a:r>
              <a:rPr lang="en-US" dirty="0"/>
              <a:t>Keyboard - an input device that converts letters, numbers, and other characters into electrical signals readable by the processor.</a:t>
            </a:r>
          </a:p>
          <a:p>
            <a:pPr>
              <a:spcBef>
                <a:spcPct val="0"/>
              </a:spcBef>
            </a:pP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C6AC8A-ED61-4495-B41A-BE5757D92DAB}" type="slidenum">
              <a:rPr lang="en-US" smtClean="0"/>
              <a:pPr/>
              <a:t>24</a:t>
            </a:fld>
            <a:endParaRPr lang="en-US"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ea typeface="Times" pitchFamily="34" charset="0"/>
                <a:cs typeface="Times" pitchFamily="34" charset="0"/>
              </a:rPr>
              <a:t>It is helpful to have examples of input and output devices in class. Stories of obscure input output devices are typically well received by the students.</a:t>
            </a:r>
            <a:r>
              <a:rPr lang="en-US" dirty="0"/>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66F594-4CE2-4FD2-AC10-782DE3D368F2}" type="slidenum">
              <a:rPr lang="en-US"/>
              <a:pPr fontAlgn="base">
                <a:spcBef>
                  <a:spcPct val="0"/>
                </a:spcBef>
                <a:spcAft>
                  <a:spcPct val="0"/>
                </a:spcAft>
              </a:pPr>
              <a:t>25</a:t>
            </a:fld>
            <a:endParaRPr lang="en-US" dirty="0"/>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Output hardware - devices which translate info processed by the computer into a form that humans can understand.</a:t>
            </a:r>
          </a:p>
          <a:p>
            <a:pPr>
              <a:spcBef>
                <a:spcPct val="0"/>
              </a:spcBef>
            </a:pPr>
            <a:endParaRPr lang="en-US" dirty="0"/>
          </a:p>
          <a:p>
            <a:pPr>
              <a:spcBef>
                <a:spcPct val="0"/>
              </a:spcBef>
            </a:pPr>
            <a:r>
              <a:rPr lang="en-US" dirty="0"/>
              <a:t>Peripheral device - any component or piece of equipment that expands a computer’s input, storage, and output capabilities.</a:t>
            </a:r>
          </a:p>
          <a:p>
            <a:pPr>
              <a:spcBef>
                <a:spcPct val="0"/>
              </a:spcBef>
            </a:pPr>
            <a:endParaRPr lang="en-US" dirty="0"/>
          </a:p>
          <a:p>
            <a:pPr>
              <a:spcBef>
                <a:spcPct val="0"/>
              </a:spcBef>
            </a:pPr>
            <a:r>
              <a:rPr lang="en-US" dirty="0"/>
              <a:t>Sound card - enhances the computer’s sound-generating capabilities by allowing sound to be output through speakers.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3F02F4-56AC-4D5E-A5AF-70F19F54116B}" type="slidenum">
              <a:rPr lang="en-US"/>
              <a:pPr fontAlgn="base">
                <a:spcBef>
                  <a:spcPct val="0"/>
                </a:spcBef>
                <a:spcAft>
                  <a:spcPct val="0"/>
                </a:spcAft>
              </a:pPr>
              <a:t>26</a:t>
            </a:fld>
            <a:endParaRPr lang="en-US" dirty="0"/>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C6AC8A-ED61-4495-B41A-BE5757D92DAB}" type="slidenum">
              <a:rPr lang="en-US" smtClean="0"/>
              <a:pPr/>
              <a:t>27</a:t>
            </a:fld>
            <a:endParaRPr lang="en-US" dirty="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4334812-9A8D-4D61-8E14-D4F083721E56}" type="slidenum">
              <a:rPr lang="en-US"/>
              <a:pPr fontAlgn="base">
                <a:spcBef>
                  <a:spcPct val="0"/>
                </a:spcBef>
                <a:spcAft>
                  <a:spcPct val="0"/>
                </a:spcAft>
              </a:pPr>
              <a:t>28</a:t>
            </a:fld>
            <a:endParaRPr lang="en-US" dirty="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800" b="1" i="0" dirty="0">
                <a:solidFill>
                  <a:srgbClr val="000000"/>
                </a:solidFill>
                <a:effectLst/>
                <a:latin typeface="Tahoma-Bold"/>
              </a:rPr>
              <a:t>Storage Devices</a:t>
            </a:r>
          </a:p>
          <a:p>
            <a:r>
              <a:rPr lang="en-US" sz="1800" b="0" i="0" dirty="0">
                <a:solidFill>
                  <a:srgbClr val="000000"/>
                </a:solidFill>
                <a:effectLst/>
                <a:latin typeface="Batang" panose="02030600000101010101" pitchFamily="18" charset="-127"/>
                <a:ea typeface="Batang" panose="02030600000101010101" pitchFamily="18" charset="-127"/>
              </a:rPr>
              <a:t>A computer can function with only processing, memory, input, and output devices. To be really useful, however; a computer also needs a place to keep program files and related data when they are not in use. The purpose of storage is to hold data permanently, even when the computer is turned off.</a:t>
            </a:r>
          </a:p>
          <a:p>
            <a:r>
              <a:rPr lang="en-US" sz="1800" b="0" i="0" dirty="0">
                <a:solidFill>
                  <a:srgbClr val="000000"/>
                </a:solidFill>
                <a:effectLst/>
                <a:latin typeface="Batang" panose="02030600000101010101" pitchFamily="18" charset="-127"/>
                <a:ea typeface="Batang" panose="02030600000101010101" pitchFamily="18" charset="-127"/>
              </a:rPr>
              <a:t>You may think of storage as an electronic file cabinet and RAM as an electronic worktable. When you need to work with a program or a set of data, the computer locates it in the file cabinet and puts a copy on the table. After you have finished working with the program or data, you put it back into the file cabinet. The changes you make to data while working on it replace the original data in the file cabinet (unless you store it in a different place).</a:t>
            </a:r>
          </a:p>
          <a:p>
            <a:r>
              <a:rPr lang="en-US" sz="1800" b="0" i="0" dirty="0">
                <a:solidFill>
                  <a:srgbClr val="000000"/>
                </a:solidFill>
                <a:effectLst/>
                <a:latin typeface="Batang" panose="02030600000101010101" pitchFamily="18" charset="-127"/>
                <a:ea typeface="Batang" panose="02030600000101010101" pitchFamily="18" charset="-127"/>
              </a:rPr>
              <a:t>Novice computer users often confuse storage with memory. Although the functions of storage and memory arc similar; they work in different ways. There arc three major distinctions between storage and memory:</a:t>
            </a:r>
          </a:p>
          <a:p>
            <a:r>
              <a:rPr lang="en-US" sz="1800" b="0" i="0" dirty="0">
                <a:solidFill>
                  <a:srgbClr val="000000"/>
                </a:solidFill>
                <a:effectLst/>
                <a:latin typeface="Batang" panose="02030600000101010101" pitchFamily="18" charset="-127"/>
                <a:ea typeface="Batang" panose="02030600000101010101" pitchFamily="18" charset="-127"/>
              </a:rPr>
              <a:t>» There is more room in storage than in memory, just as there is more room in a file cabinet than there is on a tabletop.</a:t>
            </a:r>
          </a:p>
          <a:p>
            <a:r>
              <a:rPr lang="en-US" sz="1800" b="0" i="0" dirty="0">
                <a:solidFill>
                  <a:srgbClr val="000000"/>
                </a:solidFill>
                <a:effectLst/>
                <a:latin typeface="Batang" panose="02030600000101010101" pitchFamily="18" charset="-127"/>
                <a:ea typeface="Batang" panose="02030600000101010101" pitchFamily="18" charset="-127"/>
              </a:rPr>
              <a:t>» Contents are retained in storage when the computer is turned off, whereas programs or the data in memory disappear when you shut down the computer.</a:t>
            </a:r>
          </a:p>
          <a:p>
            <a:r>
              <a:rPr lang="en-US" sz="1800" b="0" i="0" dirty="0">
                <a:solidFill>
                  <a:srgbClr val="000000"/>
                </a:solidFill>
                <a:effectLst/>
                <a:latin typeface="Batang" panose="02030600000101010101" pitchFamily="18" charset="-127"/>
                <a:ea typeface="Batang" panose="02030600000101010101" pitchFamily="18" charset="-127"/>
              </a:rPr>
              <a:t>» Storage devices operate much slower than memory chips, bur storage is much cheaper than memory.</a:t>
            </a:r>
          </a:p>
          <a:p>
            <a:r>
              <a:rPr lang="en-US" sz="1800" b="0" i="0" dirty="0">
                <a:solidFill>
                  <a:srgbClr val="000000"/>
                </a:solidFill>
                <a:effectLst/>
                <a:latin typeface="Batang" panose="02030600000101010101" pitchFamily="18" charset="-127"/>
                <a:ea typeface="Batang" panose="02030600000101010101" pitchFamily="18" charset="-127"/>
              </a:rPr>
              <a:t>There are two main types of computer storage: magnetic and optical. </a:t>
            </a:r>
            <a:br>
              <a:rPr lang="en-US" dirty="0"/>
            </a:b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4334812-9A8D-4D61-8E14-D4F083721E56}" type="slidenum">
              <a:rPr lang="en-US"/>
              <a:pPr fontAlgn="base">
                <a:spcBef>
                  <a:spcPct val="0"/>
                </a:spcBef>
                <a:spcAft>
                  <a:spcPct val="0"/>
                </a:spcAft>
              </a:pPr>
              <a:t>29</a:t>
            </a:fld>
            <a:endParaRPr lang="en-US" dirty="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4334812-9A8D-4D61-8E14-D4F083721E56}" type="slidenum">
              <a:rPr lang="en-US"/>
              <a:pPr fontAlgn="base">
                <a:spcBef>
                  <a:spcPct val="0"/>
                </a:spcBef>
                <a:spcAft>
                  <a:spcPct val="0"/>
                </a:spcAft>
              </a:pPr>
              <a:t>30</a:t>
            </a:fld>
            <a:endParaRPr lang="en-US" dirty="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800" b="1" i="0" dirty="0">
                <a:solidFill>
                  <a:srgbClr val="000000"/>
                </a:solidFill>
                <a:effectLst/>
                <a:latin typeface="Tahoma-Bold"/>
              </a:rPr>
              <a:t>Magnetic Storage</a:t>
            </a:r>
          </a:p>
          <a:p>
            <a:r>
              <a:rPr lang="en-US" sz="1800" b="0" i="0" dirty="0">
                <a:solidFill>
                  <a:srgbClr val="000000"/>
                </a:solidFill>
                <a:effectLst/>
                <a:latin typeface="Batang" panose="02030600000101010101" pitchFamily="18" charset="-127"/>
                <a:ea typeface="Batang" panose="02030600000101010101" pitchFamily="18" charset="-127"/>
              </a:rPr>
              <a:t>There are many types of computer storage, but the most common is the magnetic disk. A disk is a round, flat object that spins around its center. (Magnetic disks are almost always housed inside a case of some kind, so you can’t see the disk itself unless you open the case.) Read/write heads, which work in much the same way as the heads of a tape recorder or VCR, are used to read data from the disk or write data onto the disk.</a:t>
            </a:r>
          </a:p>
          <a:p>
            <a:r>
              <a:rPr lang="en-US" sz="1800" b="0" i="0" dirty="0">
                <a:solidFill>
                  <a:srgbClr val="000000"/>
                </a:solidFill>
                <a:effectLst/>
                <a:latin typeface="Batang" panose="02030600000101010101" pitchFamily="18" charset="-127"/>
                <a:ea typeface="Batang" panose="02030600000101010101" pitchFamily="18" charset="-127"/>
              </a:rPr>
              <a:t>The device that holds a disk is called a disk drive. Some disks are built into die drive and are not meant to be removed; other kinds of drives enable you to remove and replace disks . Most personal computers have at least one nonremovable hard disk (or hard drive). In addition, there is also a diskette drive, which allows you to use removable diskettes (or floppy disks). The hard disk serves as the computer’s primary filing cabinet because it can store far more data than a diskette can contain. Diskettes are used to load data onto the hard disk, to trade data with other users, and to make backup copies of the data on the hard disk.</a:t>
            </a:r>
            <a:r>
              <a:rPr lang="en-US" dirty="0"/>
              <a:t> </a:t>
            </a:r>
            <a:br>
              <a:rPr lang="en-US" dirty="0"/>
            </a:b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FEF3ED7-284D-468D-A4D4-435ECC182A9F}" type="slidenum">
              <a:rPr lang="en-US"/>
              <a:pPr fontAlgn="base">
                <a:spcBef>
                  <a:spcPct val="0"/>
                </a:spcBef>
                <a:spcAft>
                  <a:spcPct val="0"/>
                </a:spcAft>
              </a:pPr>
              <a:t>31</a:t>
            </a:fld>
            <a:endParaRPr lang="en-US" dirty="0"/>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7591B10-0857-4FD9-A6BC-3B7B4FB023CF}" type="slidenum">
              <a:rPr lang="en-US" smtClean="0"/>
              <a:pPr/>
              <a:t>4</a:t>
            </a:fld>
            <a:endParaRPr lang="en-US" dirty="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0FB27D-0753-4D52-91C1-EFB960544311}" type="slidenum">
              <a:rPr lang="en-US"/>
              <a:pPr fontAlgn="base">
                <a:spcBef>
                  <a:spcPct val="0"/>
                </a:spcBef>
                <a:spcAft>
                  <a:spcPct val="0"/>
                </a:spcAft>
              </a:pPr>
              <a:t>32</a:t>
            </a:fld>
            <a:endParaRPr lang="en-US" dirty="0"/>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FACTOID: Many people who have to travel often for work like to take along their laptop computers so that they can make good use of their time while flying in an airplane, waiting at airports, etc.  The advent of DVD players in laptops made this an even more attractive alternative, as travelers could carry along a DVD movie for their own personal entertainment.  More and more desktop and tower microcomputers are beginning to feature DVD players as well, which further blurs the distinction between a computer and a television.  One company that has taken advantage of this increase in computer-based DVD players (accompanied by a similar increase in home-entertainment DVD players) is </a:t>
            </a:r>
            <a:r>
              <a:rPr lang="en-US" u="sng" dirty="0">
                <a:solidFill>
                  <a:srgbClr val="0000FF"/>
                </a:solidFill>
                <a:hlinkClick r:id="rId3"/>
              </a:rPr>
              <a:t>netflix.com</a:t>
            </a:r>
            <a:r>
              <a:rPr lang="en-US" dirty="0"/>
              <a:t>.  This WWW-based business is an online substitute for a video rental store.  Netflix members pay a fixed amount per month for as many movie DVDs as they can order, watch, and return (in prepaid mailing envelopes) to the company.</a:t>
            </a:r>
          </a:p>
          <a:p>
            <a:pPr>
              <a:spcBef>
                <a:spcPct val="0"/>
              </a:spcBef>
            </a:pP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0FB27D-0753-4D52-91C1-EFB960544311}" type="slidenum">
              <a:rPr lang="en-US"/>
              <a:pPr fontAlgn="base">
                <a:spcBef>
                  <a:spcPct val="0"/>
                </a:spcBef>
                <a:spcAft>
                  <a:spcPct val="0"/>
                </a:spcAft>
              </a:pPr>
              <a:t>33</a:t>
            </a:fld>
            <a:endParaRPr lang="en-US" dirty="0"/>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a:p>
            <a:pPr>
              <a:spcBef>
                <a:spcPct val="0"/>
              </a:spcBef>
            </a:pP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019812-4F2F-436C-89ED-0F84C6441D2D}" type="slidenum">
              <a:rPr lang="en-US"/>
              <a:pPr fontAlgn="base">
                <a:spcBef>
                  <a:spcPct val="0"/>
                </a:spcBef>
                <a:spcAft>
                  <a:spcPct val="0"/>
                </a:spcAft>
              </a:pPr>
              <a:t>35</a:t>
            </a:fld>
            <a:endParaRPr lang="en-US" dirty="0"/>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BD88A7A-DEE6-40AD-9C9D-3E4954C4E9E5}" type="slidenum">
              <a:rPr lang="en-US"/>
              <a:pPr fontAlgn="base">
                <a:spcBef>
                  <a:spcPct val="0"/>
                </a:spcBef>
                <a:spcAft>
                  <a:spcPct val="0"/>
                </a:spcAft>
              </a:pPr>
              <a:t>36</a:t>
            </a:fld>
            <a:endParaRPr lang="en-US" dirty="0"/>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68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dirty="0">
                <a:solidFill>
                  <a:srgbClr val="000000"/>
                </a:solidFill>
                <a:effectLst/>
                <a:latin typeface="Tahoma-Bold"/>
              </a:rPr>
              <a:t>System Software</a:t>
            </a:r>
          </a:p>
          <a:p>
            <a:r>
              <a:rPr lang="en-US" sz="1800" b="0" i="0" dirty="0">
                <a:solidFill>
                  <a:srgbClr val="000000"/>
                </a:solidFill>
                <a:effectLst/>
                <a:latin typeface="LucidaSansUnicode"/>
              </a:rPr>
              <a:t>System software is any program that controls the computer’s hardware or that can be used to maintain the computer in some way so that it runs more efficiently. There are three basic types of system software:</a:t>
            </a:r>
          </a:p>
          <a:p>
            <a:r>
              <a:rPr lang="en-US" sz="1800" b="0" i="0" dirty="0">
                <a:solidFill>
                  <a:srgbClr val="000000"/>
                </a:solidFill>
                <a:effectLst/>
                <a:latin typeface="LucidaSansUnicode"/>
              </a:rPr>
              <a:t>» </a:t>
            </a:r>
            <a:r>
              <a:rPr lang="en-US" sz="1800" b="1" i="0" dirty="0">
                <a:solidFill>
                  <a:srgbClr val="000000"/>
                </a:solidFill>
                <a:effectLst/>
                <a:latin typeface="LucidaSansUnicode"/>
              </a:rPr>
              <a:t>An operating system </a:t>
            </a:r>
            <a:r>
              <a:rPr lang="en-US" sz="1800" b="0" i="0" dirty="0">
                <a:solidFill>
                  <a:srgbClr val="000000"/>
                </a:solidFill>
                <a:effectLst/>
                <a:latin typeface="LucidaSansUnicode"/>
              </a:rPr>
              <a:t>tells the computer how to use its own components. Examples of operating systems include Windows, the Macintosh Operating System, and Linux (see Figure IB . 15). An operating system is essential for any computer; because it acts as an interpreter between the hardware, application programs, and the user When a program wants the hardware to do something, it communicates through the operating system. Similarly, when you want the hardware to do something (such as copying or printing a file), your request is handled by the operating system.</a:t>
            </a:r>
          </a:p>
          <a:p>
            <a:r>
              <a:rPr lang="en-US" sz="1800" b="0" i="0" dirty="0">
                <a:solidFill>
                  <a:srgbClr val="000000"/>
                </a:solidFill>
                <a:effectLst/>
                <a:latin typeface="LucidaSansUnicode"/>
              </a:rPr>
              <a:t>» </a:t>
            </a:r>
            <a:r>
              <a:rPr lang="en-US" sz="1800" b="1" i="0" dirty="0">
                <a:solidFill>
                  <a:srgbClr val="000000"/>
                </a:solidFill>
                <a:effectLst/>
                <a:latin typeface="LucidaSansUnicode"/>
              </a:rPr>
              <a:t>A network operating system </a:t>
            </a:r>
            <a:r>
              <a:rPr lang="en-US" sz="1800" b="0" i="0" dirty="0">
                <a:solidFill>
                  <a:srgbClr val="000000"/>
                </a:solidFill>
                <a:effectLst/>
                <a:latin typeface="LucidaSansUnicode"/>
              </a:rPr>
              <a:t>allows computers to communicate and share data across a network while controlling network operations and overseeing the network’s security.</a:t>
            </a:r>
          </a:p>
          <a:p>
            <a:pPr marL="285750" indent="-285750">
              <a:buFont typeface="Arial" panose="020B0604020202020204" pitchFamily="34" charset="0"/>
              <a:buChar char="•"/>
            </a:pPr>
            <a:r>
              <a:rPr lang="en-US" sz="1800" b="0" i="0" dirty="0">
                <a:solidFill>
                  <a:srgbClr val="000000"/>
                </a:solidFill>
                <a:effectLst/>
                <a:latin typeface="LucidaSansUnicode"/>
              </a:rPr>
              <a:t>Examples of Network operating system are windows server, </a:t>
            </a:r>
            <a:r>
              <a:rPr lang="en-US" sz="1800" b="0" i="0" dirty="0" err="1">
                <a:solidFill>
                  <a:srgbClr val="000000"/>
                </a:solidFill>
                <a:effectLst/>
                <a:latin typeface="LucidaSansUnicode"/>
              </a:rPr>
              <a:t>unix</a:t>
            </a:r>
            <a:r>
              <a:rPr lang="en-US" sz="1800" b="0" i="0" dirty="0">
                <a:solidFill>
                  <a:srgbClr val="000000"/>
                </a:solidFill>
                <a:effectLst/>
                <a:latin typeface="LucidaSansUnicode"/>
              </a:rPr>
              <a:t> and </a:t>
            </a:r>
            <a:r>
              <a:rPr lang="en-US" sz="1800" b="0" i="0" dirty="0" err="1">
                <a:solidFill>
                  <a:srgbClr val="000000"/>
                </a:solidFill>
                <a:effectLst/>
                <a:latin typeface="LucidaSansUnicode"/>
              </a:rPr>
              <a:t>linux</a:t>
            </a:r>
            <a:r>
              <a:rPr lang="en-US" sz="1800" b="0" i="0" dirty="0">
                <a:solidFill>
                  <a:srgbClr val="000000"/>
                </a:solidFill>
                <a:effectLst/>
                <a:latin typeface="LucidaSansUnicode"/>
              </a:rPr>
              <a:t> based NOS</a:t>
            </a:r>
          </a:p>
          <a:p>
            <a:pPr algn="l"/>
            <a:r>
              <a:rPr lang="en-US" sz="1800" b="1" i="0" dirty="0">
                <a:solidFill>
                  <a:srgbClr val="000000"/>
                </a:solidFill>
                <a:effectLst/>
                <a:latin typeface="LucidaSansUnicode"/>
              </a:rPr>
              <a:t>» A utility is a program </a:t>
            </a:r>
            <a:r>
              <a:rPr lang="en-US" sz="1800" b="0" i="0" dirty="0">
                <a:solidFill>
                  <a:srgbClr val="000000"/>
                </a:solidFill>
                <a:effectLst/>
                <a:latin typeface="LucidaSansUnicode"/>
              </a:rPr>
              <a:t>that makes the computer system easier to use or performs highly specialized functions. Utilities are used to manage disks, troubleshoot hardware problems, and perform other tasks that the operating system itself may not be able to do.</a:t>
            </a:r>
            <a:r>
              <a:rPr lang="en-US" dirty="0"/>
              <a:t> </a:t>
            </a:r>
          </a:p>
          <a:p>
            <a:pPr marL="171450" indent="-171450" algn="l">
              <a:buFont typeface="Arial" panose="020B0604020202020204" pitchFamily="34" charset="0"/>
              <a:buChar char="•"/>
            </a:pPr>
            <a:r>
              <a:rPr lang="en-US" b="0" i="0" dirty="0">
                <a:solidFill>
                  <a:srgbClr val="51565E"/>
                </a:solidFill>
                <a:effectLst/>
                <a:latin typeface="Roboto" panose="02000000000000000000" pitchFamily="2" charset="0"/>
              </a:rPr>
              <a:t>Utilities are programs that help maintain and optimize a computer's performance. </a:t>
            </a:r>
          </a:p>
          <a:p>
            <a:pPr algn="l"/>
            <a:r>
              <a:rPr lang="en-US" b="0" i="0" dirty="0">
                <a:solidFill>
                  <a:srgbClr val="51565E"/>
                </a:solidFill>
                <a:effectLst/>
                <a:latin typeface="Roboto" panose="02000000000000000000" pitchFamily="2" charset="0"/>
              </a:rPr>
              <a:t>Examples of utility programs include file managers, virus scanners, and disk defragmenters. </a:t>
            </a:r>
          </a:p>
          <a:p>
            <a:br>
              <a:rPr lang="en-US" dirty="0"/>
            </a:b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38</a:t>
            </a:fld>
            <a:endParaRPr lang="en-US" altLang="zh-TW" dirty="0"/>
          </a:p>
        </p:txBody>
      </p:sp>
    </p:spTree>
    <p:extLst>
      <p:ext uri="{BB962C8B-B14F-4D97-AF65-F5344CB8AC3E}">
        <p14:creationId xmlns:p14="http://schemas.microsoft.com/office/powerpoint/2010/main" val="2018711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Application software, often referred to as "apps" or simply "applications," is a category of software designed for specific tasks or functions to help users perform various activities on their computers, smartphones, or other devices. These applications are created to meet user needs and are diverse, ranging from productivity tools to entertainment, and more.</a:t>
            </a:r>
            <a:endParaRPr lang="en-PK"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39</a:t>
            </a:fld>
            <a:endParaRPr lang="en-US" altLang="zh-TW" dirty="0"/>
          </a:p>
        </p:txBody>
      </p:sp>
    </p:spTree>
    <p:extLst>
      <p:ext uri="{BB962C8B-B14F-4D97-AF65-F5344CB8AC3E}">
        <p14:creationId xmlns:p14="http://schemas.microsoft.com/office/powerpoint/2010/main" val="29433841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EB88B51-C1FE-4766-B5BD-BB0B69C3F271}" type="slidenum">
              <a:rPr lang="en-US"/>
              <a:pPr fontAlgn="base">
                <a:spcBef>
                  <a:spcPct val="0"/>
                </a:spcBef>
                <a:spcAft>
                  <a:spcPct val="0"/>
                </a:spcAft>
              </a:pPr>
              <a:t>40</a:t>
            </a:fld>
            <a:endParaRPr lang="en-US" dirty="0"/>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78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a:ea typeface="Times"/>
                <a:cs typeface="Times"/>
              </a:rPr>
              <a:t>Chapter 5 in the text explores data processing in greater detail.</a:t>
            </a:r>
            <a:r>
              <a:rPr lang="en-US" dirty="0"/>
              <a:t> </a:t>
            </a:r>
          </a:p>
          <a:p>
            <a:pPr>
              <a:spcBef>
                <a:spcPct val="0"/>
              </a:spcBef>
            </a:pPr>
            <a:endParaRPr lang="en-US" dirty="0"/>
          </a:p>
          <a:p>
            <a:pPr>
              <a:spcBef>
                <a:spcPct val="0"/>
              </a:spcBef>
            </a:pPr>
            <a:r>
              <a:rPr lang="en-US" dirty="0"/>
              <a:t>Figure 1B.5 shows data in binary format.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61484A6-14FD-4802-9729-EFDA060A2645}" type="slidenum">
              <a:rPr lang="en-US" smtClean="0"/>
              <a:pPr/>
              <a:t>41</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ea typeface="Times" pitchFamily="34" charset="0"/>
                <a:cs typeface="Times" pitchFamily="34" charset="0"/>
              </a:rPr>
              <a:t>Most computer problems are caused by user error. Given this fact, it is fun here to teach the student the acronym PEBKAC the Problem Exists Between Keyboard And Chair. A little humor can break up the lecture monotony.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61484A6-14FD-4802-9729-EFDA060A2645}" type="slidenum">
              <a:rPr lang="en-US" smtClean="0"/>
              <a:pPr/>
              <a:t>42</a:t>
            </a:fld>
            <a:endParaRPr lang="en-US" dirty="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ea typeface="Times" pitchFamily="34" charset="0"/>
                <a:cs typeface="Times" pitchFamily="34" charset="0"/>
              </a:rPr>
              <a:t>Most computer problems are caused by user error. Given this fact, it is fun here to teach the student the acronym PEBKAC the Problem Exists Between Keyboard And Chair. A little humor can break up the lecture monotony. </a:t>
            </a:r>
          </a:p>
          <a:p>
            <a:pPr marL="171450" indent="-171450" eaLnBrk="1" hangingPunct="1">
              <a:buFont typeface="Arial" panose="020B0604020202020204" pitchFamily="34" charset="0"/>
              <a:buChar char="•"/>
            </a:pPr>
            <a:r>
              <a:rPr lang="en-US" b="1" i="0">
                <a:solidFill>
                  <a:srgbClr val="374151"/>
                </a:solidFill>
                <a:effectLst/>
                <a:latin typeface="Söhne"/>
              </a:rPr>
              <a:t>User less </a:t>
            </a:r>
            <a:r>
              <a:rPr lang="en-US" b="1" i="0" dirty="0">
                <a:solidFill>
                  <a:srgbClr val="374151"/>
                </a:solidFill>
                <a:effectLst/>
                <a:latin typeface="Söhne"/>
              </a:rPr>
              <a:t>computers </a:t>
            </a:r>
            <a:r>
              <a:rPr lang="en-US" b="0" i="0" dirty="0">
                <a:solidFill>
                  <a:srgbClr val="374151"/>
                </a:solidFill>
                <a:effectLst/>
                <a:latin typeface="Söhne"/>
              </a:rPr>
              <a:t>refer to computer systems that do not have a direct human user interface, and their primary function doesn't involve human interaction. These systems are designed to perform specific tasks or services autonomously without requiring direct human input. They are often used in the background to support various operations, infrastructure, or automation.</a:t>
            </a:r>
            <a:endParaRPr lang="en-US" dirty="0">
              <a:ea typeface="Times" pitchFamily="34" charset="0"/>
              <a:cs typeface="Times"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43</a:t>
            </a:fld>
            <a:endParaRPr lang="en-US" dirty="0">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dirty="0"/>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82DAF408-A6B5-4B35-BC91-285797F1ED96}" type="slidenum">
              <a:rPr lang="en-US" smtClean="0"/>
              <a:pPr/>
              <a:t>5</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zh-TW"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7591B10-0857-4FD9-A6BC-3B7B4FB023CF}" type="slidenum">
              <a:rPr lang="en-US" smtClean="0"/>
              <a:pPr/>
              <a:t>6</a:t>
            </a:fld>
            <a:endParaRPr lang="en-US" dirty="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7591B10-0857-4FD9-A6BC-3B7B4FB023CF}" type="slidenum">
              <a:rPr lang="en-US" smtClean="0"/>
              <a:pPr/>
              <a:t>7</a:t>
            </a:fld>
            <a:endParaRPr lang="en-US" dirty="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FFF3404-3F74-4D28-B5CA-C7CF82C7A152}" type="slidenum">
              <a:rPr lang="en-US" smtClean="0"/>
              <a:pPr/>
              <a:t>8</a:t>
            </a:fld>
            <a:endParaRPr lang="en-US"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ea typeface="Times" pitchFamily="34" charset="0"/>
                <a:cs typeface="Times" pitchFamily="34" charset="0"/>
              </a:rPr>
              <a:t>A good exercise to relate the importance of making data meaningful is to list some random numbers on the board. Then ask what they mean. Without a title, the numbers have no meaning. Once a title is presented, the numbers make sense.</a:t>
            </a:r>
            <a:r>
              <a:rPr lang="en-US" dirty="0"/>
              <a:t> </a:t>
            </a:r>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3FFF3404-3F74-4D28-B5CA-C7CF82C7A152}" type="slidenum">
              <a:rPr lang="en-US" smtClean="0"/>
              <a:pPr/>
              <a:t>9</a:t>
            </a:fld>
            <a:endParaRPr lang="en-US" dirty="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r>
              <a:rPr lang="en-US" b="1" dirty="0"/>
              <a:t>                                                                        Data vs Information</a:t>
            </a:r>
          </a:p>
          <a:p>
            <a:pPr algn="just">
              <a:buFont typeface="Arial" panose="020B0604020202020204" pitchFamily="34" charset="0"/>
              <a:buChar char="•"/>
            </a:pPr>
            <a:r>
              <a:rPr lang="en-US" b="1" i="0" dirty="0">
                <a:solidFill>
                  <a:srgbClr val="181818"/>
                </a:solidFill>
                <a:effectLst/>
                <a:latin typeface="indivisible"/>
              </a:rPr>
              <a:t>Data is a collection of facts, while information puts those facts into context.</a:t>
            </a:r>
          </a:p>
          <a:p>
            <a:pPr algn="just">
              <a:buFont typeface="Arial" panose="020B0604020202020204" pitchFamily="34" charset="0"/>
              <a:buChar char="•"/>
            </a:pPr>
            <a:r>
              <a:rPr lang="en-US" b="1" i="0" dirty="0">
                <a:solidFill>
                  <a:srgbClr val="181818"/>
                </a:solidFill>
                <a:effectLst/>
                <a:latin typeface="indivisible"/>
              </a:rPr>
              <a:t>While data is raw and unorganized, information is organized.</a:t>
            </a:r>
          </a:p>
          <a:p>
            <a:pPr algn="just">
              <a:buFont typeface="Arial" panose="020B0604020202020204" pitchFamily="34" charset="0"/>
              <a:buChar char="•"/>
            </a:pPr>
            <a:r>
              <a:rPr lang="en-US" b="1" i="0" dirty="0">
                <a:solidFill>
                  <a:srgbClr val="181818"/>
                </a:solidFill>
                <a:effectLst/>
                <a:latin typeface="indivisible"/>
              </a:rPr>
              <a:t>Data points are individual and sometimes unrelated. Information maps out that data to provide a big-picture view of how it all fits together.</a:t>
            </a:r>
          </a:p>
          <a:p>
            <a:pPr algn="just">
              <a:buFont typeface="Arial" panose="020B0604020202020204" pitchFamily="34" charset="0"/>
              <a:buChar char="•"/>
            </a:pPr>
            <a:r>
              <a:rPr lang="en-US" b="1" i="0" dirty="0">
                <a:solidFill>
                  <a:srgbClr val="181818"/>
                </a:solidFill>
                <a:effectLst/>
                <a:latin typeface="indivisible"/>
              </a:rPr>
              <a:t>Data, on its own, is meaningless. When it’s analyzed and interpreted, it becomes meaningful information. </a:t>
            </a:r>
          </a:p>
          <a:p>
            <a:pPr algn="just">
              <a:buFont typeface="Arial" panose="020B0604020202020204" pitchFamily="34" charset="0"/>
              <a:buChar char="•"/>
            </a:pPr>
            <a:r>
              <a:rPr lang="en-US" b="1" i="0" dirty="0">
                <a:solidFill>
                  <a:srgbClr val="181818"/>
                </a:solidFill>
                <a:effectLst/>
                <a:latin typeface="indivisible"/>
              </a:rPr>
              <a:t>Data does not depend on information; however, information depends on data.</a:t>
            </a:r>
          </a:p>
          <a:p>
            <a:pPr algn="just">
              <a:buFont typeface="Arial" panose="020B0604020202020204" pitchFamily="34" charset="0"/>
              <a:buChar char="•"/>
            </a:pPr>
            <a:r>
              <a:rPr lang="en-US" b="1" i="0" dirty="0">
                <a:solidFill>
                  <a:srgbClr val="181818"/>
                </a:solidFill>
                <a:effectLst/>
                <a:latin typeface="indivisible"/>
              </a:rPr>
              <a:t>Data typically comes in the form of graphs, numbers, figures, or statistics. Information is typically presented through words, language, thoughts, and ideas.</a:t>
            </a:r>
          </a:p>
          <a:p>
            <a:pPr algn="just">
              <a:buFont typeface="Arial" panose="020B0604020202020204" pitchFamily="34" charset="0"/>
              <a:buChar char="•"/>
            </a:pPr>
            <a:r>
              <a:rPr lang="en-US" b="1" i="0" dirty="0">
                <a:solidFill>
                  <a:srgbClr val="181818"/>
                </a:solidFill>
                <a:effectLst/>
                <a:latin typeface="indivisible"/>
              </a:rPr>
              <a:t>Data isn’t sufficient for decision-making, but you can make decisions based on information.</a:t>
            </a:r>
          </a:p>
          <a:p>
            <a:pPr algn="just">
              <a:buFont typeface="Arial" panose="020B0604020202020204" pitchFamily="34" charset="0"/>
              <a:buChar char="•"/>
            </a:pPr>
            <a:endParaRPr lang="en-US" b="1" i="0" dirty="0">
              <a:solidFill>
                <a:srgbClr val="181818"/>
              </a:solidFill>
              <a:effectLst/>
              <a:latin typeface="indivisible"/>
            </a:endParaRPr>
          </a:p>
          <a:p>
            <a:pPr algn="just">
              <a:buFont typeface="Arial" panose="020B0604020202020204" pitchFamily="34" charset="0"/>
              <a:buNone/>
            </a:pPr>
            <a:r>
              <a:rPr lang="en-US" b="1" i="0" dirty="0">
                <a:solidFill>
                  <a:srgbClr val="181818"/>
                </a:solidFill>
                <a:effectLst/>
                <a:latin typeface="indivisible"/>
              </a:rPr>
              <a:t>      Example: </a:t>
            </a:r>
            <a:r>
              <a:rPr lang="en-US" b="1" i="0" dirty="0">
                <a:solidFill>
                  <a:srgbClr val="202124"/>
                </a:solidFill>
                <a:effectLst/>
                <a:latin typeface="Google Sans"/>
              </a:rPr>
              <a:t>Example of data is </a:t>
            </a:r>
            <a:r>
              <a:rPr lang="en-US" b="1" i="0" dirty="0">
                <a:solidFill>
                  <a:srgbClr val="040C28"/>
                </a:solidFill>
                <a:effectLst/>
                <a:latin typeface="Google Sans"/>
              </a:rPr>
              <a:t>student test score</a:t>
            </a:r>
            <a:r>
              <a:rPr lang="en-US" b="1" i="0" dirty="0">
                <a:solidFill>
                  <a:srgbClr val="202124"/>
                </a:solidFill>
                <a:effectLst/>
                <a:latin typeface="Google Sans"/>
              </a:rPr>
              <a:t>. Example of information is average score of class that is derived from given data.</a:t>
            </a:r>
            <a:endParaRPr lang="en-PK" b="1"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10</a:t>
            </a:fld>
            <a:endParaRPr lang="en-US" altLang="zh-TW" dirty="0"/>
          </a:p>
        </p:txBody>
      </p:sp>
    </p:spTree>
    <p:extLst>
      <p:ext uri="{BB962C8B-B14F-4D97-AF65-F5344CB8AC3E}">
        <p14:creationId xmlns:p14="http://schemas.microsoft.com/office/powerpoint/2010/main" val="1174601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6781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dirty="0"/>
          </a:p>
        </p:txBody>
      </p:sp>
      <p:sp>
        <p:nvSpPr>
          <p:cNvPr id="6" name="Line 9"/>
          <p:cNvSpPr>
            <a:spLocks noChangeShapeType="1"/>
          </p:cNvSpPr>
          <p:nvPr/>
        </p:nvSpPr>
        <p:spPr bwMode="auto">
          <a:xfrm>
            <a:off x="762000" y="1371600"/>
            <a:ext cx="6629400" cy="0"/>
          </a:xfrm>
          <a:prstGeom prst="line">
            <a:avLst/>
          </a:prstGeom>
          <a:noFill/>
          <a:ln w="9525">
            <a:solidFill>
              <a:schemeClr val="tx1"/>
            </a:solidFill>
            <a:round/>
            <a:headEnd/>
            <a:tailEnd/>
          </a:ln>
          <a:effectLst/>
        </p:spPr>
        <p:txBody>
          <a:bodyPr/>
          <a:lstStyle/>
          <a:p>
            <a:pPr>
              <a:defRPr/>
            </a:pPr>
            <a:endParaRPr lang="en-US" dirty="0"/>
          </a:p>
        </p:txBody>
      </p:sp>
      <p:sp>
        <p:nvSpPr>
          <p:cNvPr id="151554" name="Rectangle 2"/>
          <p:cNvSpPr>
            <a:spLocks noGrp="1" noChangeArrowheads="1"/>
          </p:cNvSpPr>
          <p:nvPr>
            <p:ph type="ctrTitle"/>
          </p:nvPr>
        </p:nvSpPr>
        <p:spPr>
          <a:xfrm>
            <a:off x="914401" y="1524000"/>
            <a:ext cx="6477000" cy="1752600"/>
          </a:xfrm>
        </p:spPr>
        <p:txBody>
          <a:bodyPr/>
          <a:lstStyle>
            <a:lvl1pPr>
              <a:defRPr sz="4200"/>
            </a:lvl1pPr>
          </a:lstStyle>
          <a:p>
            <a:r>
              <a:rPr lang="en-US" altLang="en-US"/>
              <a:t>Click to edit Master title style</a:t>
            </a:r>
            <a:endParaRPr lang="en-US" altLang="en-US" dirty="0"/>
          </a:p>
        </p:txBody>
      </p:sp>
      <p:sp>
        <p:nvSpPr>
          <p:cNvPr id="151555" name="Rectangle 3"/>
          <p:cNvSpPr>
            <a:spLocks noGrp="1" noChangeArrowheads="1"/>
          </p:cNvSpPr>
          <p:nvPr>
            <p:ph type="subTitle" idx="1"/>
          </p:nvPr>
        </p:nvSpPr>
        <p:spPr>
          <a:xfrm>
            <a:off x="838200" y="3962400"/>
            <a:ext cx="5715000" cy="1752600"/>
          </a:xfrm>
        </p:spPr>
        <p:txBody>
          <a:bodyPr/>
          <a:lstStyle>
            <a:lvl1pPr marL="0" indent="0">
              <a:buFont typeface="Wingdings" pitchFamily="2" charset="2"/>
              <a:buNone/>
              <a:defRPr sz="3000"/>
            </a:lvl1pPr>
          </a:lstStyle>
          <a:p>
            <a:r>
              <a:rPr lang="en-US" altLang="en-US"/>
              <a:t>Click to edit Master subtitle style</a:t>
            </a:r>
            <a:endParaRPr lang="en-US" altLang="en-US" dirty="0"/>
          </a:p>
        </p:txBody>
      </p:sp>
      <p:sp>
        <p:nvSpPr>
          <p:cNvPr id="9" name="Rectangle 6"/>
          <p:cNvSpPr>
            <a:spLocks noGrp="1" noChangeArrowheads="1"/>
          </p:cNvSpPr>
          <p:nvPr>
            <p:ph type="sldNum" sz="quarter" idx="12"/>
          </p:nvPr>
        </p:nvSpPr>
        <p:spPr>
          <a:xfrm>
            <a:off x="6858000" y="6019800"/>
            <a:ext cx="609600" cy="457200"/>
          </a:xfrm>
        </p:spPr>
        <p:txBody>
          <a:bodyPr/>
          <a:lstStyle>
            <a:lvl1pPr>
              <a:defRPr/>
            </a:lvl1pPr>
          </a:lstStyle>
          <a:p>
            <a:pPr>
              <a:defRPr/>
            </a:pPr>
            <a:fld id="{9780756C-F960-4117-80AF-EA23FC974A5B}"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781800" y="6248400"/>
            <a:ext cx="609600" cy="457200"/>
          </a:xfrm>
          <a:ln/>
        </p:spPr>
        <p:txBody>
          <a:bodyPr/>
          <a:lstStyle>
            <a:lvl1pPr>
              <a:defRPr/>
            </a:lvl1pPr>
          </a:lstStyle>
          <a:p>
            <a:pPr>
              <a:defRPr/>
            </a:pPr>
            <a:fld id="{79BF24A9-4361-41B7-92C1-9AF2AB561137}" type="slidenum">
              <a:rPr lang="en-US" altLang="zh-TW" smtClean="0"/>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902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E5A9DB6A-25FB-4E81-803F-651DAA872B3C}" type="slidenum">
              <a:rPr lang="en-US" altLang="zh-TW" smtClean="0"/>
              <a:pPr>
                <a:defRPr/>
              </a:pPr>
              <a:t>‹#›</a:t>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a:xfrm>
            <a:off x="685800" y="6705600"/>
            <a:ext cx="7772400" cy="152400"/>
          </a:xfrm>
          <a:prstGeom prst="rect">
            <a:avLst/>
          </a:prstGeom>
        </p:spPr>
        <p:txBody>
          <a:bodyPr/>
          <a:lstStyle>
            <a:lvl1pPr>
              <a:defRPr/>
            </a:lvl1pPr>
          </a:lstStyle>
          <a:p>
            <a:pPr>
              <a:defRPr/>
            </a:pPr>
            <a:r>
              <a:rPr lang="en-US" dirty="0"/>
              <a:t>Copyright © 2003.  Exclusive rights by The McGraw-Hill Companies, Inc.</a:t>
            </a:r>
            <a:endParaRPr lang="en-US" sz="1400" dirty="0">
              <a:latin typeface="Arial" pitchFamily="34" charset="0"/>
            </a:endParaRPr>
          </a:p>
        </p:txBody>
      </p:sp>
    </p:spTree>
  </p:cSld>
  <p:clrMapOvr>
    <a:masterClrMapping/>
  </p:clrMapOvr>
  <p:transition>
    <p:cover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534400" cy="990600"/>
          </a:xfrm>
        </p:spPr>
        <p:txBody>
          <a:bodyPr/>
          <a:lstStyle/>
          <a:p>
            <a:r>
              <a:rPr lang="en-US"/>
              <a:t>Click to edit Master title style</a:t>
            </a:r>
          </a:p>
        </p:txBody>
      </p:sp>
      <p:sp>
        <p:nvSpPr>
          <p:cNvPr id="3" name="Text Placeholder 2"/>
          <p:cNvSpPr>
            <a:spLocks noGrp="1"/>
          </p:cNvSpPr>
          <p:nvPr>
            <p:ph type="body" sz="half" idx="1"/>
          </p:nvPr>
        </p:nvSpPr>
        <p:spPr>
          <a:xfrm>
            <a:off x="1143000" y="1295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295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lvl1pPr>
          </a:lstStyle>
          <a:p>
            <a:pPr>
              <a:defRPr/>
            </a:pPr>
            <a:r>
              <a:rPr lang="en-US" dirty="0"/>
              <a:t>1A-</a:t>
            </a:r>
            <a:fld id="{9A401C4A-1A2E-4CA6-8470-E461F8034F7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911225"/>
          </a:xfrm>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304800" y="1219200"/>
            <a:ext cx="7315200" cy="4835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010400" y="6172200"/>
            <a:ext cx="609600" cy="457200"/>
          </a:xfrm>
          <a:ln/>
        </p:spPr>
        <p:txBody>
          <a:bodyPr/>
          <a:lstStyle>
            <a:lvl1pPr>
              <a:defRPr/>
            </a:lvl1pPr>
          </a:lstStyle>
          <a:p>
            <a:pPr>
              <a:defRPr/>
            </a:pPr>
            <a:fld id="{782E5CB2-9C56-4C4E-9F8A-031E63E2A4DA}" type="slidenum">
              <a:rPr lang="en-US" altLang="zh-TW" smtClean="0"/>
              <a:pPr>
                <a:defRPr/>
              </a:pPr>
              <a:t>‹#›</a:t>
            </a:fld>
            <a:endParaRPr lang="en-US" altLang="zh-TW"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6705600" y="6172200"/>
            <a:ext cx="609600" cy="457200"/>
          </a:xfrm>
          <a:ln/>
        </p:spPr>
        <p:txBody>
          <a:bodyPr/>
          <a:lstStyle>
            <a:lvl1pPr>
              <a:defRPr/>
            </a:lvl1pPr>
          </a:lstStyle>
          <a:p>
            <a:pPr>
              <a:defRPr/>
            </a:pPr>
            <a:fld id="{B5335256-ADE6-43D6-A981-2886660B0796}" type="slidenum">
              <a:rPr lang="en-US" altLang="zh-TW" smtClean="0"/>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315200" cy="91122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8600" y="1295400"/>
            <a:ext cx="36576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038600" y="1295400"/>
            <a:ext cx="37338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xfrm>
            <a:off x="6705600" y="6248400"/>
            <a:ext cx="609600" cy="457200"/>
          </a:xfrm>
          <a:ln/>
        </p:spPr>
        <p:txBody>
          <a:bodyPr/>
          <a:lstStyle>
            <a:lvl1pPr>
              <a:defRPr/>
            </a:lvl1pPr>
          </a:lstStyle>
          <a:p>
            <a:pPr>
              <a:defRPr/>
            </a:pPr>
            <a:fld id="{6CC3D07C-A2AA-4DCB-898C-7A06FADB3426}" type="slidenum">
              <a:rPr lang="en-US" altLang="zh-TW" smtClean="0"/>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162800"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14800" y="1535113"/>
            <a:ext cx="3508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14800" y="2174875"/>
            <a:ext cx="3508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6858000" y="6172200"/>
            <a:ext cx="609600" cy="457200"/>
          </a:xfrm>
          <a:ln/>
        </p:spPr>
        <p:txBody>
          <a:bodyPr/>
          <a:lstStyle>
            <a:lvl1pPr>
              <a:defRPr/>
            </a:lvl1pPr>
          </a:lstStyle>
          <a:p>
            <a:pPr>
              <a:defRPr/>
            </a:pPr>
            <a:fld id="{7AEA1F95-350B-44FD-9071-F15C296607A9}" type="slidenum">
              <a:rPr lang="en-US" altLang="zh-TW" smtClean="0"/>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923BCABD-A53B-40D1-8502-7FA74BDAE1B7}" type="slidenum">
              <a:rPr lang="en-US" altLang="zh-TW" smtClean="0"/>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xfrm>
            <a:off x="6705600" y="6248400"/>
            <a:ext cx="609600" cy="457200"/>
          </a:xfrm>
          <a:ln/>
        </p:spPr>
        <p:txBody>
          <a:bodyPr/>
          <a:lstStyle>
            <a:lvl1pPr>
              <a:defRPr/>
            </a:lvl1pPr>
          </a:lstStyle>
          <a:p>
            <a:pPr>
              <a:defRPr/>
            </a:pPr>
            <a:fld id="{F238B59B-AA63-4C56-AB84-1F0DD27CC35E}" type="slidenum">
              <a:rPr lang="en-US" altLang="zh-TW" smtClean="0"/>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A0734743-88B2-4581-A8AA-00F87CBB6250}" type="slidenum">
              <a:rPr lang="en-US" altLang="zh-TW" smtClean="0"/>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dirty="0"/>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95D927B3-C7F7-436C-81B8-22767F4AC886}" type="slidenum">
              <a:rPr lang="en-US" altLang="zh-TW" smtClean="0"/>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7086600" cy="91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3075" name="Rectangle 3"/>
          <p:cNvSpPr>
            <a:spLocks noGrp="1" noChangeArrowheads="1"/>
          </p:cNvSpPr>
          <p:nvPr>
            <p:ph type="body" idx="1"/>
          </p:nvPr>
        </p:nvSpPr>
        <p:spPr bwMode="auto">
          <a:xfrm>
            <a:off x="381000" y="1219200"/>
            <a:ext cx="7162800" cy="483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50534" name="Rectangle 6"/>
          <p:cNvSpPr>
            <a:spLocks noGrp="1" noChangeArrowheads="1"/>
          </p:cNvSpPr>
          <p:nvPr>
            <p:ph type="sldNum" sz="quarter" idx="4"/>
          </p:nvPr>
        </p:nvSpPr>
        <p:spPr bwMode="auto">
          <a:xfrm>
            <a:off x="381000" y="6172200"/>
            <a:ext cx="60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r>
              <a:rPr lang="en-US" altLang="zh-TW" dirty="0"/>
              <a:t>1A-</a:t>
            </a:r>
            <a:fld id="{3717DDF7-0656-4DAB-B7F7-5925390E3F8A}" type="slidenum">
              <a:rPr lang="en-US" altLang="zh-TW" smtClean="0"/>
              <a:pPr>
                <a:defRPr/>
              </a:pPr>
              <a:t>‹#›</a:t>
            </a:fld>
            <a:endParaRPr lang="en-US" altLang="zh-TW" dirty="0"/>
          </a:p>
        </p:txBody>
      </p:sp>
      <p:sp>
        <p:nvSpPr>
          <p:cNvPr id="150535" name="Freeform 7"/>
          <p:cNvSpPr>
            <a:spLocks noChangeArrowheads="1"/>
          </p:cNvSpPr>
          <p:nvPr/>
        </p:nvSpPr>
        <p:spPr bwMode="auto">
          <a:xfrm>
            <a:off x="381000" y="228600"/>
            <a:ext cx="71628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dirty="0"/>
          </a:p>
        </p:txBody>
      </p:sp>
      <p:sp>
        <p:nvSpPr>
          <p:cNvPr id="150537" name="Line 9"/>
          <p:cNvSpPr>
            <a:spLocks noChangeShapeType="1"/>
          </p:cNvSpPr>
          <p:nvPr/>
        </p:nvSpPr>
        <p:spPr bwMode="auto">
          <a:xfrm>
            <a:off x="762000" y="1066800"/>
            <a:ext cx="6781800" cy="0"/>
          </a:xfrm>
          <a:prstGeom prst="line">
            <a:avLst/>
          </a:prstGeom>
          <a:noFill/>
          <a:ln w="9525">
            <a:solidFill>
              <a:schemeClr val="tx1"/>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Image:PSU-Open1.jp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524000"/>
            <a:ext cx="6477000" cy="2819400"/>
          </a:xfrm>
        </p:spPr>
        <p:txBody>
          <a:bodyPr/>
          <a:lstStyle/>
          <a:p>
            <a:pPr algn="ctr"/>
            <a:r>
              <a:rPr lang="en-US" b="1" dirty="0"/>
              <a:t>CSC 101</a:t>
            </a:r>
            <a:br>
              <a:rPr lang="en-US" b="1" dirty="0"/>
            </a:br>
            <a:r>
              <a:rPr lang="en-US" b="1" dirty="0"/>
              <a:t>Introduction to Computing</a:t>
            </a:r>
            <a:br>
              <a:rPr lang="en-US" b="1" dirty="0"/>
            </a:br>
            <a:br>
              <a:rPr lang="en-US" b="1" dirty="0"/>
            </a:br>
            <a:r>
              <a:rPr lang="en-US" b="1" dirty="0"/>
              <a:t>Lecture 3</a:t>
            </a:r>
            <a:br>
              <a:rPr lang="en-US" b="1" dirty="0"/>
            </a:br>
            <a:endParaRPr lang="en-US" b="1" dirty="0"/>
          </a:p>
        </p:txBody>
      </p:sp>
      <p:sp>
        <p:nvSpPr>
          <p:cNvPr id="3" name="Subtitle 2"/>
          <p:cNvSpPr>
            <a:spLocks noGrp="1"/>
          </p:cNvSpPr>
          <p:nvPr>
            <p:ph type="subTitle" idx="1"/>
          </p:nvPr>
        </p:nvSpPr>
        <p:spPr>
          <a:xfrm>
            <a:off x="1447800" y="4648200"/>
            <a:ext cx="5715000" cy="1066800"/>
          </a:xfrm>
        </p:spPr>
        <p:txBody>
          <a:bodyPr/>
          <a:lstStyle/>
          <a:p>
            <a:pPr algn="ctr"/>
            <a:r>
              <a:rPr lang="en-US" dirty="0"/>
              <a:t>Dr. Iftikhar Azim Niaz</a:t>
            </a:r>
          </a:p>
          <a:p>
            <a:pPr algn="ctr"/>
            <a:r>
              <a:rPr lang="en-US" sz="2400" dirty="0">
                <a:solidFill>
                  <a:srgbClr val="000099"/>
                </a:solidFill>
              </a:rPr>
              <a:t>ianiaz@comsats.edu.pk</a:t>
            </a:r>
            <a:endParaRPr lang="en-US" sz="2800" dirty="0">
              <a:solidFill>
                <a:srgbClr val="000099"/>
              </a:solidFill>
            </a:endParaRPr>
          </a:p>
        </p:txBody>
      </p:sp>
      <p:sp>
        <p:nvSpPr>
          <p:cNvPr id="4" name="Slide Number Placeholder 3"/>
          <p:cNvSpPr>
            <a:spLocks noGrp="1"/>
          </p:cNvSpPr>
          <p:nvPr>
            <p:ph type="sldNum" sz="quarter" idx="12"/>
          </p:nvPr>
        </p:nvSpPr>
        <p:spPr>
          <a:xfrm>
            <a:off x="6248400" y="6400800"/>
            <a:ext cx="1524000" cy="381000"/>
          </a:xfrm>
        </p:spPr>
        <p:txBody>
          <a:bodyPr/>
          <a:lstStyle/>
          <a:p>
            <a:pPr>
              <a:defRPr/>
            </a:pPr>
            <a:fld id="{9780756C-F960-4117-80AF-EA23FC974A5B}"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304801"/>
            <a:ext cx="7086600" cy="762000"/>
          </a:xfrm>
        </p:spPr>
        <p:txBody>
          <a:bodyPr/>
          <a:lstStyle/>
          <a:p>
            <a:pPr eaLnBrk="1" hangingPunct="1"/>
            <a:r>
              <a:rPr lang="en-US" altLang="zh-TW" dirty="0">
                <a:ea typeface="新細明體" pitchFamily="18" charset="-120"/>
              </a:rPr>
              <a:t>Information Processing Cycle</a:t>
            </a:r>
          </a:p>
        </p:txBody>
      </p:sp>
      <p:sp>
        <p:nvSpPr>
          <p:cNvPr id="10244" name="Rectangle 3"/>
          <p:cNvSpPr>
            <a:spLocks noGrp="1" noChangeArrowheads="1"/>
          </p:cNvSpPr>
          <p:nvPr>
            <p:ph idx="1"/>
          </p:nvPr>
        </p:nvSpPr>
        <p:spPr>
          <a:xfrm>
            <a:off x="304800" y="1219201"/>
            <a:ext cx="7315200" cy="2667000"/>
          </a:xfrm>
        </p:spPr>
        <p:txBody>
          <a:bodyPr>
            <a:normAutofit fontScale="92500" lnSpcReduction="20000"/>
          </a:bodyPr>
          <a:lstStyle/>
          <a:p>
            <a:r>
              <a:rPr lang="en-US" dirty="0"/>
              <a:t>Converts data into information</a:t>
            </a:r>
          </a:p>
          <a:p>
            <a:r>
              <a:rPr lang="en-US" dirty="0"/>
              <a:t>Data</a:t>
            </a:r>
          </a:p>
          <a:p>
            <a:pPr lvl="1"/>
            <a:r>
              <a:rPr lang="en-US" dirty="0"/>
              <a:t>The raw facts and figures that are processed into information</a:t>
            </a:r>
          </a:p>
          <a:p>
            <a:r>
              <a:rPr lang="en-US" dirty="0"/>
              <a:t>Information</a:t>
            </a:r>
          </a:p>
          <a:p>
            <a:pPr lvl="1"/>
            <a:r>
              <a:rPr lang="en-US" dirty="0"/>
              <a:t>Data that has been summarized or otherwise manipulated for use in decision making</a:t>
            </a:r>
          </a:p>
          <a:p>
            <a:endParaRPr lang="en-US" altLang="zh-TW" dirty="0">
              <a:ea typeface="新細明體" pitchFamily="18" charset="-120"/>
            </a:endParaRPr>
          </a:p>
          <a:p>
            <a:pPr eaLnBrk="1" hangingPunct="1"/>
            <a:endParaRPr lang="en-US" altLang="zh-TW" dirty="0">
              <a:ea typeface="新細明體" pitchFamily="18" charset="-120"/>
            </a:endParaRPr>
          </a:p>
        </p:txBody>
      </p:sp>
      <p:grpSp>
        <p:nvGrpSpPr>
          <p:cNvPr id="30" name="Group 29"/>
          <p:cNvGrpSpPr/>
          <p:nvPr/>
        </p:nvGrpSpPr>
        <p:grpSpPr>
          <a:xfrm>
            <a:off x="609600" y="3962400"/>
            <a:ext cx="7391400" cy="2133600"/>
            <a:chOff x="990600" y="2743200"/>
            <a:chExt cx="7391400" cy="2133600"/>
          </a:xfrm>
        </p:grpSpPr>
        <p:sp>
          <p:nvSpPr>
            <p:cNvPr id="31" name="Rectangle 3"/>
            <p:cNvSpPr>
              <a:spLocks noChangeArrowheads="1"/>
            </p:cNvSpPr>
            <p:nvPr/>
          </p:nvSpPr>
          <p:spPr bwMode="auto">
            <a:xfrm>
              <a:off x="990600" y="3352800"/>
              <a:ext cx="1828800" cy="914400"/>
            </a:xfrm>
            <a:prstGeom prst="rect">
              <a:avLst/>
            </a:prstGeom>
            <a:solidFill>
              <a:srgbClr val="FFFFFF"/>
            </a:solidFill>
            <a:ln w="1587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rPr>
                <a:t>Input</a:t>
              </a:r>
            </a:p>
          </p:txBody>
        </p:sp>
        <p:sp>
          <p:nvSpPr>
            <p:cNvPr id="32" name="Rectangle 4"/>
            <p:cNvSpPr>
              <a:spLocks noChangeArrowheads="1"/>
            </p:cNvSpPr>
            <p:nvPr/>
          </p:nvSpPr>
          <p:spPr bwMode="auto">
            <a:xfrm>
              <a:off x="3581400" y="2743200"/>
              <a:ext cx="2362200" cy="2133600"/>
            </a:xfrm>
            <a:prstGeom prst="rect">
              <a:avLst/>
            </a:prstGeom>
            <a:solidFill>
              <a:srgbClr val="FFFFFF"/>
            </a:solidFill>
            <a:ln w="15875">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Tahoma" pitchFamily="34" charset="0"/>
                </a:rPr>
                <a:t>Processing / </a:t>
              </a:r>
              <a:br>
                <a:rPr kumimoji="0" lang="en-US" sz="2400" b="0" i="0" u="none" strike="noStrike" kern="0" cap="none" spc="0" normalizeH="0" baseline="0" noProof="0" dirty="0">
                  <a:ln>
                    <a:noFill/>
                  </a:ln>
                  <a:solidFill>
                    <a:srgbClr val="000000"/>
                  </a:solidFill>
                  <a:effectLst/>
                  <a:uLnTx/>
                  <a:uFillTx/>
                  <a:latin typeface="Tahoma" pitchFamily="34" charset="0"/>
                </a:rPr>
              </a:br>
              <a:r>
                <a:rPr kumimoji="0" lang="en-US" sz="2400" b="0" i="0" u="none" strike="noStrike" kern="0" cap="none" spc="0" normalizeH="0" baseline="0" noProof="0" dirty="0">
                  <a:ln>
                    <a:noFill/>
                  </a:ln>
                  <a:solidFill>
                    <a:srgbClr val="000000"/>
                  </a:solidFill>
                  <a:effectLst/>
                  <a:uLnTx/>
                  <a:uFillTx/>
                  <a:latin typeface="Tahoma" pitchFamily="34" charset="0"/>
                </a:rPr>
                <a:t>Computation</a:t>
              </a:r>
            </a:p>
          </p:txBody>
        </p:sp>
        <p:sp>
          <p:nvSpPr>
            <p:cNvPr id="33" name="Rectangle 5"/>
            <p:cNvSpPr>
              <a:spLocks noChangeArrowheads="1"/>
            </p:cNvSpPr>
            <p:nvPr/>
          </p:nvSpPr>
          <p:spPr bwMode="auto">
            <a:xfrm>
              <a:off x="6629400" y="3390900"/>
              <a:ext cx="1752600" cy="838200"/>
            </a:xfrm>
            <a:prstGeom prst="rect">
              <a:avLst/>
            </a:prstGeom>
            <a:solidFill>
              <a:srgbClr val="FFFFFF"/>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Tahoma" pitchFamily="34" charset="0"/>
                </a:rPr>
                <a:t>Output</a:t>
              </a:r>
            </a:p>
          </p:txBody>
        </p:sp>
        <p:cxnSp>
          <p:nvCxnSpPr>
            <p:cNvPr id="34" name="AutoShape 6"/>
            <p:cNvCxnSpPr>
              <a:cxnSpLocks noChangeShapeType="1"/>
              <a:stCxn id="31" idx="3"/>
              <a:endCxn id="32" idx="1"/>
            </p:cNvCxnSpPr>
            <p:nvPr/>
          </p:nvCxnSpPr>
          <p:spPr bwMode="auto">
            <a:xfrm>
              <a:off x="2819400" y="3810000"/>
              <a:ext cx="762000" cy="0"/>
            </a:xfrm>
            <a:prstGeom prst="straightConnector1">
              <a:avLst/>
            </a:prstGeom>
            <a:noFill/>
            <a:ln w="38100">
              <a:solidFill>
                <a:srgbClr val="000000"/>
              </a:solidFill>
              <a:round/>
              <a:headEnd/>
              <a:tailEnd type="triangle" w="med" len="med"/>
            </a:ln>
          </p:spPr>
        </p:cxnSp>
        <p:cxnSp>
          <p:nvCxnSpPr>
            <p:cNvPr id="35" name="AutoShape 7"/>
            <p:cNvCxnSpPr>
              <a:cxnSpLocks noChangeShapeType="1"/>
              <a:stCxn id="32" idx="3"/>
              <a:endCxn id="33" idx="1"/>
            </p:cNvCxnSpPr>
            <p:nvPr/>
          </p:nvCxnSpPr>
          <p:spPr bwMode="auto">
            <a:xfrm>
              <a:off x="5943600" y="3810000"/>
              <a:ext cx="685800" cy="0"/>
            </a:xfrm>
            <a:prstGeom prst="straightConnector1">
              <a:avLst/>
            </a:prstGeom>
            <a:noFill/>
            <a:ln w="38100">
              <a:solidFill>
                <a:srgbClr val="000000"/>
              </a:solidFill>
              <a:round/>
              <a:headEnd/>
              <a:tailEnd type="triangle" w="med" len="med"/>
            </a:ln>
          </p:spPr>
        </p:cxnSp>
      </p:grpSp>
      <p:sp>
        <p:nvSpPr>
          <p:cNvPr id="38"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TW" dirty="0">
                <a:ea typeface="新細明體" pitchFamily="18" charset="-120"/>
              </a:rPr>
              <a:t>Steps to Process Data</a:t>
            </a:r>
          </a:p>
        </p:txBody>
      </p:sp>
      <p:sp>
        <p:nvSpPr>
          <p:cNvPr id="8196" name="Rectangle 3"/>
          <p:cNvSpPr>
            <a:spLocks noGrp="1" noChangeArrowheads="1"/>
          </p:cNvSpPr>
          <p:nvPr>
            <p:ph type="body" idx="1"/>
          </p:nvPr>
        </p:nvSpPr>
        <p:spPr/>
        <p:txBody>
          <a:bodyPr/>
          <a:lstStyle/>
          <a:p>
            <a:pPr eaLnBrk="1" hangingPunct="1"/>
            <a:r>
              <a:rPr lang="en-US" altLang="zh-TW" dirty="0">
                <a:ea typeface="新細明體" pitchFamily="18" charset="-120"/>
              </a:rPr>
              <a:t>Input</a:t>
            </a:r>
          </a:p>
          <a:p>
            <a:pPr eaLnBrk="1" hangingPunct="1"/>
            <a:r>
              <a:rPr lang="en-US" altLang="zh-TW" dirty="0">
                <a:ea typeface="新細明體" pitchFamily="18" charset="-120"/>
              </a:rPr>
              <a:t>Processing</a:t>
            </a:r>
          </a:p>
          <a:p>
            <a:pPr eaLnBrk="1" hangingPunct="1"/>
            <a:r>
              <a:rPr lang="en-US" altLang="zh-TW" dirty="0">
                <a:ea typeface="新細明體" pitchFamily="18" charset="-120"/>
              </a:rPr>
              <a:t>Output</a:t>
            </a:r>
          </a:p>
          <a:p>
            <a:pPr eaLnBrk="1" hangingPunct="1"/>
            <a:r>
              <a:rPr lang="en-US" altLang="zh-TW" dirty="0">
                <a:ea typeface="新細明體" pitchFamily="18" charset="-120"/>
              </a:rPr>
              <a:t>Storage	</a:t>
            </a:r>
          </a:p>
        </p:txBody>
      </p:sp>
      <p:pic>
        <p:nvPicPr>
          <p:cNvPr id="8197" name="Picture 4" descr="D:\My Documents\!books\norton im\chapter1\processing.tif"/>
          <p:cNvPicPr>
            <a:picLocks noChangeAspect="1" noChangeArrowheads="1"/>
          </p:cNvPicPr>
          <p:nvPr/>
        </p:nvPicPr>
        <p:blipFill>
          <a:blip r:embed="rId3" cstate="print"/>
          <a:srcRect/>
          <a:stretch>
            <a:fillRect/>
          </a:stretch>
        </p:blipFill>
        <p:spPr bwMode="auto">
          <a:xfrm>
            <a:off x="2362200" y="2362200"/>
            <a:ext cx="5105400" cy="3810000"/>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Steps to Process Data</a:t>
            </a:r>
          </a:p>
        </p:txBody>
      </p:sp>
      <p:sp>
        <p:nvSpPr>
          <p:cNvPr id="12291" name="Rectangle 3"/>
          <p:cNvSpPr>
            <a:spLocks noGrp="1" noChangeArrowheads="1"/>
          </p:cNvSpPr>
          <p:nvPr>
            <p:ph idx="1"/>
          </p:nvPr>
        </p:nvSpPr>
        <p:spPr>
          <a:xfrm>
            <a:off x="304800" y="1066800"/>
            <a:ext cx="7315200" cy="5562600"/>
          </a:xfrm>
        </p:spPr>
        <p:txBody>
          <a:bodyPr>
            <a:normAutofit lnSpcReduction="10000"/>
          </a:bodyPr>
          <a:lstStyle/>
          <a:p>
            <a:r>
              <a:rPr lang="en-US" sz="2800" dirty="0"/>
              <a:t>Input</a:t>
            </a:r>
          </a:p>
          <a:p>
            <a:pPr lvl="1"/>
            <a:r>
              <a:rPr lang="en-US" sz="2400" dirty="0"/>
              <a:t>Computer accepts data from some source</a:t>
            </a:r>
          </a:p>
          <a:p>
            <a:r>
              <a:rPr lang="en-US" sz="2800" dirty="0"/>
              <a:t>Processing</a:t>
            </a:r>
          </a:p>
          <a:p>
            <a:pPr lvl="1"/>
            <a:r>
              <a:rPr lang="en-US" sz="2400" dirty="0"/>
              <a:t>Computers processing components perform actions on the data based on instructions from user or program</a:t>
            </a:r>
          </a:p>
          <a:p>
            <a:r>
              <a:rPr lang="en-US" sz="2800" dirty="0"/>
              <a:t>Output</a:t>
            </a:r>
          </a:p>
          <a:p>
            <a:pPr lvl="1"/>
            <a:r>
              <a:rPr lang="en-US" sz="2400" dirty="0"/>
              <a:t>Computer conveys result to user. </a:t>
            </a:r>
          </a:p>
          <a:p>
            <a:pPr lvl="1"/>
            <a:r>
              <a:rPr lang="en-US" sz="2400" dirty="0"/>
              <a:t>Text, numbers, graphic, image, video, sound</a:t>
            </a:r>
          </a:p>
          <a:p>
            <a:pPr lvl="1"/>
            <a:r>
              <a:rPr lang="en-US" sz="2400" dirty="0"/>
              <a:t>Optional</a:t>
            </a:r>
          </a:p>
          <a:p>
            <a:r>
              <a:rPr lang="en-US" sz="2800" dirty="0"/>
              <a:t>Storage</a:t>
            </a:r>
          </a:p>
          <a:p>
            <a:pPr lvl="1"/>
            <a:r>
              <a:rPr lang="en-US" sz="2400" dirty="0"/>
              <a:t>Permanently store result on some medium</a:t>
            </a:r>
          </a:p>
          <a:p>
            <a:pPr lvl="1"/>
            <a:r>
              <a:rPr lang="en-US" sz="2400" dirty="0"/>
              <a:t>Optional	</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12</a:t>
            </a:fld>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TW" dirty="0">
                <a:ea typeface="新細明體" pitchFamily="18" charset="-120"/>
              </a:rPr>
              <a:t>Essential Computer Hardware</a:t>
            </a:r>
          </a:p>
        </p:txBody>
      </p:sp>
      <p:sp>
        <p:nvSpPr>
          <p:cNvPr id="9220" name="Rectangle 3"/>
          <p:cNvSpPr>
            <a:spLocks noGrp="1" noChangeArrowheads="1"/>
          </p:cNvSpPr>
          <p:nvPr>
            <p:ph type="body" idx="1"/>
          </p:nvPr>
        </p:nvSpPr>
        <p:spPr/>
        <p:txBody>
          <a:bodyPr/>
          <a:lstStyle/>
          <a:p>
            <a:pPr eaLnBrk="1" hangingPunct="1"/>
            <a:r>
              <a:rPr lang="en-US" altLang="zh-TW" sz="2800" dirty="0">
                <a:ea typeface="新細明體" pitchFamily="18" charset="-120"/>
              </a:rPr>
              <a:t>Computers use the same basic hardware</a:t>
            </a:r>
          </a:p>
          <a:p>
            <a:pPr eaLnBrk="1" hangingPunct="1"/>
            <a:r>
              <a:rPr lang="en-US" altLang="zh-TW" sz="2800" dirty="0">
                <a:ea typeface="新細明體" pitchFamily="18" charset="-120"/>
              </a:rPr>
              <a:t>Hardware categorized into four types</a:t>
            </a:r>
          </a:p>
          <a:p>
            <a:pPr lvl="1"/>
            <a:r>
              <a:rPr lang="en-US" altLang="zh-TW" sz="2400" dirty="0">
                <a:ea typeface="新細明體" pitchFamily="18" charset="-120"/>
              </a:rPr>
              <a:t>Processor</a:t>
            </a:r>
          </a:p>
          <a:p>
            <a:pPr lvl="1"/>
            <a:r>
              <a:rPr lang="en-US" altLang="zh-TW" sz="2400" dirty="0">
                <a:ea typeface="新細明體" pitchFamily="18" charset="-120"/>
              </a:rPr>
              <a:t>Memory</a:t>
            </a:r>
          </a:p>
          <a:p>
            <a:pPr lvl="1"/>
            <a:r>
              <a:rPr lang="en-US" altLang="zh-TW" sz="2400" dirty="0">
                <a:ea typeface="新細明體" pitchFamily="18" charset="-120"/>
              </a:rPr>
              <a:t>Input and Output</a:t>
            </a:r>
          </a:p>
          <a:p>
            <a:pPr lvl="1"/>
            <a:r>
              <a:rPr lang="en-US" altLang="zh-TW" sz="2400" dirty="0">
                <a:ea typeface="新細明體" pitchFamily="18" charset="-120"/>
              </a:rPr>
              <a:t>Storage</a:t>
            </a:r>
          </a:p>
        </p:txBody>
      </p:sp>
      <p:pic>
        <p:nvPicPr>
          <p:cNvPr id="9221" name="Picture 5" descr="hardware"/>
          <p:cNvPicPr>
            <a:picLocks noChangeAspect="1" noChangeArrowheads="1"/>
          </p:cNvPicPr>
          <p:nvPr/>
        </p:nvPicPr>
        <p:blipFill>
          <a:blip r:embed="rId3" cstate="print"/>
          <a:srcRect/>
          <a:stretch>
            <a:fillRect/>
          </a:stretch>
        </p:blipFill>
        <p:spPr bwMode="auto">
          <a:xfrm>
            <a:off x="3429000" y="2362200"/>
            <a:ext cx="4114800" cy="3543300"/>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TW" dirty="0">
                <a:ea typeface="新細明體" pitchFamily="18" charset="-120"/>
              </a:rPr>
              <a:t>Processing Devices</a:t>
            </a:r>
          </a:p>
        </p:txBody>
      </p:sp>
      <p:sp>
        <p:nvSpPr>
          <p:cNvPr id="9220" name="Rectangle 3"/>
          <p:cNvSpPr>
            <a:spLocks noGrp="1" noChangeArrowheads="1"/>
          </p:cNvSpPr>
          <p:nvPr>
            <p:ph type="body" idx="1"/>
          </p:nvPr>
        </p:nvSpPr>
        <p:spPr/>
        <p:txBody>
          <a:bodyPr/>
          <a:lstStyle/>
          <a:p>
            <a:r>
              <a:rPr lang="en-US" dirty="0"/>
              <a:t>Processing</a:t>
            </a:r>
          </a:p>
          <a:p>
            <a:pPr lvl="1"/>
            <a:r>
              <a:rPr lang="en-US" dirty="0"/>
              <a:t>The procedure that transforms raw data into useful information</a:t>
            </a:r>
          </a:p>
          <a:p>
            <a:r>
              <a:rPr lang="en-US" dirty="0"/>
              <a:t>To perform this transformation, the computer uses two components:</a:t>
            </a:r>
          </a:p>
          <a:p>
            <a:pPr lvl="1"/>
            <a:r>
              <a:rPr lang="en-US" dirty="0"/>
              <a:t>The  Processor and</a:t>
            </a:r>
          </a:p>
          <a:p>
            <a:pPr lvl="1"/>
            <a:r>
              <a:rPr lang="en-US" dirty="0"/>
              <a:t>Memory</a:t>
            </a:r>
          </a:p>
          <a:p>
            <a:pPr lvl="1"/>
            <a:endParaRPr lang="en-US" altLang="zh-TW" sz="2400" dirty="0">
              <a:ea typeface="新細明體" pitchFamily="18" charset="-120"/>
            </a:endParaRPr>
          </a:p>
        </p:txBody>
      </p:sp>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14</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191000" y="3733800"/>
            <a:ext cx="3524250" cy="26431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8382000" cy="685800"/>
          </a:xfrm>
        </p:spPr>
        <p:txBody>
          <a:bodyPr/>
          <a:lstStyle/>
          <a:p>
            <a:r>
              <a:rPr lang="en-US" dirty="0"/>
              <a:t>Processor</a:t>
            </a:r>
          </a:p>
        </p:txBody>
      </p:sp>
      <p:sp>
        <p:nvSpPr>
          <p:cNvPr id="19460" name="Text Box 6"/>
          <p:cNvSpPr txBox="1">
            <a:spLocks noChangeArrowheads="1"/>
          </p:cNvSpPr>
          <p:nvPr/>
        </p:nvSpPr>
        <p:spPr bwMode="auto">
          <a:xfrm>
            <a:off x="1240110" y="5645314"/>
            <a:ext cx="2341290" cy="461665"/>
          </a:xfrm>
          <a:prstGeom prst="rect">
            <a:avLst/>
          </a:prstGeom>
          <a:noFill/>
          <a:ln w="12700">
            <a:noFill/>
            <a:miter lim="800000"/>
            <a:headEnd type="none" w="sm" len="sm"/>
            <a:tailEnd type="none" w="sm" len="sm"/>
          </a:ln>
        </p:spPr>
        <p:txBody>
          <a:bodyPr wrap="square" anchor="ctr">
            <a:spAutoFit/>
          </a:bodyPr>
          <a:lstStyle/>
          <a:p>
            <a:pPr algn="ctr"/>
            <a:r>
              <a:rPr lang="en-US" sz="2400" dirty="0">
                <a:effectLst/>
                <a:latin typeface="+mn-lt"/>
              </a:rPr>
              <a:t>Processor chip</a:t>
            </a:r>
          </a:p>
        </p:txBody>
      </p:sp>
      <p:sp>
        <p:nvSpPr>
          <p:cNvPr id="19461" name="Text Box 10"/>
          <p:cNvSpPr txBox="1">
            <a:spLocks noChangeArrowheads="1"/>
          </p:cNvSpPr>
          <p:nvPr/>
        </p:nvSpPr>
        <p:spPr bwMode="auto">
          <a:xfrm>
            <a:off x="6003925" y="3322638"/>
            <a:ext cx="184150" cy="214312"/>
          </a:xfrm>
          <a:prstGeom prst="rect">
            <a:avLst/>
          </a:prstGeom>
          <a:noFill/>
          <a:ln w="12700">
            <a:noFill/>
            <a:miter lim="800000"/>
            <a:headEnd type="none" w="sm" len="sm"/>
            <a:tailEnd type="none" w="sm" len="sm"/>
          </a:ln>
        </p:spPr>
        <p:txBody>
          <a:bodyPr wrap="none" anchor="ctr">
            <a:spAutoFit/>
          </a:bodyPr>
          <a:lstStyle/>
          <a:p>
            <a:pPr algn="ctr"/>
            <a:endParaRPr lang="en-US" dirty="0">
              <a:latin typeface="Century Gothic" pitchFamily="34" charset="0"/>
            </a:endParaRPr>
          </a:p>
        </p:txBody>
      </p:sp>
      <p:pic>
        <p:nvPicPr>
          <p:cNvPr id="19462" name="Picture 11"/>
          <p:cNvPicPr>
            <a:picLocks noChangeAspect="1" noChangeArrowheads="1"/>
          </p:cNvPicPr>
          <p:nvPr/>
        </p:nvPicPr>
        <p:blipFill>
          <a:blip r:embed="rId3" cstate="print"/>
          <a:srcRect/>
          <a:stretch>
            <a:fillRect/>
          </a:stretch>
        </p:blipFill>
        <p:spPr bwMode="auto">
          <a:xfrm>
            <a:off x="1066800" y="3733800"/>
            <a:ext cx="2667000" cy="1698625"/>
          </a:xfrm>
          <a:prstGeom prst="rect">
            <a:avLst/>
          </a:prstGeom>
          <a:noFill/>
          <a:ln w="9525">
            <a:noFill/>
            <a:miter lim="800000"/>
            <a:headEnd/>
            <a:tailEnd/>
          </a:ln>
        </p:spPr>
      </p:pic>
      <p:sp>
        <p:nvSpPr>
          <p:cNvPr id="19463" name="Text Placeholder 7"/>
          <p:cNvSpPr>
            <a:spLocks noGrp="1"/>
          </p:cNvSpPr>
          <p:nvPr>
            <p:ph type="body" sz="half" idx="1"/>
          </p:nvPr>
        </p:nvSpPr>
        <p:spPr>
          <a:xfrm>
            <a:off x="228600" y="1066800"/>
            <a:ext cx="7315200" cy="3352800"/>
          </a:xfrm>
        </p:spPr>
        <p:txBody>
          <a:bodyPr/>
          <a:lstStyle/>
          <a:p>
            <a:r>
              <a:rPr lang="en-US" dirty="0"/>
              <a:t>Brain of the Computer</a:t>
            </a:r>
          </a:p>
          <a:p>
            <a:r>
              <a:rPr lang="en-US" dirty="0"/>
              <a:t>Processor chip </a:t>
            </a:r>
          </a:p>
          <a:p>
            <a:pPr lvl="1"/>
            <a:r>
              <a:rPr lang="en-US" dirty="0"/>
              <a:t> A tiny piece of silicon that contains millions of miniature electronic circuits.  </a:t>
            </a:r>
          </a:p>
          <a:p>
            <a:endParaRPr lang="en-US" dirty="0"/>
          </a:p>
        </p:txBody>
      </p:sp>
      <p:sp>
        <p:nvSpPr>
          <p:cNvPr id="8"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15</a:t>
            </a:fld>
            <a:endParaRPr lang="en-US"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2" descr="saw85558_0113"/>
          <p:cNvPicPr>
            <a:picLocks noGrp="1" noChangeAspect="1" noChangeArrowheads="1"/>
          </p:cNvPicPr>
          <p:nvPr>
            <p:ph sz="half" idx="2"/>
          </p:nvPr>
        </p:nvPicPr>
        <p:blipFill>
          <a:blip r:embed="rId3" cstate="print"/>
          <a:srcRect/>
          <a:stretch>
            <a:fillRect/>
          </a:stretch>
        </p:blipFill>
        <p:spPr>
          <a:xfrm>
            <a:off x="685800" y="1143000"/>
            <a:ext cx="5943600" cy="5514634"/>
          </a:xfrm>
        </p:spPr>
      </p:pic>
      <p:sp>
        <p:nvSpPr>
          <p:cNvPr id="34820" name="Text Box 5"/>
          <p:cNvSpPr txBox="1">
            <a:spLocks noChangeArrowheads="1"/>
          </p:cNvSpPr>
          <p:nvPr/>
        </p:nvSpPr>
        <p:spPr bwMode="auto">
          <a:xfrm>
            <a:off x="5486400" y="5911206"/>
            <a:ext cx="1981200" cy="461665"/>
          </a:xfrm>
          <a:prstGeom prst="rect">
            <a:avLst/>
          </a:prstGeom>
          <a:noFill/>
          <a:ln w="12700">
            <a:noFill/>
            <a:miter lim="800000"/>
            <a:headEnd type="none" w="sm" len="sm"/>
            <a:tailEnd type="none" w="sm" len="sm"/>
          </a:ln>
        </p:spPr>
        <p:txBody>
          <a:bodyPr wrap="square" anchor="ctr">
            <a:spAutoFit/>
          </a:bodyPr>
          <a:lstStyle/>
          <a:p>
            <a:pPr algn="ctr"/>
            <a:r>
              <a:rPr lang="en-US" sz="2400" dirty="0">
                <a:latin typeface="+mn-lt"/>
              </a:rPr>
              <a:t>Motherboard</a:t>
            </a:r>
          </a:p>
        </p:txBody>
      </p:sp>
      <p:sp>
        <p:nvSpPr>
          <p:cNvPr id="34821" name="Title 7"/>
          <p:cNvSpPr>
            <a:spLocks noGrp="1"/>
          </p:cNvSpPr>
          <p:nvPr>
            <p:ph type="title"/>
          </p:nvPr>
        </p:nvSpPr>
        <p:spPr/>
        <p:txBody>
          <a:bodyPr/>
          <a:lstStyle/>
          <a:p>
            <a:r>
              <a:rPr lang="en-US" sz="4400" dirty="0"/>
              <a:t>How does everything connect?</a:t>
            </a:r>
            <a:endParaRPr lang="en-US" dirty="0"/>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16</a:t>
            </a:fld>
            <a:endParaRPr lang="en-US"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04800"/>
            <a:ext cx="8382000" cy="685800"/>
          </a:xfrm>
        </p:spPr>
        <p:txBody>
          <a:bodyPr/>
          <a:lstStyle/>
          <a:p>
            <a:r>
              <a:rPr lang="en-US" dirty="0"/>
              <a:t>Motherboard</a:t>
            </a:r>
          </a:p>
        </p:txBody>
      </p:sp>
      <p:pic>
        <p:nvPicPr>
          <p:cNvPr id="33797" name="Picture 2" descr="http://www.ozhardware.com.au/images/stories/review_images/Motherboards/ASUS%20P5KR/motherboard.jpg"/>
          <p:cNvPicPr>
            <a:picLocks noChangeAspect="1" noChangeArrowheads="1"/>
          </p:cNvPicPr>
          <p:nvPr/>
        </p:nvPicPr>
        <p:blipFill>
          <a:blip r:embed="rId3" cstate="print"/>
          <a:srcRect/>
          <a:stretch>
            <a:fillRect/>
          </a:stretch>
        </p:blipFill>
        <p:spPr bwMode="auto">
          <a:xfrm>
            <a:off x="4495800" y="1138238"/>
            <a:ext cx="4191000" cy="5262562"/>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17</a:t>
            </a:fld>
            <a:endParaRPr lang="en-US" dirty="0"/>
          </a:p>
        </p:txBody>
      </p:sp>
      <p:sp>
        <p:nvSpPr>
          <p:cNvPr id="7" name="Text Placeholder 2"/>
          <p:cNvSpPr>
            <a:spLocks noGrp="1"/>
          </p:cNvSpPr>
          <p:nvPr>
            <p:ph type="body" sz="half" idx="1"/>
          </p:nvPr>
        </p:nvSpPr>
        <p:spPr>
          <a:xfrm>
            <a:off x="381000" y="1219200"/>
            <a:ext cx="4191000" cy="5257800"/>
          </a:xfrm>
        </p:spPr>
        <p:txBody>
          <a:bodyPr>
            <a:normAutofit lnSpcReduction="10000"/>
          </a:bodyPr>
          <a:lstStyle/>
          <a:p>
            <a:r>
              <a:rPr lang="en-US" dirty="0"/>
              <a:t>Main printed circuit board in the computer</a:t>
            </a:r>
          </a:p>
          <a:p>
            <a:r>
              <a:rPr lang="en-US" dirty="0"/>
              <a:t>Everything connects to the motherboard</a:t>
            </a:r>
          </a:p>
          <a:p>
            <a:r>
              <a:rPr lang="en-US" dirty="0"/>
              <a:t>Expansion slots - “plugs” on the motherboard for expanding the PC’s capabilities via additional circuit boards</a:t>
            </a:r>
          </a:p>
          <a:p>
            <a:endParaRPr lang="en-US" dirty="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2"/>
          <p:cNvSpPr>
            <a:spLocks noGrp="1"/>
          </p:cNvSpPr>
          <p:nvPr>
            <p:ph type="body" sz="half" idx="1"/>
          </p:nvPr>
        </p:nvSpPr>
        <p:spPr>
          <a:xfrm>
            <a:off x="457200" y="1447800"/>
            <a:ext cx="7620000" cy="4114800"/>
          </a:xfrm>
        </p:spPr>
        <p:txBody>
          <a:bodyPr/>
          <a:lstStyle/>
          <a:p>
            <a:r>
              <a:rPr lang="en-US" dirty="0"/>
              <a:t>Carries out instructions from the program</a:t>
            </a:r>
          </a:p>
          <a:p>
            <a:r>
              <a:rPr lang="en-US" dirty="0"/>
              <a:t>Manipulate the data</a:t>
            </a:r>
          </a:p>
          <a:p>
            <a:r>
              <a:rPr lang="en-US" dirty="0"/>
              <a:t>Most computers have several processors</a:t>
            </a:r>
          </a:p>
          <a:p>
            <a:r>
              <a:rPr lang="en-US" dirty="0"/>
              <a:t>Central Processing Unit (CPU)</a:t>
            </a:r>
          </a:p>
          <a:p>
            <a:r>
              <a:rPr lang="en-US" dirty="0"/>
              <a:t>Secondary processors</a:t>
            </a:r>
          </a:p>
          <a:p>
            <a:r>
              <a:rPr lang="en-US" dirty="0"/>
              <a:t>Processors made of silicon and copper</a:t>
            </a:r>
          </a:p>
          <a:p>
            <a:endParaRPr lang="en-US" dirty="0"/>
          </a:p>
        </p:txBody>
      </p:sp>
      <p:sp>
        <p:nvSpPr>
          <p:cNvPr id="5" name="Rectangle 2"/>
          <p:cNvSpPr txBox="1">
            <a:spLocks noChangeArrowheads="1"/>
          </p:cNvSpPr>
          <p:nvPr/>
        </p:nvSpPr>
        <p:spPr bwMode="auto">
          <a:xfrm>
            <a:off x="533400" y="304800"/>
            <a:ext cx="7010400" cy="914400"/>
          </a:xfrm>
          <a:prstGeom prst="rect">
            <a:avLst/>
          </a:prstGeom>
          <a:noFill/>
          <a:ln w="9525">
            <a:noFill/>
            <a:miter lim="800000"/>
            <a:headEnd/>
            <a:tailEnd/>
          </a:ln>
          <a:effectLst/>
        </p:spPr>
        <p:txBody>
          <a:bodyPr anchor="ctr"/>
          <a:lstStyle/>
          <a:p>
            <a:pPr>
              <a:defRPr/>
            </a:pPr>
            <a:r>
              <a:rPr lang="en-US" sz="4200" kern="0" dirty="0">
                <a:solidFill>
                  <a:srgbClr val="0000CC"/>
                </a:solidFill>
                <a:effectLst/>
                <a:latin typeface="+mj-lt"/>
                <a:ea typeface="+mj-ea"/>
                <a:cs typeface="+mj-cs"/>
              </a:rPr>
              <a:t>Processor</a:t>
            </a:r>
          </a:p>
        </p:txBody>
      </p:sp>
      <p:sp>
        <p:nvSpPr>
          <p:cNvPr id="4"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18</a:t>
            </a:fld>
            <a:endParaRPr lang="en-US" dirty="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2"/>
          <p:cNvSpPr>
            <a:spLocks noGrp="1"/>
          </p:cNvSpPr>
          <p:nvPr>
            <p:ph type="body" sz="half" idx="1"/>
          </p:nvPr>
        </p:nvSpPr>
        <p:spPr>
          <a:xfrm>
            <a:off x="457200" y="1219200"/>
            <a:ext cx="7467600" cy="5105400"/>
          </a:xfrm>
        </p:spPr>
        <p:txBody>
          <a:bodyPr/>
          <a:lstStyle/>
          <a:p>
            <a:r>
              <a:rPr lang="en-US" dirty="0"/>
              <a:t>memory is one or more sets of chips that store data and/or program instructions, either temporarily or permanently.</a:t>
            </a:r>
          </a:p>
          <a:p>
            <a:r>
              <a:rPr lang="en-US" dirty="0"/>
              <a:t>Memory is a critical processing component in any computer </a:t>
            </a:r>
          </a:p>
          <a:p>
            <a:r>
              <a:rPr lang="en-US" dirty="0"/>
              <a:t>Two most important types</a:t>
            </a:r>
          </a:p>
          <a:p>
            <a:pPr lvl="1"/>
            <a:r>
              <a:rPr lang="en-US" dirty="0"/>
              <a:t>Random access memory (RAM) and </a:t>
            </a:r>
          </a:p>
          <a:p>
            <a:pPr lvl="1"/>
            <a:r>
              <a:rPr lang="en-US" dirty="0"/>
              <a:t>Read-Only memory (ROM).</a:t>
            </a:r>
          </a:p>
          <a:p>
            <a:r>
              <a:rPr lang="en-US" dirty="0"/>
              <a:t>work in very different ways and perform distinct functions</a:t>
            </a:r>
          </a:p>
        </p:txBody>
      </p:sp>
      <p:sp>
        <p:nvSpPr>
          <p:cNvPr id="5" name="Rectangle 2"/>
          <p:cNvSpPr txBox="1">
            <a:spLocks noChangeArrowheads="1"/>
          </p:cNvSpPr>
          <p:nvPr/>
        </p:nvSpPr>
        <p:spPr bwMode="auto">
          <a:xfrm>
            <a:off x="533400" y="304800"/>
            <a:ext cx="7010400" cy="762000"/>
          </a:xfrm>
          <a:prstGeom prst="rect">
            <a:avLst/>
          </a:prstGeom>
          <a:noFill/>
          <a:ln w="9525">
            <a:noFill/>
            <a:miter lim="800000"/>
            <a:headEnd/>
            <a:tailEnd/>
          </a:ln>
          <a:effectLst/>
        </p:spPr>
        <p:txBody>
          <a:bodyPr anchor="ctr"/>
          <a:lstStyle/>
          <a:p>
            <a:pPr>
              <a:defRPr/>
            </a:pPr>
            <a:r>
              <a:rPr lang="en-US" sz="4200" kern="0" dirty="0">
                <a:solidFill>
                  <a:srgbClr val="0000CC"/>
                </a:solidFill>
                <a:effectLst/>
                <a:latin typeface="+mj-lt"/>
                <a:ea typeface="+mj-ea"/>
                <a:cs typeface="+mj-cs"/>
              </a:rPr>
              <a:t>Memory</a:t>
            </a:r>
          </a:p>
        </p:txBody>
      </p:sp>
      <p:sp>
        <p:nvSpPr>
          <p:cNvPr id="4"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19</a:t>
            </a:fld>
            <a:endParaRPr lang="en-US"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a:t>
            </a:fld>
            <a:endParaRPr lang="en-US" dirty="0"/>
          </a:p>
        </p:txBody>
      </p:sp>
      <p:sp>
        <p:nvSpPr>
          <p:cNvPr id="16387" name="Rectangle 1"/>
          <p:cNvSpPr>
            <a:spLocks noGrp="1" noChangeArrowheads="1"/>
          </p:cNvSpPr>
          <p:nvPr>
            <p:ph type="title" idx="4294967295"/>
          </p:nvPr>
        </p:nvSpPr>
        <p:spPr>
          <a:xfrm>
            <a:off x="914400" y="304800"/>
            <a:ext cx="8001000" cy="6096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Last Lecture Summary I</a:t>
            </a:r>
          </a:p>
        </p:txBody>
      </p:sp>
      <p:sp>
        <p:nvSpPr>
          <p:cNvPr id="5" name="Rectangle 3"/>
          <p:cNvSpPr>
            <a:spLocks noGrp="1" noChangeArrowheads="1"/>
          </p:cNvSpPr>
          <p:nvPr>
            <p:ph idx="1"/>
          </p:nvPr>
        </p:nvSpPr>
        <p:spPr>
          <a:xfrm>
            <a:off x="457200" y="1219200"/>
            <a:ext cx="7315200" cy="5105400"/>
          </a:xfrm>
        </p:spPr>
        <p:txBody>
          <a:bodyPr>
            <a:normAutofit lnSpcReduction="10000"/>
          </a:bodyPr>
          <a:lstStyle/>
          <a:p>
            <a:r>
              <a:rPr lang="en-US" dirty="0">
                <a:latin typeface="Arial" pitchFamily="34" charset="0"/>
                <a:cs typeface="Arial" pitchFamily="34" charset="0"/>
              </a:rPr>
              <a:t>Developments in Microcomputers</a:t>
            </a:r>
          </a:p>
          <a:p>
            <a:pPr lvl="1"/>
            <a:r>
              <a:rPr lang="en-US" dirty="0">
                <a:latin typeface="Arial" pitchFamily="34" charset="0"/>
                <a:cs typeface="Arial" pitchFamily="34" charset="0"/>
              </a:rPr>
              <a:t>From 1984 to 2008</a:t>
            </a:r>
          </a:p>
          <a:p>
            <a:pPr lvl="1"/>
            <a:r>
              <a:rPr lang="en-US" dirty="0">
                <a:latin typeface="Arial" pitchFamily="34" charset="0"/>
                <a:cs typeface="Arial" pitchFamily="34" charset="0"/>
              </a:rPr>
              <a:t>Intel, AMD, Motorola, IBM, Apple, Microsoft</a:t>
            </a:r>
          </a:p>
          <a:p>
            <a:pPr lvl="1"/>
            <a:r>
              <a:rPr lang="en-US" dirty="0">
                <a:latin typeface="Arial" pitchFamily="34" charset="0"/>
                <a:cs typeface="Arial" pitchFamily="34" charset="0"/>
              </a:rPr>
              <a:t>Internet</a:t>
            </a:r>
          </a:p>
          <a:p>
            <a:r>
              <a:rPr lang="en-US" dirty="0">
                <a:latin typeface="Arial" pitchFamily="34" charset="0"/>
                <a:cs typeface="Arial" pitchFamily="34" charset="0"/>
              </a:rPr>
              <a:t>Computer for Individual Use</a:t>
            </a:r>
          </a:p>
          <a:p>
            <a:pPr lvl="1"/>
            <a:r>
              <a:rPr lang="en-US" dirty="0">
                <a:latin typeface="Arial" pitchFamily="34" charset="0"/>
                <a:cs typeface="Arial" pitchFamily="34" charset="0"/>
              </a:rPr>
              <a:t>Desktop Computers</a:t>
            </a:r>
          </a:p>
          <a:p>
            <a:pPr lvl="1"/>
            <a:r>
              <a:rPr lang="en-US" dirty="0">
                <a:latin typeface="Arial" pitchFamily="34" charset="0"/>
                <a:cs typeface="Arial" pitchFamily="34" charset="0"/>
              </a:rPr>
              <a:t>Workstations</a:t>
            </a:r>
          </a:p>
          <a:p>
            <a:pPr lvl="1"/>
            <a:r>
              <a:rPr lang="en-US" dirty="0">
                <a:latin typeface="Arial" pitchFamily="34" charset="0"/>
                <a:cs typeface="Arial" pitchFamily="34" charset="0"/>
              </a:rPr>
              <a:t>Notebook computers</a:t>
            </a:r>
          </a:p>
          <a:p>
            <a:pPr lvl="1"/>
            <a:r>
              <a:rPr lang="en-US" dirty="0">
                <a:latin typeface="Arial" pitchFamily="34" charset="0"/>
                <a:cs typeface="Arial" pitchFamily="34" charset="0"/>
              </a:rPr>
              <a:t>Tablet computers</a:t>
            </a:r>
          </a:p>
          <a:p>
            <a:pPr lvl="1"/>
            <a:r>
              <a:rPr lang="en-US" dirty="0">
                <a:latin typeface="Arial" pitchFamily="34" charset="0"/>
                <a:cs typeface="Arial" pitchFamily="34" charset="0"/>
              </a:rPr>
              <a:t>Handheld computers</a:t>
            </a:r>
          </a:p>
          <a:p>
            <a:pPr lvl="1"/>
            <a:r>
              <a:rPr lang="en-US" dirty="0">
                <a:latin typeface="Arial" pitchFamily="34" charset="0"/>
                <a:cs typeface="Arial" pitchFamily="34" charset="0"/>
              </a:rPr>
              <a:t>Smart phone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382000" cy="762000"/>
          </a:xfrm>
        </p:spPr>
        <p:txBody>
          <a:bodyPr/>
          <a:lstStyle/>
          <a:p>
            <a:r>
              <a:rPr lang="en-US" dirty="0"/>
              <a:t>Random Access Memory </a:t>
            </a:r>
          </a:p>
        </p:txBody>
      </p:sp>
      <p:sp>
        <p:nvSpPr>
          <p:cNvPr id="92163" name="Rectangle 3"/>
          <p:cNvSpPr>
            <a:spLocks noGrp="1" noChangeArrowheads="1"/>
          </p:cNvSpPr>
          <p:nvPr>
            <p:ph type="body" sz="half" idx="1"/>
          </p:nvPr>
        </p:nvSpPr>
        <p:spPr>
          <a:xfrm>
            <a:off x="457200" y="1066800"/>
            <a:ext cx="7086600" cy="3886200"/>
          </a:xfrm>
        </p:spPr>
        <p:txBody>
          <a:bodyPr/>
          <a:lstStyle/>
          <a:p>
            <a:pPr>
              <a:defRPr/>
            </a:pPr>
            <a:r>
              <a:rPr lang="en-US" sz="2400" dirty="0"/>
              <a:t>Also known as RAM or memory</a:t>
            </a:r>
          </a:p>
          <a:p>
            <a:pPr>
              <a:defRPr/>
            </a:pPr>
            <a:r>
              <a:rPr lang="en-US" sz="2400" dirty="0"/>
              <a:t>Represent primary storage or temporary storage.</a:t>
            </a:r>
          </a:p>
          <a:p>
            <a:pPr>
              <a:defRPr/>
            </a:pPr>
            <a:r>
              <a:rPr lang="en-US" sz="2400" dirty="0"/>
              <a:t>Hold data before processing and information after processing.</a:t>
            </a:r>
          </a:p>
          <a:p>
            <a:pPr>
              <a:defRPr/>
            </a:pPr>
            <a:r>
              <a:rPr lang="en-US" sz="2400" dirty="0"/>
              <a:t>Volatile</a:t>
            </a:r>
          </a:p>
          <a:p>
            <a:pPr>
              <a:defRPr/>
            </a:pPr>
            <a:r>
              <a:rPr lang="en-US" sz="2400" dirty="0"/>
              <a:t>More RAM results in a faster system</a:t>
            </a:r>
          </a:p>
          <a:p>
            <a:pPr>
              <a:defRPr/>
            </a:pPr>
            <a:r>
              <a:rPr lang="en-US" sz="2400" dirty="0"/>
              <a:t>In MBs or GBs</a:t>
            </a:r>
          </a:p>
          <a:p>
            <a:pPr>
              <a:defRPr/>
            </a:pPr>
            <a:endParaRPr lang="en-US" sz="2400" dirty="0"/>
          </a:p>
          <a:p>
            <a:pPr marL="533400" indent="-533400">
              <a:buFontTx/>
              <a:buNone/>
              <a:defRPr/>
            </a:pPr>
            <a:endParaRPr lang="en-US" sz="2400" dirty="0"/>
          </a:p>
        </p:txBody>
      </p:sp>
      <p:pic>
        <p:nvPicPr>
          <p:cNvPr id="22532" name="Picture 11" descr="saw85558_0105"/>
          <p:cNvPicPr>
            <a:picLocks noGrp="1" noChangeAspect="1" noChangeArrowheads="1"/>
          </p:cNvPicPr>
          <p:nvPr>
            <p:ph sz="half" idx="2"/>
          </p:nvPr>
        </p:nvPicPr>
        <p:blipFill>
          <a:blip r:embed="rId3" cstate="print"/>
          <a:srcRect l="9584" t="15759" r="4153" b="2827"/>
          <a:stretch>
            <a:fillRect/>
          </a:stretch>
        </p:blipFill>
        <p:spPr>
          <a:xfrm>
            <a:off x="1600200" y="4648200"/>
            <a:ext cx="4343400" cy="1828800"/>
          </a:xfrm>
        </p:spPr>
      </p:pic>
      <p:sp>
        <p:nvSpPr>
          <p:cNvPr id="22534" name="Text Box 5"/>
          <p:cNvSpPr txBox="1">
            <a:spLocks noChangeArrowheads="1"/>
          </p:cNvSpPr>
          <p:nvPr/>
        </p:nvSpPr>
        <p:spPr bwMode="auto">
          <a:xfrm>
            <a:off x="381000" y="5562600"/>
            <a:ext cx="765175" cy="400050"/>
          </a:xfrm>
          <a:prstGeom prst="rect">
            <a:avLst/>
          </a:prstGeom>
          <a:noFill/>
          <a:ln w="12700">
            <a:noFill/>
            <a:miter lim="800000"/>
            <a:headEnd type="none" w="sm" len="sm"/>
            <a:tailEnd type="none" w="sm" len="sm"/>
          </a:ln>
        </p:spPr>
        <p:txBody>
          <a:bodyPr wrap="none" anchor="ctr">
            <a:spAutoFit/>
          </a:bodyPr>
          <a:lstStyle/>
          <a:p>
            <a:pPr algn="ctr"/>
            <a:r>
              <a:rPr lang="en-US" sz="2000" dirty="0">
                <a:effectLst/>
                <a:latin typeface="+mn-lt"/>
              </a:rPr>
              <a:t>RAM</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20</a:t>
            </a:fld>
            <a:endParaRPr lang="en-US"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304800"/>
            <a:ext cx="6934200" cy="762000"/>
          </a:xfrm>
        </p:spPr>
        <p:txBody>
          <a:bodyPr/>
          <a:lstStyle/>
          <a:p>
            <a:r>
              <a:rPr lang="en-US" dirty="0"/>
              <a:t>Read Only Memory</a:t>
            </a:r>
          </a:p>
        </p:txBody>
      </p:sp>
      <p:sp>
        <p:nvSpPr>
          <p:cNvPr id="92163" name="Rectangle 3"/>
          <p:cNvSpPr>
            <a:spLocks noGrp="1" noChangeArrowheads="1"/>
          </p:cNvSpPr>
          <p:nvPr>
            <p:ph type="body" sz="half" idx="1"/>
          </p:nvPr>
        </p:nvSpPr>
        <p:spPr>
          <a:xfrm>
            <a:off x="304800" y="1371600"/>
            <a:ext cx="7391400" cy="2209800"/>
          </a:xfrm>
        </p:spPr>
        <p:txBody>
          <a:bodyPr/>
          <a:lstStyle/>
          <a:p>
            <a:pPr>
              <a:defRPr/>
            </a:pPr>
            <a:r>
              <a:rPr lang="en-US" dirty="0"/>
              <a:t>Also called ROM</a:t>
            </a:r>
          </a:p>
          <a:p>
            <a:pPr>
              <a:defRPr/>
            </a:pPr>
            <a:r>
              <a:rPr lang="en-US" dirty="0"/>
              <a:t>Nonvolatile</a:t>
            </a:r>
          </a:p>
          <a:p>
            <a:pPr lvl="1">
              <a:defRPr/>
            </a:pPr>
            <a:r>
              <a:rPr lang="en-US" dirty="0"/>
              <a:t>Permanent storage of programs</a:t>
            </a:r>
          </a:p>
          <a:p>
            <a:pPr>
              <a:defRPr/>
            </a:pPr>
            <a:r>
              <a:rPr lang="en-US" dirty="0"/>
              <a:t>Holds the computer boot directions</a:t>
            </a:r>
          </a:p>
          <a:p>
            <a:pPr>
              <a:defRPr/>
            </a:pPr>
            <a:r>
              <a:rPr lang="en-US" dirty="0"/>
              <a:t>Typically in KBs</a:t>
            </a:r>
          </a:p>
          <a:p>
            <a:pPr>
              <a:defRPr/>
            </a:pPr>
            <a:endParaRPr lang="en-US" sz="2000" dirty="0"/>
          </a:p>
          <a:p>
            <a:pPr marL="533400" indent="-533400">
              <a:buFontTx/>
              <a:buNone/>
              <a:defRPr/>
            </a:pPr>
            <a:endParaRPr lang="en-US" sz="2000" dirty="0"/>
          </a:p>
        </p:txBody>
      </p:sp>
      <p:pic>
        <p:nvPicPr>
          <p:cNvPr id="23557" name="Picture 2" descr="BIOS"/>
          <p:cNvPicPr>
            <a:picLocks noChangeAspect="1" noChangeArrowheads="1"/>
          </p:cNvPicPr>
          <p:nvPr/>
        </p:nvPicPr>
        <p:blipFill>
          <a:blip r:embed="rId3" cstate="print"/>
          <a:srcRect/>
          <a:stretch>
            <a:fillRect/>
          </a:stretch>
        </p:blipFill>
        <p:spPr bwMode="auto">
          <a:xfrm>
            <a:off x="3785839" y="3581400"/>
            <a:ext cx="3438293" cy="2819400"/>
          </a:xfrm>
          <a:prstGeom prst="rect">
            <a:avLst/>
          </a:prstGeom>
          <a:noFill/>
          <a:ln w="9525">
            <a:noFill/>
            <a:miter lim="800000"/>
            <a:headEnd/>
            <a:tailEnd/>
          </a:ln>
        </p:spPr>
      </p:pic>
      <p:sp>
        <p:nvSpPr>
          <p:cNvPr id="23558" name="Text Box 5"/>
          <p:cNvSpPr txBox="1">
            <a:spLocks noChangeArrowheads="1"/>
          </p:cNvSpPr>
          <p:nvPr/>
        </p:nvSpPr>
        <p:spPr bwMode="auto">
          <a:xfrm>
            <a:off x="3962400" y="4953000"/>
            <a:ext cx="798513" cy="400050"/>
          </a:xfrm>
          <a:prstGeom prst="rect">
            <a:avLst/>
          </a:prstGeom>
          <a:noFill/>
          <a:ln w="12700">
            <a:noFill/>
            <a:miter lim="800000"/>
            <a:headEnd type="none" w="sm" len="sm"/>
            <a:tailEnd type="none" w="sm" len="sm"/>
          </a:ln>
        </p:spPr>
        <p:txBody>
          <a:bodyPr wrap="none" anchor="ctr">
            <a:spAutoFit/>
          </a:bodyPr>
          <a:lstStyle/>
          <a:p>
            <a:pPr algn="ctr"/>
            <a:r>
              <a:rPr lang="en-US" sz="2000" dirty="0">
                <a:solidFill>
                  <a:srgbClr val="0000CC"/>
                </a:solidFill>
                <a:latin typeface="Century Gothic" pitchFamily="34" charset="0"/>
              </a:rPr>
              <a:t>ROM</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21</a:t>
            </a:fld>
            <a:endParaRPr lang="en-US" dirty="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04800"/>
            <a:ext cx="7391400" cy="762000"/>
          </a:xfrm>
        </p:spPr>
        <p:txBody>
          <a:bodyPr/>
          <a:lstStyle/>
          <a:p>
            <a:r>
              <a:rPr lang="en-US" dirty="0"/>
              <a:t>Input</a:t>
            </a:r>
          </a:p>
        </p:txBody>
      </p:sp>
      <p:sp>
        <p:nvSpPr>
          <p:cNvPr id="82947" name="Rectangle 3"/>
          <p:cNvSpPr>
            <a:spLocks noGrp="1" noChangeArrowheads="1"/>
          </p:cNvSpPr>
          <p:nvPr>
            <p:ph type="body" sz="half" idx="1"/>
          </p:nvPr>
        </p:nvSpPr>
        <p:spPr>
          <a:xfrm>
            <a:off x="381000" y="1219200"/>
            <a:ext cx="7391400" cy="3429000"/>
          </a:xfrm>
        </p:spPr>
        <p:txBody>
          <a:bodyPr/>
          <a:lstStyle/>
          <a:p>
            <a:pPr>
              <a:defRPr/>
            </a:pPr>
            <a:r>
              <a:rPr lang="en-US" sz="2800" dirty="0"/>
              <a:t>Input hardware - devices that allow people to put data into the computer in a form that the computer can use</a:t>
            </a:r>
          </a:p>
          <a:p>
            <a:pPr>
              <a:defRPr/>
            </a:pPr>
            <a:r>
              <a:rPr lang="en-US" sz="2800" dirty="0"/>
              <a:t>Allows the user to interact</a:t>
            </a:r>
          </a:p>
          <a:p>
            <a:pPr>
              <a:defRPr/>
            </a:pPr>
            <a:r>
              <a:rPr lang="en-US" sz="2800" dirty="0"/>
              <a:t>Input devices accept data</a:t>
            </a:r>
          </a:p>
          <a:p>
            <a:pPr>
              <a:defRPr/>
            </a:pPr>
            <a:r>
              <a:rPr lang="en-US" sz="2800" dirty="0"/>
              <a:t>Keyboard</a:t>
            </a:r>
          </a:p>
          <a:p>
            <a:pPr>
              <a:defRPr/>
            </a:pPr>
            <a:r>
              <a:rPr lang="en-US" sz="2800" dirty="0"/>
              <a:t>Mouse</a:t>
            </a:r>
          </a:p>
          <a:p>
            <a:pPr marL="533400" indent="-533400">
              <a:buFont typeface="Times" pitchFamily="18" charset="0"/>
              <a:buChar char="l"/>
              <a:defRPr/>
            </a:pPr>
            <a:endParaRPr lang="en-US" sz="2000" dirty="0"/>
          </a:p>
        </p:txBody>
      </p:sp>
      <p:sp>
        <p:nvSpPr>
          <p:cNvPr id="5" name="Slide Number Placeholder 3"/>
          <p:cNvSpPr txBox="1">
            <a:spLocks/>
          </p:cNvSpPr>
          <p:nvPr/>
        </p:nvSpPr>
        <p:spPr bwMode="auto">
          <a:xfrm>
            <a:off x="5562600" y="6405562"/>
            <a:ext cx="2128838" cy="3762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2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j-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n-ea"/>
              <a:cs typeface="+mn-cs"/>
            </a:endParaRPr>
          </a:p>
        </p:txBody>
      </p:sp>
      <p:pic>
        <p:nvPicPr>
          <p:cNvPr id="6" name="Picture 18" descr="saw85558_0102"/>
          <p:cNvPicPr>
            <a:picLocks noGrp="1" noChangeAspect="1" noChangeArrowheads="1"/>
          </p:cNvPicPr>
          <p:nvPr>
            <p:ph sz="quarter" idx="2"/>
          </p:nvPr>
        </p:nvPicPr>
        <p:blipFill>
          <a:blip r:embed="rId3" cstate="print"/>
          <a:srcRect/>
          <a:stretch>
            <a:fillRect/>
          </a:stretch>
        </p:blipFill>
        <p:spPr>
          <a:xfrm>
            <a:off x="3886200" y="4953000"/>
            <a:ext cx="3494477" cy="1600200"/>
          </a:xfrm>
        </p:spPr>
      </p:pic>
      <p:pic>
        <p:nvPicPr>
          <p:cNvPr id="7" name="Picture 19" descr="saw85558_0103"/>
          <p:cNvPicPr>
            <a:picLocks noGrp="1" noChangeAspect="1" noChangeArrowheads="1"/>
          </p:cNvPicPr>
          <p:nvPr>
            <p:ph sz="quarter" idx="3"/>
          </p:nvPr>
        </p:nvPicPr>
        <p:blipFill>
          <a:blip r:embed="rId4" cstate="print"/>
          <a:srcRect/>
          <a:stretch>
            <a:fillRect/>
          </a:stretch>
        </p:blipFill>
        <p:spPr>
          <a:xfrm>
            <a:off x="5029200" y="3276600"/>
            <a:ext cx="2590800" cy="1779471"/>
          </a:xfrm>
        </p:spPr>
      </p:pic>
      <p:pic>
        <p:nvPicPr>
          <p:cNvPr id="3074" name="Picture 2"/>
          <p:cNvPicPr>
            <a:picLocks noChangeAspect="1" noChangeArrowheads="1"/>
          </p:cNvPicPr>
          <p:nvPr/>
        </p:nvPicPr>
        <p:blipFill>
          <a:blip r:embed="rId5" cstate="print"/>
          <a:srcRect/>
          <a:stretch>
            <a:fillRect/>
          </a:stretch>
        </p:blipFill>
        <p:spPr bwMode="auto">
          <a:xfrm>
            <a:off x="228600" y="4876800"/>
            <a:ext cx="3657600" cy="1576832"/>
          </a:xfrm>
          <a:prstGeom prst="rect">
            <a:avLst/>
          </a:prstGeom>
          <a:noFill/>
          <a:ln w="9525">
            <a:noFill/>
            <a:miter lim="800000"/>
            <a:headEnd/>
            <a:tailEnd/>
          </a:ln>
        </p:spPr>
      </p:pic>
    </p:spTree>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81000"/>
            <a:ext cx="7239000" cy="685800"/>
          </a:xfrm>
        </p:spPr>
        <p:txBody>
          <a:bodyPr/>
          <a:lstStyle/>
          <a:p>
            <a:r>
              <a:rPr lang="en-US" dirty="0"/>
              <a:t>Other Input Devices</a:t>
            </a:r>
          </a:p>
        </p:txBody>
      </p:sp>
      <p:sp>
        <p:nvSpPr>
          <p:cNvPr id="16387" name="Rectangle 3"/>
          <p:cNvSpPr>
            <a:spLocks noGrp="1" noChangeArrowheads="1"/>
          </p:cNvSpPr>
          <p:nvPr>
            <p:ph type="body" sz="half" idx="1"/>
          </p:nvPr>
        </p:nvSpPr>
        <p:spPr>
          <a:xfrm>
            <a:off x="381000" y="1219200"/>
            <a:ext cx="7086600" cy="4114800"/>
          </a:xfrm>
        </p:spPr>
        <p:txBody>
          <a:bodyPr/>
          <a:lstStyle/>
          <a:p>
            <a:pPr marL="606425" indent="-533400"/>
            <a:r>
              <a:rPr lang="en-US" dirty="0"/>
              <a:t>Track ball or touch pad</a:t>
            </a:r>
          </a:p>
          <a:p>
            <a:pPr marL="606425" indent="-533400"/>
            <a:r>
              <a:rPr lang="en-US" dirty="0"/>
              <a:t>Joystick</a:t>
            </a:r>
          </a:p>
          <a:p>
            <a:pPr marL="606425" indent="-533400"/>
            <a:r>
              <a:rPr lang="en-US" dirty="0"/>
              <a:t>Scanners</a:t>
            </a:r>
          </a:p>
          <a:p>
            <a:pPr marL="606425" indent="-533400"/>
            <a:r>
              <a:rPr lang="en-US" dirty="0"/>
              <a:t>Digital Camera</a:t>
            </a:r>
          </a:p>
          <a:p>
            <a:pPr marL="606425" indent="-533400"/>
            <a:r>
              <a:rPr lang="en-US" dirty="0"/>
              <a:t>Microphone</a:t>
            </a:r>
          </a:p>
          <a:p>
            <a:pPr marL="606425" indent="-533400"/>
            <a:r>
              <a:rPr lang="en-US" dirty="0"/>
              <a:t>Webcam</a:t>
            </a:r>
          </a:p>
          <a:p>
            <a:pPr marL="606425" indent="-533400"/>
            <a:r>
              <a:rPr lang="en-US" dirty="0"/>
              <a:t>Digitizer</a:t>
            </a:r>
          </a:p>
        </p:txBody>
      </p:sp>
      <p:sp>
        <p:nvSpPr>
          <p:cNvPr id="5" name="Slide Number Placeholder 3"/>
          <p:cNvSpPr txBox="1">
            <a:spLocks/>
          </p:cNvSpPr>
          <p:nvPr/>
        </p:nvSpPr>
        <p:spPr bwMode="auto">
          <a:xfrm>
            <a:off x="5562600" y="6405562"/>
            <a:ext cx="2128838" cy="3762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2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j-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j-lt"/>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3648664" y="2133600"/>
            <a:ext cx="3971336" cy="3048000"/>
          </a:xfrm>
          <a:prstGeom prst="rect">
            <a:avLst/>
          </a:prstGeom>
          <a:noFill/>
          <a:ln w="9525">
            <a:noFill/>
            <a:miter lim="800000"/>
            <a:headEnd/>
            <a:tailEnd/>
          </a:ln>
        </p:spPr>
      </p:pic>
    </p:spTree>
  </p:cSld>
  <p:clrMapOvr>
    <a:masterClrMapping/>
  </p:clrMapOvr>
  <p:transition>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TW" dirty="0">
                <a:ea typeface="新細明體" pitchFamily="18" charset="-120"/>
              </a:rPr>
              <a:t>Output </a:t>
            </a:r>
          </a:p>
        </p:txBody>
      </p:sp>
      <p:sp>
        <p:nvSpPr>
          <p:cNvPr id="12292" name="Rectangle 3"/>
          <p:cNvSpPr>
            <a:spLocks noGrp="1" noChangeArrowheads="1"/>
          </p:cNvSpPr>
          <p:nvPr>
            <p:ph type="body" idx="1"/>
          </p:nvPr>
        </p:nvSpPr>
        <p:spPr>
          <a:xfrm>
            <a:off x="304800" y="1219200"/>
            <a:ext cx="4343400" cy="5257800"/>
          </a:xfrm>
        </p:spPr>
        <p:txBody>
          <a:bodyPr>
            <a:normAutofit lnSpcReduction="10000"/>
          </a:bodyPr>
          <a:lstStyle/>
          <a:p>
            <a:r>
              <a:rPr lang="en-US" dirty="0"/>
              <a:t>Output devices return processed data to the user or to another computer system.</a:t>
            </a:r>
            <a:endParaRPr lang="en-US" altLang="zh-TW" dirty="0">
              <a:ea typeface="新細明體" pitchFamily="18" charset="-120"/>
            </a:endParaRPr>
          </a:p>
          <a:p>
            <a:r>
              <a:rPr lang="en-US" altLang="zh-TW" dirty="0">
                <a:ea typeface="新細明體" pitchFamily="18" charset="-120"/>
              </a:rPr>
              <a:t>Most common</a:t>
            </a:r>
          </a:p>
          <a:p>
            <a:pPr lvl="1"/>
            <a:r>
              <a:rPr lang="en-US" altLang="zh-TW" dirty="0">
                <a:ea typeface="新細明體" pitchFamily="18" charset="-120"/>
              </a:rPr>
              <a:t>Monitor</a:t>
            </a:r>
          </a:p>
          <a:p>
            <a:pPr lvl="1"/>
            <a:r>
              <a:rPr lang="en-US" altLang="zh-TW" dirty="0">
                <a:ea typeface="新細明體" pitchFamily="18" charset="-120"/>
              </a:rPr>
              <a:t>Printer</a:t>
            </a:r>
          </a:p>
          <a:p>
            <a:pPr lvl="1"/>
            <a:r>
              <a:rPr lang="en-US" altLang="zh-TW" dirty="0">
                <a:ea typeface="新細明體" pitchFamily="18" charset="-120"/>
              </a:rPr>
              <a:t>Speaker </a:t>
            </a:r>
          </a:p>
          <a:p>
            <a:r>
              <a:rPr lang="en-US" altLang="zh-TW" dirty="0">
                <a:ea typeface="新細明體" pitchFamily="18" charset="-120"/>
              </a:rPr>
              <a:t>Some devices are input and output</a:t>
            </a:r>
          </a:p>
          <a:p>
            <a:pPr lvl="1"/>
            <a:r>
              <a:rPr lang="en-US" altLang="zh-TW" dirty="0">
                <a:ea typeface="新細明體" pitchFamily="18" charset="-120"/>
              </a:rPr>
              <a:t>Touch screens</a:t>
            </a:r>
          </a:p>
          <a:p>
            <a:pPr lvl="1" eaLnBrk="1" hangingPunct="1"/>
            <a:endParaRPr lang="zh-TW" altLang="en-US"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24</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038600" y="2286000"/>
            <a:ext cx="3810000" cy="30003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81000"/>
            <a:ext cx="4724400" cy="762000"/>
          </a:xfrm>
        </p:spPr>
        <p:txBody>
          <a:bodyPr/>
          <a:lstStyle/>
          <a:p>
            <a:r>
              <a:rPr lang="en-US" dirty="0"/>
              <a:t>Output</a:t>
            </a:r>
          </a:p>
        </p:txBody>
      </p:sp>
      <p:sp>
        <p:nvSpPr>
          <p:cNvPr id="29699" name="Rectangle 3"/>
          <p:cNvSpPr>
            <a:spLocks noGrp="1" noChangeArrowheads="1"/>
          </p:cNvSpPr>
          <p:nvPr>
            <p:ph type="body" sz="half" idx="1"/>
          </p:nvPr>
        </p:nvSpPr>
        <p:spPr>
          <a:xfrm>
            <a:off x="304800" y="1066800"/>
            <a:ext cx="4838700" cy="5410200"/>
          </a:xfrm>
        </p:spPr>
        <p:txBody>
          <a:bodyPr/>
          <a:lstStyle/>
          <a:p>
            <a:pPr marL="533400" indent="-533400">
              <a:buFontTx/>
              <a:buNone/>
            </a:pPr>
            <a:r>
              <a:rPr lang="en-US" sz="2800" dirty="0"/>
              <a:t>Sound Card</a:t>
            </a:r>
          </a:p>
          <a:p>
            <a:pPr marL="533400" indent="-533400"/>
            <a:r>
              <a:rPr lang="en-US" sz="2400" dirty="0"/>
              <a:t>Coverts audio signal from digital to analog and vice versa</a:t>
            </a:r>
          </a:p>
          <a:p>
            <a:pPr marL="533400" indent="-533400"/>
            <a:r>
              <a:rPr lang="en-US" sz="2400" dirty="0"/>
              <a:t>Both Input and Output device</a:t>
            </a:r>
          </a:p>
          <a:p>
            <a:pPr marL="533400" indent="-533400">
              <a:buFontTx/>
              <a:buNone/>
            </a:pPr>
            <a:r>
              <a:rPr lang="en-US" sz="2800" dirty="0"/>
              <a:t>Speakers </a:t>
            </a:r>
          </a:p>
          <a:p>
            <a:pPr marL="533400" indent="-533400"/>
            <a:r>
              <a:rPr lang="en-US" sz="2400" dirty="0"/>
              <a:t>the devices that play sounds transmitted as electrical signals from the sound card.</a:t>
            </a:r>
          </a:p>
          <a:p>
            <a:pPr marL="533400" indent="-533400"/>
            <a:endParaRPr lang="en-US" sz="2400" dirty="0"/>
          </a:p>
        </p:txBody>
      </p:sp>
      <p:pic>
        <p:nvPicPr>
          <p:cNvPr id="29700" name="Picture 14" descr="saw85558_0114"/>
          <p:cNvPicPr>
            <a:picLocks noGrp="1" noChangeAspect="1" noChangeArrowheads="1"/>
          </p:cNvPicPr>
          <p:nvPr>
            <p:ph sz="half" idx="2"/>
          </p:nvPr>
        </p:nvPicPr>
        <p:blipFill>
          <a:blip r:embed="rId3" cstate="print"/>
          <a:srcRect l="6641" t="7710" r="7022" b="9299"/>
          <a:stretch>
            <a:fillRect/>
          </a:stretch>
        </p:blipFill>
        <p:spPr>
          <a:xfrm>
            <a:off x="5181600" y="914400"/>
            <a:ext cx="3962400" cy="2819400"/>
          </a:xfrm>
        </p:spPr>
      </p:pic>
      <p:pic>
        <p:nvPicPr>
          <p:cNvPr id="29702" name="Picture 1033" descr="saw85558_0116"/>
          <p:cNvPicPr>
            <a:picLocks noChangeAspect="1" noChangeArrowheads="1"/>
          </p:cNvPicPr>
          <p:nvPr/>
        </p:nvPicPr>
        <p:blipFill>
          <a:blip r:embed="rId4" cstate="print"/>
          <a:srcRect/>
          <a:stretch>
            <a:fillRect/>
          </a:stretch>
        </p:blipFill>
        <p:spPr bwMode="auto">
          <a:xfrm>
            <a:off x="5181600" y="3581400"/>
            <a:ext cx="3754438" cy="2454275"/>
          </a:xfrm>
          <a:prstGeom prst="rect">
            <a:avLst/>
          </a:prstGeom>
          <a:noFill/>
          <a:ln w="9525">
            <a:noFill/>
            <a:miter lim="800000"/>
            <a:headEnd/>
            <a:tailEnd/>
          </a:ln>
        </p:spPr>
      </p:pic>
      <p:sp>
        <p:nvSpPr>
          <p:cNvPr id="9"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25</a:t>
            </a:fld>
            <a:endParaRPr lang="en-US" dirty="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sz="half" idx="1"/>
          </p:nvPr>
        </p:nvSpPr>
        <p:spPr>
          <a:xfrm>
            <a:off x="381000" y="1066800"/>
            <a:ext cx="4648200" cy="5410200"/>
          </a:xfrm>
        </p:spPr>
        <p:txBody>
          <a:bodyPr/>
          <a:lstStyle/>
          <a:p>
            <a:pPr marL="533400" indent="-533400">
              <a:buFontTx/>
              <a:buNone/>
            </a:pPr>
            <a:r>
              <a:rPr lang="en-US" sz="2600" dirty="0"/>
              <a:t>Video card</a:t>
            </a:r>
          </a:p>
          <a:p>
            <a:pPr marL="533400" indent="-533400"/>
            <a:r>
              <a:rPr lang="en-US" sz="2200" dirty="0"/>
              <a:t>converts the processor’s output information into a video signal that can be sent through a cable to the monitor</a:t>
            </a:r>
          </a:p>
          <a:p>
            <a:pPr marL="533400" indent="-533400">
              <a:buFontTx/>
              <a:buNone/>
            </a:pPr>
            <a:r>
              <a:rPr lang="en-US" sz="2600" dirty="0"/>
              <a:t>Monitor</a:t>
            </a:r>
          </a:p>
          <a:p>
            <a:pPr marL="533400" indent="-533400"/>
            <a:r>
              <a:rPr lang="en-US" sz="2200" dirty="0"/>
              <a:t>the display device that takes the electrical signals from the video card and forms an image using points of colored light on the screen</a:t>
            </a:r>
          </a:p>
          <a:p>
            <a:pPr marL="533400" indent="-533400">
              <a:lnSpc>
                <a:spcPct val="170000"/>
              </a:lnSpc>
              <a:buFontTx/>
              <a:buNone/>
            </a:pPr>
            <a:endParaRPr lang="en-US" sz="2400" dirty="0">
              <a:solidFill>
                <a:srgbClr val="FF0000"/>
              </a:solidFill>
            </a:endParaRPr>
          </a:p>
          <a:p>
            <a:pPr marL="533400" indent="-533400">
              <a:buFont typeface="Times"/>
              <a:buChar char="l"/>
            </a:pPr>
            <a:endParaRPr lang="en-US" sz="2000" dirty="0"/>
          </a:p>
        </p:txBody>
      </p:sp>
      <p:pic>
        <p:nvPicPr>
          <p:cNvPr id="30723" name="Picture 7" descr="saw85558_0112"/>
          <p:cNvPicPr>
            <a:picLocks noGrp="1" noChangeAspect="1" noChangeArrowheads="1"/>
          </p:cNvPicPr>
          <p:nvPr>
            <p:ph sz="half" idx="2"/>
          </p:nvPr>
        </p:nvPicPr>
        <p:blipFill>
          <a:blip r:embed="rId3" cstate="print"/>
          <a:srcRect l="6000" t="8447" r="10001" b="8376"/>
          <a:stretch>
            <a:fillRect/>
          </a:stretch>
        </p:blipFill>
        <p:spPr>
          <a:xfrm>
            <a:off x="4953000" y="1295400"/>
            <a:ext cx="2590800" cy="1809162"/>
          </a:xfrm>
        </p:spPr>
      </p:pic>
      <p:sp>
        <p:nvSpPr>
          <p:cNvPr id="8" name="Rectangle 2"/>
          <p:cNvSpPr txBox="1">
            <a:spLocks noChangeArrowheads="1"/>
          </p:cNvSpPr>
          <p:nvPr/>
        </p:nvSpPr>
        <p:spPr bwMode="auto">
          <a:xfrm>
            <a:off x="609600" y="304800"/>
            <a:ext cx="4495800" cy="685800"/>
          </a:xfrm>
          <a:prstGeom prst="rect">
            <a:avLst/>
          </a:prstGeom>
          <a:noFill/>
          <a:ln w="9525">
            <a:noFill/>
            <a:miter lim="800000"/>
            <a:headEnd/>
            <a:tailEnd/>
          </a:ln>
          <a:effectLst/>
        </p:spPr>
        <p:txBody>
          <a:bodyPr anchor="ctr"/>
          <a:lstStyle/>
          <a:p>
            <a:pPr>
              <a:defRPr/>
            </a:pPr>
            <a:r>
              <a:rPr lang="en-US" sz="4200" kern="0" dirty="0">
                <a:solidFill>
                  <a:srgbClr val="0000CC"/>
                </a:solidFill>
                <a:effectLst/>
                <a:latin typeface="+mj-lt"/>
                <a:ea typeface="+mj-ea"/>
                <a:cs typeface="+mj-cs"/>
              </a:rPr>
              <a:t>Output</a:t>
            </a:r>
          </a:p>
        </p:txBody>
      </p:sp>
      <p:pic>
        <p:nvPicPr>
          <p:cNvPr id="30727" name="Picture 1033" descr="saw85558_0115"/>
          <p:cNvPicPr>
            <a:picLocks noChangeAspect="1" noChangeArrowheads="1"/>
          </p:cNvPicPr>
          <p:nvPr/>
        </p:nvPicPr>
        <p:blipFill>
          <a:blip r:embed="rId4" cstate="print"/>
          <a:srcRect/>
          <a:stretch>
            <a:fillRect/>
          </a:stretch>
        </p:blipFill>
        <p:spPr bwMode="auto">
          <a:xfrm>
            <a:off x="5029200" y="3429000"/>
            <a:ext cx="2746375" cy="2411413"/>
          </a:xfrm>
          <a:prstGeom prst="rect">
            <a:avLst/>
          </a:prstGeom>
          <a:noFill/>
          <a:ln w="9525">
            <a:noFill/>
            <a:miter lim="800000"/>
            <a:headEnd/>
            <a:tailEnd/>
          </a:ln>
        </p:spPr>
      </p:pic>
      <p:sp>
        <p:nvSpPr>
          <p:cNvPr id="9"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26</a:t>
            </a:fld>
            <a:endParaRPr lang="en-US" dirty="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TW" dirty="0">
                <a:ea typeface="新細明體" pitchFamily="18" charset="-120"/>
              </a:rPr>
              <a:t>Communication Devices</a:t>
            </a:r>
          </a:p>
        </p:txBody>
      </p:sp>
      <p:sp>
        <p:nvSpPr>
          <p:cNvPr id="12292" name="Rectangle 3"/>
          <p:cNvSpPr>
            <a:spLocks noGrp="1" noChangeArrowheads="1"/>
          </p:cNvSpPr>
          <p:nvPr>
            <p:ph type="body" idx="1"/>
          </p:nvPr>
        </p:nvSpPr>
        <p:spPr>
          <a:xfrm>
            <a:off x="304800" y="1219200"/>
            <a:ext cx="4343400" cy="5257800"/>
          </a:xfrm>
        </p:spPr>
        <p:txBody>
          <a:bodyPr>
            <a:normAutofit/>
          </a:bodyPr>
          <a:lstStyle/>
          <a:p>
            <a:r>
              <a:rPr lang="en-US" dirty="0"/>
              <a:t>Modem</a:t>
            </a:r>
          </a:p>
          <a:p>
            <a:pPr lvl="1"/>
            <a:r>
              <a:rPr lang="en-US" dirty="0"/>
              <a:t>a device that sends and receives data over telephone lines to and from computers..</a:t>
            </a:r>
            <a:endParaRPr lang="en-US" altLang="zh-TW" dirty="0">
              <a:ea typeface="新細明體" pitchFamily="18" charset="-120"/>
            </a:endParaRPr>
          </a:p>
          <a:p>
            <a:r>
              <a:rPr lang="en-US" altLang="zh-TW" dirty="0">
                <a:ea typeface="新細明體" pitchFamily="18" charset="-120"/>
              </a:rPr>
              <a:t>Network Interface Cards (NIC)</a:t>
            </a:r>
          </a:p>
          <a:p>
            <a:pPr lvl="1"/>
            <a:r>
              <a:rPr lang="en-US" altLang="zh-TW" dirty="0">
                <a:ea typeface="新細明體" pitchFamily="18" charset="-120"/>
              </a:rPr>
              <a:t>Controls the flow of data on a network link</a:t>
            </a:r>
          </a:p>
          <a:p>
            <a:pPr lvl="1" eaLnBrk="1" hangingPunct="1"/>
            <a:endParaRPr lang="zh-TW" altLang="en-US"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27</a:t>
            </a:fld>
            <a:endParaRPr lang="en-US" dirty="0"/>
          </a:p>
        </p:txBody>
      </p:sp>
      <p:pic>
        <p:nvPicPr>
          <p:cNvPr id="6" name="Picture 4" descr="http://www.lakewoodconferences.com/direct/dbimage/50239502/56K_Internal_Modem.jpg"/>
          <p:cNvPicPr>
            <a:picLocks noChangeAspect="1" noChangeArrowheads="1"/>
          </p:cNvPicPr>
          <p:nvPr/>
        </p:nvPicPr>
        <p:blipFill>
          <a:blip r:embed="rId3" cstate="print"/>
          <a:srcRect/>
          <a:stretch>
            <a:fillRect/>
          </a:stretch>
        </p:blipFill>
        <p:spPr bwMode="auto">
          <a:xfrm>
            <a:off x="4724400" y="1371600"/>
            <a:ext cx="2819400" cy="2819400"/>
          </a:xfrm>
          <a:prstGeom prst="rect">
            <a:avLst/>
          </a:prstGeom>
          <a:noFill/>
          <a:ln w="9525">
            <a:noFill/>
            <a:miter lim="800000"/>
            <a:headEnd/>
            <a:tailEnd/>
          </a:ln>
        </p:spPr>
      </p:pic>
      <p:pic>
        <p:nvPicPr>
          <p:cNvPr id="7" name="Picture 7"/>
          <p:cNvPicPr>
            <a:picLocks noChangeAspect="1" noChangeArrowheads="1"/>
          </p:cNvPicPr>
          <p:nvPr/>
        </p:nvPicPr>
        <p:blipFill>
          <a:blip r:embed="rId4" cstate="print"/>
          <a:srcRect/>
          <a:stretch>
            <a:fillRect/>
          </a:stretch>
        </p:blipFill>
        <p:spPr bwMode="auto">
          <a:xfrm>
            <a:off x="4800600" y="4495800"/>
            <a:ext cx="2834208" cy="16573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Storage Devices</a:t>
            </a:r>
          </a:p>
        </p:txBody>
      </p:sp>
      <p:sp>
        <p:nvSpPr>
          <p:cNvPr id="24579" name="Rectangle 3"/>
          <p:cNvSpPr>
            <a:spLocks noGrp="1" noChangeArrowheads="1"/>
          </p:cNvSpPr>
          <p:nvPr>
            <p:ph idx="1"/>
          </p:nvPr>
        </p:nvSpPr>
        <p:spPr/>
        <p:txBody>
          <a:bodyPr/>
          <a:lstStyle/>
          <a:p>
            <a:r>
              <a:rPr lang="en-US" dirty="0"/>
              <a:t>Hold data and programs permanently</a:t>
            </a:r>
          </a:p>
          <a:p>
            <a:r>
              <a:rPr lang="en-US" dirty="0"/>
              <a:t>Electronic file cabinet</a:t>
            </a:r>
          </a:p>
          <a:p>
            <a:r>
              <a:rPr lang="en-US" dirty="0"/>
              <a:t>Difference between storage and memory</a:t>
            </a:r>
          </a:p>
          <a:p>
            <a:pPr lvl="1"/>
            <a:r>
              <a:rPr lang="en-US" dirty="0"/>
              <a:t>More capacity in storage</a:t>
            </a:r>
          </a:p>
          <a:p>
            <a:pPr lvl="1"/>
            <a:r>
              <a:rPr lang="en-US" dirty="0"/>
              <a:t>Contents are retained in storage even the power is off</a:t>
            </a:r>
          </a:p>
          <a:p>
            <a:pPr lvl="1"/>
            <a:r>
              <a:rPr lang="en-US" dirty="0"/>
              <a:t>Storage is much cheaper</a:t>
            </a:r>
          </a:p>
          <a:p>
            <a:pPr lvl="1"/>
            <a:r>
              <a:rPr lang="en-US" dirty="0"/>
              <a:t>Access speed is slow</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28</a:t>
            </a:fld>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 Types of Storage Devices</a:t>
            </a:r>
          </a:p>
        </p:txBody>
      </p:sp>
      <p:sp>
        <p:nvSpPr>
          <p:cNvPr id="24579" name="Rectangle 3"/>
          <p:cNvSpPr>
            <a:spLocks noGrp="1" noChangeArrowheads="1"/>
          </p:cNvSpPr>
          <p:nvPr>
            <p:ph idx="1"/>
          </p:nvPr>
        </p:nvSpPr>
        <p:spPr>
          <a:xfrm>
            <a:off x="304800" y="1219200"/>
            <a:ext cx="5867400" cy="4835525"/>
          </a:xfrm>
        </p:spPr>
        <p:txBody>
          <a:bodyPr/>
          <a:lstStyle/>
          <a:p>
            <a:r>
              <a:rPr lang="en-US" dirty="0"/>
              <a:t>Magnetic storage</a:t>
            </a:r>
          </a:p>
          <a:p>
            <a:endParaRPr lang="en-US" dirty="0"/>
          </a:p>
          <a:p>
            <a:r>
              <a:rPr lang="en-US" dirty="0"/>
              <a:t>Optical storage</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29</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a:t>
            </a:fld>
            <a:endParaRPr lang="en-US" dirty="0"/>
          </a:p>
        </p:txBody>
      </p:sp>
      <p:sp>
        <p:nvSpPr>
          <p:cNvPr id="16387" name="Rectangle 1"/>
          <p:cNvSpPr>
            <a:spLocks noGrp="1" noChangeArrowheads="1"/>
          </p:cNvSpPr>
          <p:nvPr>
            <p:ph type="title" idx="4294967295"/>
          </p:nvPr>
        </p:nvSpPr>
        <p:spPr>
          <a:xfrm>
            <a:off x="914400" y="304800"/>
            <a:ext cx="8001000" cy="6096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Last Lecture Summary II</a:t>
            </a:r>
          </a:p>
        </p:txBody>
      </p:sp>
      <p:sp>
        <p:nvSpPr>
          <p:cNvPr id="5" name="Rectangle 3"/>
          <p:cNvSpPr>
            <a:spLocks noGrp="1" noChangeArrowheads="1"/>
          </p:cNvSpPr>
          <p:nvPr>
            <p:ph idx="1"/>
          </p:nvPr>
        </p:nvSpPr>
        <p:spPr>
          <a:xfrm>
            <a:off x="457200" y="1219200"/>
            <a:ext cx="7315200" cy="5105400"/>
          </a:xfrm>
        </p:spPr>
        <p:txBody>
          <a:bodyPr>
            <a:normAutofit fontScale="92500" lnSpcReduction="10000"/>
          </a:bodyPr>
          <a:lstStyle/>
          <a:p>
            <a:r>
              <a:rPr lang="en-US" dirty="0">
                <a:latin typeface="Arial" pitchFamily="34" charset="0"/>
                <a:cs typeface="Arial" pitchFamily="34" charset="0"/>
              </a:rPr>
              <a:t>Computer for Organizations</a:t>
            </a:r>
          </a:p>
          <a:p>
            <a:pPr lvl="1"/>
            <a:r>
              <a:rPr lang="en-US" dirty="0">
                <a:latin typeface="Arial" pitchFamily="34" charset="0"/>
                <a:cs typeface="Arial" pitchFamily="34" charset="0"/>
              </a:rPr>
              <a:t>Network servers</a:t>
            </a:r>
          </a:p>
          <a:p>
            <a:pPr lvl="1"/>
            <a:r>
              <a:rPr lang="en-US" dirty="0">
                <a:latin typeface="Arial" pitchFamily="34" charset="0"/>
                <a:cs typeface="Arial" pitchFamily="34" charset="0"/>
              </a:rPr>
              <a:t>Mainframes</a:t>
            </a:r>
          </a:p>
          <a:p>
            <a:pPr lvl="1"/>
            <a:r>
              <a:rPr lang="en-US" dirty="0">
                <a:latin typeface="Arial" pitchFamily="34" charset="0"/>
                <a:cs typeface="Arial" pitchFamily="34" charset="0"/>
              </a:rPr>
              <a:t>Minicomputers</a:t>
            </a:r>
          </a:p>
          <a:p>
            <a:pPr lvl="1"/>
            <a:r>
              <a:rPr lang="en-US" dirty="0">
                <a:latin typeface="Arial" pitchFamily="34" charset="0"/>
                <a:cs typeface="Arial" pitchFamily="34" charset="0"/>
              </a:rPr>
              <a:t>Supercomputers</a:t>
            </a:r>
          </a:p>
          <a:p>
            <a:r>
              <a:rPr lang="en-US" dirty="0">
                <a:latin typeface="Arial" pitchFamily="34" charset="0"/>
                <a:cs typeface="Arial" pitchFamily="34" charset="0"/>
              </a:rPr>
              <a:t>Computers in Society</a:t>
            </a:r>
          </a:p>
          <a:p>
            <a:pPr lvl="1"/>
            <a:r>
              <a:rPr lang="en-US" dirty="0">
                <a:latin typeface="Arial" pitchFamily="34" charset="0"/>
                <a:cs typeface="Arial" pitchFamily="34" charset="0"/>
              </a:rPr>
              <a:t>Home</a:t>
            </a:r>
          </a:p>
          <a:p>
            <a:pPr lvl="1"/>
            <a:r>
              <a:rPr lang="en-US" dirty="0">
                <a:latin typeface="Arial" pitchFamily="34" charset="0"/>
                <a:cs typeface="Arial" pitchFamily="34" charset="0"/>
              </a:rPr>
              <a:t>Education</a:t>
            </a:r>
          </a:p>
          <a:p>
            <a:pPr lvl="1"/>
            <a:r>
              <a:rPr lang="en-US" dirty="0">
                <a:latin typeface="Arial" pitchFamily="34" charset="0"/>
                <a:cs typeface="Arial" pitchFamily="34" charset="0"/>
              </a:rPr>
              <a:t>Small business</a:t>
            </a:r>
          </a:p>
          <a:p>
            <a:pPr lvl="1"/>
            <a:r>
              <a:rPr lang="en-US" dirty="0">
                <a:latin typeface="Arial" pitchFamily="34" charset="0"/>
                <a:cs typeface="Arial" pitchFamily="34" charset="0"/>
              </a:rPr>
              <a:t>Industry</a:t>
            </a:r>
          </a:p>
          <a:p>
            <a:pPr lvl="1"/>
            <a:r>
              <a:rPr lang="en-US" dirty="0">
                <a:latin typeface="Arial" pitchFamily="34" charset="0"/>
                <a:cs typeface="Arial" pitchFamily="34" charset="0"/>
              </a:rPr>
              <a:t>Government</a:t>
            </a:r>
          </a:p>
          <a:p>
            <a:pPr lvl="1"/>
            <a:r>
              <a:rPr lang="en-US" dirty="0">
                <a:latin typeface="Arial" pitchFamily="34" charset="0"/>
                <a:cs typeface="Arial" pitchFamily="34" charset="0"/>
              </a:rPr>
              <a:t>Health Care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 Magnetic Storage</a:t>
            </a:r>
          </a:p>
        </p:txBody>
      </p:sp>
      <p:sp>
        <p:nvSpPr>
          <p:cNvPr id="24579" name="Rectangle 3"/>
          <p:cNvSpPr>
            <a:spLocks noGrp="1" noChangeArrowheads="1"/>
          </p:cNvSpPr>
          <p:nvPr>
            <p:ph idx="1"/>
          </p:nvPr>
        </p:nvSpPr>
        <p:spPr>
          <a:xfrm>
            <a:off x="304800" y="1219200"/>
            <a:ext cx="4572000" cy="5334000"/>
          </a:xfrm>
        </p:spPr>
        <p:txBody>
          <a:bodyPr>
            <a:normAutofit lnSpcReduction="10000"/>
          </a:bodyPr>
          <a:lstStyle/>
          <a:p>
            <a:r>
              <a:rPr lang="en-US" dirty="0"/>
              <a:t>Most common</a:t>
            </a:r>
          </a:p>
          <a:p>
            <a:r>
              <a:rPr lang="en-US" dirty="0"/>
              <a:t>Floppy disk</a:t>
            </a:r>
          </a:p>
          <a:p>
            <a:pPr lvl="1"/>
            <a:r>
              <a:rPr lang="en-US" sz="2800" dirty="0"/>
              <a:t>stores data on removable 3.5-inch-diameter diskettes.</a:t>
            </a:r>
          </a:p>
          <a:p>
            <a:pPr lvl="1"/>
            <a:r>
              <a:rPr lang="en-US" sz="2800" dirty="0"/>
              <a:t>Typical Capacity 1.4MB</a:t>
            </a:r>
          </a:p>
          <a:p>
            <a:r>
              <a:rPr lang="en-US" sz="3200" dirty="0"/>
              <a:t>Zip Disk</a:t>
            </a:r>
          </a:p>
          <a:p>
            <a:pPr lvl="1"/>
            <a:r>
              <a:rPr lang="en-US" sz="2800" dirty="0"/>
              <a:t> stores data on floppy-disk cartridges with 70-170 times the capacity of the standard floppy</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30</a:t>
            </a:fld>
            <a:endParaRPr lang="en-US" dirty="0"/>
          </a:p>
        </p:txBody>
      </p:sp>
      <p:pic>
        <p:nvPicPr>
          <p:cNvPr id="6" name="Picture 16"/>
          <p:cNvPicPr>
            <a:picLocks noChangeAspect="1" noChangeArrowheads="1"/>
          </p:cNvPicPr>
          <p:nvPr/>
        </p:nvPicPr>
        <p:blipFill>
          <a:blip r:embed="rId3" cstate="print"/>
          <a:srcRect/>
          <a:stretch>
            <a:fillRect/>
          </a:stretch>
        </p:blipFill>
        <p:spPr>
          <a:xfrm>
            <a:off x="4267200" y="2743200"/>
            <a:ext cx="1003300" cy="1054100"/>
          </a:xfrm>
          <a:prstGeom prst="rect">
            <a:avLst/>
          </a:prstGeom>
        </p:spPr>
      </p:pic>
      <p:pic>
        <p:nvPicPr>
          <p:cNvPr id="7" name="Picture 21" descr="saw85558_0107"/>
          <p:cNvPicPr>
            <a:picLocks noChangeAspect="1" noChangeArrowheads="1"/>
          </p:cNvPicPr>
          <p:nvPr/>
        </p:nvPicPr>
        <p:blipFill>
          <a:blip r:embed="rId4" cstate="print"/>
          <a:srcRect/>
          <a:stretch>
            <a:fillRect/>
          </a:stretch>
        </p:blipFill>
        <p:spPr>
          <a:xfrm>
            <a:off x="5257800" y="1219200"/>
            <a:ext cx="3144837" cy="3276600"/>
          </a:xfrm>
          <a:prstGeom prst="rect">
            <a:avLst/>
          </a:prstGeom>
        </p:spPr>
      </p:pic>
      <p:sp>
        <p:nvSpPr>
          <p:cNvPr id="8" name="Rectangle 10"/>
          <p:cNvSpPr>
            <a:spLocks noChangeArrowheads="1"/>
          </p:cNvSpPr>
          <p:nvPr/>
        </p:nvSpPr>
        <p:spPr bwMode="auto">
          <a:xfrm>
            <a:off x="5181600" y="4800600"/>
            <a:ext cx="1073150" cy="396875"/>
          </a:xfrm>
          <a:prstGeom prst="rect">
            <a:avLst/>
          </a:prstGeom>
          <a:noFill/>
          <a:ln w="12700">
            <a:noFill/>
            <a:miter lim="800000"/>
            <a:headEnd type="none" w="sm" len="sm"/>
            <a:tailEnd type="none" w="sm" len="sm"/>
          </a:ln>
        </p:spPr>
        <p:txBody>
          <a:bodyPr wrap="none" anchor="ctr">
            <a:spAutoFit/>
          </a:bodyPr>
          <a:lstStyle/>
          <a:p>
            <a:pPr algn="ctr"/>
            <a:r>
              <a:rPr lang="en-US" sz="2000" dirty="0">
                <a:latin typeface="Century Gothic" pitchFamily="34" charset="0"/>
              </a:rPr>
              <a:t>Zip disk</a:t>
            </a:r>
          </a:p>
        </p:txBody>
      </p:sp>
      <p:sp>
        <p:nvSpPr>
          <p:cNvPr id="9" name="Rectangle 11"/>
          <p:cNvSpPr>
            <a:spLocks noChangeArrowheads="1"/>
          </p:cNvSpPr>
          <p:nvPr/>
        </p:nvSpPr>
        <p:spPr bwMode="auto">
          <a:xfrm>
            <a:off x="4572000" y="4114800"/>
            <a:ext cx="1441450" cy="396875"/>
          </a:xfrm>
          <a:prstGeom prst="rect">
            <a:avLst/>
          </a:prstGeom>
          <a:noFill/>
          <a:ln w="12700">
            <a:noFill/>
            <a:miter lim="800000"/>
            <a:headEnd type="none" w="sm" len="sm"/>
            <a:tailEnd type="none" w="sm" len="sm"/>
          </a:ln>
        </p:spPr>
        <p:txBody>
          <a:bodyPr wrap="none" anchor="ctr">
            <a:spAutoFit/>
          </a:bodyPr>
          <a:lstStyle/>
          <a:p>
            <a:pPr algn="ctr"/>
            <a:r>
              <a:rPr lang="en-US" sz="2000" dirty="0">
                <a:latin typeface="Century Gothic" pitchFamily="34" charset="0"/>
              </a:rPr>
              <a:t>Floppy disk</a:t>
            </a:r>
          </a:p>
        </p:txBody>
      </p:sp>
      <p:pic>
        <p:nvPicPr>
          <p:cNvPr id="10" name="Picture 18"/>
          <p:cNvPicPr>
            <a:picLocks noChangeAspect="1" noChangeArrowheads="1"/>
          </p:cNvPicPr>
          <p:nvPr/>
        </p:nvPicPr>
        <p:blipFill>
          <a:blip r:embed="rId5" cstate="print"/>
          <a:srcRect/>
          <a:stretch>
            <a:fillRect/>
          </a:stretch>
        </p:blipFill>
        <p:spPr bwMode="auto">
          <a:xfrm>
            <a:off x="5105400" y="5410200"/>
            <a:ext cx="1092200" cy="1104900"/>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sz="half" idx="1"/>
          </p:nvPr>
        </p:nvSpPr>
        <p:spPr>
          <a:xfrm>
            <a:off x="457200" y="1143000"/>
            <a:ext cx="7239000" cy="2590800"/>
          </a:xfrm>
        </p:spPr>
        <p:txBody>
          <a:bodyPr/>
          <a:lstStyle/>
          <a:p>
            <a:pPr marL="533400" indent="-533400"/>
            <a:r>
              <a:rPr lang="en-US" sz="2800" dirty="0"/>
              <a:t>Storage device that stores billions of characters of data on a non-removable disk platter.</a:t>
            </a:r>
          </a:p>
          <a:p>
            <a:pPr marL="533400" indent="-533400"/>
            <a:r>
              <a:rPr lang="en-US" sz="2800" dirty="0"/>
              <a:t>Capacity 40GB-750GB or even more in TBs</a:t>
            </a:r>
            <a:endParaRPr lang="en-US" sz="2800" dirty="0">
              <a:solidFill>
                <a:srgbClr val="555555"/>
              </a:solidFill>
            </a:endParaRPr>
          </a:p>
        </p:txBody>
      </p:sp>
      <p:pic>
        <p:nvPicPr>
          <p:cNvPr id="26627" name="Picture 25"/>
          <p:cNvPicPr>
            <a:picLocks noGrp="1" noChangeAspect="1" noChangeArrowheads="1"/>
          </p:cNvPicPr>
          <p:nvPr>
            <p:ph sz="half" idx="2"/>
          </p:nvPr>
        </p:nvPicPr>
        <p:blipFill>
          <a:blip r:embed="rId3" cstate="print"/>
          <a:srcRect/>
          <a:stretch>
            <a:fillRect/>
          </a:stretch>
        </p:blipFill>
        <p:spPr>
          <a:xfrm>
            <a:off x="2895600" y="3657600"/>
            <a:ext cx="2470150" cy="2667000"/>
          </a:xfrm>
        </p:spPr>
      </p:pic>
      <p:sp>
        <p:nvSpPr>
          <p:cNvPr id="26630" name="Title 6"/>
          <p:cNvSpPr>
            <a:spLocks noGrp="1"/>
          </p:cNvSpPr>
          <p:nvPr>
            <p:ph type="title"/>
          </p:nvPr>
        </p:nvSpPr>
        <p:spPr>
          <a:xfrm>
            <a:off x="457200" y="304800"/>
            <a:ext cx="6858000" cy="838200"/>
          </a:xfrm>
        </p:spPr>
        <p:txBody>
          <a:bodyPr/>
          <a:lstStyle/>
          <a:p>
            <a:r>
              <a:rPr lang="en-US" dirty="0"/>
              <a:t>Hard disk drive</a:t>
            </a:r>
          </a:p>
        </p:txBody>
      </p:sp>
      <p:sp>
        <p:nvSpPr>
          <p:cNvPr id="9"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31</a:t>
            </a:fld>
            <a:endParaRPr lang="en-US"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sz="half" idx="1"/>
          </p:nvPr>
        </p:nvSpPr>
        <p:spPr>
          <a:xfrm>
            <a:off x="457200" y="1219200"/>
            <a:ext cx="4953000" cy="5410200"/>
          </a:xfrm>
        </p:spPr>
        <p:txBody>
          <a:bodyPr/>
          <a:lstStyle/>
          <a:p>
            <a:pPr marL="0" indent="0">
              <a:tabLst>
                <a:tab pos="0" algn="l"/>
              </a:tabLst>
              <a:defRPr/>
            </a:pPr>
            <a:r>
              <a:rPr lang="en-US" sz="2800" dirty="0"/>
              <a:t>CD (Compact Disk) drive</a:t>
            </a:r>
          </a:p>
          <a:p>
            <a:pPr marL="400050" lvl="1" indent="0">
              <a:tabLst>
                <a:tab pos="0" algn="l"/>
              </a:tabLst>
              <a:defRPr/>
            </a:pPr>
            <a:r>
              <a:rPr lang="en-US" sz="2800" dirty="0"/>
              <a:t>  </a:t>
            </a:r>
            <a:r>
              <a:rPr lang="en-US" sz="2400" dirty="0"/>
              <a:t>a storage device that uses laser technology to read data from optical disks.</a:t>
            </a:r>
          </a:p>
          <a:p>
            <a:pPr marL="400050" lvl="1" indent="0">
              <a:tabLst>
                <a:tab pos="0" algn="l"/>
              </a:tabLst>
              <a:defRPr/>
            </a:pPr>
            <a:r>
              <a:rPr lang="en-US" sz="2400" dirty="0"/>
              <a:t>   700MB for CD</a:t>
            </a:r>
          </a:p>
          <a:p>
            <a:pPr marL="0" indent="0">
              <a:tabLst>
                <a:tab pos="0" algn="l"/>
              </a:tabLst>
              <a:defRPr/>
            </a:pPr>
            <a:r>
              <a:rPr lang="en-US" sz="2800" dirty="0"/>
              <a:t>DVD</a:t>
            </a:r>
          </a:p>
          <a:p>
            <a:pPr marL="327025" lvl="1" indent="0">
              <a:tabLst>
                <a:tab pos="0" algn="l"/>
              </a:tabLst>
              <a:defRPr/>
            </a:pPr>
            <a:r>
              <a:rPr lang="en-US" sz="2400" dirty="0"/>
              <a:t>   4.7  to 17 GB</a:t>
            </a:r>
          </a:p>
        </p:txBody>
      </p:sp>
      <p:pic>
        <p:nvPicPr>
          <p:cNvPr id="27651" name="Picture 16" descr="saw85558_0111"/>
          <p:cNvPicPr>
            <a:picLocks noGrp="1" noChangeAspect="1" noChangeArrowheads="1"/>
          </p:cNvPicPr>
          <p:nvPr>
            <p:ph sz="half" idx="2"/>
          </p:nvPr>
        </p:nvPicPr>
        <p:blipFill>
          <a:blip r:embed="rId3" cstate="print"/>
          <a:srcRect/>
          <a:stretch>
            <a:fillRect/>
          </a:stretch>
        </p:blipFill>
        <p:spPr>
          <a:xfrm>
            <a:off x="5029200" y="1828800"/>
            <a:ext cx="3657600" cy="3038475"/>
          </a:xfrm>
        </p:spPr>
      </p:pic>
      <p:sp>
        <p:nvSpPr>
          <p:cNvPr id="27654" name="Rectangle 2"/>
          <p:cNvSpPr>
            <a:spLocks noGrp="1" noChangeArrowheads="1"/>
          </p:cNvSpPr>
          <p:nvPr>
            <p:ph type="title"/>
          </p:nvPr>
        </p:nvSpPr>
        <p:spPr>
          <a:xfrm>
            <a:off x="609600" y="304800"/>
            <a:ext cx="6705600" cy="762000"/>
          </a:xfrm>
        </p:spPr>
        <p:txBody>
          <a:bodyPr/>
          <a:lstStyle/>
          <a:p>
            <a:r>
              <a:rPr lang="en-US" dirty="0"/>
              <a:t>Optical Storage</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32</a:t>
            </a:fld>
            <a:endParaRPr lang="en-US" dirty="0"/>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sz="half" idx="1"/>
          </p:nvPr>
        </p:nvSpPr>
        <p:spPr>
          <a:xfrm>
            <a:off x="457200" y="1219200"/>
            <a:ext cx="4953000" cy="5410200"/>
          </a:xfrm>
        </p:spPr>
        <p:txBody>
          <a:bodyPr>
            <a:normAutofit lnSpcReduction="10000"/>
          </a:bodyPr>
          <a:lstStyle/>
          <a:p>
            <a:pPr marL="414338" indent="-341313">
              <a:tabLst>
                <a:tab pos="914400" algn="l"/>
              </a:tabLst>
              <a:defRPr/>
            </a:pPr>
            <a:r>
              <a:rPr lang="en-US" sz="2800" dirty="0"/>
              <a:t>optical disc storage </a:t>
            </a:r>
          </a:p>
          <a:p>
            <a:pPr marL="414338" indent="-341313">
              <a:tabLst>
                <a:tab pos="914400" algn="l"/>
              </a:tabLst>
              <a:defRPr/>
            </a:pPr>
            <a:r>
              <a:rPr lang="en-US" sz="2800" dirty="0"/>
              <a:t>high-definition video and data storage. </a:t>
            </a:r>
          </a:p>
          <a:p>
            <a:pPr marL="414338" indent="-341313">
              <a:tabLst>
                <a:tab pos="914400" algn="l"/>
              </a:tabLst>
              <a:defRPr/>
            </a:pPr>
            <a:r>
              <a:rPr lang="en-US" sz="2800" dirty="0"/>
              <a:t>same physical dimensions as standard DVDs and CDs.</a:t>
            </a:r>
          </a:p>
          <a:p>
            <a:pPr marL="741363" lvl="1" indent="-341313">
              <a:tabLst>
                <a:tab pos="914400" algn="l"/>
              </a:tabLst>
              <a:defRPr/>
            </a:pPr>
            <a:r>
              <a:rPr lang="en-US" sz="2400" dirty="0"/>
              <a:t>120 mm in diameter and </a:t>
            </a:r>
          </a:p>
          <a:p>
            <a:pPr marL="741363" lvl="1" indent="-341313">
              <a:tabLst>
                <a:tab pos="914400" algn="l"/>
              </a:tabLst>
              <a:defRPr/>
            </a:pPr>
            <a:r>
              <a:rPr lang="en-US" sz="2400" dirty="0"/>
              <a:t>1.2 mm thick</a:t>
            </a:r>
          </a:p>
          <a:p>
            <a:pPr marL="414338" indent="-341313">
              <a:tabLst>
                <a:tab pos="914400" algn="l"/>
              </a:tabLst>
              <a:defRPr/>
            </a:pPr>
            <a:r>
              <a:rPr lang="en-US" sz="2800" dirty="0"/>
              <a:t>More storage capacity</a:t>
            </a:r>
          </a:p>
          <a:p>
            <a:pPr marL="741363" lvl="1" indent="-341313">
              <a:tabLst>
                <a:tab pos="914400" algn="l"/>
              </a:tabLst>
              <a:defRPr/>
            </a:pPr>
            <a:r>
              <a:rPr lang="en-US" sz="2400" dirty="0"/>
              <a:t>25 – 50 GB (single and double layer</a:t>
            </a:r>
          </a:p>
          <a:p>
            <a:pPr marL="741363" lvl="1" indent="-341313">
              <a:tabLst>
                <a:tab pos="914400" algn="l"/>
              </a:tabLst>
              <a:defRPr/>
            </a:pPr>
            <a:r>
              <a:rPr lang="en-US" sz="2400" dirty="0"/>
              <a:t>100 – 128 GB (triple and quad layer</a:t>
            </a:r>
          </a:p>
          <a:p>
            <a:pPr marL="533400" indent="-533400">
              <a:buFont typeface="Times" pitchFamily="18" charset="0"/>
              <a:buChar char="l"/>
              <a:defRPr/>
            </a:pPr>
            <a:endParaRPr lang="en-US" sz="2000" dirty="0"/>
          </a:p>
        </p:txBody>
      </p:sp>
      <p:sp>
        <p:nvSpPr>
          <p:cNvPr id="27654" name="Rectangle 2"/>
          <p:cNvSpPr>
            <a:spLocks noGrp="1" noChangeArrowheads="1"/>
          </p:cNvSpPr>
          <p:nvPr>
            <p:ph type="title"/>
          </p:nvPr>
        </p:nvSpPr>
        <p:spPr>
          <a:xfrm>
            <a:off x="609600" y="304800"/>
            <a:ext cx="6705600" cy="762000"/>
          </a:xfrm>
        </p:spPr>
        <p:txBody>
          <a:bodyPr/>
          <a:lstStyle/>
          <a:p>
            <a:r>
              <a:rPr lang="en-US" dirty="0"/>
              <a:t>Blu Ray</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33</a:t>
            </a:fld>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5257800" y="1524000"/>
            <a:ext cx="2362200" cy="1905000"/>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817533" y="4267200"/>
            <a:ext cx="2783417" cy="1742661"/>
          </a:xfrm>
          <a:prstGeom prst="rect">
            <a:avLst/>
          </a:prstGeom>
          <a:noFill/>
          <a:ln w="9525">
            <a:noFill/>
            <a:miter lim="800000"/>
            <a:headEnd/>
            <a:tailEnd/>
          </a:ln>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Storage Capacity</a:t>
            </a:r>
          </a:p>
        </p:txBody>
      </p:sp>
      <p:sp>
        <p:nvSpPr>
          <p:cNvPr id="21507" name="Content Placeholder 2"/>
          <p:cNvSpPr>
            <a:spLocks noGrp="1"/>
          </p:cNvSpPr>
          <p:nvPr>
            <p:ph sz="half" idx="1"/>
          </p:nvPr>
        </p:nvSpPr>
        <p:spPr>
          <a:xfrm>
            <a:off x="381000" y="1219200"/>
            <a:ext cx="7162800" cy="4114800"/>
          </a:xfrm>
        </p:spPr>
        <p:txBody>
          <a:bodyPr/>
          <a:lstStyle/>
          <a:p>
            <a:pPr lvl="1"/>
            <a:r>
              <a:rPr lang="en-US" dirty="0"/>
              <a:t>1 byte - 1 character of data.</a:t>
            </a:r>
          </a:p>
          <a:p>
            <a:pPr lvl="1"/>
            <a:r>
              <a:rPr lang="en-US" dirty="0"/>
              <a:t>1 kilobyte – 2</a:t>
            </a:r>
            <a:r>
              <a:rPr lang="en-US" baseline="30000" dirty="0"/>
              <a:t>10</a:t>
            </a:r>
            <a:r>
              <a:rPr lang="en-US" dirty="0"/>
              <a:t> bytes/char; 1,024 characters.</a:t>
            </a:r>
          </a:p>
          <a:p>
            <a:pPr lvl="1"/>
            <a:r>
              <a:rPr lang="en-US" dirty="0"/>
              <a:t>1 megabyte - 2</a:t>
            </a:r>
            <a:r>
              <a:rPr lang="en-US" baseline="30000" dirty="0"/>
              <a:t>20</a:t>
            </a:r>
            <a:r>
              <a:rPr lang="en-US" dirty="0"/>
              <a:t> bytes/char 1,048,576 characters.</a:t>
            </a:r>
          </a:p>
          <a:p>
            <a:pPr lvl="1"/>
            <a:r>
              <a:rPr lang="en-US" dirty="0"/>
              <a:t>1 gigabyte - more than 1 billion characters.</a:t>
            </a:r>
          </a:p>
          <a:p>
            <a:pPr lvl="1"/>
            <a:r>
              <a:rPr lang="en-US" dirty="0"/>
              <a:t>1 terabyte - more than 1 trillion characters.</a:t>
            </a:r>
          </a:p>
          <a:p>
            <a:endParaRPr lang="en-US" dirty="0"/>
          </a:p>
        </p:txBody>
      </p:sp>
      <p:sp>
        <p:nvSpPr>
          <p:cNvPr id="4"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34</a:t>
            </a:fld>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304800"/>
            <a:ext cx="7239000" cy="835025"/>
          </a:xfrm>
        </p:spPr>
        <p:txBody>
          <a:bodyPr/>
          <a:lstStyle/>
          <a:p>
            <a:r>
              <a:rPr lang="en-US" sz="4000" dirty="0"/>
              <a:t>Put all the hardware together and…</a:t>
            </a:r>
          </a:p>
        </p:txBody>
      </p:sp>
      <p:pic>
        <p:nvPicPr>
          <p:cNvPr id="35844" name="Picture 8" descr="saw85558_0119"/>
          <p:cNvPicPr>
            <a:picLocks noGrp="1" noChangeAspect="1" noChangeArrowheads="1"/>
          </p:cNvPicPr>
          <p:nvPr>
            <p:ph idx="1"/>
          </p:nvPr>
        </p:nvPicPr>
        <p:blipFill>
          <a:blip r:embed="rId3" cstate="print"/>
          <a:srcRect l="9100" t="18518" r="6660" b="5556"/>
          <a:stretch>
            <a:fillRect/>
          </a:stretch>
        </p:blipFill>
        <p:spPr>
          <a:xfrm>
            <a:off x="762000" y="1371600"/>
            <a:ext cx="6553200" cy="4765020"/>
          </a:xfrm>
        </p:spPr>
      </p:pic>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35</a:t>
            </a:fld>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533400" y="228600"/>
            <a:ext cx="7086600" cy="911225"/>
          </a:xfrm>
        </p:spPr>
        <p:txBody>
          <a:bodyPr/>
          <a:lstStyle/>
          <a:p>
            <a:r>
              <a:rPr lang="en-US" sz="4400" dirty="0"/>
              <a:t>Power</a:t>
            </a:r>
          </a:p>
        </p:txBody>
      </p:sp>
      <p:sp>
        <p:nvSpPr>
          <p:cNvPr id="5" name="Content Placeholder 4"/>
          <p:cNvSpPr>
            <a:spLocks noGrp="1"/>
          </p:cNvSpPr>
          <p:nvPr>
            <p:ph idx="1"/>
          </p:nvPr>
        </p:nvSpPr>
        <p:spPr/>
        <p:txBody>
          <a:bodyPr/>
          <a:lstStyle/>
          <a:p>
            <a:r>
              <a:rPr lang="en-US" dirty="0"/>
              <a:t>What is Left?  Power</a:t>
            </a:r>
          </a:p>
          <a:p>
            <a:pPr lvl="1"/>
            <a:r>
              <a:rPr lang="en-US" dirty="0"/>
              <a:t>Inside system cabinet</a:t>
            </a:r>
          </a:p>
        </p:txBody>
      </p:sp>
      <p:pic>
        <p:nvPicPr>
          <p:cNvPr id="96258" name="Picture 2" descr="http://upload.wikimedia.org/wikipedia/commons/thumb/6/62/PSU-Open1.jpg/250px-PSU-Open1.jpg">
            <a:hlinkClick r:id="rId3" tooltip="The top cover has been removed to show the internals of a computer Power supply Unit."/>
          </p:cNvPr>
          <p:cNvPicPr>
            <a:picLocks noChangeAspect="1" noChangeArrowheads="1"/>
          </p:cNvPicPr>
          <p:nvPr/>
        </p:nvPicPr>
        <p:blipFill>
          <a:blip r:embed="rId4" cstate="print"/>
          <a:srcRect/>
          <a:stretch>
            <a:fillRect/>
          </a:stretch>
        </p:blipFill>
        <p:spPr bwMode="auto">
          <a:xfrm>
            <a:off x="609600" y="2362200"/>
            <a:ext cx="5410200" cy="4114801"/>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Software Runs The Machine</a:t>
            </a:r>
          </a:p>
        </p:txBody>
      </p:sp>
      <p:sp>
        <p:nvSpPr>
          <p:cNvPr id="37891" name="Rectangle 3"/>
          <p:cNvSpPr>
            <a:spLocks noGrp="1" noChangeArrowheads="1"/>
          </p:cNvSpPr>
          <p:nvPr>
            <p:ph idx="1"/>
          </p:nvPr>
        </p:nvSpPr>
        <p:spPr/>
        <p:txBody>
          <a:bodyPr/>
          <a:lstStyle/>
          <a:p>
            <a:r>
              <a:rPr lang="en-US" dirty="0"/>
              <a:t>Tells the computer what to do</a:t>
            </a:r>
          </a:p>
          <a:p>
            <a:r>
              <a:rPr lang="en-US" dirty="0"/>
              <a:t>Reason people purchase computers</a:t>
            </a:r>
          </a:p>
          <a:p>
            <a:r>
              <a:rPr lang="en-US" dirty="0"/>
              <a:t>Two types</a:t>
            </a:r>
          </a:p>
          <a:p>
            <a:pPr lvl="1"/>
            <a:r>
              <a:rPr lang="en-US" dirty="0"/>
              <a:t>System software</a:t>
            </a:r>
          </a:p>
          <a:p>
            <a:pPr lvl="1"/>
            <a:r>
              <a:rPr lang="en-US" dirty="0"/>
              <a:t>Application software</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37</a:t>
            </a:fld>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System Software</a:t>
            </a:r>
          </a:p>
        </p:txBody>
      </p:sp>
      <p:sp>
        <p:nvSpPr>
          <p:cNvPr id="38915" name="Rectangle 3"/>
          <p:cNvSpPr>
            <a:spLocks noGrp="1" noChangeArrowheads="1"/>
          </p:cNvSpPr>
          <p:nvPr>
            <p:ph idx="1"/>
          </p:nvPr>
        </p:nvSpPr>
        <p:spPr>
          <a:xfrm>
            <a:off x="304800" y="1219200"/>
            <a:ext cx="7315200" cy="5257800"/>
          </a:xfrm>
        </p:spPr>
        <p:txBody>
          <a:bodyPr>
            <a:normAutofit fontScale="92500" lnSpcReduction="20000"/>
          </a:bodyPr>
          <a:lstStyle/>
          <a:p>
            <a:r>
              <a:rPr lang="en-US" dirty="0"/>
              <a:t>Most important software</a:t>
            </a:r>
          </a:p>
          <a:p>
            <a:r>
              <a:rPr lang="en-US" dirty="0"/>
              <a:t>controls the computer’s hardware </a:t>
            </a:r>
          </a:p>
          <a:p>
            <a:r>
              <a:rPr lang="en-US" dirty="0"/>
              <a:t>Operating system</a:t>
            </a:r>
          </a:p>
          <a:p>
            <a:pPr lvl="1"/>
            <a:r>
              <a:rPr lang="en-US" dirty="0"/>
              <a:t>tells the computer how to use its own components. </a:t>
            </a:r>
          </a:p>
          <a:p>
            <a:pPr lvl="2"/>
            <a:r>
              <a:rPr lang="en-US" dirty="0"/>
              <a:t>Windows XP</a:t>
            </a:r>
          </a:p>
          <a:p>
            <a:r>
              <a:rPr lang="en-US" dirty="0"/>
              <a:t>Network operating system (OS)</a:t>
            </a:r>
          </a:p>
          <a:p>
            <a:pPr lvl="1"/>
            <a:r>
              <a:rPr lang="en-US" dirty="0"/>
              <a:t>allows computers to communicate and share data across a network</a:t>
            </a:r>
          </a:p>
          <a:p>
            <a:pPr lvl="2"/>
            <a:r>
              <a:rPr lang="en-US" dirty="0"/>
              <a:t>Windows Server 2003</a:t>
            </a:r>
          </a:p>
          <a:p>
            <a:r>
              <a:rPr lang="en-US" dirty="0"/>
              <a:t>Utility</a:t>
            </a:r>
          </a:p>
          <a:p>
            <a:pPr lvl="1"/>
            <a:r>
              <a:rPr lang="en-US" dirty="0"/>
              <a:t>makes the computer system easier to use or performs highly specialized functions.</a:t>
            </a:r>
          </a:p>
          <a:p>
            <a:pPr lvl="2"/>
            <a:r>
              <a:rPr lang="en-US" dirty="0"/>
              <a:t>Norton Utilities</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38</a:t>
            </a:fld>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Application Software</a:t>
            </a:r>
          </a:p>
        </p:txBody>
      </p:sp>
      <p:sp>
        <p:nvSpPr>
          <p:cNvPr id="39939" name="Rectangle 3"/>
          <p:cNvSpPr>
            <a:spLocks noGrp="1" noChangeArrowheads="1"/>
          </p:cNvSpPr>
          <p:nvPr>
            <p:ph idx="1"/>
          </p:nvPr>
        </p:nvSpPr>
        <p:spPr>
          <a:xfrm>
            <a:off x="304800" y="1219200"/>
            <a:ext cx="7315200" cy="5181600"/>
          </a:xfrm>
        </p:spPr>
        <p:txBody>
          <a:bodyPr>
            <a:normAutofit lnSpcReduction="10000"/>
          </a:bodyPr>
          <a:lstStyle/>
          <a:p>
            <a:r>
              <a:rPr lang="en-US" dirty="0"/>
              <a:t>Accomplishes a specific task</a:t>
            </a:r>
          </a:p>
          <a:p>
            <a:r>
              <a:rPr lang="en-US" dirty="0"/>
              <a:t>Most common type of software</a:t>
            </a:r>
          </a:p>
          <a:p>
            <a:pPr lvl="1"/>
            <a:r>
              <a:rPr lang="en-US" dirty="0"/>
              <a:t>Word processors</a:t>
            </a:r>
          </a:p>
          <a:p>
            <a:pPr lvl="1"/>
            <a:r>
              <a:rPr lang="en-US" dirty="0"/>
              <a:t>Spreadsheet</a:t>
            </a:r>
          </a:p>
          <a:p>
            <a:pPr lvl="1"/>
            <a:r>
              <a:rPr lang="en-US" dirty="0"/>
              <a:t>Database Management</a:t>
            </a:r>
          </a:p>
          <a:p>
            <a:pPr lvl="1"/>
            <a:r>
              <a:rPr lang="en-US" dirty="0"/>
              <a:t>Presentation</a:t>
            </a:r>
          </a:p>
          <a:p>
            <a:pPr lvl="1"/>
            <a:r>
              <a:rPr lang="en-US" dirty="0"/>
              <a:t>Graphics</a:t>
            </a:r>
          </a:p>
          <a:p>
            <a:pPr lvl="1"/>
            <a:r>
              <a:rPr lang="en-US" dirty="0"/>
              <a:t>Multimedia authoring</a:t>
            </a:r>
          </a:p>
          <a:p>
            <a:pPr lvl="1"/>
            <a:r>
              <a:rPr lang="en-US" dirty="0"/>
              <a:t>Entertainment and Education</a:t>
            </a:r>
          </a:p>
          <a:p>
            <a:pPr lvl="1"/>
            <a:r>
              <a:rPr lang="en-US" dirty="0"/>
              <a:t>Games</a:t>
            </a:r>
          </a:p>
          <a:p>
            <a:pPr lvl="1"/>
            <a:r>
              <a:rPr lang="en-US" dirty="0"/>
              <a:t>Web Design tools and web browsers</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39</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TW" dirty="0">
                <a:ea typeface="新細明體" pitchFamily="18" charset="-120"/>
              </a:rPr>
              <a:t>Looking Inside Computer System</a:t>
            </a:r>
          </a:p>
        </p:txBody>
      </p:sp>
      <p:sp>
        <p:nvSpPr>
          <p:cNvPr id="6148" name="Rectangle 3"/>
          <p:cNvSpPr>
            <a:spLocks noGrp="1" noChangeArrowheads="1"/>
          </p:cNvSpPr>
          <p:nvPr>
            <p:ph type="body" idx="1"/>
          </p:nvPr>
        </p:nvSpPr>
        <p:spPr>
          <a:xfrm>
            <a:off x="304800" y="1219200"/>
            <a:ext cx="7315200" cy="5334000"/>
          </a:xfrm>
        </p:spPr>
        <p:txBody>
          <a:bodyPr/>
          <a:lstStyle/>
          <a:p>
            <a:r>
              <a:rPr lang="en-US" sz="2800" dirty="0"/>
              <a:t>Most people believe that computers must be extremely complicated devices, because they perform such amazing tasks</a:t>
            </a:r>
          </a:p>
          <a:p>
            <a:r>
              <a:rPr lang="en-US" sz="2800" dirty="0"/>
              <a:t>Computer is a collection of parts, which are categorized according to the kinds of work they do </a:t>
            </a:r>
          </a:p>
          <a:p>
            <a:r>
              <a:rPr lang="en-US" sz="2800" dirty="0"/>
              <a:t>Glimpse inside a standard desktop computer </a:t>
            </a:r>
          </a:p>
          <a:p>
            <a:r>
              <a:rPr lang="en-US" sz="2800" dirty="0"/>
              <a:t>How these components work together and allow you to interact with the system</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Computer data</a:t>
            </a:r>
          </a:p>
        </p:txBody>
      </p:sp>
      <p:sp>
        <p:nvSpPr>
          <p:cNvPr id="40963" name="Rectangle 3"/>
          <p:cNvSpPr>
            <a:spLocks noGrp="1" noChangeArrowheads="1"/>
          </p:cNvSpPr>
          <p:nvPr>
            <p:ph idx="1"/>
          </p:nvPr>
        </p:nvSpPr>
        <p:spPr/>
        <p:txBody>
          <a:bodyPr/>
          <a:lstStyle/>
          <a:p>
            <a:r>
              <a:rPr lang="en-US" dirty="0"/>
              <a:t>Fact with no meaning on its own</a:t>
            </a:r>
          </a:p>
          <a:p>
            <a:r>
              <a:rPr lang="en-US" dirty="0"/>
              <a:t>Stored using the binary number system</a:t>
            </a:r>
          </a:p>
          <a:p>
            <a:r>
              <a:rPr lang="en-US" dirty="0"/>
              <a:t>Data can be organized into files</a:t>
            </a:r>
          </a:p>
          <a:p>
            <a:pPr lvl="1"/>
            <a:r>
              <a:rPr lang="en-US" dirty="0"/>
              <a:t>A file is simply a set of data that has been given a name.</a:t>
            </a:r>
          </a:p>
          <a:p>
            <a:pPr lvl="1"/>
            <a:r>
              <a:rPr lang="en-US" dirty="0"/>
              <a:t> A file that the user can open and use is often called a </a:t>
            </a:r>
            <a:r>
              <a:rPr lang="en-US" u="sng" dirty="0"/>
              <a:t>document.</a:t>
            </a:r>
            <a:r>
              <a:rPr lang="en-US" dirty="0"/>
              <a:t> </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40</a:t>
            </a:fld>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533400" y="228600"/>
            <a:ext cx="7086600" cy="911225"/>
          </a:xfrm>
        </p:spPr>
        <p:txBody>
          <a:bodyPr/>
          <a:lstStyle/>
          <a:p>
            <a:pPr eaLnBrk="1" hangingPunct="1"/>
            <a:r>
              <a:rPr lang="en-US" altLang="zh-TW" dirty="0">
                <a:ea typeface="新細明體" pitchFamily="18" charset="-120"/>
              </a:rPr>
              <a:t>Computer Users</a:t>
            </a:r>
          </a:p>
        </p:txBody>
      </p:sp>
      <p:sp>
        <p:nvSpPr>
          <p:cNvPr id="18436" name="Rectangle 3"/>
          <p:cNvSpPr>
            <a:spLocks noGrp="1" noChangeArrowheads="1"/>
          </p:cNvSpPr>
          <p:nvPr>
            <p:ph type="body" idx="1"/>
          </p:nvPr>
        </p:nvSpPr>
        <p:spPr>
          <a:xfrm>
            <a:off x="609600" y="1219200"/>
            <a:ext cx="7010400" cy="4835525"/>
          </a:xfrm>
        </p:spPr>
        <p:txBody>
          <a:bodyPr/>
          <a:lstStyle/>
          <a:p>
            <a:pPr eaLnBrk="1" hangingPunct="1"/>
            <a:r>
              <a:rPr lang="en-US" altLang="zh-TW" dirty="0">
                <a:ea typeface="新細明體" pitchFamily="18" charset="-120"/>
              </a:rPr>
              <a:t>User’s Role depends on ability</a:t>
            </a:r>
          </a:p>
          <a:p>
            <a:r>
              <a:rPr lang="en-US" altLang="zh-TW" dirty="0">
                <a:ea typeface="新細明體" pitchFamily="18" charset="-120"/>
              </a:rPr>
              <a:t>Setup the system</a:t>
            </a:r>
          </a:p>
          <a:p>
            <a:r>
              <a:rPr lang="en-US" altLang="zh-TW" dirty="0">
                <a:ea typeface="新細明體" pitchFamily="18" charset="-120"/>
              </a:rPr>
              <a:t>Install software</a:t>
            </a:r>
          </a:p>
          <a:p>
            <a:r>
              <a:rPr lang="en-US" altLang="zh-TW" dirty="0">
                <a:ea typeface="新細明體" pitchFamily="18" charset="-120"/>
              </a:rPr>
              <a:t>Running the Programs</a:t>
            </a:r>
          </a:p>
          <a:p>
            <a:r>
              <a:rPr lang="en-US" altLang="zh-TW" dirty="0">
                <a:ea typeface="新細明體" pitchFamily="18" charset="-120"/>
              </a:rPr>
              <a:t>Manage files</a:t>
            </a:r>
          </a:p>
          <a:p>
            <a:r>
              <a:rPr lang="en-US" altLang="zh-TW" dirty="0">
                <a:ea typeface="新細明體" pitchFamily="18" charset="-120"/>
              </a:rPr>
              <a:t>Maintain the system</a:t>
            </a:r>
          </a:p>
          <a:p>
            <a:pPr lvl="1" eaLnBrk="1" hangingPunct="1"/>
            <a:endParaRPr lang="zh-TW" altLang="en-US"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533400" y="228600"/>
            <a:ext cx="7086600" cy="911225"/>
          </a:xfrm>
        </p:spPr>
        <p:txBody>
          <a:bodyPr/>
          <a:lstStyle/>
          <a:p>
            <a:pPr eaLnBrk="1" hangingPunct="1"/>
            <a:r>
              <a:rPr lang="en-US" altLang="zh-TW" dirty="0">
                <a:ea typeface="新細明體" pitchFamily="18" charset="-120"/>
              </a:rPr>
              <a:t>User less Computers</a:t>
            </a:r>
          </a:p>
        </p:txBody>
      </p:sp>
      <p:sp>
        <p:nvSpPr>
          <p:cNvPr id="18436" name="Rectangle 3"/>
          <p:cNvSpPr>
            <a:spLocks noGrp="1" noChangeArrowheads="1"/>
          </p:cNvSpPr>
          <p:nvPr>
            <p:ph type="body" idx="1"/>
          </p:nvPr>
        </p:nvSpPr>
        <p:spPr/>
        <p:txBody>
          <a:bodyPr/>
          <a:lstStyle/>
          <a:p>
            <a:r>
              <a:rPr lang="en-US" altLang="zh-TW" dirty="0">
                <a:ea typeface="新細明體" pitchFamily="18" charset="-120"/>
              </a:rPr>
              <a:t>Run with no user input</a:t>
            </a:r>
          </a:p>
          <a:p>
            <a:r>
              <a:rPr lang="en-US" altLang="zh-TW" dirty="0">
                <a:ea typeface="新細明體" pitchFamily="18" charset="-120"/>
              </a:rPr>
              <a:t>Automated systems</a:t>
            </a:r>
          </a:p>
          <a:p>
            <a:pPr lvl="1"/>
            <a:r>
              <a:rPr lang="en-US" dirty="0"/>
              <a:t>A car's on board computer</a:t>
            </a:r>
          </a:p>
          <a:p>
            <a:pPr lvl="1"/>
            <a:r>
              <a:rPr lang="en-US" altLang="zh-TW" dirty="0">
                <a:ea typeface="新細明體" pitchFamily="18" charset="-120"/>
              </a:rPr>
              <a:t>Home appliances</a:t>
            </a:r>
          </a:p>
          <a:p>
            <a:pPr lvl="2"/>
            <a:r>
              <a:rPr lang="en-US" altLang="zh-TW" dirty="0">
                <a:ea typeface="新細明體" pitchFamily="18" charset="-120"/>
              </a:rPr>
              <a:t>Washers and dryers</a:t>
            </a:r>
          </a:p>
          <a:p>
            <a:pPr lvl="1"/>
            <a:r>
              <a:rPr lang="en-US" altLang="zh-TW" dirty="0">
                <a:ea typeface="新細明體" pitchFamily="18" charset="-120"/>
              </a:rPr>
              <a:t>Security systems</a:t>
            </a:r>
          </a:p>
          <a:p>
            <a:pPr lvl="1"/>
            <a:r>
              <a:rPr lang="en-US" altLang="zh-TW" dirty="0">
                <a:ea typeface="新細明體" pitchFamily="18" charset="-120"/>
              </a:rPr>
              <a:t>Navigation systems</a:t>
            </a:r>
          </a:p>
          <a:p>
            <a:r>
              <a:rPr lang="en-US" altLang="zh-TW" dirty="0">
                <a:ea typeface="新細明體" pitchFamily="18" charset="-120"/>
              </a:rPr>
              <a:t>Typically controlled by their own operating systems</a:t>
            </a:r>
            <a:endParaRPr lang="zh-TW" altLang="en-US"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43</a:t>
            </a:fld>
            <a:endParaRPr lang="en-US" dirty="0"/>
          </a:p>
        </p:txBody>
      </p:sp>
      <p:sp>
        <p:nvSpPr>
          <p:cNvPr id="16387" name="Rectangle 1"/>
          <p:cNvSpPr>
            <a:spLocks noGrp="1" noChangeArrowheads="1"/>
          </p:cNvSpPr>
          <p:nvPr>
            <p:ph type="title" idx="4294967295"/>
          </p:nvPr>
        </p:nvSpPr>
        <p:spPr>
          <a:xfrm>
            <a:off x="914400" y="304800"/>
            <a:ext cx="8001000" cy="6096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Summary</a:t>
            </a:r>
          </a:p>
        </p:txBody>
      </p:sp>
      <p:sp>
        <p:nvSpPr>
          <p:cNvPr id="5" name="Rectangle 3"/>
          <p:cNvSpPr>
            <a:spLocks noGrp="1" noChangeArrowheads="1"/>
          </p:cNvSpPr>
          <p:nvPr>
            <p:ph idx="1"/>
          </p:nvPr>
        </p:nvSpPr>
        <p:spPr>
          <a:xfrm>
            <a:off x="457200" y="1219200"/>
            <a:ext cx="7315200" cy="5257800"/>
          </a:xfrm>
        </p:spPr>
        <p:txBody>
          <a:bodyPr>
            <a:normAutofit/>
          </a:bodyPr>
          <a:lstStyle/>
          <a:p>
            <a:r>
              <a:rPr lang="en-US" dirty="0">
                <a:latin typeface="Arial" pitchFamily="34" charset="0"/>
                <a:cs typeface="Arial" pitchFamily="34" charset="0"/>
              </a:rPr>
              <a:t>Parts of the Computer System</a:t>
            </a:r>
          </a:p>
          <a:p>
            <a:pPr lvl="1"/>
            <a:r>
              <a:rPr lang="en-US" dirty="0">
                <a:latin typeface="Arial" pitchFamily="34" charset="0"/>
                <a:cs typeface="Arial" pitchFamily="34" charset="0"/>
              </a:rPr>
              <a:t>Hardware, Software, Data, People</a:t>
            </a:r>
          </a:p>
          <a:p>
            <a:r>
              <a:rPr lang="en-US" dirty="0">
                <a:latin typeface="Arial" pitchFamily="34" charset="0"/>
                <a:cs typeface="Arial" pitchFamily="34" charset="0"/>
              </a:rPr>
              <a:t>Information Processing Cycle</a:t>
            </a:r>
          </a:p>
          <a:p>
            <a:pPr lvl="1"/>
            <a:r>
              <a:rPr lang="en-US" dirty="0">
                <a:latin typeface="Arial" pitchFamily="34" charset="0"/>
                <a:cs typeface="Arial" pitchFamily="34" charset="0"/>
              </a:rPr>
              <a:t>Input, Processing, Output, Storage</a:t>
            </a:r>
          </a:p>
          <a:p>
            <a:r>
              <a:rPr lang="en-US" dirty="0">
                <a:latin typeface="Arial" pitchFamily="34" charset="0"/>
                <a:cs typeface="Arial" pitchFamily="34" charset="0"/>
              </a:rPr>
              <a:t>Computer Hardware</a:t>
            </a:r>
          </a:p>
          <a:p>
            <a:pPr lvl="1"/>
            <a:r>
              <a:rPr lang="en-US" dirty="0">
                <a:latin typeface="Arial" pitchFamily="34" charset="0"/>
                <a:cs typeface="Arial" pitchFamily="34" charset="0"/>
              </a:rPr>
              <a:t>Processor, Memory, Motherboard</a:t>
            </a:r>
          </a:p>
          <a:p>
            <a:pPr lvl="1"/>
            <a:r>
              <a:rPr lang="en-US" dirty="0">
                <a:latin typeface="Arial" pitchFamily="34" charset="0"/>
                <a:cs typeface="Arial" pitchFamily="34" charset="0"/>
              </a:rPr>
              <a:t>Input Devices Output devices</a:t>
            </a:r>
          </a:p>
          <a:p>
            <a:pPr lvl="1"/>
            <a:r>
              <a:rPr lang="en-US" dirty="0">
                <a:latin typeface="Arial" pitchFamily="34" charset="0"/>
                <a:cs typeface="Arial" pitchFamily="34" charset="0"/>
              </a:rPr>
              <a:t>Storage Devices</a:t>
            </a:r>
          </a:p>
          <a:p>
            <a:r>
              <a:rPr lang="en-US" dirty="0">
                <a:latin typeface="Arial" pitchFamily="34" charset="0"/>
                <a:cs typeface="Arial" pitchFamily="34" charset="0"/>
              </a:rPr>
              <a:t>Computer Software</a:t>
            </a:r>
          </a:p>
          <a:p>
            <a:r>
              <a:rPr lang="en-US" dirty="0">
                <a:latin typeface="Arial" pitchFamily="34" charset="0"/>
                <a:cs typeface="Arial" pitchFamily="34" charset="0"/>
              </a:rPr>
              <a:t>Computer Users</a:t>
            </a:r>
          </a:p>
          <a:p>
            <a:pPr lvl="1"/>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33400" y="304800"/>
            <a:ext cx="7086600" cy="835025"/>
          </a:xfrm>
        </p:spPr>
        <p:txBody>
          <a:bodyPr/>
          <a:lstStyle/>
          <a:p>
            <a:pPr eaLnBrk="1" hangingPunct="1"/>
            <a:r>
              <a:rPr lang="en-US" altLang="zh-TW" dirty="0">
                <a:ea typeface="新細明體" pitchFamily="18" charset="-120"/>
              </a:rPr>
              <a:t>Parts of the Computer System</a:t>
            </a:r>
          </a:p>
        </p:txBody>
      </p:sp>
      <p:sp>
        <p:nvSpPr>
          <p:cNvPr id="5124" name="Rectangle 3"/>
          <p:cNvSpPr>
            <a:spLocks noGrp="1" noChangeArrowheads="1"/>
          </p:cNvSpPr>
          <p:nvPr>
            <p:ph type="body" idx="1"/>
          </p:nvPr>
        </p:nvSpPr>
        <p:spPr/>
        <p:txBody>
          <a:bodyPr/>
          <a:lstStyle/>
          <a:p>
            <a:pPr eaLnBrk="1" hangingPunct="1"/>
            <a:r>
              <a:rPr lang="en-US" altLang="zh-TW" dirty="0">
                <a:ea typeface="新細明體" pitchFamily="18" charset="-120"/>
              </a:rPr>
              <a:t>Computer systems have four parts</a:t>
            </a:r>
          </a:p>
          <a:p>
            <a:pPr lvl="1" eaLnBrk="1" hangingPunct="1"/>
            <a:r>
              <a:rPr lang="en-US" altLang="zh-TW" dirty="0">
                <a:ea typeface="新細明體" pitchFamily="18" charset="-120"/>
              </a:rPr>
              <a:t>Hardware</a:t>
            </a:r>
          </a:p>
          <a:p>
            <a:pPr lvl="1" eaLnBrk="1" hangingPunct="1"/>
            <a:r>
              <a:rPr lang="en-US" altLang="zh-TW" dirty="0">
                <a:ea typeface="新細明體" pitchFamily="18" charset="-120"/>
              </a:rPr>
              <a:t>Software</a:t>
            </a:r>
          </a:p>
          <a:p>
            <a:pPr lvl="1" eaLnBrk="1" hangingPunct="1"/>
            <a:r>
              <a:rPr lang="en-US" altLang="zh-TW" dirty="0">
                <a:ea typeface="新細明體" pitchFamily="18" charset="-120"/>
              </a:rPr>
              <a:t>Data</a:t>
            </a:r>
          </a:p>
          <a:p>
            <a:pPr lvl="1" eaLnBrk="1" hangingPunct="1"/>
            <a:r>
              <a:rPr lang="en-US" altLang="zh-TW" dirty="0">
                <a:ea typeface="新細明體" pitchFamily="18" charset="-120"/>
              </a:rPr>
              <a:t>User</a:t>
            </a:r>
          </a:p>
        </p:txBody>
      </p:sp>
      <p:pic>
        <p:nvPicPr>
          <p:cNvPr id="5125" name="Picture 7" descr="parts"/>
          <p:cNvPicPr>
            <a:picLocks noChangeAspect="1" noChangeArrowheads="1"/>
          </p:cNvPicPr>
          <p:nvPr/>
        </p:nvPicPr>
        <p:blipFill>
          <a:blip r:embed="rId3" cstate="print"/>
          <a:srcRect/>
          <a:stretch>
            <a:fillRect/>
          </a:stretch>
        </p:blipFill>
        <p:spPr bwMode="auto">
          <a:xfrm>
            <a:off x="1905000" y="2819400"/>
            <a:ext cx="5651500" cy="3482822"/>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533400" y="304801"/>
            <a:ext cx="7086600" cy="762000"/>
          </a:xfrm>
        </p:spPr>
        <p:txBody>
          <a:bodyPr/>
          <a:lstStyle/>
          <a:p>
            <a:pPr eaLnBrk="1" hangingPunct="1"/>
            <a:r>
              <a:rPr lang="en-US" altLang="zh-TW" dirty="0">
                <a:ea typeface="新細明體" pitchFamily="18" charset="-120"/>
              </a:rPr>
              <a:t>Hardware</a:t>
            </a:r>
          </a:p>
        </p:txBody>
      </p:sp>
      <p:sp>
        <p:nvSpPr>
          <p:cNvPr id="6148" name="Rectangle 3"/>
          <p:cNvSpPr>
            <a:spLocks noGrp="1" noChangeArrowheads="1"/>
          </p:cNvSpPr>
          <p:nvPr>
            <p:ph type="body" idx="1"/>
          </p:nvPr>
        </p:nvSpPr>
        <p:spPr>
          <a:xfrm>
            <a:off x="304800" y="1219200"/>
            <a:ext cx="7315200" cy="5334000"/>
          </a:xfrm>
        </p:spPr>
        <p:txBody>
          <a:bodyPr/>
          <a:lstStyle/>
          <a:p>
            <a:r>
              <a:rPr lang="en-US" altLang="zh-TW" dirty="0">
                <a:ea typeface="新細明體" pitchFamily="18" charset="-120"/>
              </a:rPr>
              <a:t>Mechanical devices in the computer</a:t>
            </a:r>
          </a:p>
          <a:p>
            <a:r>
              <a:rPr lang="en-US" altLang="zh-TW" dirty="0">
                <a:ea typeface="新細明體" pitchFamily="18" charset="-120"/>
              </a:rPr>
              <a:t>Anything that can be touched</a:t>
            </a:r>
          </a:p>
          <a:p>
            <a:pPr lvl="1"/>
            <a:r>
              <a:rPr lang="en-US" altLang="zh-TW" dirty="0">
                <a:ea typeface="新細明體" pitchFamily="18" charset="-120"/>
              </a:rPr>
              <a:t>e.g. printer, keyboard, PDA etc.</a:t>
            </a:r>
          </a:p>
          <a:p>
            <a:r>
              <a:rPr lang="en-US" dirty="0"/>
              <a:t>consists of interconnected electronic devices that you can use to control the computer’s operation, input, and output.</a:t>
            </a:r>
          </a:p>
          <a:p>
            <a:r>
              <a:rPr lang="en-US" dirty="0"/>
              <a:t>generic term </a:t>
            </a:r>
            <a:r>
              <a:rPr lang="en-US" b="1" u="sng" dirty="0"/>
              <a:t>device</a:t>
            </a:r>
            <a:r>
              <a:rPr lang="en-US" dirty="0"/>
              <a:t> refers to any piece of hardware</a:t>
            </a:r>
            <a:endParaRPr lang="en-US" altLang="zh-TW" dirty="0">
              <a:ea typeface="新細明體" pitchFamily="18" charset="-120"/>
            </a:endParaRPr>
          </a:p>
          <a:p>
            <a:pPr lvl="2"/>
            <a:endParaRPr lang="en-US" altLang="zh-TW" dirty="0">
              <a:ea typeface="新細明體" pitchFamily="18" charset="-120"/>
            </a:endParaRPr>
          </a:p>
          <a:p>
            <a:pPr lvl="1" eaLnBrk="1" hangingPunct="1"/>
            <a:endParaRPr lang="zh-TW" altLang="en-US"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304801"/>
            <a:ext cx="7162800" cy="762000"/>
          </a:xfrm>
        </p:spPr>
        <p:txBody>
          <a:bodyPr/>
          <a:lstStyle/>
          <a:p>
            <a:pPr eaLnBrk="1" hangingPunct="1"/>
            <a:r>
              <a:rPr lang="en-US" altLang="zh-TW" dirty="0">
                <a:ea typeface="新細明體" pitchFamily="18" charset="-120"/>
              </a:rPr>
              <a:t>Software</a:t>
            </a:r>
          </a:p>
        </p:txBody>
      </p:sp>
      <p:sp>
        <p:nvSpPr>
          <p:cNvPr id="6148" name="Rectangle 3"/>
          <p:cNvSpPr>
            <a:spLocks noGrp="1" noChangeArrowheads="1"/>
          </p:cNvSpPr>
          <p:nvPr>
            <p:ph type="body" idx="1"/>
          </p:nvPr>
        </p:nvSpPr>
        <p:spPr>
          <a:xfrm>
            <a:off x="304800" y="1219200"/>
            <a:ext cx="7315200" cy="5334000"/>
          </a:xfrm>
        </p:spPr>
        <p:txBody>
          <a:bodyPr/>
          <a:lstStyle/>
          <a:p>
            <a:r>
              <a:rPr lang="en-US" dirty="0"/>
              <a:t>Set of instructions that makes the computer perform tasks</a:t>
            </a:r>
            <a:endParaRPr lang="en-US" altLang="zh-TW" dirty="0">
              <a:ea typeface="新細明體" pitchFamily="18" charset="-120"/>
            </a:endParaRPr>
          </a:p>
          <a:p>
            <a:r>
              <a:rPr lang="en-US" altLang="zh-TW" dirty="0">
                <a:ea typeface="新細明體" pitchFamily="18" charset="-120"/>
              </a:rPr>
              <a:t>Tell the computer what to do</a:t>
            </a:r>
          </a:p>
          <a:p>
            <a:r>
              <a:rPr lang="en-US" altLang="zh-TW" dirty="0">
                <a:ea typeface="新細明體" pitchFamily="18" charset="-120"/>
              </a:rPr>
              <a:t>Also called a program</a:t>
            </a:r>
          </a:p>
          <a:p>
            <a:r>
              <a:rPr lang="en-US" altLang="zh-TW" dirty="0">
                <a:ea typeface="新細明體" pitchFamily="18" charset="-120"/>
              </a:rPr>
              <a:t>Thousands of programs exist</a:t>
            </a:r>
          </a:p>
          <a:p>
            <a:pPr lvl="1"/>
            <a:r>
              <a:rPr lang="en-US" dirty="0"/>
              <a:t>Some for computer’s own use</a:t>
            </a:r>
          </a:p>
          <a:p>
            <a:pPr lvl="1"/>
            <a:r>
              <a:rPr lang="en-US" dirty="0"/>
              <a:t>Some for the service of the user</a:t>
            </a:r>
          </a:p>
          <a:p>
            <a:r>
              <a:rPr lang="en-US" dirty="0">
                <a:ea typeface="Times"/>
                <a:cs typeface="Times"/>
              </a:rPr>
              <a:t>Reason majority of the people would want to purchase a computer</a:t>
            </a:r>
          </a:p>
          <a:p>
            <a:pPr lvl="1"/>
            <a:r>
              <a:rPr lang="en-US" dirty="0">
                <a:cs typeface="Times"/>
              </a:rPr>
              <a:t>E-mail, type letters, play games etc.</a:t>
            </a:r>
            <a:endParaRPr lang="en-US" dirty="0"/>
          </a:p>
          <a:p>
            <a:pPr lvl="2"/>
            <a:endParaRPr lang="en-US" altLang="zh-TW" dirty="0">
              <a:ea typeface="新細明體" pitchFamily="18" charset="-120"/>
            </a:endParaRPr>
          </a:p>
          <a:p>
            <a:pPr lvl="1" eaLnBrk="1" hangingPunct="1"/>
            <a:endParaRPr lang="zh-TW" altLang="en-US"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3400" y="304801"/>
            <a:ext cx="7086600" cy="762000"/>
          </a:xfrm>
        </p:spPr>
        <p:txBody>
          <a:bodyPr/>
          <a:lstStyle/>
          <a:p>
            <a:pPr eaLnBrk="1" hangingPunct="1"/>
            <a:r>
              <a:rPr lang="en-US" altLang="zh-TW" dirty="0">
                <a:ea typeface="新細明體" pitchFamily="18" charset="-120"/>
              </a:rPr>
              <a:t>Data</a:t>
            </a:r>
          </a:p>
        </p:txBody>
      </p:sp>
      <p:sp>
        <p:nvSpPr>
          <p:cNvPr id="7172" name="Rectangle 3"/>
          <p:cNvSpPr>
            <a:spLocks noGrp="1" noChangeArrowheads="1"/>
          </p:cNvSpPr>
          <p:nvPr>
            <p:ph type="body" idx="1"/>
          </p:nvPr>
        </p:nvSpPr>
        <p:spPr>
          <a:xfrm>
            <a:off x="304800" y="1219200"/>
            <a:ext cx="3733800" cy="4835525"/>
          </a:xfrm>
        </p:spPr>
        <p:txBody>
          <a:bodyPr/>
          <a:lstStyle/>
          <a:p>
            <a:r>
              <a:rPr lang="en-US" altLang="zh-TW" dirty="0">
                <a:ea typeface="新細明體" pitchFamily="18" charset="-120"/>
              </a:rPr>
              <a:t>Pieces of information / individual facts</a:t>
            </a:r>
          </a:p>
          <a:p>
            <a:r>
              <a:rPr lang="en-US" dirty="0"/>
              <a:t>By themselves do not make much sense</a:t>
            </a:r>
          </a:p>
          <a:p>
            <a:r>
              <a:rPr lang="en-US" altLang="zh-TW" dirty="0">
                <a:ea typeface="新細明體" pitchFamily="18" charset="-120"/>
              </a:rPr>
              <a:t>Computers organize and present data</a:t>
            </a: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8</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962400" y="1371600"/>
            <a:ext cx="3505200" cy="5105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304800"/>
            <a:ext cx="7162800" cy="835025"/>
          </a:xfrm>
        </p:spPr>
        <p:txBody>
          <a:bodyPr/>
          <a:lstStyle/>
          <a:p>
            <a:pPr eaLnBrk="1" hangingPunct="1"/>
            <a:r>
              <a:rPr lang="en-US" altLang="zh-TW" dirty="0">
                <a:ea typeface="新細明體" pitchFamily="18" charset="-120"/>
              </a:rPr>
              <a:t>Users</a:t>
            </a:r>
          </a:p>
        </p:txBody>
      </p:sp>
      <p:sp>
        <p:nvSpPr>
          <p:cNvPr id="7172" name="Rectangle 3"/>
          <p:cNvSpPr>
            <a:spLocks noGrp="1" noChangeArrowheads="1"/>
          </p:cNvSpPr>
          <p:nvPr>
            <p:ph type="body" idx="1"/>
          </p:nvPr>
        </p:nvSpPr>
        <p:spPr/>
        <p:txBody>
          <a:bodyPr/>
          <a:lstStyle/>
          <a:p>
            <a:r>
              <a:rPr lang="en-US" altLang="zh-TW" dirty="0">
                <a:ea typeface="新細明體" pitchFamily="18" charset="-120"/>
              </a:rPr>
              <a:t>People operating the computer</a:t>
            </a:r>
          </a:p>
          <a:p>
            <a:endParaRPr lang="en-US" altLang="zh-TW" dirty="0">
              <a:ea typeface="新細明體" pitchFamily="18" charset="-120"/>
            </a:endParaRPr>
          </a:p>
          <a:p>
            <a:r>
              <a:rPr lang="en-US" altLang="zh-TW" dirty="0">
                <a:ea typeface="新細明體" pitchFamily="18" charset="-120"/>
              </a:rPr>
              <a:t>Most important part</a:t>
            </a:r>
          </a:p>
          <a:p>
            <a:endParaRPr lang="en-US" altLang="zh-TW" dirty="0">
              <a:ea typeface="新細明體" pitchFamily="18" charset="-120"/>
            </a:endParaRPr>
          </a:p>
          <a:p>
            <a:r>
              <a:rPr lang="en-US" altLang="zh-TW" dirty="0">
                <a:ea typeface="新細明體" pitchFamily="18" charset="-120"/>
              </a:rPr>
              <a:t>Tell the computer what to do</a:t>
            </a:r>
          </a:p>
          <a:p>
            <a:pPr lvl="1"/>
            <a:r>
              <a:rPr lang="en-US" altLang="zh-TW" dirty="0">
                <a:ea typeface="新細明體" pitchFamily="18" charset="-120"/>
              </a:rPr>
              <a:t>User less computers?</a:t>
            </a:r>
          </a:p>
          <a:p>
            <a:pPr lvl="1"/>
            <a:r>
              <a:rPr lang="en-US" dirty="0"/>
              <a:t>people still design, build, program, and repair computer systems.</a:t>
            </a:r>
            <a:endParaRPr lang="en-US" altLang="zh-TW" dirty="0">
              <a:ea typeface="新細明體" pitchFamily="18" charset="-120"/>
            </a:endParaRPr>
          </a:p>
        </p:txBody>
      </p:sp>
      <p:sp>
        <p:nvSpPr>
          <p:cNvPr id="5"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9</a:t>
            </a:fld>
            <a:endParaRPr lang="en-US" dirty="0"/>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Virtual_Slide_Template_Final</Template>
  <TotalTime>4072</TotalTime>
  <Words>4185</Words>
  <Application>Microsoft Office PowerPoint</Application>
  <PresentationFormat>On-screen Show (4:3)</PresentationFormat>
  <Paragraphs>475</Paragraphs>
  <Slides>43</Slides>
  <Notes>39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Batang</vt:lpstr>
      <vt:lpstr>Arial</vt:lpstr>
      <vt:lpstr>Century Gothic</vt:lpstr>
      <vt:lpstr>Garamond</vt:lpstr>
      <vt:lpstr>Google Sans</vt:lpstr>
      <vt:lpstr>indivisible</vt:lpstr>
      <vt:lpstr>LucidaSansUnicode</vt:lpstr>
      <vt:lpstr>Roboto</vt:lpstr>
      <vt:lpstr>Söhne</vt:lpstr>
      <vt:lpstr>Tahoma</vt:lpstr>
      <vt:lpstr>Tahoma-Bold</vt:lpstr>
      <vt:lpstr>Times</vt:lpstr>
      <vt:lpstr>Times New Roman</vt:lpstr>
      <vt:lpstr>Wingdings</vt:lpstr>
      <vt:lpstr>Edge</vt:lpstr>
      <vt:lpstr>CSC 101 Introduction to Computing  Lecture 3 </vt:lpstr>
      <vt:lpstr>Last Lecture Summary I</vt:lpstr>
      <vt:lpstr>Last Lecture Summary II</vt:lpstr>
      <vt:lpstr>Looking Inside Computer System</vt:lpstr>
      <vt:lpstr>Parts of the Computer System</vt:lpstr>
      <vt:lpstr>Hardware</vt:lpstr>
      <vt:lpstr>Software</vt:lpstr>
      <vt:lpstr>Data</vt:lpstr>
      <vt:lpstr>Users</vt:lpstr>
      <vt:lpstr>Information Processing Cycle</vt:lpstr>
      <vt:lpstr>Steps to Process Data</vt:lpstr>
      <vt:lpstr>Steps to Process Data</vt:lpstr>
      <vt:lpstr>Essential Computer Hardware</vt:lpstr>
      <vt:lpstr>Processing Devices</vt:lpstr>
      <vt:lpstr>Processor</vt:lpstr>
      <vt:lpstr>How does everything connect?</vt:lpstr>
      <vt:lpstr>Motherboard</vt:lpstr>
      <vt:lpstr>PowerPoint Presentation</vt:lpstr>
      <vt:lpstr>PowerPoint Presentation</vt:lpstr>
      <vt:lpstr>Random Access Memory </vt:lpstr>
      <vt:lpstr>Read Only Memory</vt:lpstr>
      <vt:lpstr>Input</vt:lpstr>
      <vt:lpstr>Other Input Devices</vt:lpstr>
      <vt:lpstr>Output </vt:lpstr>
      <vt:lpstr>Output</vt:lpstr>
      <vt:lpstr>PowerPoint Presentation</vt:lpstr>
      <vt:lpstr>Communication Devices</vt:lpstr>
      <vt:lpstr>Storage Devices</vt:lpstr>
      <vt:lpstr> Types of Storage Devices</vt:lpstr>
      <vt:lpstr> Magnetic Storage</vt:lpstr>
      <vt:lpstr>Hard disk drive</vt:lpstr>
      <vt:lpstr>Optical Storage</vt:lpstr>
      <vt:lpstr>Blu Ray</vt:lpstr>
      <vt:lpstr>Storage Capacity</vt:lpstr>
      <vt:lpstr>Put all the hardware together and…</vt:lpstr>
      <vt:lpstr>Power</vt:lpstr>
      <vt:lpstr>Software Runs The Machine</vt:lpstr>
      <vt:lpstr>System Software</vt:lpstr>
      <vt:lpstr>Application Software</vt:lpstr>
      <vt:lpstr>Computer data</vt:lpstr>
      <vt:lpstr>Computer Users</vt:lpstr>
      <vt:lpstr>User less Computers</vt:lpstr>
      <vt:lpstr>Summary</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subject>Introduction to Computing</dc:subject>
  <dc:creator>Dr. Iftikhar Azim Niaz</dc:creator>
  <cp:lastModifiedBy>HABIB UR REHMAN</cp:lastModifiedBy>
  <cp:revision>249</cp:revision>
  <dcterms:created xsi:type="dcterms:W3CDTF">2004-10-06T00:41:44Z</dcterms:created>
  <dcterms:modified xsi:type="dcterms:W3CDTF">2023-10-28T10:12:32Z</dcterms:modified>
</cp:coreProperties>
</file>