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4" r:id="rId1"/>
  </p:sldMasterIdLst>
  <p:notesMasterIdLst>
    <p:notesMasterId r:id="rId33"/>
  </p:notesMasterIdLst>
  <p:sldIdLst>
    <p:sldId id="306" r:id="rId2"/>
    <p:sldId id="378" r:id="rId3"/>
    <p:sldId id="377" r:id="rId4"/>
    <p:sldId id="451" r:id="rId5"/>
    <p:sldId id="452" r:id="rId6"/>
    <p:sldId id="453" r:id="rId7"/>
    <p:sldId id="465" r:id="rId8"/>
    <p:sldId id="479" r:id="rId9"/>
    <p:sldId id="480" r:id="rId10"/>
    <p:sldId id="454" r:id="rId11"/>
    <p:sldId id="466" r:id="rId12"/>
    <p:sldId id="467" r:id="rId13"/>
    <p:sldId id="455" r:id="rId14"/>
    <p:sldId id="468" r:id="rId15"/>
    <p:sldId id="481" r:id="rId16"/>
    <p:sldId id="456" r:id="rId17"/>
    <p:sldId id="469" r:id="rId18"/>
    <p:sldId id="470" r:id="rId19"/>
    <p:sldId id="457" r:id="rId20"/>
    <p:sldId id="472" r:id="rId21"/>
    <p:sldId id="471" r:id="rId22"/>
    <p:sldId id="458" r:id="rId23"/>
    <p:sldId id="473" r:id="rId24"/>
    <p:sldId id="474" r:id="rId25"/>
    <p:sldId id="459" r:id="rId26"/>
    <p:sldId id="477" r:id="rId27"/>
    <p:sldId id="475" r:id="rId28"/>
    <p:sldId id="476" r:id="rId29"/>
    <p:sldId id="478" r:id="rId30"/>
    <p:sldId id="376" r:id="rId31"/>
    <p:sldId id="441" r:id="rId32"/>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1pPr>
    <a:lvl2pPr marL="4572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2pPr>
    <a:lvl3pPr marL="9144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3pPr>
    <a:lvl4pPr marL="13716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4pPr>
    <a:lvl5pPr marL="1828800" algn="l" rtl="0" fontAlgn="base">
      <a:spcBef>
        <a:spcPct val="0"/>
      </a:spcBef>
      <a:spcAft>
        <a:spcPct val="0"/>
      </a:spcAft>
      <a:defRPr kern="1200">
        <a:solidFill>
          <a:schemeClr val="tx1"/>
        </a:solidFill>
        <a:effectLst>
          <a:outerShdw blurRad="38100" dist="38100" dir="2700000" algn="tl">
            <a:srgbClr val="000000">
              <a:alpha val="43137"/>
            </a:srgbClr>
          </a:outerShdw>
        </a:effectLst>
        <a:latin typeface="Arial" pitchFamily="34" charset="0"/>
        <a:ea typeface="+mn-ea"/>
        <a:cs typeface="+mn-cs"/>
      </a:defRPr>
    </a:lvl5pPr>
    <a:lvl6pPr marL="22860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6pPr>
    <a:lvl7pPr marL="27432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7pPr>
    <a:lvl8pPr marL="32004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8pPr>
    <a:lvl9pPr marL="3657600" algn="l" defTabSz="914400" rtl="0" eaLnBrk="1" latinLnBrk="0" hangingPunct="1">
      <a:defRPr kern="1200">
        <a:solidFill>
          <a:schemeClr val="tx1"/>
        </a:solidFill>
        <a:effectLst>
          <a:outerShdw blurRad="38100" dist="38100" dir="2700000" algn="tl">
            <a:srgbClr val="000000">
              <a:alpha val="43137"/>
            </a:srgbClr>
          </a:outerShdw>
        </a:effectLst>
        <a:latin typeface="Arial"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0099"/>
    <a:srgbClr val="006600"/>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94" autoAdjust="0"/>
    <p:restoredTop sz="62430" autoAdjust="0"/>
  </p:normalViewPr>
  <p:slideViewPr>
    <p:cSldViewPr>
      <p:cViewPr varScale="1">
        <p:scale>
          <a:sx n="44" d="100"/>
          <a:sy n="44" d="100"/>
        </p:scale>
        <p:origin x="195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4" d="100"/>
          <a:sy n="54" d="100"/>
        </p:scale>
        <p:origin x="-1854"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effectLst/>
                <a:latin typeface="Arial" charset="0"/>
              </a:defRPr>
            </a:lvl1pPr>
          </a:lstStyle>
          <a:p>
            <a:pPr>
              <a:defRPr/>
            </a:pPr>
            <a:endParaRPr lang="en-US" altLang="zh-TW"/>
          </a:p>
        </p:txBody>
      </p:sp>
      <p:sp>
        <p:nvSpPr>
          <p:cNvPr id="512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effectLst/>
                <a:latin typeface="Arial" charset="0"/>
              </a:defRPr>
            </a:lvl1pPr>
          </a:lstStyle>
          <a:p>
            <a:pPr>
              <a:defRPr/>
            </a:pPr>
            <a:endParaRPr lang="en-US" altLang="zh-TW"/>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TW" noProof="0"/>
              <a:t>Click to edit Master text styles</a:t>
            </a:r>
          </a:p>
          <a:p>
            <a:pPr lvl="1"/>
            <a:r>
              <a:rPr lang="en-US" altLang="zh-TW" noProof="0"/>
              <a:t>Second level</a:t>
            </a:r>
          </a:p>
          <a:p>
            <a:pPr lvl="2"/>
            <a:r>
              <a:rPr lang="en-US" altLang="zh-TW" noProof="0"/>
              <a:t>Third level</a:t>
            </a:r>
          </a:p>
          <a:p>
            <a:pPr lvl="3"/>
            <a:r>
              <a:rPr lang="en-US" altLang="zh-TW" noProof="0"/>
              <a:t>Fourth level</a:t>
            </a:r>
          </a:p>
          <a:p>
            <a:pPr lvl="4"/>
            <a:r>
              <a:rPr lang="en-US" altLang="zh-TW" noProof="0"/>
              <a:t>Fifth level</a:t>
            </a:r>
          </a:p>
        </p:txBody>
      </p:sp>
      <p:sp>
        <p:nvSpPr>
          <p:cNvPr id="512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effectLst/>
                <a:latin typeface="Arial" charset="0"/>
              </a:defRPr>
            </a:lvl1pPr>
          </a:lstStyle>
          <a:p>
            <a:pPr>
              <a:defRPr/>
            </a:pPr>
            <a:endParaRPr lang="en-US" altLang="zh-TW"/>
          </a:p>
        </p:txBody>
      </p:sp>
      <p:sp>
        <p:nvSpPr>
          <p:cNvPr id="512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effectLst/>
                <a:latin typeface="Arial" charset="0"/>
              </a:defRPr>
            </a:lvl1pPr>
          </a:lstStyle>
          <a:p>
            <a:pPr>
              <a:defRPr/>
            </a:pPr>
            <a:fld id="{9E1B2F9A-186B-4AC8-B273-1CDEBB29F7E8}" type="slidenum">
              <a:rPr lang="zh-TW" altLang="en-US"/>
              <a:pPr>
                <a:defRPr/>
              </a:pPr>
              <a:t>‹#›</a:t>
            </a:fld>
            <a:endParaRPr lang="en-US" altLang="zh-TW"/>
          </a:p>
        </p:txBody>
      </p:sp>
    </p:spTree>
    <p:extLst>
      <p:ext uri="{BB962C8B-B14F-4D97-AF65-F5344CB8AC3E}">
        <p14:creationId xmlns:p14="http://schemas.microsoft.com/office/powerpoint/2010/main" val="32965237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www.techtarget.com/whatis/definition/magnetic-field-strength"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Paper"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en.wikipedia.org/wiki/Electronics" TargetMode="External"/><Relationship Id="rId2" Type="http://schemas.openxmlformats.org/officeDocument/2006/relationships/slide" Target="../slides/slide19.xml"/><Relationship Id="rId1" Type="http://schemas.openxmlformats.org/officeDocument/2006/relationships/notesMaster" Target="../notesMasters/notesMaster1.xml"/><Relationship Id="rId5" Type="http://schemas.openxmlformats.org/officeDocument/2006/relationships/hyperlink" Target="https://en.wikipedia.org/wiki/Image" TargetMode="External"/><Relationship Id="rId4" Type="http://schemas.openxmlformats.org/officeDocument/2006/relationships/hyperlink" Target="https://en.wikipedia.org/wiki/Machine"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a:t>
            </a:fld>
            <a:endParaRPr lang="en-US" dirty="0">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dirty="0"/>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32344695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A96C9CC6-94C5-437A-A50B-E971B91DADFD}" type="slidenum">
              <a:rPr lang="en-US" smtClean="0"/>
              <a:pPr/>
              <a:t>12</a:t>
            </a:fld>
            <a:endParaRPr lang="en-US"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Microsoft’s Force Feedback joysticks vibrate. In driving games, when the player hits another car, the joystick will vibrate.</a:t>
            </a:r>
            <a:r>
              <a:rPr lang="en-US" dirty="0"/>
              <a:t> </a:t>
            </a:r>
          </a:p>
        </p:txBody>
      </p:sp>
    </p:spTree>
    <p:extLst>
      <p:ext uri="{BB962C8B-B14F-4D97-AF65-F5344CB8AC3E}">
        <p14:creationId xmlns:p14="http://schemas.microsoft.com/office/powerpoint/2010/main" val="36427085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6517B24-518F-4796-A8BA-AC18B8E7ED2E}" type="slidenum">
              <a:rPr lang="en-US" smtClean="0"/>
              <a:pPr/>
              <a:t>13</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b="1" i="1" dirty="0">
                <a:cs typeface="Times New Roman" pitchFamily="18" charset="0"/>
              </a:rPr>
              <a:t>Insider information</a:t>
            </a:r>
          </a:p>
          <a:p>
            <a:pPr eaLnBrk="1" hangingPunct="1"/>
            <a:r>
              <a:rPr lang="en-US" dirty="0">
                <a:cs typeface="Times" pitchFamily="18" charset="0"/>
              </a:rPr>
              <a:t>For more information on the UPC code and a searchable database, visit http://www.upcdatabase.com/. A working UPC is 071662000240, which represents a 24 count box of Crayola Crayons. </a:t>
            </a:r>
          </a:p>
        </p:txBody>
      </p:sp>
    </p:spTree>
    <p:extLst>
      <p:ext uri="{BB962C8B-B14F-4D97-AF65-F5344CB8AC3E}">
        <p14:creationId xmlns:p14="http://schemas.microsoft.com/office/powerpoint/2010/main" val="41823024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6517B24-518F-4796-A8BA-AC18B8E7ED2E}" type="slidenum">
              <a:rPr lang="en-US" smtClean="0"/>
              <a:pPr/>
              <a:t>14</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algn="l"/>
            <a:r>
              <a:rPr lang="en-US" b="1" i="0" dirty="0">
                <a:solidFill>
                  <a:srgbClr val="323232"/>
                </a:solidFill>
                <a:effectLst/>
                <a:latin typeface="Arial" panose="020B0604020202020204" pitchFamily="34" charset="0"/>
              </a:rPr>
              <a:t>What is MICR (magnetic ink character recognition)?</a:t>
            </a:r>
          </a:p>
          <a:p>
            <a:pPr algn="l"/>
            <a:r>
              <a:rPr lang="en-US" b="0" i="0" dirty="0">
                <a:solidFill>
                  <a:srgbClr val="666666"/>
                </a:solidFill>
                <a:effectLst/>
                <a:latin typeface="Arial" panose="020B0604020202020204" pitchFamily="34" charset="0"/>
              </a:rPr>
              <a:t>MICR (magnetic ink character recognition) is a technology invented in the 1950s that's used to verify the legitimacy or originality of checks and other paper documents. Special ink, which is sensitive to </a:t>
            </a:r>
            <a:r>
              <a:rPr lang="en-US" b="0" i="0" u="sng" dirty="0">
                <a:solidFill>
                  <a:srgbClr val="007CAD"/>
                </a:solidFill>
                <a:effectLst/>
                <a:latin typeface="Arial" panose="020B0604020202020204" pitchFamily="34" charset="0"/>
                <a:hlinkClick r:id="rId3"/>
              </a:rPr>
              <a:t>magnetic fields</a:t>
            </a:r>
            <a:r>
              <a:rPr lang="en-US" b="0" i="0" dirty="0">
                <a:solidFill>
                  <a:srgbClr val="666666"/>
                </a:solidFill>
                <a:effectLst/>
                <a:latin typeface="Arial" panose="020B0604020202020204" pitchFamily="34" charset="0"/>
              </a:rPr>
              <a:t>, is used to print certain characters on the original documents.</a:t>
            </a:r>
          </a:p>
          <a:p>
            <a:pPr algn="l"/>
            <a:r>
              <a:rPr lang="en-US" b="0" i="0" dirty="0">
                <a:solidFill>
                  <a:srgbClr val="666666"/>
                </a:solidFill>
                <a:effectLst/>
                <a:latin typeface="Arial" panose="020B0604020202020204" pitchFamily="34" charset="0"/>
              </a:rPr>
              <a:t>MICR, which is pronounced as </a:t>
            </a:r>
            <a:r>
              <a:rPr lang="en-US" b="0" i="1" dirty="0">
                <a:solidFill>
                  <a:srgbClr val="666666"/>
                </a:solidFill>
                <a:effectLst/>
                <a:latin typeface="Arial" panose="020B0604020202020204" pitchFamily="34" charset="0"/>
              </a:rPr>
              <a:t>mick-er</a:t>
            </a:r>
            <a:r>
              <a:rPr lang="en-US" b="0" i="0" dirty="0">
                <a:solidFill>
                  <a:srgbClr val="666666"/>
                </a:solidFill>
                <a:effectLst/>
                <a:latin typeface="Arial" panose="020B0604020202020204" pitchFamily="34" charset="0"/>
              </a:rPr>
              <a:t>, is commonly used by banks and other financial institutions to accelerate the processing and clearance of checks. Retailers also often use MICR readers to minimize their exposure to check fraud.</a:t>
            </a:r>
          </a:p>
          <a:p>
            <a:pPr eaLnBrk="1" hangingPunct="1"/>
            <a:endParaRPr lang="en-US" dirty="0">
              <a:cs typeface="Times" pitchFamily="18" charset="0"/>
            </a:endParaRPr>
          </a:p>
        </p:txBody>
      </p:sp>
    </p:spTree>
    <p:extLst>
      <p:ext uri="{BB962C8B-B14F-4D97-AF65-F5344CB8AC3E}">
        <p14:creationId xmlns:p14="http://schemas.microsoft.com/office/powerpoint/2010/main" val="16989783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p:spPr>
        <p:txBody>
          <a:bodyPr/>
          <a:lstStyle/>
          <a:p>
            <a:fld id="{E6517B24-518F-4796-A8BA-AC18B8E7ED2E}" type="slidenum">
              <a:rPr lang="en-US" smtClean="0"/>
              <a:pPr/>
              <a:t>15</a:t>
            </a:fld>
            <a:endParaRPr lang="en-US" dirty="0"/>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p:spPr>
        <p:txBody>
          <a:bodyPr/>
          <a:lstStyle/>
          <a:p>
            <a:pPr eaLnBrk="1" hangingPunct="1"/>
            <a:r>
              <a:rPr lang="en-US" b="1" i="0" dirty="0">
                <a:solidFill>
                  <a:srgbClr val="202122"/>
                </a:solidFill>
                <a:effectLst/>
                <a:latin typeface="Arial" panose="020B0604020202020204" pitchFamily="34" charset="0"/>
              </a:rPr>
              <a:t>Optical mark recognition</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OMR</a:t>
            </a:r>
            <a:r>
              <a:rPr lang="en-US" b="0" i="0" dirty="0">
                <a:solidFill>
                  <a:srgbClr val="202122"/>
                </a:solidFill>
                <a:effectLst/>
                <a:latin typeface="Arial" panose="020B0604020202020204" pitchFamily="34" charset="0"/>
              </a:rPr>
              <a:t>) collects data from people by identifying markings on a </a:t>
            </a:r>
            <a:r>
              <a:rPr lang="en-US" b="0" i="0" u="none" strike="noStrike" dirty="0">
                <a:solidFill>
                  <a:srgbClr val="3366CC"/>
                </a:solidFill>
                <a:effectLst/>
                <a:latin typeface="Arial" panose="020B0604020202020204" pitchFamily="34" charset="0"/>
                <a:hlinkClick r:id="rId3" tooltip="Paper"/>
              </a:rPr>
              <a:t>paper</a:t>
            </a:r>
            <a:r>
              <a:rPr lang="en-US" b="0" i="0" dirty="0">
                <a:solidFill>
                  <a:srgbClr val="202122"/>
                </a:solidFill>
                <a:effectLst/>
                <a:latin typeface="Arial" panose="020B0604020202020204" pitchFamily="34" charset="0"/>
              </a:rPr>
              <a:t>. OMR enables the hourly processing of hundreds or even thousands of documents. For instance, students may remember completing quizzes or surveys that required them to use a pencil to fill in bubbles on paper (seen to the right). A teacher or teacher's aide would fill out the form, then feed the cards into a system that grades or collects data from them.</a:t>
            </a:r>
            <a:r>
              <a:rPr lang="en-US" dirty="0">
                <a:cs typeface="Times" pitchFamily="18" charset="0"/>
              </a:rPr>
              <a:t>. </a:t>
            </a:r>
          </a:p>
        </p:txBody>
      </p:sp>
    </p:spTree>
    <p:extLst>
      <p:ext uri="{BB962C8B-B14F-4D97-AF65-F5344CB8AC3E}">
        <p14:creationId xmlns:p14="http://schemas.microsoft.com/office/powerpoint/2010/main" val="26455280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E753692-ED7F-4432-B0D3-8683679A6252}" type="slidenum">
              <a:rPr lang="en-US" smtClean="0"/>
              <a:pPr/>
              <a:t>16</a:t>
            </a:fld>
            <a:endParaRPr lang="en-US"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Spend a few minutes here discussing computer screen colors. A good website to look at colors is http://www.radok.com/web-safe-colors_rgb.html. To demonstrate how computers generate color, use the custom color creator in Paint.</a:t>
            </a:r>
            <a:r>
              <a:rPr lang="en-US" dirty="0"/>
              <a:t> </a:t>
            </a:r>
          </a:p>
        </p:txBody>
      </p:sp>
    </p:spTree>
    <p:extLst>
      <p:ext uri="{BB962C8B-B14F-4D97-AF65-F5344CB8AC3E}">
        <p14:creationId xmlns:p14="http://schemas.microsoft.com/office/powerpoint/2010/main" val="285246657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E753692-ED7F-4432-B0D3-8683679A6252}" type="slidenum">
              <a:rPr lang="en-US" smtClean="0"/>
              <a:pPr/>
              <a:t>17</a:t>
            </a:fld>
            <a:endParaRPr lang="en-US"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Spend a few minutes here discussing computer screen colors. A good website to look at colors is http://www.radok.com/web-safe-colors_rgb.html. To demonstrate how computers generate color, use the custom color creator in Paint.</a:t>
            </a:r>
            <a:r>
              <a:rPr lang="en-US" dirty="0"/>
              <a:t> </a:t>
            </a:r>
          </a:p>
        </p:txBody>
      </p:sp>
    </p:spTree>
    <p:extLst>
      <p:ext uri="{BB962C8B-B14F-4D97-AF65-F5344CB8AC3E}">
        <p14:creationId xmlns:p14="http://schemas.microsoft.com/office/powerpoint/2010/main" val="751566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p>
            <a:fld id="{2E753692-ED7F-4432-B0D3-8683679A6252}" type="slidenum">
              <a:rPr lang="en-US" smtClean="0"/>
              <a:pPr/>
              <a:t>18</a:t>
            </a:fld>
            <a:endParaRPr lang="en-US" dirty="0"/>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Spend a few minutes here discussing computer screen colors. A good website to look at colors is http://www.radok.com/web-safe-colors_rgb.html. To demonstrate how computers generate color, use the custom color creator in Paint.</a:t>
            </a:r>
            <a:r>
              <a:rPr lang="en-US" dirty="0"/>
              <a:t> </a:t>
            </a:r>
          </a:p>
        </p:txBody>
      </p:sp>
    </p:spTree>
    <p:extLst>
      <p:ext uri="{BB962C8B-B14F-4D97-AF65-F5344CB8AC3E}">
        <p14:creationId xmlns:p14="http://schemas.microsoft.com/office/powerpoint/2010/main" val="25703179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3C9DFE5-E72F-43D0-A83F-590BC971FAE4}" type="slidenum">
              <a:rPr lang="en-US" smtClean="0"/>
              <a:pPr/>
              <a:t>19</a:t>
            </a:fld>
            <a:endParaRPr 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Many companies ask for a plaintext resume. This is a resume, typed in Courier or other easy to read font, with no formatting. The intent is to allow the company to scan the resume for future searching. OCR technology makes this possible. For more information, see the website http://www.quintcareers.com/scannable_resumes.html.</a:t>
            </a:r>
            <a:r>
              <a:rPr lang="en-US" dirty="0"/>
              <a:t> </a:t>
            </a:r>
          </a:p>
          <a:p>
            <a:pPr eaLnBrk="1" hangingPunct="1"/>
            <a:endParaRPr lang="en-US" dirty="0"/>
          </a:p>
          <a:p>
            <a:pPr eaLnBrk="1" hangingPunct="1"/>
            <a:r>
              <a:rPr lang="en-US" b="1" i="0" dirty="0">
                <a:solidFill>
                  <a:srgbClr val="202122"/>
                </a:solidFill>
                <a:effectLst/>
                <a:latin typeface="Arial" panose="020B0604020202020204" pitchFamily="34" charset="0"/>
              </a:rPr>
              <a:t>Optical character recognition</a:t>
            </a:r>
            <a:r>
              <a:rPr lang="en-US" b="0" i="0" dirty="0">
                <a:solidFill>
                  <a:srgbClr val="202122"/>
                </a:solidFill>
                <a:effectLst/>
                <a:latin typeface="Arial" panose="020B0604020202020204" pitchFamily="34" charset="0"/>
              </a:rPr>
              <a:t> or </a:t>
            </a:r>
            <a:r>
              <a:rPr lang="en-US" b="1" i="0" dirty="0">
                <a:solidFill>
                  <a:srgbClr val="202122"/>
                </a:solidFill>
                <a:effectLst/>
                <a:latin typeface="Arial" panose="020B0604020202020204" pitchFamily="34" charset="0"/>
              </a:rPr>
              <a:t>optical character reader</a:t>
            </a:r>
            <a:r>
              <a:rPr lang="en-US" b="0" i="0" dirty="0">
                <a:solidFill>
                  <a:srgbClr val="202122"/>
                </a:solidFill>
                <a:effectLst/>
                <a:latin typeface="Arial" panose="020B0604020202020204" pitchFamily="34" charset="0"/>
              </a:rPr>
              <a:t> (</a:t>
            </a:r>
            <a:r>
              <a:rPr lang="en-US" b="1" i="0" dirty="0">
                <a:solidFill>
                  <a:srgbClr val="202122"/>
                </a:solidFill>
                <a:effectLst/>
                <a:latin typeface="Arial" panose="020B0604020202020204" pitchFamily="34" charset="0"/>
              </a:rPr>
              <a:t>OCR</a:t>
            </a:r>
            <a:r>
              <a:rPr lang="en-US" b="0" i="0" dirty="0">
                <a:solidFill>
                  <a:srgbClr val="202122"/>
                </a:solidFill>
                <a:effectLst/>
                <a:latin typeface="Arial" panose="020B0604020202020204" pitchFamily="34" charset="0"/>
              </a:rPr>
              <a:t>) is the </a:t>
            </a:r>
            <a:r>
              <a:rPr lang="en-US" b="0" i="0" u="none" strike="noStrike" dirty="0">
                <a:solidFill>
                  <a:srgbClr val="3366CC"/>
                </a:solidFill>
                <a:effectLst/>
                <a:latin typeface="Arial" panose="020B0604020202020204" pitchFamily="34" charset="0"/>
                <a:hlinkClick r:id="rId3" tooltip="Electronics"/>
              </a:rPr>
              <a:t>electronic</a:t>
            </a:r>
            <a:r>
              <a:rPr lang="en-US" b="0" i="0" dirty="0">
                <a:solidFill>
                  <a:srgbClr val="202122"/>
                </a:solidFill>
                <a:effectLst/>
                <a:latin typeface="Arial" panose="020B0604020202020204" pitchFamily="34" charset="0"/>
              </a:rPr>
              <a:t> or </a:t>
            </a:r>
            <a:r>
              <a:rPr lang="en-US" b="0" i="0" u="none" strike="noStrike" dirty="0">
                <a:solidFill>
                  <a:srgbClr val="3366CC"/>
                </a:solidFill>
                <a:effectLst/>
                <a:latin typeface="Arial" panose="020B0604020202020204" pitchFamily="34" charset="0"/>
                <a:hlinkClick r:id="rId4" tooltip="Machine"/>
              </a:rPr>
              <a:t>mechanical</a:t>
            </a:r>
            <a:r>
              <a:rPr lang="en-US" b="0" i="0" dirty="0">
                <a:solidFill>
                  <a:srgbClr val="202122"/>
                </a:solidFill>
                <a:effectLst/>
                <a:latin typeface="Arial" panose="020B0604020202020204" pitchFamily="34" charset="0"/>
              </a:rPr>
              <a:t> conversion of </a:t>
            </a:r>
            <a:r>
              <a:rPr lang="en-US" b="0" i="0" u="none" strike="noStrike" dirty="0">
                <a:solidFill>
                  <a:srgbClr val="3366CC"/>
                </a:solidFill>
                <a:effectLst/>
                <a:latin typeface="Arial" panose="020B0604020202020204" pitchFamily="34" charset="0"/>
                <a:hlinkClick r:id="rId5" tooltip="Image"/>
              </a:rPr>
              <a:t>images</a:t>
            </a:r>
            <a:r>
              <a:rPr lang="en-US" b="0" i="0" dirty="0">
                <a:solidFill>
                  <a:srgbClr val="202122"/>
                </a:solidFill>
                <a:effectLst/>
                <a:latin typeface="Arial" panose="020B0604020202020204" pitchFamily="34" charset="0"/>
              </a:rPr>
              <a:t> of typed, handwritten or printed text into machine-encoded text, whether from a scanned document, a photo of a document, a scene photo (for example the text on signs and billboards in a landscape photo) or from subtitle text superimposed on an image (for example: from a television broadcast).</a:t>
            </a:r>
            <a:endParaRPr lang="en-US" dirty="0"/>
          </a:p>
        </p:txBody>
      </p:sp>
    </p:spTree>
    <p:extLst>
      <p:ext uri="{BB962C8B-B14F-4D97-AF65-F5344CB8AC3E}">
        <p14:creationId xmlns:p14="http://schemas.microsoft.com/office/powerpoint/2010/main" val="3364237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3C9DFE5-E72F-43D0-A83F-590BC971FAE4}" type="slidenum">
              <a:rPr lang="en-US" smtClean="0"/>
              <a:pPr/>
              <a:t>20</a:t>
            </a:fld>
            <a:endParaRPr 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Many companies ask for a plaintext resume. This is a resume, typed in Courier or other easy to read font, with no formatting. The intent is to allow the company to scan the resume for future searching. OCR technology makes this possible. For more information, see the website http://www.quintcareers.com/scannable_resumes.html.</a:t>
            </a:r>
            <a:r>
              <a:rPr lang="en-US" dirty="0"/>
              <a:t> </a:t>
            </a:r>
          </a:p>
        </p:txBody>
      </p:sp>
    </p:spTree>
    <p:extLst>
      <p:ext uri="{BB962C8B-B14F-4D97-AF65-F5344CB8AC3E}">
        <p14:creationId xmlns:p14="http://schemas.microsoft.com/office/powerpoint/2010/main" val="190954064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p:spPr>
        <p:txBody>
          <a:bodyPr/>
          <a:lstStyle/>
          <a:p>
            <a:fld id="{73C9DFE5-E72F-43D0-A83F-590BC971FAE4}" type="slidenum">
              <a:rPr lang="en-US" smtClean="0"/>
              <a:pPr/>
              <a:t>21</a:t>
            </a:fld>
            <a:endParaRPr lang="en-US" dirty="0"/>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Many companies ask for a plaintext resume. This is a resume, typed in Courier or other easy to read font, with no formatting. The intent is to allow the company to scan the resume for future searching. OCR technology makes this possible. For more information, see the website http://www.quintcareers.com/scannable_resumes.html.</a:t>
            </a:r>
            <a:r>
              <a:rPr lang="en-US" dirty="0"/>
              <a:t> </a:t>
            </a:r>
          </a:p>
        </p:txBody>
      </p:sp>
    </p:spTree>
    <p:extLst>
      <p:ext uri="{BB962C8B-B14F-4D97-AF65-F5344CB8AC3E}">
        <p14:creationId xmlns:p14="http://schemas.microsoft.com/office/powerpoint/2010/main" val="22705464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3</a:t>
            </a:fld>
            <a:endParaRPr lang="en-US" dirty="0">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dirty="0"/>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38946713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8344218-BDB3-40E9-ACDB-510E53AA5E0A}" type="slidenum">
              <a:rPr lang="en-US" smtClean="0"/>
              <a:pPr/>
              <a:t>22</a:t>
            </a:fld>
            <a:endParaRPr lang="en-US" dirty="0"/>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b="1" i="1" dirty="0">
                <a:cs typeface="Times New Roman" pitchFamily="18" charset="0"/>
              </a:rPr>
              <a:t>Insider information</a:t>
            </a:r>
          </a:p>
          <a:p>
            <a:pPr eaLnBrk="1" hangingPunct="1"/>
            <a:r>
              <a:rPr lang="en-US" dirty="0">
                <a:cs typeface="Times" pitchFamily="18" charset="0"/>
              </a:rPr>
              <a:t>Two common products are IBM’s Via Voice and </a:t>
            </a:r>
            <a:r>
              <a:rPr lang="en-US" dirty="0" err="1">
                <a:cs typeface="Times" pitchFamily="18" charset="0"/>
              </a:rPr>
              <a:t>Scansoft</a:t>
            </a:r>
            <a:r>
              <a:rPr lang="en-US" dirty="0">
                <a:cs typeface="Times" pitchFamily="18" charset="0"/>
              </a:rPr>
              <a:t> Dragon NaturallySpeaking. More information for </a:t>
            </a:r>
            <a:r>
              <a:rPr lang="en-US" dirty="0" err="1">
                <a:cs typeface="Times" pitchFamily="18" charset="0"/>
              </a:rPr>
              <a:t>ViaVoice</a:t>
            </a:r>
            <a:r>
              <a:rPr lang="en-US" dirty="0">
                <a:cs typeface="Times" pitchFamily="18" charset="0"/>
              </a:rPr>
              <a:t> can be found at http://www-306.ibm.com/software/voice/viavoice/. More information regarding Dragon is located at http://www.scansoft.com/naturallyspeaking/.</a:t>
            </a:r>
            <a:r>
              <a:rPr lang="en-US" dirty="0"/>
              <a:t> </a:t>
            </a:r>
          </a:p>
        </p:txBody>
      </p:sp>
    </p:spTree>
    <p:extLst>
      <p:ext uri="{BB962C8B-B14F-4D97-AF65-F5344CB8AC3E}">
        <p14:creationId xmlns:p14="http://schemas.microsoft.com/office/powerpoint/2010/main" val="40929317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8344218-BDB3-40E9-ACDB-510E53AA5E0A}" type="slidenum">
              <a:rPr lang="en-US" smtClean="0"/>
              <a:pPr/>
              <a:t>23</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b="1" i="1">
                <a:cs typeface="Times New Roman" pitchFamily="18" charset="0"/>
              </a:rPr>
              <a:t>Insider information</a:t>
            </a:r>
          </a:p>
          <a:p>
            <a:pPr eaLnBrk="1" hangingPunct="1"/>
            <a:r>
              <a:rPr lang="en-US">
                <a:cs typeface="Times" pitchFamily="18" charset="0"/>
              </a:rPr>
              <a:t>Two common products are IBM’s Via Voice and Scansoft Dragon NaturallySpeaking. More information for ViaVoice can be found at http://www-306.ibm.com/software/voice/viavoice/. More information regarding Dragon is located at http://www.scansoft.com/naturallyspeaking/.</a:t>
            </a:r>
            <a:r>
              <a:rPr lang="en-US"/>
              <a:t> </a:t>
            </a:r>
          </a:p>
        </p:txBody>
      </p:sp>
    </p:spTree>
    <p:extLst>
      <p:ext uri="{BB962C8B-B14F-4D97-AF65-F5344CB8AC3E}">
        <p14:creationId xmlns:p14="http://schemas.microsoft.com/office/powerpoint/2010/main" val="282293749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7"/>
          <p:cNvSpPr>
            <a:spLocks noGrp="1" noChangeArrowheads="1"/>
          </p:cNvSpPr>
          <p:nvPr>
            <p:ph type="sldNum" sz="quarter" idx="5"/>
          </p:nvPr>
        </p:nvSpPr>
        <p:spPr>
          <a:noFill/>
        </p:spPr>
        <p:txBody>
          <a:bodyPr/>
          <a:lstStyle/>
          <a:p>
            <a:fld id="{E8344218-BDB3-40E9-ACDB-510E53AA5E0A}" type="slidenum">
              <a:rPr lang="en-US" smtClean="0"/>
              <a:pPr/>
              <a:t>24</a:t>
            </a:fld>
            <a:endParaRPr lang="en-US"/>
          </a:p>
        </p:txBody>
      </p:sp>
      <p:sp>
        <p:nvSpPr>
          <p:cNvPr id="22531" name="Rectangle 2"/>
          <p:cNvSpPr>
            <a:spLocks noGrp="1" noRot="1" noChangeAspect="1" noChangeArrowheads="1" noTextEdit="1"/>
          </p:cNvSpPr>
          <p:nvPr>
            <p:ph type="sldImg"/>
          </p:nvPr>
        </p:nvSpPr>
        <p:spPr>
          <a:ln/>
        </p:spPr>
      </p:sp>
      <p:sp>
        <p:nvSpPr>
          <p:cNvPr id="22532" name="Rectangle 3"/>
          <p:cNvSpPr>
            <a:spLocks noGrp="1" noChangeArrowheads="1"/>
          </p:cNvSpPr>
          <p:nvPr>
            <p:ph type="body" idx="1"/>
          </p:nvPr>
        </p:nvSpPr>
        <p:spPr>
          <a:noFill/>
          <a:ln/>
        </p:spPr>
        <p:txBody>
          <a:bodyPr/>
          <a:lstStyle/>
          <a:p>
            <a:pPr eaLnBrk="1" hangingPunct="1"/>
            <a:r>
              <a:rPr lang="en-US" b="1" i="1">
                <a:cs typeface="Times New Roman" pitchFamily="18" charset="0"/>
              </a:rPr>
              <a:t>Insider information</a:t>
            </a:r>
          </a:p>
          <a:p>
            <a:pPr eaLnBrk="1" hangingPunct="1"/>
            <a:r>
              <a:rPr lang="en-US">
                <a:cs typeface="Times" pitchFamily="18" charset="0"/>
              </a:rPr>
              <a:t>Two common products are IBM’s Via Voice and Scansoft Dragon NaturallySpeaking. More information for ViaVoice can be found at http://www-306.ibm.com/software/voice/viavoice/. More information regarding Dragon is located at http://www.scansoft.com/naturallyspeaking/.</a:t>
            </a:r>
            <a:r>
              <a:rPr lang="en-US"/>
              <a:t> </a:t>
            </a:r>
          </a:p>
        </p:txBody>
      </p:sp>
    </p:spTree>
    <p:extLst>
      <p:ext uri="{BB962C8B-B14F-4D97-AF65-F5344CB8AC3E}">
        <p14:creationId xmlns:p14="http://schemas.microsoft.com/office/powerpoint/2010/main" val="35991821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26</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4324934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27</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1717729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28</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26447791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29</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27042609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9"/>
          <p:cNvSpPr>
            <a:spLocks noGrp="1" noChangeArrowheads="1"/>
          </p:cNvSpPr>
          <p:nvPr>
            <p:ph type="sldNum" sz="quarter" idx="5"/>
          </p:nvPr>
        </p:nvSpPr>
        <p:spPr>
          <a:noFill/>
        </p:spPr>
        <p:txBody>
          <a:bodyPr/>
          <a:lstStyle/>
          <a:p>
            <a:fld id="{8ECE5577-169D-4A54-A9D8-62F9D5126F1A}" type="slidenum">
              <a:rPr lang="en-US" smtClean="0">
                <a:latin typeface="Arial" pitchFamily="34" charset="0"/>
              </a:rPr>
              <a:pPr/>
              <a:t>30</a:t>
            </a:fld>
            <a:endParaRPr lang="en-US">
              <a:latin typeface="Arial" pitchFamily="34" charset="0"/>
            </a:endParaRPr>
          </a:p>
        </p:txBody>
      </p:sp>
      <p:sp>
        <p:nvSpPr>
          <p:cNvPr id="45059" name="Text Box 1"/>
          <p:cNvSpPr txBox="1">
            <a:spLocks noChangeArrowheads="1"/>
          </p:cNvSpPr>
          <p:nvPr/>
        </p:nvSpPr>
        <p:spPr bwMode="auto">
          <a:xfrm>
            <a:off x="957263" y="685800"/>
            <a:ext cx="4943475" cy="3429000"/>
          </a:xfrm>
          <a:prstGeom prst="rect">
            <a:avLst/>
          </a:prstGeom>
          <a:solidFill>
            <a:srgbClr val="FFFFFF"/>
          </a:solidFill>
          <a:ln w="9360">
            <a:solidFill>
              <a:srgbClr val="000000"/>
            </a:solidFill>
            <a:miter lim="800000"/>
            <a:headEnd/>
            <a:tailEnd/>
          </a:ln>
        </p:spPr>
        <p:txBody>
          <a:bodyPr wrap="none" lIns="84408" tIns="42204" rIns="84408" bIns="42204" anchor="ctr"/>
          <a:lstStyle/>
          <a:p>
            <a:endParaRPr lang="en-US"/>
          </a:p>
        </p:txBody>
      </p:sp>
      <p:sp>
        <p:nvSpPr>
          <p:cNvPr id="45060" name="Rectangle 2"/>
          <p:cNvSpPr>
            <a:spLocks noGrp="1" noChangeArrowheads="1"/>
          </p:cNvSpPr>
          <p:nvPr>
            <p:ph type="body"/>
          </p:nvPr>
        </p:nvSpPr>
        <p:spPr>
          <a:xfrm>
            <a:off x="685800" y="4343400"/>
            <a:ext cx="5483225" cy="4111625"/>
          </a:xfrm>
          <a:noFill/>
          <a:ln/>
        </p:spPr>
        <p:txBody>
          <a:bodyPr/>
          <a:lstStyle/>
          <a:p>
            <a:endParaRPr lang="en-US" dirty="0">
              <a:latin typeface="Times New Roman" pitchFamily="18" charset="0"/>
            </a:endParaRPr>
          </a:p>
        </p:txBody>
      </p:sp>
    </p:spTree>
    <p:extLst>
      <p:ext uri="{BB962C8B-B14F-4D97-AF65-F5344CB8AC3E}">
        <p14:creationId xmlns:p14="http://schemas.microsoft.com/office/powerpoint/2010/main" val="32437299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noFill/>
        </p:spPr>
        <p:txBody>
          <a:bodyPr/>
          <a:lstStyle/>
          <a:p>
            <a:fld id="{7295AE66-3CA9-4D89-A600-360166A6E0DC}" type="slidenum">
              <a:rPr lang="en-US" smtClean="0"/>
              <a:pPr/>
              <a:t>5</a:t>
            </a:fld>
            <a:endParaRPr lang="en-US" dirty="0"/>
          </a:p>
        </p:txBody>
      </p:sp>
      <p:sp>
        <p:nvSpPr>
          <p:cNvPr id="16387" name="Rectangle 2"/>
          <p:cNvSpPr>
            <a:spLocks noGrp="1" noRot="1" noChangeAspect="1" noChangeArrowheads="1" noTextEdit="1"/>
          </p:cNvSpPr>
          <p:nvPr>
            <p:ph type="sldImg"/>
          </p:nvPr>
        </p:nvSpPr>
        <p:spPr>
          <a:ln/>
        </p:spPr>
      </p:sp>
      <p:sp>
        <p:nvSpPr>
          <p:cNvPr id="16388"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Microsoft has a demonstration of the tablet PC pen based input. Point your browser to http://www.microsoft.com/windowsxp/tabletpc/evaluation/tours/default.mspx and follow the tours.</a:t>
            </a:r>
            <a:r>
              <a:rPr lang="en-US" dirty="0"/>
              <a:t> </a:t>
            </a:r>
          </a:p>
        </p:txBody>
      </p:sp>
    </p:spTree>
    <p:extLst>
      <p:ext uri="{BB962C8B-B14F-4D97-AF65-F5344CB8AC3E}">
        <p14:creationId xmlns:p14="http://schemas.microsoft.com/office/powerpoint/2010/main" val="29391550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B207CAA-1684-4BC5-98B6-BE8A392655C7}" type="slidenum">
              <a:rPr lang="en-US" smtClean="0"/>
              <a:pPr/>
              <a:t>6</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b="1" i="1" dirty="0">
                <a:cs typeface="Times New Roman" pitchFamily="18" charset="0"/>
              </a:rPr>
              <a:t>Discussion point</a:t>
            </a:r>
          </a:p>
          <a:p>
            <a:pPr eaLnBrk="1" hangingPunct="1"/>
            <a:r>
              <a:rPr lang="en-US" dirty="0">
                <a:cs typeface="Times" pitchFamily="18" charset="0"/>
              </a:rPr>
              <a:t>Discuss the information kiosks at local malls. Many offer limited Internet access. Have students discuss what could happen to the computers if the malls were to provide keyboards to the mall shoppers.</a:t>
            </a:r>
            <a:r>
              <a:rPr lang="en-US" dirty="0"/>
              <a:t> </a:t>
            </a:r>
          </a:p>
        </p:txBody>
      </p:sp>
    </p:spTree>
    <p:extLst>
      <p:ext uri="{BB962C8B-B14F-4D97-AF65-F5344CB8AC3E}">
        <p14:creationId xmlns:p14="http://schemas.microsoft.com/office/powerpoint/2010/main" val="3516946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B207CAA-1684-4BC5-98B6-BE8A392655C7}" type="slidenum">
              <a:rPr lang="en-US" smtClean="0"/>
              <a:pPr/>
              <a:t>7</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b="1" i="1" dirty="0">
                <a:cs typeface="Times New Roman" pitchFamily="18" charset="0"/>
              </a:rPr>
              <a:t>Discussion point</a:t>
            </a:r>
          </a:p>
          <a:p>
            <a:pPr eaLnBrk="1" hangingPunct="1"/>
            <a:r>
              <a:rPr lang="en-US" dirty="0">
                <a:cs typeface="Times" pitchFamily="18" charset="0"/>
              </a:rPr>
              <a:t>Discuss the information kiosks at local malls. Many offer limited Internet access. Have students discuss what could happen to the computers if the malls were to provide keyboards to the mall shoppers.</a:t>
            </a:r>
            <a:r>
              <a:rPr lang="en-US" dirty="0"/>
              <a:t> </a:t>
            </a:r>
          </a:p>
          <a:p>
            <a:pPr marL="285750" indent="-285750">
              <a:buFont typeface="Arial" panose="020B0604020202020204" pitchFamily="34" charset="0"/>
              <a:buChar char="•"/>
            </a:pPr>
            <a:r>
              <a:rPr lang="en-US" sz="1800" b="1" i="0" dirty="0">
                <a:solidFill>
                  <a:srgbClr val="000000"/>
                </a:solidFill>
                <a:effectLst/>
                <a:latin typeface="LucidaSansUnicode"/>
              </a:rPr>
              <a:t>Touch screens </a:t>
            </a:r>
            <a:r>
              <a:rPr lang="en-US" sz="1800" b="0" i="0" dirty="0">
                <a:solidFill>
                  <a:srgbClr val="000000"/>
                </a:solidFill>
                <a:effectLst/>
                <a:latin typeface="LucidaSansUnicode"/>
              </a:rPr>
              <a:t>accept input by allowing the user to place a fingertip directly on the computer screen, usually to make a selection from a menu of choices. Most touchscreen computers use sensors on the screen’s surface to detect the touch of a finger, but other touch screen technologies are in use, as well.</a:t>
            </a:r>
          </a:p>
          <a:p>
            <a:r>
              <a:rPr lang="en-US" sz="1800" b="0" i="0" dirty="0">
                <a:solidFill>
                  <a:srgbClr val="000000"/>
                </a:solidFill>
                <a:effectLst/>
                <a:latin typeface="LucidaSansUnicode"/>
              </a:rPr>
              <a:t>Touch screens work well in environments where dirt or weather would render keyboards and pointing devices useless, and where a simple, intuitive interface is important. They are well-suited for simple applications, such as automated teller machines or public information kiosks (see Figure 2B.4). Touch screens have become common in fast-food restaurants, department stores, drugstores, and supermarkets, where they are used for all kinds of purposes, from creating personalized greeting cards to selling lottery tickets.</a:t>
            </a:r>
            <a:r>
              <a:rPr lang="en-US" dirty="0"/>
              <a:t> </a:t>
            </a:r>
            <a:br>
              <a:rPr lang="en-US" dirty="0"/>
            </a:br>
            <a:endParaRPr lang="en-US" dirty="0"/>
          </a:p>
        </p:txBody>
      </p:sp>
    </p:spTree>
    <p:extLst>
      <p:ext uri="{BB962C8B-B14F-4D97-AF65-F5344CB8AC3E}">
        <p14:creationId xmlns:p14="http://schemas.microsoft.com/office/powerpoint/2010/main" val="11224610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B207CAA-1684-4BC5-98B6-BE8A392655C7}" type="slidenum">
              <a:rPr lang="en-US" smtClean="0"/>
              <a:pPr/>
              <a:t>8</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marL="171450" indent="-171450" eaLnBrk="1" hangingPunct="1">
              <a:buFont typeface="Arial" panose="020B0604020202020204" pitchFamily="34" charset="0"/>
              <a:buChar char="•"/>
            </a:pPr>
            <a:r>
              <a:rPr lang="en-US" sz="1800" b="1" i="0" dirty="0">
                <a:solidFill>
                  <a:srgbClr val="222222"/>
                </a:solidFill>
                <a:effectLst/>
                <a:latin typeface="Georgia" panose="02040502050405020303" pitchFamily="18" charset="0"/>
              </a:rPr>
              <a:t>Resistive touchscreens </a:t>
            </a:r>
            <a:r>
              <a:rPr lang="en-US" b="0" i="0" dirty="0">
                <a:solidFill>
                  <a:srgbClr val="222222"/>
                </a:solidFill>
                <a:effectLst/>
                <a:latin typeface="Georgia" panose="02040502050405020303" pitchFamily="18" charset="0"/>
              </a:rPr>
              <a:t>consist of two layers of polyethylene terephthalate (PET) with ITO coated on each layer </a:t>
            </a:r>
            <a:r>
              <a:rPr lang="en-US" b="0" i="1" dirty="0">
                <a:solidFill>
                  <a:srgbClr val="222222"/>
                </a:solidFill>
                <a:effectLst/>
                <a:latin typeface="Georgia" panose="02040502050405020303" pitchFamily="18" charset="0"/>
              </a:rPr>
              <a:t>.</a:t>
            </a:r>
            <a:r>
              <a:rPr lang="en-US" b="0" i="0" dirty="0">
                <a:solidFill>
                  <a:srgbClr val="222222"/>
                </a:solidFill>
                <a:effectLst/>
                <a:latin typeface="Georgia" panose="02040502050405020303" pitchFamily="18" charset="0"/>
              </a:rPr>
              <a:t> The two layers of PET are separated by an air gap and spacer dots. The bottom PET layer is placed on top of an insulating substrate usually made of glass. A protective layer of hard coating is placed on top of the other PET layer. When a finger presses onto the touchscreen, the action causes the top and bottom ITO layers to physically come in contact, which signifies a finger touchdown. Resistive touchscreens come in 4-, 5-, 6-, and 8-wire variants, which offer different degrees of durability and noise suppression.</a:t>
            </a:r>
            <a:endParaRPr lang="en-US" dirty="0"/>
          </a:p>
        </p:txBody>
      </p:sp>
    </p:spTree>
    <p:extLst>
      <p:ext uri="{BB962C8B-B14F-4D97-AF65-F5344CB8AC3E}">
        <p14:creationId xmlns:p14="http://schemas.microsoft.com/office/powerpoint/2010/main" val="34903571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p:spPr>
        <p:txBody>
          <a:bodyPr/>
          <a:lstStyle/>
          <a:p>
            <a:fld id="{FB207CAA-1684-4BC5-98B6-BE8A392655C7}" type="slidenum">
              <a:rPr lang="en-US" smtClean="0"/>
              <a:pPr/>
              <a:t>9</a:t>
            </a:fld>
            <a:endParaRPr lang="en-US" dirty="0"/>
          </a:p>
        </p:txBody>
      </p:sp>
      <p:sp>
        <p:nvSpPr>
          <p:cNvPr id="17411" name="Rectangle 2"/>
          <p:cNvSpPr>
            <a:spLocks noGrp="1" noRot="1" noChangeAspect="1" noChangeArrowheads="1" noTextEdit="1"/>
          </p:cNvSpPr>
          <p:nvPr>
            <p:ph type="sldImg"/>
          </p:nvPr>
        </p:nvSpPr>
        <p:spPr>
          <a:ln/>
        </p:spPr>
      </p:sp>
      <p:sp>
        <p:nvSpPr>
          <p:cNvPr id="17412" name="Rectangle 3"/>
          <p:cNvSpPr>
            <a:spLocks noGrp="1" noChangeArrowheads="1"/>
          </p:cNvSpPr>
          <p:nvPr>
            <p:ph type="body" idx="1"/>
          </p:nvPr>
        </p:nvSpPr>
        <p:spPr>
          <a:noFill/>
          <a:ln/>
        </p:spPr>
        <p:txBody>
          <a:bodyPr/>
          <a:lstStyle/>
          <a:p>
            <a:pPr eaLnBrk="1" hangingPunct="1"/>
            <a:r>
              <a:rPr lang="en-US" b="1" i="0" dirty="0">
                <a:solidFill>
                  <a:srgbClr val="202124"/>
                </a:solidFill>
                <a:effectLst/>
                <a:latin typeface="Google Sans"/>
              </a:rPr>
              <a:t>Operating Principle:</a:t>
            </a:r>
          </a:p>
          <a:p>
            <a:pPr eaLnBrk="1" hangingPunct="1"/>
            <a:endParaRPr lang="en-US" b="1" i="0" dirty="0">
              <a:solidFill>
                <a:srgbClr val="202124"/>
              </a:solidFill>
              <a:effectLst/>
              <a:latin typeface="Google Sans"/>
            </a:endParaRPr>
          </a:p>
          <a:p>
            <a:pPr lvl="1" eaLnBrk="1" hangingPunct="1"/>
            <a:r>
              <a:rPr lang="en-US" b="0" i="0" dirty="0">
                <a:solidFill>
                  <a:srgbClr val="333333"/>
                </a:solidFill>
                <a:effectLst/>
                <a:latin typeface="Inter"/>
              </a:rPr>
              <a:t>Electrodes are formed in a matrix, and adjacent electrodes are capacitively coupled to each </a:t>
            </a:r>
            <a:r>
              <a:rPr lang="en-US" b="0" i="0" dirty="0" err="1">
                <a:solidFill>
                  <a:srgbClr val="333333"/>
                </a:solidFill>
                <a:effectLst/>
                <a:latin typeface="Inter"/>
              </a:rPr>
              <a:t>other.</a:t>
            </a:r>
            <a:r>
              <a:rPr lang="en-US" b="0" i="0" dirty="0" err="1">
                <a:solidFill>
                  <a:srgbClr val="202124"/>
                </a:solidFill>
                <a:effectLst/>
                <a:latin typeface="Google Sans"/>
              </a:rPr>
              <a:t>When</a:t>
            </a:r>
            <a:r>
              <a:rPr lang="en-US" b="0" i="0" dirty="0">
                <a:solidFill>
                  <a:srgbClr val="202124"/>
                </a:solidFill>
                <a:effectLst/>
                <a:latin typeface="Google Sans"/>
              </a:rPr>
              <a:t> a conductive material such as a finger approaches the electrodes, capacitive coupling is generated between the finger and the electrodes, and the change in the capacitive coupling value between the electrodes is detected as the touch position</a:t>
            </a:r>
            <a:endParaRPr lang="en-US" dirty="0"/>
          </a:p>
        </p:txBody>
      </p:sp>
    </p:spTree>
    <p:extLst>
      <p:ext uri="{BB962C8B-B14F-4D97-AF65-F5344CB8AC3E}">
        <p14:creationId xmlns:p14="http://schemas.microsoft.com/office/powerpoint/2010/main" val="25237557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A96C9CC6-94C5-437A-A50B-E971B91DADFD}" type="slidenum">
              <a:rPr lang="en-US" smtClean="0"/>
              <a:pPr/>
              <a:t>10</a:t>
            </a:fld>
            <a:endParaRPr lang="en-US"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Microsoft’s Force Feedback joysticks vibrate. In driving games, when the player hits another car, the joystick will vibrate.</a:t>
            </a:r>
            <a:r>
              <a:rPr lang="en-US" dirty="0"/>
              <a:t> </a:t>
            </a:r>
          </a:p>
        </p:txBody>
      </p:sp>
    </p:spTree>
    <p:extLst>
      <p:ext uri="{BB962C8B-B14F-4D97-AF65-F5344CB8AC3E}">
        <p14:creationId xmlns:p14="http://schemas.microsoft.com/office/powerpoint/2010/main" val="18929139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p>
            <a:fld id="{A96C9CC6-94C5-437A-A50B-E971B91DADFD}" type="slidenum">
              <a:rPr lang="en-US" smtClean="0"/>
              <a:pPr/>
              <a:t>11</a:t>
            </a:fld>
            <a:endParaRPr lang="en-US" dirty="0"/>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b="1" i="1" dirty="0">
                <a:cs typeface="Times New Roman" pitchFamily="18" charset="0"/>
              </a:rPr>
              <a:t>Teaching tip</a:t>
            </a:r>
          </a:p>
          <a:p>
            <a:pPr eaLnBrk="1" hangingPunct="1"/>
            <a:r>
              <a:rPr lang="en-US" dirty="0">
                <a:cs typeface="Times" pitchFamily="18" charset="0"/>
              </a:rPr>
              <a:t>Microsoft’s Force Feedback joysticks vibrate. In driving games, when the player hits another car, the joystick will vibrate.</a:t>
            </a:r>
            <a:r>
              <a:rPr lang="en-US" dirty="0"/>
              <a:t> </a:t>
            </a:r>
          </a:p>
        </p:txBody>
      </p:sp>
    </p:spTree>
    <p:extLst>
      <p:ext uri="{BB962C8B-B14F-4D97-AF65-F5344CB8AC3E}">
        <p14:creationId xmlns:p14="http://schemas.microsoft.com/office/powerpoint/2010/main" val="3539296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609600" y="1219200"/>
            <a:ext cx="6781800" cy="9144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p:spPr>
        <p:txBody>
          <a:bodyPr/>
          <a:lstStyle/>
          <a:p>
            <a:pPr>
              <a:defRPr/>
            </a:pPr>
            <a:endParaRPr lang="en-US"/>
          </a:p>
        </p:txBody>
      </p:sp>
      <p:sp>
        <p:nvSpPr>
          <p:cNvPr id="6" name="Line 9"/>
          <p:cNvSpPr>
            <a:spLocks noChangeShapeType="1"/>
          </p:cNvSpPr>
          <p:nvPr/>
        </p:nvSpPr>
        <p:spPr bwMode="auto">
          <a:xfrm>
            <a:off x="762000" y="1371600"/>
            <a:ext cx="6629400" cy="0"/>
          </a:xfrm>
          <a:prstGeom prst="line">
            <a:avLst/>
          </a:prstGeom>
          <a:noFill/>
          <a:ln w="9525">
            <a:solidFill>
              <a:schemeClr val="tx1"/>
            </a:solidFill>
            <a:round/>
            <a:headEnd/>
            <a:tailEnd/>
          </a:ln>
          <a:effectLst/>
        </p:spPr>
        <p:txBody>
          <a:bodyPr/>
          <a:lstStyle/>
          <a:p>
            <a:pPr>
              <a:defRPr/>
            </a:pPr>
            <a:endParaRPr lang="en-US"/>
          </a:p>
        </p:txBody>
      </p:sp>
      <p:sp>
        <p:nvSpPr>
          <p:cNvPr id="151554" name="Rectangle 2"/>
          <p:cNvSpPr>
            <a:spLocks noGrp="1" noChangeArrowheads="1"/>
          </p:cNvSpPr>
          <p:nvPr>
            <p:ph type="ctrTitle"/>
          </p:nvPr>
        </p:nvSpPr>
        <p:spPr>
          <a:xfrm>
            <a:off x="914401" y="1524000"/>
            <a:ext cx="6477000" cy="1752600"/>
          </a:xfrm>
        </p:spPr>
        <p:txBody>
          <a:bodyPr/>
          <a:lstStyle>
            <a:lvl1pPr>
              <a:defRPr sz="4200"/>
            </a:lvl1pPr>
          </a:lstStyle>
          <a:p>
            <a:r>
              <a:rPr lang="en-US" altLang="en-US"/>
              <a:t>Click to edit Master title style</a:t>
            </a:r>
            <a:endParaRPr lang="en-US" altLang="en-US" dirty="0"/>
          </a:p>
        </p:txBody>
      </p:sp>
      <p:sp>
        <p:nvSpPr>
          <p:cNvPr id="151555" name="Rectangle 3"/>
          <p:cNvSpPr>
            <a:spLocks noGrp="1" noChangeArrowheads="1"/>
          </p:cNvSpPr>
          <p:nvPr>
            <p:ph type="subTitle" idx="1"/>
          </p:nvPr>
        </p:nvSpPr>
        <p:spPr>
          <a:xfrm>
            <a:off x="838200" y="3962400"/>
            <a:ext cx="5715000" cy="1752600"/>
          </a:xfrm>
        </p:spPr>
        <p:txBody>
          <a:bodyPr/>
          <a:lstStyle>
            <a:lvl1pPr marL="0" indent="0">
              <a:buFont typeface="Wingdings" pitchFamily="2" charset="2"/>
              <a:buNone/>
              <a:defRPr sz="3000"/>
            </a:lvl1pPr>
          </a:lstStyle>
          <a:p>
            <a:r>
              <a:rPr lang="en-US" altLang="en-US"/>
              <a:t>Click to edit Master subtitle style</a:t>
            </a:r>
            <a:endParaRPr lang="en-US" altLang="en-US" dirty="0"/>
          </a:p>
        </p:txBody>
      </p:sp>
      <p:sp>
        <p:nvSpPr>
          <p:cNvPr id="9" name="Rectangle 6"/>
          <p:cNvSpPr>
            <a:spLocks noGrp="1" noChangeArrowheads="1"/>
          </p:cNvSpPr>
          <p:nvPr>
            <p:ph type="sldNum" sz="quarter" idx="12"/>
          </p:nvPr>
        </p:nvSpPr>
        <p:spPr>
          <a:xfrm>
            <a:off x="6858000" y="6019800"/>
            <a:ext cx="609600" cy="457200"/>
          </a:xfrm>
        </p:spPr>
        <p:txBody>
          <a:bodyPr/>
          <a:lstStyle>
            <a:lvl1pPr>
              <a:defRPr/>
            </a:lvl1pPr>
          </a:lstStyle>
          <a:p>
            <a:pPr>
              <a:defRPr/>
            </a:pPr>
            <a:fld id="{9780756C-F960-4117-80AF-EA23FC974A5B}"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781800" y="6248400"/>
            <a:ext cx="609600" cy="457200"/>
          </a:xfrm>
          <a:ln/>
        </p:spPr>
        <p:txBody>
          <a:bodyPr/>
          <a:lstStyle>
            <a:lvl1pPr>
              <a:defRPr/>
            </a:lvl1pPr>
          </a:lstStyle>
          <a:p>
            <a:pPr>
              <a:defRPr/>
            </a:pPr>
            <a:fld id="{79BF24A9-4361-41B7-92C1-9AF2AB561137}" type="slidenum">
              <a:rPr lang="en-US" altLang="zh-TW" smtClean="0"/>
              <a:pPr>
                <a:defRPr/>
              </a:pPr>
              <a:t>‹#›</a:t>
            </a:fld>
            <a:endParaRPr lang="en-US" altLang="zh-TW"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28600"/>
            <a:ext cx="2057400" cy="59023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28600"/>
            <a:ext cx="6019800" cy="59023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E5A9DB6A-25FB-4E81-803F-651DAA872B3C}" type="slidenum">
              <a:rPr lang="en-US" altLang="zh-TW" smtClean="0"/>
              <a:pPr>
                <a:defRPr/>
              </a:pPr>
              <a:t>‹#›</a:t>
            </a:fld>
            <a:endParaRPr lang="en-US" altLang="zh-TW"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228600"/>
            <a:ext cx="7315200" cy="911225"/>
          </a:xfrm>
        </p:spPr>
        <p:txBody>
          <a:bodyPr/>
          <a:lstStyle>
            <a:lvl1pPr>
              <a:defRPr b="0"/>
            </a:lvl1pPr>
          </a:lstStyle>
          <a:p>
            <a:r>
              <a:rPr lang="en-US"/>
              <a:t>Click to edit Master title style</a:t>
            </a:r>
            <a:endParaRPr lang="en-US" dirty="0"/>
          </a:p>
        </p:txBody>
      </p:sp>
      <p:sp>
        <p:nvSpPr>
          <p:cNvPr id="3" name="Content Placeholder 2"/>
          <p:cNvSpPr>
            <a:spLocks noGrp="1"/>
          </p:cNvSpPr>
          <p:nvPr>
            <p:ph idx="1"/>
          </p:nvPr>
        </p:nvSpPr>
        <p:spPr>
          <a:xfrm>
            <a:off x="304800" y="1219200"/>
            <a:ext cx="7315200" cy="4835525"/>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7010400" y="6172200"/>
            <a:ext cx="609600" cy="457200"/>
          </a:xfrm>
          <a:ln/>
        </p:spPr>
        <p:txBody>
          <a:bodyPr/>
          <a:lstStyle>
            <a:lvl1pPr>
              <a:defRPr/>
            </a:lvl1pPr>
          </a:lstStyle>
          <a:p>
            <a:pPr>
              <a:defRPr/>
            </a:pPr>
            <a:fld id="{782E5CB2-9C56-4C4E-9F8A-031E63E2A4DA}" type="slidenum">
              <a:rPr lang="en-US" altLang="zh-TW" smtClean="0"/>
              <a:pPr>
                <a:defRPr/>
              </a:pPr>
              <a:t>‹#›</a:t>
            </a:fld>
            <a:endParaRPr lang="en-US" altLang="zh-TW"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2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xfrm>
            <a:off x="6705600" y="6172200"/>
            <a:ext cx="609600" cy="457200"/>
          </a:xfrm>
          <a:ln/>
        </p:spPr>
        <p:txBody>
          <a:bodyPr/>
          <a:lstStyle>
            <a:lvl1pPr>
              <a:defRPr/>
            </a:lvl1pPr>
          </a:lstStyle>
          <a:p>
            <a:pPr>
              <a:defRPr/>
            </a:pPr>
            <a:fld id="{B5335256-ADE6-43D6-A981-2886660B0796}" type="slidenum">
              <a:rPr lang="en-US" altLang="zh-TW" smtClean="0"/>
              <a:pPr>
                <a:defRPr/>
              </a:pPr>
              <a:t>‹#›</a:t>
            </a:fld>
            <a:endParaRPr lang="en-US" altLang="zh-TW"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7315200" cy="91122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228600" y="1295400"/>
            <a:ext cx="36576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038600" y="1295400"/>
            <a:ext cx="3733800" cy="48355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705600" y="6248400"/>
            <a:ext cx="609600" cy="457200"/>
          </a:xfrm>
          <a:ln/>
        </p:spPr>
        <p:txBody>
          <a:bodyPr/>
          <a:lstStyle>
            <a:lvl1pPr>
              <a:defRPr/>
            </a:lvl1pPr>
          </a:lstStyle>
          <a:p>
            <a:pPr>
              <a:defRPr/>
            </a:pPr>
            <a:fld id="{6CC3D07C-A2AA-4DCB-898C-7A06FADB3426}" type="slidenum">
              <a:rPr lang="en-US" altLang="zh-TW" smtClean="0"/>
              <a:pPr>
                <a:defRPr/>
              </a:pPr>
              <a:t>‹#›</a:t>
            </a:fld>
            <a:endParaRPr lang="en-US" altLang="zh-TW"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162800" cy="9144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535113"/>
            <a:ext cx="3429000"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457200" y="2174875"/>
            <a:ext cx="34290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114800" y="1535113"/>
            <a:ext cx="35083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114800" y="2174875"/>
            <a:ext cx="35083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xfrm>
            <a:off x="6858000" y="6172200"/>
            <a:ext cx="609600" cy="457200"/>
          </a:xfrm>
          <a:ln/>
        </p:spPr>
        <p:txBody>
          <a:bodyPr/>
          <a:lstStyle>
            <a:lvl1pPr>
              <a:defRPr/>
            </a:lvl1pPr>
          </a:lstStyle>
          <a:p>
            <a:pPr>
              <a:defRPr/>
            </a:pPr>
            <a:fld id="{7AEA1F95-350B-44FD-9071-F15C296607A9}" type="slidenum">
              <a:rPr lang="en-US" altLang="zh-TW" smtClean="0"/>
              <a:pPr>
                <a:defRPr/>
              </a:pPr>
              <a:t>‹#›</a:t>
            </a:fld>
            <a:endParaRPr lang="en-US" altLang="zh-TW"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923BCABD-A53B-40D1-8502-7FA74BDAE1B7}" type="slidenum">
              <a:rPr lang="en-US" altLang="zh-TW" smtClean="0"/>
              <a:pPr>
                <a:defRPr/>
              </a:pPr>
              <a:t>‹#›</a:t>
            </a:fld>
            <a:endParaRPr lang="en-US" altLang="zh-TW"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xfrm>
            <a:off x="6705600" y="6248400"/>
            <a:ext cx="609600" cy="457200"/>
          </a:xfrm>
          <a:ln/>
        </p:spPr>
        <p:txBody>
          <a:bodyPr/>
          <a:lstStyle>
            <a:lvl1pPr>
              <a:defRPr/>
            </a:lvl1pPr>
          </a:lstStyle>
          <a:p>
            <a:pPr>
              <a:defRPr/>
            </a:pPr>
            <a:fld id="{F238B59B-AA63-4C56-AB84-1F0DD27CC35E}" type="slidenum">
              <a:rPr lang="en-US" altLang="zh-TW" smtClean="0"/>
              <a:pPr>
                <a:defRPr/>
              </a:pPr>
              <a:t>‹#›</a:t>
            </a:fld>
            <a:endParaRPr lang="en-US" altLang="zh-TW"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A0734743-88B2-4581-A8AA-00F87CBB6250}" type="slidenum">
              <a:rPr lang="en-US" altLang="zh-TW" smtClean="0"/>
              <a:pPr>
                <a:defRPr/>
              </a:pPr>
              <a:t>‹#›</a:t>
            </a:fld>
            <a:endParaRPr lang="en-US" altLang="zh-TW"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noChangeArrowheads="1"/>
          </p:cNvSpPr>
          <p:nvPr>
            <p:ph type="dt" sz="half" idx="10"/>
          </p:nvPr>
        </p:nvSpPr>
        <p:spPr>
          <a:xfrm>
            <a:off x="457200" y="6243638"/>
            <a:ext cx="2133600" cy="457200"/>
          </a:xfrm>
          <a:prstGeom prst="rect">
            <a:avLst/>
          </a:prstGeom>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3124200" y="6248400"/>
            <a:ext cx="2895600" cy="4572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6629400" y="6248400"/>
            <a:ext cx="609600" cy="457200"/>
          </a:xfrm>
          <a:ln/>
        </p:spPr>
        <p:txBody>
          <a:bodyPr/>
          <a:lstStyle>
            <a:lvl1pPr>
              <a:defRPr/>
            </a:lvl1pPr>
          </a:lstStyle>
          <a:p>
            <a:pPr>
              <a:defRPr/>
            </a:pPr>
            <a:fld id="{95D927B3-C7F7-436C-81B8-22767F4AC886}" type="slidenum">
              <a:rPr lang="en-US" altLang="zh-TW" smtClean="0"/>
              <a:pPr>
                <a:defRPr/>
              </a:pPr>
              <a:t>‹#›</a:t>
            </a:fld>
            <a:endParaRPr lang="en-US" altLang="zh-TW"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bwMode="auto">
          <a:xfrm>
            <a:off x="457200" y="228600"/>
            <a:ext cx="7086600" cy="9112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title style</a:t>
            </a:r>
            <a:endParaRPr lang="en-US" altLang="en-US" dirty="0"/>
          </a:p>
        </p:txBody>
      </p:sp>
      <p:sp>
        <p:nvSpPr>
          <p:cNvPr id="3075" name="Rectangle 3"/>
          <p:cNvSpPr>
            <a:spLocks noGrp="1" noChangeArrowheads="1"/>
          </p:cNvSpPr>
          <p:nvPr>
            <p:ph type="body" idx="1"/>
          </p:nvPr>
        </p:nvSpPr>
        <p:spPr bwMode="auto">
          <a:xfrm>
            <a:off x="381000" y="1219200"/>
            <a:ext cx="7162800" cy="48355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150534" name="Rectangle 6"/>
          <p:cNvSpPr>
            <a:spLocks noGrp="1" noChangeArrowheads="1"/>
          </p:cNvSpPr>
          <p:nvPr>
            <p:ph type="sldNum" sz="quarter" idx="4"/>
          </p:nvPr>
        </p:nvSpPr>
        <p:spPr bwMode="auto">
          <a:xfrm>
            <a:off x="381000" y="6172200"/>
            <a:ext cx="609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mj-lt"/>
              </a:defRPr>
            </a:lvl1pPr>
          </a:lstStyle>
          <a:p>
            <a:pPr>
              <a:defRPr/>
            </a:pPr>
            <a:r>
              <a:rPr lang="en-US" altLang="zh-TW"/>
              <a:t>1A-</a:t>
            </a:r>
            <a:fld id="{3717DDF7-0656-4DAB-B7F7-5925390E3F8A}" type="slidenum">
              <a:rPr lang="en-US" altLang="zh-TW" smtClean="0"/>
              <a:pPr>
                <a:defRPr/>
              </a:pPr>
              <a:t>‹#›</a:t>
            </a:fld>
            <a:endParaRPr lang="en-US" altLang="zh-TW"/>
          </a:p>
        </p:txBody>
      </p:sp>
      <p:sp>
        <p:nvSpPr>
          <p:cNvPr id="150535" name="Freeform 7"/>
          <p:cNvSpPr>
            <a:spLocks noChangeArrowheads="1"/>
          </p:cNvSpPr>
          <p:nvPr/>
        </p:nvSpPr>
        <p:spPr bwMode="auto">
          <a:xfrm>
            <a:off x="381000" y="228600"/>
            <a:ext cx="71628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p:spPr>
        <p:txBody>
          <a:bodyPr/>
          <a:lstStyle/>
          <a:p>
            <a:pPr>
              <a:defRPr/>
            </a:pPr>
            <a:endParaRPr lang="en-US"/>
          </a:p>
        </p:txBody>
      </p:sp>
      <p:sp>
        <p:nvSpPr>
          <p:cNvPr id="150537" name="Line 9"/>
          <p:cNvSpPr>
            <a:spLocks noChangeShapeType="1"/>
          </p:cNvSpPr>
          <p:nvPr/>
        </p:nvSpPr>
        <p:spPr bwMode="auto">
          <a:xfrm>
            <a:off x="762000" y="1066800"/>
            <a:ext cx="6781800" cy="0"/>
          </a:xfrm>
          <a:prstGeom prst="line">
            <a:avLst/>
          </a:prstGeom>
          <a:noFill/>
          <a:ln w="9525">
            <a:solidFill>
              <a:schemeClr val="tx1"/>
            </a:solidFill>
            <a:round/>
            <a:headEnd/>
            <a:tailEnd/>
          </a:ln>
          <a:effectLst/>
        </p:spPr>
        <p:txBody>
          <a:bodyPr/>
          <a:lstStyle/>
          <a:p>
            <a:pPr>
              <a:defRPr/>
            </a:pPr>
            <a:endParaRPr lang="en-US"/>
          </a:p>
        </p:txBody>
      </p:sp>
    </p:spTree>
  </p:cSld>
  <p:clrMap bg1="lt1" tx1="dk1" bg2="lt2" tx2="dk2" accent1="accent1" accent2="accent2" accent3="accent3" accent4="accent4" accent5="accent5" accent6="accent6" hlink="hlink" folHlink="folHlink"/>
  <p:sldLayoutIdLst>
    <p:sldLayoutId id="2147483705" r:id="rId1"/>
    <p:sldLayoutId id="2147483706" r:id="rId2"/>
    <p:sldLayoutId id="2147483707" r:id="rId3"/>
    <p:sldLayoutId id="2147483708" r:id="rId4"/>
    <p:sldLayoutId id="2147483709" r:id="rId5"/>
    <p:sldLayoutId id="2147483710" r:id="rId6"/>
    <p:sldLayoutId id="2147483711" r:id="rId7"/>
    <p:sldLayoutId id="2147483712" r:id="rId8"/>
    <p:sldLayoutId id="2147483713" r:id="rId9"/>
    <p:sldLayoutId id="2147483714" r:id="rId10"/>
    <p:sldLayoutId id="2147483715" r:id="rId11"/>
  </p:sldLayoutIdLst>
  <p:hf hdr="0" ftr="0" dt="0"/>
  <p:txStyles>
    <p:titleStyle>
      <a:lvl1pPr algn="l" rtl="0" eaLnBrk="1" fontAlgn="base" hangingPunct="1">
        <a:spcBef>
          <a:spcPct val="0"/>
        </a:spcBef>
        <a:spcAft>
          <a:spcPct val="0"/>
        </a:spcAft>
        <a:defRPr sz="4200">
          <a:solidFill>
            <a:srgbClr val="0000CC"/>
          </a:solidFill>
          <a:latin typeface="+mj-lt"/>
          <a:ea typeface="+mj-ea"/>
          <a:cs typeface="+mj-cs"/>
        </a:defRPr>
      </a:lvl1pPr>
      <a:lvl2pPr algn="l" rtl="0" eaLnBrk="1" fontAlgn="base" hangingPunct="1">
        <a:spcBef>
          <a:spcPct val="0"/>
        </a:spcBef>
        <a:spcAft>
          <a:spcPct val="0"/>
        </a:spcAft>
        <a:defRPr sz="4200">
          <a:solidFill>
            <a:schemeClr val="tx2"/>
          </a:solidFill>
          <a:latin typeface="Garamond" pitchFamily="18" charset="0"/>
        </a:defRPr>
      </a:lvl2pPr>
      <a:lvl3pPr algn="l" rtl="0" eaLnBrk="1" fontAlgn="base" hangingPunct="1">
        <a:spcBef>
          <a:spcPct val="0"/>
        </a:spcBef>
        <a:spcAft>
          <a:spcPct val="0"/>
        </a:spcAft>
        <a:defRPr sz="4200">
          <a:solidFill>
            <a:schemeClr val="tx2"/>
          </a:solidFill>
          <a:latin typeface="Garamond" pitchFamily="18" charset="0"/>
        </a:defRPr>
      </a:lvl3pPr>
      <a:lvl4pPr algn="l" rtl="0" eaLnBrk="1" fontAlgn="base" hangingPunct="1">
        <a:spcBef>
          <a:spcPct val="0"/>
        </a:spcBef>
        <a:spcAft>
          <a:spcPct val="0"/>
        </a:spcAft>
        <a:defRPr sz="4200">
          <a:solidFill>
            <a:schemeClr val="tx2"/>
          </a:solidFill>
          <a:latin typeface="Garamond" pitchFamily="18" charset="0"/>
        </a:defRPr>
      </a:lvl4pPr>
      <a:lvl5pPr algn="l" rtl="0" eaLnBrk="1" fontAlgn="base" hangingPunct="1">
        <a:spcBef>
          <a:spcPct val="0"/>
        </a:spcBef>
        <a:spcAft>
          <a:spcPct val="0"/>
        </a:spcAft>
        <a:defRPr sz="4200">
          <a:solidFill>
            <a:schemeClr val="tx2"/>
          </a:solidFill>
          <a:latin typeface="Garamond" pitchFamily="18"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itchFamily="2" charset="2"/>
        <a:buChar char="n"/>
        <a:defRPr sz="3000">
          <a:solidFill>
            <a:schemeClr val="tx1"/>
          </a:solidFill>
          <a:latin typeface="+mn-lt"/>
          <a:ea typeface="+mn-ea"/>
          <a:cs typeface="+mn-cs"/>
        </a:defRPr>
      </a:lvl1pPr>
      <a:lvl2pPr marL="669925" indent="-325438" algn="l" rtl="0" eaLnBrk="1" fontAlgn="base" hangingPunct="1">
        <a:spcBef>
          <a:spcPct val="20000"/>
        </a:spcBef>
        <a:spcAft>
          <a:spcPct val="0"/>
        </a:spcAft>
        <a:buClr>
          <a:schemeClr val="accent2"/>
        </a:buClr>
        <a:buSzPct val="60000"/>
        <a:buFont typeface="Wingdings" pitchFamily="2" charset="2"/>
        <a:buChar char="q"/>
        <a:defRPr sz="2600">
          <a:solidFill>
            <a:schemeClr val="tx1"/>
          </a:solidFill>
          <a:latin typeface="+mn-lt"/>
        </a:defRPr>
      </a:lvl2pPr>
      <a:lvl3pPr marL="1022350" indent="-350838" algn="l" rtl="0" eaLnBrk="1" fontAlgn="base" hangingPunct="1">
        <a:spcBef>
          <a:spcPct val="20000"/>
        </a:spcBef>
        <a:spcAft>
          <a:spcPct val="0"/>
        </a:spcAft>
        <a:buClr>
          <a:schemeClr val="accent1"/>
        </a:buClr>
        <a:buSzPct val="65000"/>
        <a:buFont typeface="Wingdings" pitchFamily="2" charset="2"/>
        <a:buChar char="n"/>
        <a:defRPr sz="2200">
          <a:solidFill>
            <a:schemeClr val="tx1"/>
          </a:solidFill>
          <a:latin typeface="+mn-lt"/>
        </a:defRPr>
      </a:lvl3pPr>
      <a:lvl4pPr marL="1339850" indent="-315913" algn="l" rtl="0" eaLnBrk="1" fontAlgn="base" hangingPunct="1">
        <a:spcBef>
          <a:spcPct val="20000"/>
        </a:spcBef>
        <a:spcAft>
          <a:spcPct val="0"/>
        </a:spcAft>
        <a:buClr>
          <a:schemeClr val="accent2"/>
        </a:buClr>
        <a:buSzPct val="70000"/>
        <a:buFont typeface="Wingdings" pitchFamily="2" charset="2"/>
        <a:buChar char="q"/>
        <a:defRPr sz="2000">
          <a:solidFill>
            <a:schemeClr val="tx1"/>
          </a:solidFill>
          <a:latin typeface="+mn-lt"/>
        </a:defRPr>
      </a:lvl4pPr>
      <a:lvl5pPr marL="16811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hyperlink" Target="https://en.wikipedia.org/wiki/Carpal_tunnel_syndrome" TargetMode="External"/><Relationship Id="rId2" Type="http://schemas.openxmlformats.org/officeDocument/2006/relationships/hyperlink" Target="https://en.wikipedia.org/wiki/Repetitive_strain_inju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eg"/><Relationship Id="rId7" Type="http://schemas.openxmlformats.org/officeDocument/2006/relationships/image" Target="../media/image6.jpe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jpeg"/><Relationship Id="rId9" Type="http://schemas.openxmlformats.org/officeDocument/2006/relationships/image" Target="../media/image8.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1" y="1524000"/>
            <a:ext cx="6477000" cy="2819400"/>
          </a:xfrm>
        </p:spPr>
        <p:txBody>
          <a:bodyPr/>
          <a:lstStyle/>
          <a:p>
            <a:pPr algn="ctr"/>
            <a:r>
              <a:rPr lang="en-US" b="1" dirty="0"/>
              <a:t>CSC 101</a:t>
            </a:r>
            <a:br>
              <a:rPr lang="en-US" b="1" dirty="0"/>
            </a:br>
            <a:r>
              <a:rPr lang="en-US" b="1" dirty="0"/>
              <a:t>Introduction to Computing</a:t>
            </a:r>
            <a:br>
              <a:rPr lang="en-US" b="1" dirty="0"/>
            </a:br>
            <a:br>
              <a:rPr lang="en-US" b="1" dirty="0"/>
            </a:br>
            <a:r>
              <a:rPr lang="en-US" b="1" dirty="0"/>
              <a:t>Lecture 5</a:t>
            </a:r>
            <a:br>
              <a:rPr lang="en-US" b="1" dirty="0"/>
            </a:br>
            <a:endParaRPr lang="en-US" b="1" dirty="0"/>
          </a:p>
        </p:txBody>
      </p:sp>
      <p:sp>
        <p:nvSpPr>
          <p:cNvPr id="3" name="Subtitle 2"/>
          <p:cNvSpPr>
            <a:spLocks noGrp="1"/>
          </p:cNvSpPr>
          <p:nvPr>
            <p:ph type="subTitle" idx="1"/>
          </p:nvPr>
        </p:nvSpPr>
        <p:spPr>
          <a:xfrm>
            <a:off x="1447800" y="4648200"/>
            <a:ext cx="5715000" cy="1066800"/>
          </a:xfrm>
        </p:spPr>
        <p:txBody>
          <a:bodyPr/>
          <a:lstStyle/>
          <a:p>
            <a:pPr algn="ctr"/>
            <a:r>
              <a:rPr lang="en-US" dirty="0"/>
              <a:t>Dr. Iftikhar Azim Niaz</a:t>
            </a:r>
          </a:p>
          <a:p>
            <a:pPr algn="ctr"/>
            <a:r>
              <a:rPr lang="en-US" sz="2400" dirty="0">
                <a:solidFill>
                  <a:srgbClr val="000099"/>
                </a:solidFill>
              </a:rPr>
              <a:t>ianiaz@comsats.edu.pk</a:t>
            </a:r>
            <a:endParaRPr lang="en-US" sz="2800" dirty="0">
              <a:solidFill>
                <a:srgbClr val="000099"/>
              </a:solidFill>
            </a:endParaRPr>
          </a:p>
        </p:txBody>
      </p:sp>
      <p:sp>
        <p:nvSpPr>
          <p:cNvPr id="4" name="Slide Number Placeholder 3"/>
          <p:cNvSpPr>
            <a:spLocks noGrp="1"/>
          </p:cNvSpPr>
          <p:nvPr>
            <p:ph type="sldNum" sz="quarter" idx="12"/>
          </p:nvPr>
        </p:nvSpPr>
        <p:spPr>
          <a:xfrm>
            <a:off x="6248400" y="6400800"/>
            <a:ext cx="1524000" cy="381000"/>
          </a:xfrm>
        </p:spPr>
        <p:txBody>
          <a:bodyPr/>
          <a:lstStyle/>
          <a:p>
            <a:pPr>
              <a:defRPr/>
            </a:pPr>
            <a:fld id="{9780756C-F960-4117-80AF-EA23FC974A5B}" type="slidenum">
              <a:rPr lang="en-US" smtClean="0"/>
              <a:pPr>
                <a:defRPr/>
              </a:pPr>
              <a:t>1</a:t>
            </a:fld>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p:txBody>
          <a:bodyPr/>
          <a:lstStyle/>
          <a:p>
            <a:pPr eaLnBrk="1" hangingPunct="1"/>
            <a:r>
              <a:rPr lang="en-US" dirty="0"/>
              <a:t>Game Controllers</a:t>
            </a:r>
          </a:p>
        </p:txBody>
      </p:sp>
      <p:sp>
        <p:nvSpPr>
          <p:cNvPr id="7172" name="Rectangle 3"/>
          <p:cNvSpPr>
            <a:spLocks noGrp="1" noChangeArrowheads="1"/>
          </p:cNvSpPr>
          <p:nvPr>
            <p:ph type="body" idx="1"/>
          </p:nvPr>
        </p:nvSpPr>
        <p:spPr/>
        <p:txBody>
          <a:bodyPr/>
          <a:lstStyle/>
          <a:p>
            <a:r>
              <a:rPr lang="en-US" dirty="0"/>
              <a:t>Enhances gaming experience</a:t>
            </a:r>
          </a:p>
          <a:p>
            <a:r>
              <a:rPr lang="en-US" dirty="0"/>
              <a:t>Provide custom input to the game</a:t>
            </a:r>
          </a:p>
          <a:p>
            <a:r>
              <a:rPr lang="en-US" dirty="0"/>
              <a:t>Modern controllers offer feedback</a:t>
            </a:r>
          </a:p>
          <a:p>
            <a:r>
              <a:rPr lang="en-US" dirty="0"/>
              <a:t>Two broad Categories</a:t>
            </a:r>
          </a:p>
          <a:p>
            <a:pPr lvl="1"/>
            <a:r>
              <a:rPr lang="en-US" dirty="0"/>
              <a:t>Joystick</a:t>
            </a:r>
          </a:p>
          <a:p>
            <a:pPr lvl="1"/>
            <a:r>
              <a:rPr lang="en-US" dirty="0"/>
              <a:t>Game pad</a:t>
            </a:r>
          </a:p>
        </p:txBody>
      </p:sp>
      <p:pic>
        <p:nvPicPr>
          <p:cNvPr id="7173" name="Picture 4" descr="D:\My Documents\!books\norton im\chapter 3\game.tif"/>
          <p:cNvPicPr>
            <a:picLocks noChangeAspect="1" noChangeArrowheads="1"/>
          </p:cNvPicPr>
          <p:nvPr/>
        </p:nvPicPr>
        <p:blipFill>
          <a:blip r:embed="rId3" cstate="print"/>
          <a:srcRect/>
          <a:stretch>
            <a:fillRect/>
          </a:stretch>
        </p:blipFill>
        <p:spPr bwMode="auto">
          <a:xfrm>
            <a:off x="5410200" y="2895600"/>
            <a:ext cx="2162175" cy="3200400"/>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3400" y="228600"/>
            <a:ext cx="7086600" cy="911225"/>
          </a:xfrm>
        </p:spPr>
        <p:txBody>
          <a:bodyPr/>
          <a:lstStyle/>
          <a:p>
            <a:pPr eaLnBrk="1" hangingPunct="1"/>
            <a:r>
              <a:rPr lang="en-US" dirty="0"/>
              <a:t>Joystick</a:t>
            </a:r>
          </a:p>
        </p:txBody>
      </p:sp>
      <p:sp>
        <p:nvSpPr>
          <p:cNvPr id="7172" name="Rectangle 3"/>
          <p:cNvSpPr>
            <a:spLocks noGrp="1" noChangeArrowheads="1"/>
          </p:cNvSpPr>
          <p:nvPr>
            <p:ph type="body" idx="1"/>
          </p:nvPr>
        </p:nvSpPr>
        <p:spPr>
          <a:xfrm>
            <a:off x="304800" y="1219200"/>
            <a:ext cx="7315200" cy="5181600"/>
          </a:xfrm>
        </p:spPr>
        <p:txBody>
          <a:bodyPr>
            <a:normAutofit lnSpcReduction="10000"/>
          </a:bodyPr>
          <a:lstStyle/>
          <a:p>
            <a:r>
              <a:rPr lang="en-US" dirty="0"/>
              <a:t>Around for long time</a:t>
            </a:r>
          </a:p>
          <a:p>
            <a:r>
              <a:rPr lang="en-US" dirty="0"/>
              <a:t>Can be used other than games</a:t>
            </a:r>
          </a:p>
          <a:p>
            <a:r>
              <a:rPr lang="en-US" dirty="0"/>
              <a:t>enable the user to “ fly” or “ drive” through a game, directing a vehicle or character</a:t>
            </a:r>
          </a:p>
          <a:p>
            <a:r>
              <a:rPr lang="en-US" dirty="0"/>
              <a:t>popular in racing and flying games</a:t>
            </a:r>
          </a:p>
          <a:p>
            <a:r>
              <a:rPr lang="en-US" dirty="0"/>
              <a:t>One variant is the racing game controller, which includes an actual steering wheel</a:t>
            </a:r>
          </a:p>
          <a:p>
            <a:r>
              <a:rPr lang="en-US" dirty="0"/>
              <a:t>some racing game controllers even include foot pedals and gearshifts</a:t>
            </a:r>
          </a:p>
        </p:txBody>
      </p:sp>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11</a:t>
            </a:fld>
            <a:endParaRPr lang="en-US" dirty="0"/>
          </a:p>
        </p:txBody>
      </p:sp>
      <p:pic>
        <p:nvPicPr>
          <p:cNvPr id="7" name="Picture 2052" descr="joystick-intro"/>
          <p:cNvPicPr>
            <a:picLocks noChangeAspect="1" noChangeArrowheads="1"/>
          </p:cNvPicPr>
          <p:nvPr/>
        </p:nvPicPr>
        <p:blipFill>
          <a:blip r:embed="rId3" cstate="print"/>
          <a:srcRect/>
          <a:stretch>
            <a:fillRect/>
          </a:stretch>
        </p:blipFill>
        <p:spPr bwMode="auto">
          <a:xfrm>
            <a:off x="6348298" y="1143001"/>
            <a:ext cx="1160578" cy="137425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p:nvPr>
        </p:nvSpPr>
        <p:spPr>
          <a:xfrm>
            <a:off x="533400" y="228600"/>
            <a:ext cx="7086600" cy="911225"/>
          </a:xfrm>
        </p:spPr>
        <p:txBody>
          <a:bodyPr/>
          <a:lstStyle/>
          <a:p>
            <a:pPr eaLnBrk="1" hangingPunct="1"/>
            <a:r>
              <a:rPr lang="en-US" dirty="0"/>
              <a:t>Game Pad</a:t>
            </a:r>
          </a:p>
        </p:txBody>
      </p:sp>
      <p:sp>
        <p:nvSpPr>
          <p:cNvPr id="7172" name="Rectangle 3"/>
          <p:cNvSpPr>
            <a:spLocks noGrp="1" noChangeArrowheads="1"/>
          </p:cNvSpPr>
          <p:nvPr>
            <p:ph type="body" idx="1"/>
          </p:nvPr>
        </p:nvSpPr>
        <p:spPr>
          <a:xfrm>
            <a:off x="304800" y="1219200"/>
            <a:ext cx="7315200" cy="5334000"/>
          </a:xfrm>
        </p:spPr>
        <p:txBody>
          <a:bodyPr>
            <a:normAutofit lnSpcReduction="10000"/>
          </a:bodyPr>
          <a:lstStyle/>
          <a:p>
            <a:r>
              <a:rPr lang="en-US" dirty="0"/>
              <a:t>is a small, flat device that usually provides two sets of controls— one for each hand. </a:t>
            </a:r>
          </a:p>
          <a:p>
            <a:r>
              <a:rPr lang="en-US" dirty="0"/>
              <a:t>extremely flexible and are used to control many kinds of games</a:t>
            </a:r>
          </a:p>
          <a:p>
            <a:r>
              <a:rPr lang="en-US" dirty="0"/>
              <a:t>If you do not have a joystick, you can use a game pad to control most racing and flying games. </a:t>
            </a:r>
          </a:p>
          <a:p>
            <a:r>
              <a:rPr lang="en-US" dirty="0"/>
              <a:t>Many computer games still provide support for a mouse or keyboard, so a dedicated game controller is not always required</a:t>
            </a:r>
          </a:p>
        </p:txBody>
      </p:sp>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p:txBody>
          <a:bodyPr/>
          <a:lstStyle/>
          <a:p>
            <a:pPr eaLnBrk="1" hangingPunct="1"/>
            <a:r>
              <a:rPr lang="en-US" dirty="0"/>
              <a:t>Optical Input Devices</a:t>
            </a:r>
          </a:p>
        </p:txBody>
      </p:sp>
      <p:sp>
        <p:nvSpPr>
          <p:cNvPr id="8196" name="Rectangle 3"/>
          <p:cNvSpPr>
            <a:spLocks noGrp="1" noChangeArrowheads="1"/>
          </p:cNvSpPr>
          <p:nvPr>
            <p:ph type="body" idx="1"/>
          </p:nvPr>
        </p:nvSpPr>
        <p:spPr>
          <a:xfrm>
            <a:off x="381000" y="1219200"/>
            <a:ext cx="4876800" cy="5410200"/>
          </a:xfrm>
        </p:spPr>
        <p:txBody>
          <a:bodyPr/>
          <a:lstStyle/>
          <a:p>
            <a:pPr eaLnBrk="1" hangingPunct="1"/>
            <a:r>
              <a:rPr lang="en-US" sz="2800" dirty="0"/>
              <a:t>Allows the computer to see input</a:t>
            </a:r>
          </a:p>
          <a:p>
            <a:pPr eaLnBrk="1" hangingPunct="1"/>
            <a:r>
              <a:rPr lang="en-US" sz="2800" b="1" dirty="0"/>
              <a:t>Bar code readers</a:t>
            </a:r>
          </a:p>
          <a:p>
            <a:pPr lvl="1" eaLnBrk="1" hangingPunct="1"/>
            <a:r>
              <a:rPr lang="en-US" sz="2400" dirty="0"/>
              <a:t>Converts bar codes to numbers</a:t>
            </a:r>
          </a:p>
          <a:p>
            <a:pPr lvl="2" eaLnBrk="1" hangingPunct="1"/>
            <a:r>
              <a:rPr lang="en-US" sz="2000" dirty="0"/>
              <a:t>UPC Universal Product Code</a:t>
            </a:r>
          </a:p>
          <a:p>
            <a:pPr lvl="1" eaLnBrk="1" hangingPunct="1"/>
            <a:r>
              <a:rPr lang="en-US" sz="2400" dirty="0"/>
              <a:t>Computer find number in a database</a:t>
            </a:r>
          </a:p>
          <a:p>
            <a:pPr lvl="1" eaLnBrk="1" hangingPunct="1"/>
            <a:r>
              <a:rPr lang="en-US" sz="2400" dirty="0"/>
              <a:t>Works by reflecting light</a:t>
            </a:r>
          </a:p>
          <a:p>
            <a:pPr lvl="2" eaLnBrk="1" hangingPunct="1"/>
            <a:r>
              <a:rPr lang="en-US" sz="2000" dirty="0"/>
              <a:t>Amount of reflected light indicates number</a:t>
            </a:r>
          </a:p>
        </p:txBody>
      </p:sp>
      <p:pic>
        <p:nvPicPr>
          <p:cNvPr id="8197" name="Picture 5"/>
          <p:cNvPicPr>
            <a:picLocks noChangeAspect="1" noChangeArrowheads="1"/>
          </p:cNvPicPr>
          <p:nvPr/>
        </p:nvPicPr>
        <p:blipFill>
          <a:blip r:embed="rId3" cstate="print"/>
          <a:srcRect/>
          <a:stretch>
            <a:fillRect/>
          </a:stretch>
        </p:blipFill>
        <p:spPr bwMode="auto">
          <a:xfrm>
            <a:off x="5334000" y="1219200"/>
            <a:ext cx="2857500" cy="2895600"/>
          </a:xfrm>
          <a:prstGeom prst="rect">
            <a:avLst/>
          </a:prstGeom>
          <a:noFill/>
          <a:ln w="9525">
            <a:noFill/>
            <a:miter lim="800000"/>
            <a:headEnd/>
            <a:tailEnd/>
          </a:ln>
        </p:spPr>
      </p:pic>
      <p:pic>
        <p:nvPicPr>
          <p:cNvPr id="8198" name="Picture 6"/>
          <p:cNvPicPr>
            <a:picLocks noChangeAspect="1" noChangeArrowheads="1"/>
          </p:cNvPicPr>
          <p:nvPr/>
        </p:nvPicPr>
        <p:blipFill>
          <a:blip r:embed="rId4" cstate="print"/>
          <a:srcRect/>
          <a:stretch>
            <a:fillRect/>
          </a:stretch>
        </p:blipFill>
        <p:spPr bwMode="auto">
          <a:xfrm>
            <a:off x="5486400" y="4419600"/>
            <a:ext cx="2571750" cy="1781175"/>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13</a:t>
            </a:fld>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04800" y="228601"/>
            <a:ext cx="8534400" cy="685800"/>
          </a:xfrm>
        </p:spPr>
        <p:txBody>
          <a:bodyPr/>
          <a:lstStyle/>
          <a:p>
            <a:r>
              <a:rPr lang="en-US" dirty="0"/>
              <a:t> </a:t>
            </a:r>
            <a:r>
              <a:rPr lang="en-US" sz="3600" dirty="0"/>
              <a:t>MICR (Magnetic Ink Character Recognition) </a:t>
            </a:r>
          </a:p>
        </p:txBody>
      </p:sp>
      <p:sp>
        <p:nvSpPr>
          <p:cNvPr id="8196" name="Rectangle 3"/>
          <p:cNvSpPr>
            <a:spLocks noGrp="1" noChangeArrowheads="1"/>
          </p:cNvSpPr>
          <p:nvPr>
            <p:ph type="body" idx="1"/>
          </p:nvPr>
        </p:nvSpPr>
        <p:spPr>
          <a:xfrm>
            <a:off x="381000" y="1219200"/>
            <a:ext cx="7162800" cy="5181600"/>
          </a:xfrm>
        </p:spPr>
        <p:txBody>
          <a:bodyPr>
            <a:normAutofit/>
          </a:bodyPr>
          <a:lstStyle/>
          <a:p>
            <a:r>
              <a:rPr lang="en-US" sz="2800" dirty="0"/>
              <a:t>technology used for processing and identifying printed characters, primarily numbers and special symbols, that are printed with magnetic ink. </a:t>
            </a:r>
          </a:p>
          <a:p>
            <a:r>
              <a:rPr lang="en-US" sz="2800" b="1" dirty="0"/>
              <a:t>Magnetic Ink Usage</a:t>
            </a:r>
          </a:p>
          <a:p>
            <a:r>
              <a:rPr lang="en-US" sz="2800" b="1" dirty="0"/>
              <a:t>Character Set</a:t>
            </a:r>
          </a:p>
          <a:p>
            <a:r>
              <a:rPr lang="en-US" sz="2800" b="1" dirty="0"/>
              <a:t>Banking and Finance</a:t>
            </a:r>
          </a:p>
          <a:p>
            <a:r>
              <a:rPr lang="en-US" sz="2800" b="1" dirty="0"/>
              <a:t>Security and Accuracy</a:t>
            </a:r>
            <a:r>
              <a:rPr lang="en-US" sz="2800" dirty="0"/>
              <a:t> </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14</a:t>
            </a:fld>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noChangeArrowheads="1"/>
          </p:cNvSpPr>
          <p:nvPr>
            <p:ph type="title"/>
          </p:nvPr>
        </p:nvSpPr>
        <p:spPr>
          <a:xfrm>
            <a:off x="304800" y="228601"/>
            <a:ext cx="8534400" cy="685800"/>
          </a:xfrm>
        </p:spPr>
        <p:txBody>
          <a:bodyPr/>
          <a:lstStyle/>
          <a:p>
            <a:r>
              <a:rPr lang="en-US" dirty="0"/>
              <a:t>OMR (Optical Mark Recognition)</a:t>
            </a:r>
            <a:endParaRPr lang="en-US" sz="3600" dirty="0"/>
          </a:p>
        </p:txBody>
      </p:sp>
      <p:sp>
        <p:nvSpPr>
          <p:cNvPr id="8196" name="Rectangle 3"/>
          <p:cNvSpPr>
            <a:spLocks noGrp="1" noChangeArrowheads="1"/>
          </p:cNvSpPr>
          <p:nvPr>
            <p:ph type="body" idx="1"/>
          </p:nvPr>
        </p:nvSpPr>
        <p:spPr>
          <a:xfrm>
            <a:off x="381000" y="1219200"/>
            <a:ext cx="7162800" cy="5181600"/>
          </a:xfrm>
        </p:spPr>
        <p:txBody>
          <a:bodyPr>
            <a:normAutofit/>
          </a:bodyPr>
          <a:lstStyle/>
          <a:p>
            <a:r>
              <a:rPr lang="en-US" sz="2800" dirty="0"/>
              <a:t>technology used for scanning and processing documents with multiple-choice questions or checkboxes</a:t>
            </a:r>
          </a:p>
          <a:p>
            <a:r>
              <a:rPr lang="en-US" sz="2800" b="1" dirty="0"/>
              <a:t>Usage in Surveys and Assessments</a:t>
            </a:r>
          </a:p>
          <a:p>
            <a:r>
              <a:rPr lang="en-US" sz="2800" b="1" dirty="0"/>
              <a:t>Specialized Forms</a:t>
            </a:r>
          </a:p>
          <a:p>
            <a:r>
              <a:rPr lang="en-US" sz="2800" b="1" dirty="0"/>
              <a:t>High-Speed Scanning</a:t>
            </a:r>
          </a:p>
          <a:p>
            <a:r>
              <a:rPr lang="en-US" sz="2800" b="1" dirty="0"/>
              <a:t>Efficiency and Accuracy</a:t>
            </a:r>
            <a:endParaRPr lang="en-US" sz="2800" dirty="0"/>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15</a:t>
            </a:fld>
            <a:endParaRPr lang="en-US" dirty="0"/>
          </a:p>
        </p:txBody>
      </p:sp>
    </p:spTree>
    <p:extLst>
      <p:ext uri="{BB962C8B-B14F-4D97-AF65-F5344CB8AC3E}">
        <p14:creationId xmlns:p14="http://schemas.microsoft.com/office/powerpoint/2010/main" val="25114305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762000" y="228600"/>
            <a:ext cx="6858000" cy="911225"/>
          </a:xfrm>
        </p:spPr>
        <p:txBody>
          <a:bodyPr/>
          <a:lstStyle/>
          <a:p>
            <a:pPr eaLnBrk="1" hangingPunct="1"/>
            <a:r>
              <a:rPr lang="en-US" dirty="0"/>
              <a:t>Image Scanners</a:t>
            </a:r>
          </a:p>
        </p:txBody>
      </p:sp>
      <p:sp>
        <p:nvSpPr>
          <p:cNvPr id="9220" name="Rectangle 3"/>
          <p:cNvSpPr>
            <a:spLocks noGrp="1" noChangeArrowheads="1"/>
          </p:cNvSpPr>
          <p:nvPr>
            <p:ph type="body" idx="1"/>
          </p:nvPr>
        </p:nvSpPr>
        <p:spPr/>
        <p:txBody>
          <a:bodyPr/>
          <a:lstStyle/>
          <a:p>
            <a:r>
              <a:rPr lang="en-US" dirty="0"/>
              <a:t>Converts printed media into electronic</a:t>
            </a:r>
          </a:p>
          <a:p>
            <a:r>
              <a:rPr lang="en-US" dirty="0"/>
              <a:t>Reflects light on the image</a:t>
            </a:r>
          </a:p>
          <a:p>
            <a:r>
              <a:rPr lang="en-US" dirty="0"/>
              <a:t>Sensors read the intensity</a:t>
            </a:r>
          </a:p>
          <a:p>
            <a:r>
              <a:rPr lang="en-US" dirty="0"/>
              <a:t>Filters determine color depths</a:t>
            </a:r>
          </a:p>
        </p:txBody>
      </p:sp>
      <p:pic>
        <p:nvPicPr>
          <p:cNvPr id="9221" name="Picture 5"/>
          <p:cNvPicPr>
            <a:picLocks noChangeAspect="1" noChangeArrowheads="1"/>
          </p:cNvPicPr>
          <p:nvPr/>
        </p:nvPicPr>
        <p:blipFill>
          <a:blip r:embed="rId3" cstate="print"/>
          <a:srcRect/>
          <a:stretch>
            <a:fillRect/>
          </a:stretch>
        </p:blipFill>
        <p:spPr bwMode="auto">
          <a:xfrm>
            <a:off x="1143000" y="3505200"/>
            <a:ext cx="3124200" cy="2786063"/>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762000" y="228600"/>
            <a:ext cx="6858000" cy="911225"/>
          </a:xfrm>
        </p:spPr>
        <p:txBody>
          <a:bodyPr/>
          <a:lstStyle/>
          <a:p>
            <a:pPr eaLnBrk="1" hangingPunct="1"/>
            <a:r>
              <a:rPr lang="en-US" dirty="0"/>
              <a:t>How an Image is Scanned</a:t>
            </a:r>
          </a:p>
        </p:txBody>
      </p:sp>
      <p:sp>
        <p:nvSpPr>
          <p:cNvPr id="9220" name="Rectangle 3"/>
          <p:cNvSpPr>
            <a:spLocks noGrp="1" noChangeArrowheads="1"/>
          </p:cNvSpPr>
          <p:nvPr>
            <p:ph type="body" idx="1"/>
          </p:nvPr>
        </p:nvSpPr>
        <p:spPr>
          <a:xfrm>
            <a:off x="304800" y="1219200"/>
            <a:ext cx="7315200" cy="5181600"/>
          </a:xfrm>
        </p:spPr>
        <p:txBody>
          <a:bodyPr/>
          <a:lstStyle/>
          <a:p>
            <a:pPr lvl="0"/>
            <a:r>
              <a:rPr lang="en-US" dirty="0"/>
              <a:t>A light source is moved across a printed page</a:t>
            </a:r>
          </a:p>
          <a:p>
            <a:pPr lvl="0"/>
            <a:r>
              <a:rPr lang="en-US" dirty="0"/>
              <a:t>The light bounces off the page and is passed through a lens</a:t>
            </a:r>
          </a:p>
          <a:p>
            <a:pPr lvl="0"/>
            <a:r>
              <a:rPr lang="en-US" dirty="0"/>
              <a:t>And onto the light sensitive diodes which converts light to electricity. There are usually 300-600 diodes per inch.</a:t>
            </a:r>
          </a:p>
          <a:p>
            <a:pPr lvl="0"/>
            <a:r>
              <a:rPr lang="en-US" dirty="0"/>
              <a:t>A circuit board converts the electricity to numbers and send the information to the computers</a:t>
            </a:r>
          </a:p>
        </p:txBody>
      </p:sp>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noChangeArrowheads="1"/>
          </p:cNvSpPr>
          <p:nvPr>
            <p:ph type="title"/>
          </p:nvPr>
        </p:nvSpPr>
        <p:spPr>
          <a:xfrm>
            <a:off x="457200" y="228600"/>
            <a:ext cx="7162800" cy="911225"/>
          </a:xfrm>
        </p:spPr>
        <p:txBody>
          <a:bodyPr/>
          <a:lstStyle/>
          <a:p>
            <a:pPr eaLnBrk="1" hangingPunct="1"/>
            <a:r>
              <a:rPr lang="en-US" dirty="0"/>
              <a:t>Color Scanners</a:t>
            </a:r>
          </a:p>
        </p:txBody>
      </p:sp>
      <p:sp>
        <p:nvSpPr>
          <p:cNvPr id="9220" name="Rectangle 3"/>
          <p:cNvSpPr>
            <a:spLocks noGrp="1" noChangeArrowheads="1"/>
          </p:cNvSpPr>
          <p:nvPr>
            <p:ph type="body" idx="1"/>
          </p:nvPr>
        </p:nvSpPr>
        <p:spPr>
          <a:xfrm>
            <a:off x="304800" y="1219200"/>
            <a:ext cx="7315200" cy="5410200"/>
          </a:xfrm>
        </p:spPr>
        <p:txBody>
          <a:bodyPr/>
          <a:lstStyle/>
          <a:p>
            <a:pPr lvl="0"/>
            <a:r>
              <a:rPr lang="en-US" dirty="0"/>
              <a:t>use filters to separate the components of color into the primary additive colors (red, green, and blue) at each point</a:t>
            </a:r>
          </a:p>
          <a:p>
            <a:pPr lvl="0"/>
            <a:r>
              <a:rPr lang="en-US" dirty="0"/>
              <a:t>Red, Green, and Blue (RGB) are primary additive colors because they can be combined to create any other color</a:t>
            </a:r>
          </a:p>
          <a:p>
            <a:pPr lvl="0"/>
            <a:r>
              <a:rPr lang="en-US" dirty="0"/>
              <a:t>The image scanner is useful because it translates printed images into an electronic format that can be stored in a computer’s memory</a:t>
            </a:r>
          </a:p>
        </p:txBody>
      </p:sp>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18</a:t>
            </a:fld>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fontScale="90000"/>
          </a:bodyPr>
          <a:lstStyle/>
          <a:p>
            <a:pPr eaLnBrk="1" hangingPunct="1"/>
            <a:r>
              <a:rPr lang="en-US" dirty="0"/>
              <a:t>Optical Character Recognition (OCR)</a:t>
            </a:r>
          </a:p>
        </p:txBody>
      </p:sp>
      <p:sp>
        <p:nvSpPr>
          <p:cNvPr id="10244" name="Rectangle 3"/>
          <p:cNvSpPr>
            <a:spLocks noGrp="1" noChangeArrowheads="1"/>
          </p:cNvSpPr>
          <p:nvPr>
            <p:ph type="body" idx="1"/>
          </p:nvPr>
        </p:nvSpPr>
        <p:spPr>
          <a:xfrm>
            <a:off x="304800" y="1219200"/>
            <a:ext cx="7315200" cy="5186361"/>
          </a:xfrm>
        </p:spPr>
        <p:txBody>
          <a:bodyPr/>
          <a:lstStyle/>
          <a:p>
            <a:r>
              <a:rPr lang="en-US" dirty="0"/>
              <a:t>Converts scanned image into editable text</a:t>
            </a:r>
          </a:p>
          <a:p>
            <a:r>
              <a:rPr lang="en-US" dirty="0"/>
              <a:t>Image is stored in the computer’s memory as a bitmap. </a:t>
            </a:r>
          </a:p>
          <a:p>
            <a:r>
              <a:rPr lang="en-US" dirty="0"/>
              <a:t>The output of OCR is machine-readable text, which can be edited, searched, and analyzed digitally.</a:t>
            </a:r>
          </a:p>
          <a:p>
            <a:r>
              <a:rPr lang="en-US" dirty="0"/>
              <a:t>OCR is widely used in document digitization, data entry automation, and text extraction for various industries.</a:t>
            </a:r>
          </a:p>
          <a:p>
            <a:endParaRPr lang="en-US" dirty="0"/>
          </a:p>
        </p:txBody>
      </p:sp>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19</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a:t>
            </a:fld>
            <a:endParaRPr lang="en-US" dirty="0"/>
          </a:p>
        </p:txBody>
      </p:sp>
      <p:sp>
        <p:nvSpPr>
          <p:cNvPr id="16387" name="Rectangle 1"/>
          <p:cNvSpPr>
            <a:spLocks noGrp="1" noChangeArrowheads="1"/>
          </p:cNvSpPr>
          <p:nvPr>
            <p:ph type="title" idx="4294967295"/>
          </p:nvPr>
        </p:nvSpPr>
        <p:spPr>
          <a:xfrm>
            <a:off x="533400" y="304800"/>
            <a:ext cx="8382000" cy="6096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Last Lecture Summary I</a:t>
            </a:r>
          </a:p>
        </p:txBody>
      </p:sp>
      <p:sp>
        <p:nvSpPr>
          <p:cNvPr id="5" name="Rectangle 3"/>
          <p:cNvSpPr>
            <a:spLocks noGrp="1" noChangeArrowheads="1"/>
          </p:cNvSpPr>
          <p:nvPr>
            <p:ph idx="1"/>
          </p:nvPr>
        </p:nvSpPr>
        <p:spPr>
          <a:xfrm>
            <a:off x="457200" y="1219200"/>
            <a:ext cx="7315200" cy="5257800"/>
          </a:xfrm>
        </p:spPr>
        <p:txBody>
          <a:bodyPr>
            <a:normAutofit/>
          </a:bodyPr>
          <a:lstStyle/>
          <a:p>
            <a:r>
              <a:rPr lang="en-US" dirty="0">
                <a:latin typeface="Arial" pitchFamily="34" charset="0"/>
                <a:cs typeface="Arial" pitchFamily="34" charset="0"/>
              </a:rPr>
              <a:t>Using Keyboard and Mouse</a:t>
            </a:r>
          </a:p>
          <a:p>
            <a:r>
              <a:rPr lang="en-US" dirty="0">
                <a:latin typeface="Arial" pitchFamily="34" charset="0"/>
                <a:cs typeface="Arial" pitchFamily="34" charset="0"/>
              </a:rPr>
              <a:t>Keyboard</a:t>
            </a:r>
          </a:p>
          <a:p>
            <a:pPr lvl="1"/>
            <a:r>
              <a:rPr lang="en-US" dirty="0">
                <a:latin typeface="Arial" pitchFamily="34" charset="0"/>
                <a:cs typeface="Arial" pitchFamily="34" charset="0"/>
              </a:rPr>
              <a:t>Keyboard Layout</a:t>
            </a:r>
          </a:p>
          <a:p>
            <a:pPr lvl="1"/>
            <a:r>
              <a:rPr lang="en-US" dirty="0">
                <a:latin typeface="Arial" pitchFamily="34" charset="0"/>
                <a:cs typeface="Arial" pitchFamily="34" charset="0"/>
              </a:rPr>
              <a:t>Five Groups of Keys</a:t>
            </a:r>
          </a:p>
          <a:p>
            <a:pPr lvl="2"/>
            <a:r>
              <a:rPr lang="en-US" dirty="0">
                <a:latin typeface="Arial" pitchFamily="34" charset="0"/>
                <a:cs typeface="Arial" pitchFamily="34" charset="0"/>
              </a:rPr>
              <a:t>Alphanumeric, Numeric Keypad, Function, Modifier, Cursor movement</a:t>
            </a:r>
          </a:p>
          <a:p>
            <a:pPr lvl="1"/>
            <a:r>
              <a:rPr lang="en-US" dirty="0">
                <a:latin typeface="Arial" pitchFamily="34" charset="0"/>
                <a:cs typeface="Arial" pitchFamily="34" charset="0"/>
              </a:rPr>
              <a:t>Special Purpose keys</a:t>
            </a:r>
          </a:p>
          <a:p>
            <a:pPr lvl="1"/>
            <a:r>
              <a:rPr lang="en-US" dirty="0">
                <a:latin typeface="Arial" pitchFamily="34" charset="0"/>
                <a:cs typeface="Arial" pitchFamily="34" charset="0"/>
              </a:rPr>
              <a:t>Internet and multimedia controls</a:t>
            </a:r>
          </a:p>
          <a:p>
            <a:pPr lvl="1"/>
            <a:r>
              <a:rPr lang="en-US" dirty="0">
                <a:latin typeface="Arial" pitchFamily="34" charset="0"/>
                <a:cs typeface="Arial" pitchFamily="34" charset="0"/>
              </a:rPr>
              <a:t>How keyboard works</a:t>
            </a:r>
          </a:p>
          <a:p>
            <a:pPr lvl="1"/>
            <a:r>
              <a:rPr lang="en-US" dirty="0">
                <a:latin typeface="Arial" pitchFamily="34" charset="0"/>
                <a:cs typeface="Arial" pitchFamily="34" charset="0"/>
              </a:rPr>
              <a:t>Dvorak and other non-standard keyboard layouts</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p:txBody>
          <a:bodyPr>
            <a:normAutofit fontScale="90000"/>
          </a:bodyPr>
          <a:lstStyle/>
          <a:p>
            <a:pPr eaLnBrk="1" hangingPunct="1"/>
            <a:r>
              <a:rPr lang="en-US" dirty="0"/>
              <a:t>Optical Character Recognition (OCR)</a:t>
            </a:r>
          </a:p>
        </p:txBody>
      </p:sp>
      <p:sp>
        <p:nvSpPr>
          <p:cNvPr id="10244" name="Rectangle 3"/>
          <p:cNvSpPr>
            <a:spLocks noGrp="1" noChangeArrowheads="1"/>
          </p:cNvSpPr>
          <p:nvPr>
            <p:ph type="body" idx="1"/>
          </p:nvPr>
        </p:nvSpPr>
        <p:spPr>
          <a:xfrm>
            <a:off x="304800" y="1219200"/>
            <a:ext cx="7315200" cy="3886199"/>
          </a:xfrm>
        </p:spPr>
        <p:txBody>
          <a:bodyPr/>
          <a:lstStyle/>
          <a:p>
            <a:r>
              <a:rPr lang="en-US" dirty="0"/>
              <a:t>Each letter is scanned</a:t>
            </a:r>
          </a:p>
          <a:p>
            <a:r>
              <a:rPr lang="en-US" dirty="0"/>
              <a:t>Letters are compared to known letters</a:t>
            </a:r>
          </a:p>
          <a:p>
            <a:r>
              <a:rPr lang="en-US" dirty="0"/>
              <a:t>Best match is entered into document</a:t>
            </a:r>
          </a:p>
          <a:p>
            <a:r>
              <a:rPr lang="en-US" dirty="0"/>
              <a:t>Rarely 100% accurate</a:t>
            </a:r>
          </a:p>
        </p:txBody>
      </p:sp>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20</a:t>
            </a:fld>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2"/>
          <p:cNvSpPr>
            <a:spLocks noGrp="1" noChangeArrowheads="1"/>
          </p:cNvSpPr>
          <p:nvPr>
            <p:ph type="title"/>
          </p:nvPr>
        </p:nvSpPr>
        <p:spPr>
          <a:xfrm>
            <a:off x="533400" y="228600"/>
            <a:ext cx="7086600" cy="911225"/>
          </a:xfrm>
        </p:spPr>
        <p:txBody>
          <a:bodyPr>
            <a:normAutofit/>
          </a:bodyPr>
          <a:lstStyle/>
          <a:p>
            <a:pPr eaLnBrk="1" hangingPunct="1"/>
            <a:r>
              <a:rPr lang="en-US" dirty="0"/>
              <a:t>Scanner types</a:t>
            </a:r>
          </a:p>
        </p:txBody>
      </p:sp>
      <p:sp>
        <p:nvSpPr>
          <p:cNvPr id="10244" name="Rectangle 3"/>
          <p:cNvSpPr>
            <a:spLocks noGrp="1" noChangeArrowheads="1"/>
          </p:cNvSpPr>
          <p:nvPr>
            <p:ph type="body" idx="1"/>
          </p:nvPr>
        </p:nvSpPr>
        <p:spPr>
          <a:xfrm>
            <a:off x="304800" y="1219200"/>
            <a:ext cx="5334000" cy="5029200"/>
          </a:xfrm>
        </p:spPr>
        <p:txBody>
          <a:bodyPr/>
          <a:lstStyle/>
          <a:p>
            <a:r>
              <a:rPr lang="en-US" sz="3200" dirty="0"/>
              <a:t>Handheld scanners</a:t>
            </a:r>
          </a:p>
          <a:p>
            <a:pPr lvl="1"/>
            <a:r>
              <a:rPr lang="en-US" sz="2800" dirty="0"/>
              <a:t>more portable but typically require multiple passes to scan a single page</a:t>
            </a:r>
            <a:endParaRPr lang="en-US" sz="2400" dirty="0"/>
          </a:p>
          <a:p>
            <a:r>
              <a:rPr lang="en-US" sz="3200" dirty="0"/>
              <a:t>Flatbed scanners </a:t>
            </a:r>
          </a:p>
          <a:p>
            <a:pPr lvl="1"/>
            <a:r>
              <a:rPr lang="en-US" sz="2800" dirty="0"/>
              <a:t>offer higher-quality reproduction than do handheld scanners and </a:t>
            </a:r>
          </a:p>
          <a:p>
            <a:pPr lvl="1"/>
            <a:r>
              <a:rPr lang="en-US" sz="2800" dirty="0"/>
              <a:t>can scan a page in a single pass</a:t>
            </a:r>
            <a:endParaRPr lang="en-US" dirty="0"/>
          </a:p>
        </p:txBody>
      </p:sp>
      <p:pic>
        <p:nvPicPr>
          <p:cNvPr id="10245" name="Picture 5"/>
          <p:cNvPicPr>
            <a:picLocks noChangeAspect="1" noChangeArrowheads="1"/>
          </p:cNvPicPr>
          <p:nvPr/>
        </p:nvPicPr>
        <p:blipFill>
          <a:blip r:embed="rId3" cstate="print"/>
          <a:srcRect/>
          <a:stretch>
            <a:fillRect/>
          </a:stretch>
        </p:blipFill>
        <p:spPr bwMode="auto">
          <a:xfrm>
            <a:off x="5410200" y="1143000"/>
            <a:ext cx="2026842" cy="1663699"/>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21</a:t>
            </a:fld>
            <a:endParaRPr lang="en-US" dirty="0"/>
          </a:p>
        </p:txBody>
      </p:sp>
      <p:pic>
        <p:nvPicPr>
          <p:cNvPr id="7" name="Picture 5"/>
          <p:cNvPicPr>
            <a:picLocks noChangeAspect="1" noChangeArrowheads="1"/>
          </p:cNvPicPr>
          <p:nvPr/>
        </p:nvPicPr>
        <p:blipFill>
          <a:blip r:embed="rId4" cstate="print"/>
          <a:srcRect/>
          <a:stretch>
            <a:fillRect/>
          </a:stretch>
        </p:blipFill>
        <p:spPr bwMode="auto">
          <a:xfrm>
            <a:off x="5410200" y="3276600"/>
            <a:ext cx="2133600" cy="190267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p:txBody>
          <a:bodyPr/>
          <a:lstStyle/>
          <a:p>
            <a:pPr eaLnBrk="1" hangingPunct="1"/>
            <a:r>
              <a:rPr lang="en-US" dirty="0"/>
              <a:t>Audiovisual Input Devices</a:t>
            </a:r>
          </a:p>
        </p:txBody>
      </p:sp>
      <p:sp>
        <p:nvSpPr>
          <p:cNvPr id="11268" name="Rectangle 3"/>
          <p:cNvSpPr>
            <a:spLocks noGrp="1" noChangeArrowheads="1"/>
          </p:cNvSpPr>
          <p:nvPr>
            <p:ph type="body" idx="1"/>
          </p:nvPr>
        </p:nvSpPr>
        <p:spPr/>
        <p:txBody>
          <a:bodyPr/>
          <a:lstStyle/>
          <a:p>
            <a:pPr eaLnBrk="1" hangingPunct="1"/>
            <a:r>
              <a:rPr lang="en-US" dirty="0"/>
              <a:t>Microphones</a:t>
            </a:r>
          </a:p>
          <a:p>
            <a:pPr lvl="1" eaLnBrk="1" hangingPunct="1"/>
            <a:r>
              <a:rPr lang="en-US" dirty="0"/>
              <a:t>Used to record speech</a:t>
            </a:r>
          </a:p>
          <a:p>
            <a:pPr lvl="1" eaLnBrk="1" hangingPunct="1"/>
            <a:r>
              <a:rPr lang="en-US" dirty="0"/>
              <a:t>Speech recognition</a:t>
            </a:r>
          </a:p>
          <a:p>
            <a:pPr lvl="2" eaLnBrk="1" hangingPunct="1"/>
            <a:r>
              <a:rPr lang="en-US" dirty="0"/>
              <a:t>“Understands” human speech</a:t>
            </a:r>
          </a:p>
          <a:p>
            <a:pPr lvl="2" eaLnBrk="1" hangingPunct="1"/>
            <a:r>
              <a:rPr lang="en-US" dirty="0"/>
              <a:t>Allows dictation or control of computer</a:t>
            </a:r>
          </a:p>
          <a:p>
            <a:pPr lvl="2" eaLnBrk="1" hangingPunct="1"/>
            <a:r>
              <a:rPr lang="en-US" dirty="0"/>
              <a:t>Matches spoken sound to known phonemes</a:t>
            </a:r>
          </a:p>
          <a:p>
            <a:pPr lvl="2" eaLnBrk="1" hangingPunct="1"/>
            <a:r>
              <a:rPr lang="en-US" dirty="0"/>
              <a:t>Enters best match into document</a:t>
            </a:r>
          </a:p>
        </p:txBody>
      </p:sp>
      <p:pic>
        <p:nvPicPr>
          <p:cNvPr id="11269" name="Picture 5"/>
          <p:cNvPicPr>
            <a:picLocks noChangeAspect="1" noChangeArrowheads="1"/>
          </p:cNvPicPr>
          <p:nvPr/>
        </p:nvPicPr>
        <p:blipFill>
          <a:blip r:embed="rId3" cstate="print"/>
          <a:srcRect/>
          <a:stretch>
            <a:fillRect/>
          </a:stretch>
        </p:blipFill>
        <p:spPr bwMode="auto">
          <a:xfrm>
            <a:off x="3200400" y="4267200"/>
            <a:ext cx="2152650" cy="2124075"/>
          </a:xfrm>
          <a:prstGeom prst="rect">
            <a:avLst/>
          </a:prstGeom>
          <a:noFill/>
          <a:ln w="9525">
            <a:noFill/>
            <a:miter lim="800000"/>
            <a:headEnd/>
            <a:tailEnd/>
          </a:ln>
        </p:spPr>
      </p:pic>
      <p:pic>
        <p:nvPicPr>
          <p:cNvPr id="11270" name="Picture 6"/>
          <p:cNvPicPr>
            <a:picLocks noChangeAspect="1" noChangeArrowheads="1"/>
          </p:cNvPicPr>
          <p:nvPr/>
        </p:nvPicPr>
        <p:blipFill>
          <a:blip r:embed="rId4" cstate="print"/>
          <a:srcRect/>
          <a:stretch>
            <a:fillRect/>
          </a:stretch>
        </p:blipFill>
        <p:spPr bwMode="auto">
          <a:xfrm>
            <a:off x="533400" y="4419600"/>
            <a:ext cx="2171700" cy="2105025"/>
          </a:xfrm>
          <a:prstGeom prst="rect">
            <a:avLst/>
          </a:prstGeom>
          <a:noFill/>
          <a:ln w="9525">
            <a:noFill/>
            <a:miter lim="800000"/>
            <a:headEnd/>
            <a:tailEnd/>
          </a:ln>
        </p:spPr>
      </p:pic>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22</a:t>
            </a:fld>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33400" y="228600"/>
            <a:ext cx="7086600" cy="911225"/>
          </a:xfrm>
        </p:spPr>
        <p:txBody>
          <a:bodyPr/>
          <a:lstStyle/>
          <a:p>
            <a:pPr eaLnBrk="1" hangingPunct="1"/>
            <a:r>
              <a:rPr lang="en-US" dirty="0"/>
              <a:t>Speech Recognition</a:t>
            </a:r>
          </a:p>
        </p:txBody>
      </p:sp>
      <p:sp>
        <p:nvSpPr>
          <p:cNvPr id="11268" name="Rectangle 3"/>
          <p:cNvSpPr>
            <a:spLocks noGrp="1" noChangeArrowheads="1"/>
          </p:cNvSpPr>
          <p:nvPr>
            <p:ph type="body" idx="1"/>
          </p:nvPr>
        </p:nvSpPr>
        <p:spPr>
          <a:xfrm>
            <a:off x="304800" y="1219200"/>
            <a:ext cx="7315200" cy="5257800"/>
          </a:xfrm>
        </p:spPr>
        <p:txBody>
          <a:bodyPr/>
          <a:lstStyle/>
          <a:p>
            <a:r>
              <a:rPr lang="en-US" dirty="0"/>
              <a:t> demand for translating spoken words into text</a:t>
            </a:r>
          </a:p>
          <a:p>
            <a:r>
              <a:rPr lang="en-US" dirty="0"/>
              <a:t>Translating voice to text is a capability known as </a:t>
            </a:r>
            <a:r>
              <a:rPr lang="en-US" b="1" i="1" dirty="0"/>
              <a:t>speech recognition</a:t>
            </a:r>
            <a:r>
              <a:rPr lang="en-US" dirty="0"/>
              <a:t> (or </a:t>
            </a:r>
            <a:r>
              <a:rPr lang="en-US" b="1" i="1" dirty="0"/>
              <a:t>voice recognition</a:t>
            </a:r>
            <a:r>
              <a:rPr lang="en-US" dirty="0"/>
              <a:t>). </a:t>
            </a:r>
          </a:p>
          <a:p>
            <a:r>
              <a:rPr lang="en-US" dirty="0"/>
              <a:t>With it, you can dictate to the computer instead of typing, and you can control the computer with simple commands</a:t>
            </a:r>
          </a:p>
          <a:p>
            <a:r>
              <a:rPr lang="en-US" dirty="0"/>
              <a:t>translates Phonemes into text or commands</a:t>
            </a:r>
          </a:p>
          <a:p>
            <a:pPr eaLnBrk="1" hangingPunct="1"/>
            <a:endParaRPr lang="en-US" dirty="0"/>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23</a:t>
            </a:fld>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noChangeArrowheads="1"/>
          </p:cNvSpPr>
          <p:nvPr>
            <p:ph type="title"/>
          </p:nvPr>
        </p:nvSpPr>
        <p:spPr>
          <a:xfrm>
            <a:off x="533400" y="228600"/>
            <a:ext cx="7086600" cy="911225"/>
          </a:xfrm>
        </p:spPr>
        <p:txBody>
          <a:bodyPr/>
          <a:lstStyle/>
          <a:p>
            <a:pPr eaLnBrk="1" hangingPunct="1"/>
            <a:r>
              <a:rPr lang="en-US" dirty="0"/>
              <a:t>Other type of Audio Input</a:t>
            </a:r>
          </a:p>
        </p:txBody>
      </p:sp>
      <p:sp>
        <p:nvSpPr>
          <p:cNvPr id="11268" name="Rectangle 3"/>
          <p:cNvSpPr>
            <a:spLocks noGrp="1" noChangeArrowheads="1"/>
          </p:cNvSpPr>
          <p:nvPr>
            <p:ph type="body" idx="1"/>
          </p:nvPr>
        </p:nvSpPr>
        <p:spPr>
          <a:xfrm>
            <a:off x="304800" y="1219200"/>
            <a:ext cx="7315200" cy="5334000"/>
          </a:xfrm>
        </p:spPr>
        <p:txBody>
          <a:bodyPr>
            <a:normAutofit lnSpcReduction="10000"/>
          </a:bodyPr>
          <a:lstStyle/>
          <a:p>
            <a:r>
              <a:rPr lang="en-US" dirty="0"/>
              <a:t>Computers can accept many kinds of audio input</a:t>
            </a:r>
          </a:p>
          <a:p>
            <a:r>
              <a:rPr lang="en-US" dirty="0"/>
              <a:t>Sound card with the appropriate plugs</a:t>
            </a:r>
          </a:p>
          <a:p>
            <a:pPr lvl="1"/>
            <a:r>
              <a:rPr lang="en-US" dirty="0"/>
              <a:t>a compact disc</a:t>
            </a:r>
          </a:p>
          <a:p>
            <a:pPr lvl="1"/>
            <a:r>
              <a:rPr lang="en-US" dirty="0"/>
              <a:t>a tape player</a:t>
            </a:r>
          </a:p>
          <a:p>
            <a:pPr lvl="1"/>
            <a:r>
              <a:rPr lang="en-US" dirty="0"/>
              <a:t>a radio  or</a:t>
            </a:r>
          </a:p>
          <a:p>
            <a:pPr lvl="1"/>
            <a:r>
              <a:rPr lang="en-US" dirty="0"/>
              <a:t>even a record player</a:t>
            </a:r>
          </a:p>
          <a:p>
            <a:r>
              <a:rPr lang="en-US" dirty="0"/>
              <a:t>If the audio source outputs sounds in the form of analog, sound card must convert the analog signals into digital code so the computer can store and use it.</a:t>
            </a:r>
          </a:p>
          <a:p>
            <a:pPr lvl="1"/>
            <a:endParaRPr lang="en-US" dirty="0"/>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24</a:t>
            </a:fld>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304800" y="228600"/>
            <a:ext cx="7696200" cy="911225"/>
          </a:xfrm>
        </p:spPr>
        <p:txBody>
          <a:bodyPr>
            <a:noAutofit/>
          </a:bodyPr>
          <a:lstStyle/>
          <a:p>
            <a:r>
              <a:rPr lang="en-US" sz="3400" dirty="0"/>
              <a:t>Musical Instrument Digital Interface (MIDI)</a:t>
            </a:r>
          </a:p>
        </p:txBody>
      </p:sp>
      <p:sp>
        <p:nvSpPr>
          <p:cNvPr id="12292" name="Rectangle 3"/>
          <p:cNvSpPr>
            <a:spLocks noGrp="1" noChangeArrowheads="1"/>
          </p:cNvSpPr>
          <p:nvPr>
            <p:ph type="body" idx="1"/>
          </p:nvPr>
        </p:nvSpPr>
        <p:spPr/>
        <p:txBody>
          <a:bodyPr/>
          <a:lstStyle/>
          <a:p>
            <a:r>
              <a:rPr lang="en-US" dirty="0"/>
              <a:t>Connects musical instruments to computer</a:t>
            </a:r>
          </a:p>
          <a:p>
            <a:r>
              <a:rPr lang="en-US" dirty="0"/>
              <a:t>Digital recording or playback of music</a:t>
            </a:r>
          </a:p>
          <a:p>
            <a:r>
              <a:rPr lang="en-US" dirty="0"/>
              <a:t>Musicians can produce professional results</a:t>
            </a:r>
          </a:p>
        </p:txBody>
      </p:sp>
      <p:pic>
        <p:nvPicPr>
          <p:cNvPr id="12293" name="Picture 5" descr="D:\My Documents\!books\norton im\chapter 3\midi.tif"/>
          <p:cNvPicPr>
            <a:picLocks noChangeAspect="1" noChangeArrowheads="1"/>
          </p:cNvPicPr>
          <p:nvPr/>
        </p:nvPicPr>
        <p:blipFill>
          <a:blip r:embed="rId2" cstate="print"/>
          <a:srcRect/>
          <a:stretch>
            <a:fillRect/>
          </a:stretch>
        </p:blipFill>
        <p:spPr bwMode="auto">
          <a:xfrm>
            <a:off x="2514600" y="3553068"/>
            <a:ext cx="4450080" cy="2923931"/>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25</a:t>
            </a:fld>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26</a:t>
            </a:fld>
            <a:endParaRPr lang="en-US" dirty="0"/>
          </a:p>
        </p:txBody>
      </p:sp>
      <p:sp>
        <p:nvSpPr>
          <p:cNvPr id="16387" name="Rectangle 1"/>
          <p:cNvSpPr>
            <a:spLocks noGrp="1" noChangeArrowheads="1"/>
          </p:cNvSpPr>
          <p:nvPr>
            <p:ph type="title" idx="4294967295"/>
          </p:nvPr>
        </p:nvSpPr>
        <p:spPr>
          <a:xfrm>
            <a:off x="457200" y="304800"/>
            <a:ext cx="8001000" cy="762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Video Input</a:t>
            </a:r>
          </a:p>
        </p:txBody>
      </p:sp>
      <p:sp>
        <p:nvSpPr>
          <p:cNvPr id="5" name="Rectangle 3"/>
          <p:cNvSpPr>
            <a:spLocks noGrp="1" noChangeArrowheads="1"/>
          </p:cNvSpPr>
          <p:nvPr>
            <p:ph idx="1"/>
          </p:nvPr>
        </p:nvSpPr>
        <p:spPr>
          <a:xfrm>
            <a:off x="609600" y="1219200"/>
            <a:ext cx="7162800" cy="5257800"/>
          </a:xfrm>
        </p:spPr>
        <p:txBody>
          <a:bodyPr>
            <a:normAutofit/>
          </a:bodyPr>
          <a:lstStyle/>
          <a:p>
            <a:r>
              <a:rPr lang="en-US" dirty="0"/>
              <a:t>With growth of multimedia and the Internet, computer users are adding video input capabilities to their systems in great numbers</a:t>
            </a:r>
          </a:p>
          <a:p>
            <a:r>
              <a:rPr lang="en-US" dirty="0"/>
              <a:t>Applications such as video conferencing enable people to use full-motion video images</a:t>
            </a:r>
          </a:p>
          <a:p>
            <a:r>
              <a:rPr lang="en-US" dirty="0"/>
              <a:t>Videos are commonly used in presentations and on Web pages</a:t>
            </a:r>
            <a:endParaRPr lang="en-US" dirty="0">
              <a:latin typeface="Arial" pitchFamily="34" charset="0"/>
              <a:cs typeface="Arial" pitchFamily="34" charset="0"/>
            </a:endParaRPr>
          </a:p>
          <a:p>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27</a:t>
            </a:fld>
            <a:endParaRPr lang="en-US" dirty="0"/>
          </a:p>
        </p:txBody>
      </p:sp>
      <p:sp>
        <p:nvSpPr>
          <p:cNvPr id="16387" name="Rectangle 1"/>
          <p:cNvSpPr>
            <a:spLocks noGrp="1" noChangeArrowheads="1"/>
          </p:cNvSpPr>
          <p:nvPr>
            <p:ph type="title" idx="4294967295"/>
          </p:nvPr>
        </p:nvSpPr>
        <p:spPr>
          <a:xfrm>
            <a:off x="457200" y="304800"/>
            <a:ext cx="8001000" cy="762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Video Camera and Webcam</a:t>
            </a:r>
          </a:p>
        </p:txBody>
      </p:sp>
      <p:sp>
        <p:nvSpPr>
          <p:cNvPr id="5" name="Rectangle 3"/>
          <p:cNvSpPr>
            <a:spLocks noGrp="1" noChangeArrowheads="1"/>
          </p:cNvSpPr>
          <p:nvPr>
            <p:ph idx="1"/>
          </p:nvPr>
        </p:nvSpPr>
        <p:spPr>
          <a:xfrm>
            <a:off x="609600" y="1219200"/>
            <a:ext cx="7162800" cy="5257800"/>
          </a:xfrm>
        </p:spPr>
        <p:txBody>
          <a:bodyPr>
            <a:normAutofit lnSpcReduction="10000"/>
          </a:bodyPr>
          <a:lstStyle/>
          <a:p>
            <a:r>
              <a:rPr lang="en-US" dirty="0"/>
              <a:t>video cameras used with computers digitize images by breaking them into individual pixels</a:t>
            </a:r>
          </a:p>
          <a:p>
            <a:r>
              <a:rPr lang="en-US" b="1" i="1" dirty="0"/>
              <a:t>pixel</a:t>
            </a:r>
            <a:r>
              <a:rPr lang="en-US" dirty="0"/>
              <a:t> is one or more dots that express a portion of an image</a:t>
            </a:r>
          </a:p>
          <a:p>
            <a:r>
              <a:rPr lang="en-US" dirty="0"/>
              <a:t>Each pixel’s color and other characteristics are stored as digital code</a:t>
            </a:r>
          </a:p>
          <a:p>
            <a:r>
              <a:rPr lang="en-US" dirty="0"/>
              <a:t>With </a:t>
            </a:r>
            <a:r>
              <a:rPr lang="en-US" b="1" i="1" dirty="0"/>
              <a:t>Webcam </a:t>
            </a:r>
            <a:r>
              <a:rPr lang="en-US" dirty="0"/>
              <a:t>the user can </a:t>
            </a:r>
            <a:r>
              <a:rPr lang="en-US" i="1" dirty="0"/>
              <a:t>“capture”</a:t>
            </a:r>
            <a:r>
              <a:rPr lang="en-US" dirty="0"/>
              <a:t> images of himself or herself while working at the computer</a:t>
            </a:r>
            <a:endParaRPr lang="en-US" dirty="0">
              <a:latin typeface="Arial" pitchFamily="34" charset="0"/>
              <a:cs typeface="Arial" pitchFamily="34" charset="0"/>
            </a:endParaRPr>
          </a:p>
        </p:txBody>
      </p:sp>
      <p:pic>
        <p:nvPicPr>
          <p:cNvPr id="6" name="Picture 2059" descr="pccam600_small"/>
          <p:cNvPicPr>
            <a:picLocks noChangeAspect="1" noChangeArrowheads="1"/>
          </p:cNvPicPr>
          <p:nvPr/>
        </p:nvPicPr>
        <p:blipFill>
          <a:blip r:embed="rId3" cstate="print"/>
          <a:srcRect/>
          <a:stretch>
            <a:fillRect/>
          </a:stretch>
        </p:blipFill>
        <p:spPr bwMode="auto">
          <a:xfrm>
            <a:off x="6934200" y="3429000"/>
            <a:ext cx="1447800" cy="1076569"/>
          </a:xfrm>
          <a:prstGeom prst="rect">
            <a:avLst/>
          </a:prstGeom>
          <a:noFill/>
          <a:ln w="9525">
            <a:noFill/>
            <a:miter lim="800000"/>
            <a:headEnd/>
            <a:tailEnd/>
          </a:ln>
        </p:spPr>
      </p:pic>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28</a:t>
            </a:fld>
            <a:endParaRPr lang="en-US" dirty="0"/>
          </a:p>
        </p:txBody>
      </p:sp>
      <p:sp>
        <p:nvSpPr>
          <p:cNvPr id="16387" name="Rectangle 1"/>
          <p:cNvSpPr>
            <a:spLocks noGrp="1" noChangeArrowheads="1"/>
          </p:cNvSpPr>
          <p:nvPr>
            <p:ph type="title" idx="4294967295"/>
          </p:nvPr>
        </p:nvSpPr>
        <p:spPr>
          <a:xfrm>
            <a:off x="457200" y="304800"/>
            <a:ext cx="8001000" cy="762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Digital Cameras</a:t>
            </a:r>
          </a:p>
        </p:txBody>
      </p:sp>
      <p:sp>
        <p:nvSpPr>
          <p:cNvPr id="5" name="Rectangle 3"/>
          <p:cNvSpPr>
            <a:spLocks noGrp="1" noChangeArrowheads="1"/>
          </p:cNvSpPr>
          <p:nvPr>
            <p:ph idx="1"/>
          </p:nvPr>
        </p:nvSpPr>
        <p:spPr>
          <a:xfrm>
            <a:off x="609600" y="1219200"/>
            <a:ext cx="7010400" cy="5257800"/>
          </a:xfrm>
        </p:spPr>
        <p:txBody>
          <a:bodyPr>
            <a:normAutofit/>
          </a:bodyPr>
          <a:lstStyle/>
          <a:p>
            <a:r>
              <a:rPr lang="en-US" dirty="0"/>
              <a:t>portable, handheld devices that capture still images</a:t>
            </a:r>
          </a:p>
          <a:p>
            <a:r>
              <a:rPr lang="en-US" dirty="0"/>
              <a:t>digitizes the image</a:t>
            </a:r>
          </a:p>
          <a:p>
            <a:r>
              <a:rPr lang="en-US" dirty="0"/>
              <a:t>compresses it, and </a:t>
            </a:r>
          </a:p>
          <a:p>
            <a:r>
              <a:rPr lang="en-US" dirty="0"/>
              <a:t>stores it on a special memory card.</a:t>
            </a:r>
          </a:p>
          <a:p>
            <a:r>
              <a:rPr lang="en-US" dirty="0"/>
              <a:t>user can then copy the information to a PC, where the image can be edited, copied, printed, embedded in a document, or transmitted to another user</a:t>
            </a:r>
            <a:endParaRPr lang="en-US" dirty="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29</a:t>
            </a:fld>
            <a:endParaRPr lang="en-US" dirty="0"/>
          </a:p>
        </p:txBody>
      </p:sp>
      <p:sp>
        <p:nvSpPr>
          <p:cNvPr id="16387" name="Rectangle 1"/>
          <p:cNvSpPr>
            <a:spLocks noGrp="1" noChangeArrowheads="1"/>
          </p:cNvSpPr>
          <p:nvPr>
            <p:ph type="title" idx="4294967295"/>
          </p:nvPr>
        </p:nvSpPr>
        <p:spPr>
          <a:xfrm>
            <a:off x="457200" y="304800"/>
            <a:ext cx="8001000" cy="7620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Digital Cameras</a:t>
            </a:r>
          </a:p>
        </p:txBody>
      </p:sp>
      <p:sp>
        <p:nvSpPr>
          <p:cNvPr id="5" name="Rectangle 3"/>
          <p:cNvSpPr>
            <a:spLocks noGrp="1" noChangeArrowheads="1"/>
          </p:cNvSpPr>
          <p:nvPr>
            <p:ph idx="1"/>
          </p:nvPr>
        </p:nvSpPr>
        <p:spPr>
          <a:xfrm>
            <a:off x="609600" y="1219200"/>
            <a:ext cx="7010400" cy="5181600"/>
          </a:xfrm>
        </p:spPr>
        <p:txBody>
          <a:bodyPr>
            <a:normAutofit fontScale="77500" lnSpcReduction="20000"/>
          </a:bodyPr>
          <a:lstStyle/>
          <a:p>
            <a:pPr lvl="0"/>
            <a:r>
              <a:rPr lang="en-US" sz="3200" dirty="0"/>
              <a:t>Digital cameras have become standard equipment for designers of all kinds. </a:t>
            </a:r>
            <a:endParaRPr lang="en-US" sz="2800" dirty="0"/>
          </a:p>
          <a:p>
            <a:pPr lvl="0"/>
            <a:r>
              <a:rPr lang="en-US" sz="3200" dirty="0"/>
              <a:t>In Web page </a:t>
            </a:r>
            <a:r>
              <a:rPr lang="en-US" sz="3200" dirty="0" err="1"/>
              <a:t>design,digital</a:t>
            </a:r>
            <a:r>
              <a:rPr lang="en-US" sz="3200" dirty="0"/>
              <a:t> cameras enable designers to shoot a subject and quickly load the images onto their computers. </a:t>
            </a:r>
            <a:endParaRPr lang="en-US" sz="2800" dirty="0"/>
          </a:p>
          <a:p>
            <a:r>
              <a:rPr lang="en-US" sz="3200" dirty="0"/>
              <a:t>This process saves the step of acquiring existing photographs or developing and printing film-based photos—which must be scanned into the computer. </a:t>
            </a:r>
            <a:endParaRPr lang="en-US" sz="2800" dirty="0"/>
          </a:p>
          <a:p>
            <a:r>
              <a:rPr lang="en-US" sz="3200" dirty="0"/>
              <a:t>Designers can update a Web site’s illustrations quickly and regularly using digital cameras.</a:t>
            </a:r>
            <a:endParaRPr lang="en-US" sz="2800" dirty="0"/>
          </a:p>
          <a:p>
            <a:r>
              <a:rPr lang="en-US" sz="3200" dirty="0"/>
              <a:t>Graphic designers can edit and enhance digital photographs in innumerable ways, using photo-editing software</a:t>
            </a:r>
            <a:endParaRPr lang="en-US" sz="2800" dirty="0"/>
          </a:p>
          <a:p>
            <a:endParaRPr lang="en-US" dirty="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a:t>
            </a:fld>
            <a:endParaRPr lang="en-US" dirty="0"/>
          </a:p>
        </p:txBody>
      </p:sp>
      <p:sp>
        <p:nvSpPr>
          <p:cNvPr id="16387" name="Rectangle 1"/>
          <p:cNvSpPr>
            <a:spLocks noGrp="1" noChangeArrowheads="1"/>
          </p:cNvSpPr>
          <p:nvPr>
            <p:ph type="title" idx="4294967295"/>
          </p:nvPr>
        </p:nvSpPr>
        <p:spPr>
          <a:xfrm>
            <a:off x="533400" y="381000"/>
            <a:ext cx="8001000" cy="6096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Last Lecture Summary II</a:t>
            </a:r>
          </a:p>
        </p:txBody>
      </p:sp>
      <p:sp>
        <p:nvSpPr>
          <p:cNvPr id="5" name="Rectangle 3"/>
          <p:cNvSpPr>
            <a:spLocks noGrp="1" noChangeArrowheads="1"/>
          </p:cNvSpPr>
          <p:nvPr>
            <p:ph idx="1"/>
          </p:nvPr>
        </p:nvSpPr>
        <p:spPr>
          <a:xfrm>
            <a:off x="457200" y="1219200"/>
            <a:ext cx="7315200" cy="5257800"/>
          </a:xfrm>
        </p:spPr>
        <p:txBody>
          <a:bodyPr>
            <a:normAutofit/>
          </a:bodyPr>
          <a:lstStyle/>
          <a:p>
            <a:r>
              <a:rPr lang="en-US" dirty="0">
                <a:latin typeface="Arial" pitchFamily="34" charset="0"/>
                <a:cs typeface="Arial" pitchFamily="34" charset="0"/>
              </a:rPr>
              <a:t>Mouse</a:t>
            </a:r>
          </a:p>
          <a:p>
            <a:pPr lvl="1"/>
            <a:r>
              <a:rPr lang="en-US" dirty="0">
                <a:latin typeface="Arial" pitchFamily="34" charset="0"/>
                <a:cs typeface="Arial" pitchFamily="34" charset="0"/>
              </a:rPr>
              <a:t>Types of Mouse</a:t>
            </a:r>
          </a:p>
          <a:p>
            <a:pPr lvl="2"/>
            <a:r>
              <a:rPr lang="en-US" dirty="0">
                <a:latin typeface="Arial" pitchFamily="34" charset="0"/>
                <a:cs typeface="Arial" pitchFamily="34" charset="0"/>
              </a:rPr>
              <a:t>Mechanical mouse</a:t>
            </a:r>
          </a:p>
          <a:p>
            <a:pPr lvl="2"/>
            <a:r>
              <a:rPr lang="en-US" dirty="0">
                <a:latin typeface="Arial" pitchFamily="34" charset="0"/>
                <a:cs typeface="Arial" pitchFamily="34" charset="0"/>
              </a:rPr>
              <a:t>Optical Mouse</a:t>
            </a:r>
          </a:p>
          <a:p>
            <a:pPr lvl="1"/>
            <a:r>
              <a:rPr lang="en-US" dirty="0">
                <a:latin typeface="Arial" pitchFamily="34" charset="0"/>
                <a:cs typeface="Arial" pitchFamily="34" charset="0"/>
              </a:rPr>
              <a:t>Interacting with the Mouse</a:t>
            </a:r>
          </a:p>
          <a:p>
            <a:pPr lvl="2"/>
            <a:r>
              <a:rPr lang="en-US" dirty="0">
                <a:latin typeface="Arial" pitchFamily="34" charset="0"/>
                <a:cs typeface="Arial" pitchFamily="34" charset="0"/>
              </a:rPr>
              <a:t>Five techniques</a:t>
            </a:r>
          </a:p>
          <a:p>
            <a:pPr lvl="2"/>
            <a:r>
              <a:rPr lang="en-US" dirty="0"/>
              <a:t>pointing, clicking, double-clicking, dragging, and right-clicking</a:t>
            </a:r>
          </a:p>
          <a:p>
            <a:pPr lvl="1"/>
            <a:r>
              <a:rPr lang="en-US" dirty="0">
                <a:latin typeface="Arial" pitchFamily="34" charset="0"/>
                <a:cs typeface="Arial" pitchFamily="34" charset="0"/>
              </a:rPr>
              <a:t>Track Ball</a:t>
            </a:r>
          </a:p>
          <a:p>
            <a:pPr lvl="1"/>
            <a:r>
              <a:rPr lang="en-US" dirty="0">
                <a:latin typeface="Arial" pitchFamily="34" charset="0"/>
                <a:cs typeface="Arial" pitchFamily="34" charset="0"/>
              </a:rPr>
              <a:t>Track Pad</a:t>
            </a:r>
          </a:p>
          <a:p>
            <a:pPr lvl="1"/>
            <a:r>
              <a:rPr lang="en-US" dirty="0">
                <a:latin typeface="Arial" pitchFamily="34" charset="0"/>
                <a:cs typeface="Arial" pitchFamily="34" charset="0"/>
              </a:rPr>
              <a:t>Track Point</a:t>
            </a: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30</a:t>
            </a:fld>
            <a:endParaRPr lang="en-US" dirty="0"/>
          </a:p>
        </p:txBody>
      </p:sp>
      <p:sp>
        <p:nvSpPr>
          <p:cNvPr id="16387" name="Rectangle 1"/>
          <p:cNvSpPr>
            <a:spLocks noGrp="1" noChangeArrowheads="1"/>
          </p:cNvSpPr>
          <p:nvPr>
            <p:ph type="title" idx="4294967295"/>
          </p:nvPr>
        </p:nvSpPr>
        <p:spPr>
          <a:xfrm>
            <a:off x="914400" y="304800"/>
            <a:ext cx="8001000" cy="609600"/>
          </a:xfrm>
        </p:spPr>
        <p:txBody>
          <a:bodyPr/>
          <a:lstStyle/>
          <a:p>
            <a:pPr eaLnBrk="1" hangingPunct="1">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t>Summary</a:t>
            </a:r>
          </a:p>
        </p:txBody>
      </p:sp>
      <p:sp>
        <p:nvSpPr>
          <p:cNvPr id="5" name="Rectangle 3"/>
          <p:cNvSpPr>
            <a:spLocks noGrp="1" noChangeArrowheads="1"/>
          </p:cNvSpPr>
          <p:nvPr>
            <p:ph idx="1"/>
          </p:nvPr>
        </p:nvSpPr>
        <p:spPr>
          <a:xfrm>
            <a:off x="457200" y="1219200"/>
            <a:ext cx="7315200" cy="5257800"/>
          </a:xfrm>
        </p:spPr>
        <p:txBody>
          <a:bodyPr>
            <a:normAutofit/>
          </a:bodyPr>
          <a:lstStyle/>
          <a:p>
            <a:r>
              <a:rPr lang="en-US" dirty="0">
                <a:latin typeface="Arial" pitchFamily="34" charset="0"/>
                <a:cs typeface="Arial" pitchFamily="34" charset="0"/>
              </a:rPr>
              <a:t>Alternate Input devices</a:t>
            </a:r>
          </a:p>
          <a:p>
            <a:r>
              <a:rPr lang="en-US" dirty="0">
                <a:latin typeface="Arial" pitchFamily="34" charset="0"/>
                <a:cs typeface="Arial" pitchFamily="34" charset="0"/>
              </a:rPr>
              <a:t>Devices for the hand</a:t>
            </a:r>
          </a:p>
          <a:p>
            <a:pPr lvl="1"/>
            <a:r>
              <a:rPr lang="en-US" dirty="0">
                <a:latin typeface="Arial" pitchFamily="34" charset="0"/>
                <a:cs typeface="Arial" pitchFamily="34" charset="0"/>
              </a:rPr>
              <a:t>Pen,  Touch Screens</a:t>
            </a:r>
          </a:p>
          <a:p>
            <a:r>
              <a:rPr lang="en-US" dirty="0">
                <a:latin typeface="Arial" pitchFamily="34" charset="0"/>
                <a:cs typeface="Arial" pitchFamily="34" charset="0"/>
              </a:rPr>
              <a:t>Game controllers</a:t>
            </a:r>
          </a:p>
          <a:p>
            <a:pPr lvl="1"/>
            <a:r>
              <a:rPr lang="en-US" sz="2800" dirty="0"/>
              <a:t>Joystick 	Game pad</a:t>
            </a:r>
            <a:endParaRPr lang="en-US" sz="2400" dirty="0"/>
          </a:p>
          <a:p>
            <a:pPr lvl="0"/>
            <a:r>
              <a:rPr lang="en-US" sz="3200" dirty="0"/>
              <a:t>Optical Input Devices</a:t>
            </a:r>
            <a:endParaRPr lang="en-US" sz="2800" dirty="0"/>
          </a:p>
          <a:p>
            <a:pPr lvl="0"/>
            <a:r>
              <a:rPr lang="en-US" sz="3200" dirty="0"/>
              <a:t>Audio Input devices</a:t>
            </a:r>
            <a:endParaRPr lang="en-US" sz="2800" dirty="0"/>
          </a:p>
          <a:p>
            <a:pPr lvl="0"/>
            <a:r>
              <a:rPr lang="en-US" sz="3200" dirty="0"/>
              <a:t>Video input devices</a:t>
            </a:r>
            <a:endParaRPr lang="en-US" sz="2800" dirty="0"/>
          </a:p>
          <a:p>
            <a:pPr lvl="0"/>
            <a:endParaRPr lang="en-US" dirty="0">
              <a:latin typeface="Arial" pitchFamily="34" charset="0"/>
              <a:cs typeface="Arial" pitchFamily="34" charset="0"/>
            </a:endParaRPr>
          </a:p>
          <a:p>
            <a:pPr lvl="1"/>
            <a:endParaRPr lang="en-US" dirty="0">
              <a:latin typeface="Arial" pitchFamily="34" charset="0"/>
              <a:cs typeface="Arial" pitchFamily="34" charset="0"/>
            </a:endParaRPr>
          </a:p>
        </p:txBody>
      </p:sp>
    </p:spTree>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28600"/>
            <a:ext cx="7086600" cy="911225"/>
          </a:xfrm>
        </p:spPr>
        <p:txBody>
          <a:bodyPr/>
          <a:lstStyle/>
          <a:p>
            <a:r>
              <a:rPr lang="en-US" dirty="0"/>
              <a:t>Recommended Websites</a:t>
            </a:r>
          </a:p>
        </p:txBody>
      </p:sp>
      <p:sp>
        <p:nvSpPr>
          <p:cNvPr id="3" name="Content Placeholder 2"/>
          <p:cNvSpPr>
            <a:spLocks noGrp="1"/>
          </p:cNvSpPr>
          <p:nvPr>
            <p:ph idx="1"/>
          </p:nvPr>
        </p:nvSpPr>
        <p:spPr>
          <a:xfrm>
            <a:off x="304800" y="1219200"/>
            <a:ext cx="7848600" cy="5029200"/>
          </a:xfrm>
        </p:spPr>
        <p:txBody>
          <a:bodyPr/>
          <a:lstStyle/>
          <a:p>
            <a:r>
              <a:rPr lang="en-US" sz="2400" dirty="0">
                <a:hlinkClick r:id="rId2"/>
              </a:rPr>
              <a:t>https://en.wikipedia.org/wiki/Repetitive_strain_injury</a:t>
            </a:r>
            <a:endParaRPr lang="en-US" sz="2400" dirty="0"/>
          </a:p>
          <a:p>
            <a:r>
              <a:rPr lang="en-US" sz="2400" dirty="0">
                <a:hlinkClick r:id="rId3"/>
              </a:rPr>
              <a:t>https://en.wikipedia.org/wiki/Carpal_tunnel_syndrome</a:t>
            </a:r>
            <a:endParaRPr lang="en-US" sz="2400" dirty="0"/>
          </a:p>
          <a:p>
            <a:endParaRPr lang="en-US" sz="2400" dirty="0"/>
          </a:p>
          <a:p>
            <a:endParaRPr lang="en-US" dirty="0"/>
          </a:p>
        </p:txBody>
      </p:sp>
      <p:sp>
        <p:nvSpPr>
          <p:cNvPr id="4" name="Slide Number Placeholder 3"/>
          <p:cNvSpPr>
            <a:spLocks noGrp="1"/>
          </p:cNvSpPr>
          <p:nvPr>
            <p:ph type="sldNum" sz="quarter" idx="12"/>
          </p:nvPr>
        </p:nvSpPr>
        <p:spPr/>
        <p:txBody>
          <a:bodyPr/>
          <a:lstStyle/>
          <a:p>
            <a:pPr>
              <a:defRPr/>
            </a:pPr>
            <a:fld id="{782E5CB2-9C56-4C4E-9F8A-031E63E2A4DA}" type="slidenum">
              <a:rPr lang="en-US" altLang="zh-TW" smtClean="0"/>
              <a:pPr>
                <a:defRPr/>
              </a:pPr>
              <a:t>31</a:t>
            </a:fld>
            <a:endParaRPr lang="en-US" altLang="zh-TW"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050"/>
          <p:cNvSpPr>
            <a:spLocks noGrp="1" noChangeArrowheads="1"/>
          </p:cNvSpPr>
          <p:nvPr>
            <p:ph type="title"/>
          </p:nvPr>
        </p:nvSpPr>
        <p:spPr/>
        <p:txBody>
          <a:bodyPr/>
          <a:lstStyle/>
          <a:p>
            <a:r>
              <a:rPr lang="en-US" dirty="0"/>
              <a:t>Few Basics: Input Devices</a:t>
            </a:r>
          </a:p>
        </p:txBody>
      </p:sp>
      <p:sp>
        <p:nvSpPr>
          <p:cNvPr id="7171" name="Rectangle 2051"/>
          <p:cNvSpPr>
            <a:spLocks noGrp="1" noChangeArrowheads="1"/>
          </p:cNvSpPr>
          <p:nvPr>
            <p:ph type="body" idx="1"/>
          </p:nvPr>
        </p:nvSpPr>
        <p:spPr>
          <a:xfrm>
            <a:off x="2590800" y="1219200"/>
            <a:ext cx="3429000" cy="5334000"/>
          </a:xfrm>
        </p:spPr>
        <p:txBody>
          <a:bodyPr/>
          <a:lstStyle/>
          <a:p>
            <a:r>
              <a:rPr lang="en-US" sz="2800" dirty="0"/>
              <a:t>Mouse</a:t>
            </a:r>
          </a:p>
          <a:p>
            <a:r>
              <a:rPr lang="en-US" sz="2800" dirty="0"/>
              <a:t>Keyboard</a:t>
            </a:r>
          </a:p>
          <a:p>
            <a:r>
              <a:rPr lang="en-US" sz="2800" dirty="0"/>
              <a:t>Joystick</a:t>
            </a:r>
          </a:p>
          <a:p>
            <a:r>
              <a:rPr lang="en-US" sz="2800" dirty="0"/>
              <a:t>Light pen</a:t>
            </a:r>
          </a:p>
          <a:p>
            <a:r>
              <a:rPr lang="en-US" sz="2800" dirty="0"/>
              <a:t>Bar Code Reader</a:t>
            </a:r>
          </a:p>
          <a:p>
            <a:r>
              <a:rPr lang="en-US" sz="2800" dirty="0"/>
              <a:t>Tablet</a:t>
            </a:r>
          </a:p>
          <a:p>
            <a:r>
              <a:rPr lang="en-US" sz="2800" dirty="0"/>
              <a:t>Camera</a:t>
            </a:r>
          </a:p>
          <a:p>
            <a:r>
              <a:rPr lang="en-US" sz="2800" dirty="0"/>
              <a:t>Microphone</a:t>
            </a:r>
          </a:p>
        </p:txBody>
      </p:sp>
      <p:pic>
        <p:nvPicPr>
          <p:cNvPr id="7172" name="Picture 2052" descr="joystick-intro"/>
          <p:cNvPicPr>
            <a:picLocks noChangeAspect="1" noChangeArrowheads="1"/>
          </p:cNvPicPr>
          <p:nvPr/>
        </p:nvPicPr>
        <p:blipFill>
          <a:blip r:embed="rId2" cstate="print"/>
          <a:srcRect/>
          <a:stretch>
            <a:fillRect/>
          </a:stretch>
        </p:blipFill>
        <p:spPr bwMode="auto">
          <a:xfrm>
            <a:off x="6251575" y="1295400"/>
            <a:ext cx="879475" cy="1041400"/>
          </a:xfrm>
          <a:prstGeom prst="rect">
            <a:avLst/>
          </a:prstGeom>
          <a:noFill/>
          <a:ln w="9525">
            <a:noFill/>
            <a:miter lim="800000"/>
            <a:headEnd/>
            <a:tailEnd/>
          </a:ln>
        </p:spPr>
      </p:pic>
      <p:pic>
        <p:nvPicPr>
          <p:cNvPr id="7173" name="Picture 2053" descr="newmouse-1"/>
          <p:cNvPicPr>
            <a:picLocks noChangeAspect="1" noChangeArrowheads="1"/>
          </p:cNvPicPr>
          <p:nvPr/>
        </p:nvPicPr>
        <p:blipFill>
          <a:blip r:embed="rId3" cstate="print"/>
          <a:srcRect/>
          <a:stretch>
            <a:fillRect/>
          </a:stretch>
        </p:blipFill>
        <p:spPr bwMode="auto">
          <a:xfrm>
            <a:off x="5954713" y="2422525"/>
            <a:ext cx="1579562" cy="1425575"/>
          </a:xfrm>
          <a:prstGeom prst="rect">
            <a:avLst/>
          </a:prstGeom>
          <a:noFill/>
          <a:ln w="9525">
            <a:noFill/>
            <a:miter lim="800000"/>
            <a:headEnd/>
            <a:tailEnd/>
          </a:ln>
        </p:spPr>
      </p:pic>
      <p:pic>
        <p:nvPicPr>
          <p:cNvPr id="7174" name="Picture 2054" descr="keyboard-pc"/>
          <p:cNvPicPr>
            <a:picLocks noChangeAspect="1" noChangeArrowheads="1"/>
          </p:cNvPicPr>
          <p:nvPr/>
        </p:nvPicPr>
        <p:blipFill>
          <a:blip r:embed="rId4" cstate="print"/>
          <a:srcRect/>
          <a:stretch>
            <a:fillRect/>
          </a:stretch>
        </p:blipFill>
        <p:spPr bwMode="auto">
          <a:xfrm>
            <a:off x="457200" y="4953000"/>
            <a:ext cx="2122488" cy="1370013"/>
          </a:xfrm>
          <a:prstGeom prst="rect">
            <a:avLst/>
          </a:prstGeom>
          <a:noFill/>
          <a:ln w="9525">
            <a:noFill/>
            <a:miter lim="800000"/>
            <a:headEnd/>
            <a:tailEnd/>
          </a:ln>
        </p:spPr>
      </p:pic>
      <p:pic>
        <p:nvPicPr>
          <p:cNvPr id="7175" name="Picture 2055" descr="scanner"/>
          <p:cNvPicPr>
            <a:picLocks noChangeAspect="1" noChangeArrowheads="1"/>
          </p:cNvPicPr>
          <p:nvPr/>
        </p:nvPicPr>
        <p:blipFill>
          <a:blip r:embed="rId5" cstate="print"/>
          <a:srcRect/>
          <a:stretch>
            <a:fillRect/>
          </a:stretch>
        </p:blipFill>
        <p:spPr bwMode="auto">
          <a:xfrm>
            <a:off x="914400" y="2362200"/>
            <a:ext cx="866775" cy="1238250"/>
          </a:xfrm>
          <a:prstGeom prst="rect">
            <a:avLst/>
          </a:prstGeom>
          <a:noFill/>
          <a:ln w="9525">
            <a:noFill/>
            <a:miter lim="800000"/>
            <a:headEnd/>
            <a:tailEnd/>
          </a:ln>
        </p:spPr>
      </p:pic>
      <p:pic>
        <p:nvPicPr>
          <p:cNvPr id="7176" name="Picture 2056" descr="images"/>
          <p:cNvPicPr>
            <a:picLocks noChangeAspect="1" noChangeArrowheads="1"/>
          </p:cNvPicPr>
          <p:nvPr/>
        </p:nvPicPr>
        <p:blipFill>
          <a:blip r:embed="rId6" cstate="print"/>
          <a:srcRect/>
          <a:stretch>
            <a:fillRect/>
          </a:stretch>
        </p:blipFill>
        <p:spPr bwMode="auto">
          <a:xfrm>
            <a:off x="838200" y="3886200"/>
            <a:ext cx="1114425" cy="962025"/>
          </a:xfrm>
          <a:prstGeom prst="rect">
            <a:avLst/>
          </a:prstGeom>
          <a:noFill/>
          <a:ln w="9525">
            <a:noFill/>
            <a:miter lim="800000"/>
            <a:headEnd/>
            <a:tailEnd/>
          </a:ln>
        </p:spPr>
      </p:pic>
      <p:pic>
        <p:nvPicPr>
          <p:cNvPr id="7177" name="Picture 2058" descr="images"/>
          <p:cNvPicPr>
            <a:picLocks noChangeAspect="1" noChangeArrowheads="1"/>
          </p:cNvPicPr>
          <p:nvPr/>
        </p:nvPicPr>
        <p:blipFill>
          <a:blip r:embed="rId7" cstate="print"/>
          <a:srcRect/>
          <a:stretch>
            <a:fillRect/>
          </a:stretch>
        </p:blipFill>
        <p:spPr bwMode="auto">
          <a:xfrm>
            <a:off x="6172200" y="3962400"/>
            <a:ext cx="1228725" cy="923925"/>
          </a:xfrm>
          <a:prstGeom prst="rect">
            <a:avLst/>
          </a:prstGeom>
          <a:noFill/>
          <a:ln w="9525">
            <a:noFill/>
            <a:miter lim="800000"/>
            <a:headEnd/>
            <a:tailEnd/>
          </a:ln>
        </p:spPr>
      </p:pic>
      <p:pic>
        <p:nvPicPr>
          <p:cNvPr id="7178" name="Picture 2059" descr="pccam600_small"/>
          <p:cNvPicPr>
            <a:picLocks noChangeAspect="1" noChangeArrowheads="1"/>
          </p:cNvPicPr>
          <p:nvPr/>
        </p:nvPicPr>
        <p:blipFill>
          <a:blip r:embed="rId8" cstate="print"/>
          <a:srcRect/>
          <a:stretch>
            <a:fillRect/>
          </a:stretch>
        </p:blipFill>
        <p:spPr bwMode="auto">
          <a:xfrm>
            <a:off x="6324600" y="5029200"/>
            <a:ext cx="990600" cy="736600"/>
          </a:xfrm>
          <a:prstGeom prst="rect">
            <a:avLst/>
          </a:prstGeom>
          <a:noFill/>
          <a:ln w="9525">
            <a:noFill/>
            <a:miter lim="800000"/>
            <a:headEnd/>
            <a:tailEnd/>
          </a:ln>
        </p:spPr>
      </p:pic>
      <p:pic>
        <p:nvPicPr>
          <p:cNvPr id="7179" name="Picture 2060" descr="images"/>
          <p:cNvPicPr>
            <a:picLocks noChangeAspect="1" noChangeArrowheads="1"/>
          </p:cNvPicPr>
          <p:nvPr/>
        </p:nvPicPr>
        <p:blipFill>
          <a:blip r:embed="rId9" cstate="print"/>
          <a:srcRect/>
          <a:stretch>
            <a:fillRect/>
          </a:stretch>
        </p:blipFill>
        <p:spPr bwMode="auto">
          <a:xfrm>
            <a:off x="838200" y="1295400"/>
            <a:ext cx="990600" cy="990600"/>
          </a:xfrm>
          <a:prstGeom prst="rect">
            <a:avLst/>
          </a:prstGeom>
          <a:noFill/>
          <a:ln w="9525">
            <a:noFill/>
            <a:miter lim="800000"/>
            <a:headEnd/>
            <a:tailEnd/>
          </a:ln>
        </p:spPr>
      </p:pic>
      <p:sp>
        <p:nvSpPr>
          <p:cNvPr id="13"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4</a:t>
            </a:fld>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p:cNvSpPr>
            <a:spLocks noGrp="1" noChangeArrowheads="1"/>
          </p:cNvSpPr>
          <p:nvPr>
            <p:ph type="title"/>
          </p:nvPr>
        </p:nvSpPr>
        <p:spPr/>
        <p:txBody>
          <a:bodyPr/>
          <a:lstStyle/>
          <a:p>
            <a:pPr eaLnBrk="1" hangingPunct="1"/>
            <a:r>
              <a:rPr lang="en-US" dirty="0"/>
              <a:t>Devices for the Hand - Pen</a:t>
            </a:r>
          </a:p>
        </p:txBody>
      </p:sp>
      <p:sp>
        <p:nvSpPr>
          <p:cNvPr id="5124" name="Rectangle 3"/>
          <p:cNvSpPr>
            <a:spLocks noGrp="1" noChangeArrowheads="1"/>
          </p:cNvSpPr>
          <p:nvPr>
            <p:ph type="body" sz="half" idx="1"/>
          </p:nvPr>
        </p:nvSpPr>
        <p:spPr>
          <a:xfrm>
            <a:off x="228600" y="1066800"/>
            <a:ext cx="3657600" cy="5562600"/>
          </a:xfrm>
        </p:spPr>
        <p:txBody>
          <a:bodyPr/>
          <a:lstStyle/>
          <a:p>
            <a:pPr lvl="1" eaLnBrk="1" hangingPunct="1"/>
            <a:r>
              <a:rPr lang="en-US" dirty="0"/>
              <a:t>Tablet PCs, PDA</a:t>
            </a:r>
          </a:p>
          <a:p>
            <a:pPr lvl="1" eaLnBrk="1" hangingPunct="1"/>
            <a:r>
              <a:rPr lang="en-US" dirty="0"/>
              <a:t>Pen used to </a:t>
            </a:r>
            <a:br>
              <a:rPr lang="en-US" dirty="0"/>
            </a:br>
            <a:r>
              <a:rPr lang="en-US" dirty="0"/>
              <a:t>write data</a:t>
            </a:r>
          </a:p>
          <a:p>
            <a:pPr lvl="1" eaLnBrk="1" hangingPunct="1"/>
            <a:r>
              <a:rPr lang="en-US" dirty="0"/>
              <a:t>Pen used as </a:t>
            </a:r>
            <a:br>
              <a:rPr lang="en-US" dirty="0"/>
            </a:br>
            <a:r>
              <a:rPr lang="en-US" dirty="0"/>
              <a:t>a pointer</a:t>
            </a:r>
          </a:p>
          <a:p>
            <a:pPr lvl="1" eaLnBrk="1" hangingPunct="1"/>
            <a:r>
              <a:rPr lang="en-US" dirty="0"/>
              <a:t>Handwriting recognition is difficult</a:t>
            </a:r>
          </a:p>
          <a:p>
            <a:pPr lvl="1" eaLnBrk="1" hangingPunct="1"/>
            <a:r>
              <a:rPr lang="en-US" dirty="0"/>
              <a:t>On screen keyboard</a:t>
            </a:r>
          </a:p>
          <a:p>
            <a:pPr lvl="1" eaLnBrk="1" hangingPunct="1"/>
            <a:r>
              <a:rPr lang="en-US" dirty="0"/>
              <a:t>Not used for inputting large volume of data</a:t>
            </a:r>
          </a:p>
        </p:txBody>
      </p:sp>
      <p:pic>
        <p:nvPicPr>
          <p:cNvPr id="5125" name="Picture 5" descr="D:\My Documents\!books\norton im\chapter 3\pen.tif"/>
          <p:cNvPicPr>
            <a:picLocks noChangeAspect="1" noChangeArrowheads="1"/>
          </p:cNvPicPr>
          <p:nvPr/>
        </p:nvPicPr>
        <p:blipFill>
          <a:blip r:embed="rId3" cstate="print"/>
          <a:srcRect/>
          <a:stretch>
            <a:fillRect/>
          </a:stretch>
        </p:blipFill>
        <p:spPr bwMode="auto">
          <a:xfrm>
            <a:off x="3733800" y="1295400"/>
            <a:ext cx="3962400" cy="2830513"/>
          </a:xfrm>
          <a:prstGeom prst="rect">
            <a:avLst/>
          </a:prstGeom>
          <a:noFill/>
          <a:ln w="9525">
            <a:noFill/>
            <a:miter lim="800000"/>
            <a:headEnd/>
            <a:tailEnd/>
          </a:ln>
        </p:spPr>
      </p:pic>
      <p:sp>
        <p:nvSpPr>
          <p:cNvPr id="6"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5</a:t>
            </a:fld>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a:t>Touch Screens</a:t>
            </a:r>
          </a:p>
        </p:txBody>
      </p:sp>
      <p:pic>
        <p:nvPicPr>
          <p:cNvPr id="6149" name="Picture 5" descr="D:\My Documents\!books\norton im\chapter 3\touch.tif"/>
          <p:cNvPicPr>
            <a:picLocks noChangeAspect="1" noChangeArrowheads="1"/>
          </p:cNvPicPr>
          <p:nvPr/>
        </p:nvPicPr>
        <p:blipFill>
          <a:blip r:embed="rId3" cstate="print"/>
          <a:srcRect/>
          <a:stretch>
            <a:fillRect/>
          </a:stretch>
        </p:blipFill>
        <p:spPr bwMode="auto">
          <a:xfrm>
            <a:off x="4800600" y="1371600"/>
            <a:ext cx="2878138" cy="4648200"/>
          </a:xfrm>
          <a:prstGeom prst="rect">
            <a:avLst/>
          </a:prstGeom>
          <a:noFill/>
          <a:ln w="9525">
            <a:noFill/>
            <a:miter lim="800000"/>
            <a:headEnd/>
            <a:tailEnd/>
          </a:ln>
        </p:spPr>
      </p:pic>
      <p:sp>
        <p:nvSpPr>
          <p:cNvPr id="6" name="Content Placeholder 5"/>
          <p:cNvSpPr>
            <a:spLocks noGrp="1"/>
          </p:cNvSpPr>
          <p:nvPr>
            <p:ph sz="half" idx="1"/>
          </p:nvPr>
        </p:nvSpPr>
        <p:spPr>
          <a:xfrm>
            <a:off x="228600" y="1295400"/>
            <a:ext cx="4419600" cy="4835525"/>
          </a:xfrm>
        </p:spPr>
        <p:txBody>
          <a:bodyPr>
            <a:normAutofit/>
          </a:bodyPr>
          <a:lstStyle/>
          <a:p>
            <a:r>
              <a:rPr lang="en-US" dirty="0"/>
              <a:t>accept input by allowing the user to place a fingertip directly on the computer screen</a:t>
            </a:r>
          </a:p>
          <a:p>
            <a:r>
              <a:rPr lang="en-US" dirty="0"/>
              <a:t>Use sensors to detect touch</a:t>
            </a:r>
          </a:p>
          <a:p>
            <a:r>
              <a:rPr lang="en-US" dirty="0"/>
              <a:t>Well suited for simple applications</a:t>
            </a:r>
          </a:p>
          <a:p>
            <a:pPr lvl="1"/>
            <a:r>
              <a:rPr lang="en-US" dirty="0"/>
              <a:t>ATM</a:t>
            </a:r>
          </a:p>
          <a:p>
            <a:pPr lvl="1"/>
            <a:r>
              <a:rPr lang="en-US" dirty="0"/>
              <a:t>Public information kiosk</a:t>
            </a:r>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6</a:t>
            </a:fld>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a:t>Touch Screens</a:t>
            </a:r>
          </a:p>
        </p:txBody>
      </p:sp>
      <p:sp>
        <p:nvSpPr>
          <p:cNvPr id="6" name="Content Placeholder 5"/>
          <p:cNvSpPr>
            <a:spLocks noGrp="1"/>
          </p:cNvSpPr>
          <p:nvPr>
            <p:ph sz="half" idx="1"/>
          </p:nvPr>
        </p:nvSpPr>
        <p:spPr>
          <a:xfrm>
            <a:off x="381000" y="1143000"/>
            <a:ext cx="7239000" cy="5181600"/>
          </a:xfrm>
        </p:spPr>
        <p:txBody>
          <a:bodyPr>
            <a:normAutofit/>
          </a:bodyPr>
          <a:lstStyle/>
          <a:p>
            <a:pPr lvl="0"/>
            <a:r>
              <a:rPr lang="en-US" dirty="0"/>
              <a:t>work well in environments where dirt or weather would render keyboards and pointing devices useless, and </a:t>
            </a:r>
          </a:p>
          <a:p>
            <a:pPr lvl="0"/>
            <a:r>
              <a:rPr lang="en-US" dirty="0"/>
              <a:t>where a simple, intuitive interface is important.</a:t>
            </a:r>
            <a:endParaRPr lang="en-US" sz="2400" dirty="0"/>
          </a:p>
          <a:p>
            <a:pPr lvl="0"/>
            <a:r>
              <a:rPr lang="en-US" dirty="0"/>
              <a:t>Touch screens have become common in </a:t>
            </a:r>
            <a:endParaRPr lang="en-US" sz="2400" dirty="0"/>
          </a:p>
          <a:p>
            <a:pPr lvl="1"/>
            <a:r>
              <a:rPr lang="en-US" dirty="0"/>
              <a:t>fast-food restaurants, </a:t>
            </a:r>
            <a:endParaRPr lang="en-US" sz="2000" dirty="0"/>
          </a:p>
          <a:p>
            <a:pPr lvl="1"/>
            <a:r>
              <a:rPr lang="en-US" dirty="0"/>
              <a:t>department stores, </a:t>
            </a:r>
            <a:endParaRPr lang="en-US" sz="2000" dirty="0"/>
          </a:p>
          <a:p>
            <a:pPr lvl="1"/>
            <a:r>
              <a:rPr lang="en-US" dirty="0"/>
              <a:t>drugstores, and supermarkets</a:t>
            </a:r>
            <a:endParaRPr lang="en-US" sz="2000" dirty="0"/>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7</a:t>
            </a:fld>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a:t>Types of Touch Screens </a:t>
            </a:r>
          </a:p>
        </p:txBody>
      </p:sp>
      <p:sp>
        <p:nvSpPr>
          <p:cNvPr id="6" name="Content Placeholder 5"/>
          <p:cNvSpPr>
            <a:spLocks noGrp="1"/>
          </p:cNvSpPr>
          <p:nvPr>
            <p:ph sz="half" idx="1"/>
          </p:nvPr>
        </p:nvSpPr>
        <p:spPr>
          <a:xfrm>
            <a:off x="381000" y="1139825"/>
            <a:ext cx="7696200" cy="5184775"/>
          </a:xfrm>
        </p:spPr>
        <p:txBody>
          <a:bodyPr>
            <a:normAutofit fontScale="77500" lnSpcReduction="20000"/>
          </a:bodyPr>
          <a:lstStyle/>
          <a:p>
            <a:r>
              <a:rPr lang="en-US" b="1" dirty="0"/>
              <a:t>Resistive</a:t>
            </a:r>
          </a:p>
          <a:p>
            <a:pPr>
              <a:buFont typeface="Arial" panose="020B0604020202020204" pitchFamily="34" charset="0"/>
              <a:buChar char="•"/>
            </a:pPr>
            <a:r>
              <a:rPr lang="en-US" dirty="0"/>
              <a:t>Operates based on the principle of electrical resistance.</a:t>
            </a:r>
          </a:p>
          <a:p>
            <a:pPr>
              <a:buFont typeface="Arial" panose="020B0604020202020204" pitchFamily="34" charset="0"/>
              <a:buChar char="•"/>
            </a:pPr>
            <a:r>
              <a:rPr lang="en-US" dirty="0"/>
              <a:t>Consists of two layers with a gap filled with spacer dots.</a:t>
            </a:r>
          </a:p>
          <a:p>
            <a:pPr>
              <a:buFont typeface="Arial" panose="020B0604020202020204" pitchFamily="34" charset="0"/>
              <a:buChar char="•"/>
            </a:pPr>
            <a:r>
              <a:rPr lang="en-US" dirty="0"/>
              <a:t>Detects touch by measuring changes in resistance when the top layer is pressed, causing it to make contact with the bottom layer</a:t>
            </a:r>
          </a:p>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a:p>
            <a:pPr>
              <a:buFont typeface="Arial" panose="020B0604020202020204" pitchFamily="34" charset="0"/>
              <a:buChar char="•"/>
            </a:pPr>
            <a:endParaRPr lang="en-US" b="1" dirty="0"/>
          </a:p>
          <a:p>
            <a:r>
              <a:rPr lang="en-US" b="1" dirty="0"/>
              <a:t>Capacitive</a:t>
            </a:r>
          </a:p>
          <a:p>
            <a:pPr lvl="0"/>
            <a:endParaRPr lang="en-US" dirty="0"/>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8</a:t>
            </a:fld>
            <a:endParaRPr lang="en-US" dirty="0"/>
          </a:p>
        </p:txBody>
      </p:sp>
      <p:pic>
        <p:nvPicPr>
          <p:cNvPr id="2" name="Picture 1"/>
          <p:cNvPicPr>
            <a:picLocks noChangeAspect="1"/>
          </p:cNvPicPr>
          <p:nvPr/>
        </p:nvPicPr>
        <p:blipFill>
          <a:blip r:embed="rId3"/>
          <a:stretch>
            <a:fillRect/>
          </a:stretch>
        </p:blipFill>
        <p:spPr>
          <a:xfrm>
            <a:off x="685800" y="3581400"/>
            <a:ext cx="7320378" cy="2057591"/>
          </a:xfrm>
          <a:prstGeom prst="rect">
            <a:avLst/>
          </a:prstGeom>
        </p:spPr>
      </p:pic>
    </p:spTree>
    <p:extLst>
      <p:ext uri="{BB962C8B-B14F-4D97-AF65-F5344CB8AC3E}">
        <p14:creationId xmlns:p14="http://schemas.microsoft.com/office/powerpoint/2010/main" val="3967826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pPr eaLnBrk="1" hangingPunct="1"/>
            <a:r>
              <a:rPr lang="en-US" dirty="0"/>
              <a:t>Types of Touch Screens </a:t>
            </a:r>
          </a:p>
        </p:txBody>
      </p:sp>
      <p:sp>
        <p:nvSpPr>
          <p:cNvPr id="6" name="Content Placeholder 5"/>
          <p:cNvSpPr>
            <a:spLocks noGrp="1"/>
          </p:cNvSpPr>
          <p:nvPr>
            <p:ph sz="half" idx="1"/>
          </p:nvPr>
        </p:nvSpPr>
        <p:spPr>
          <a:xfrm>
            <a:off x="381000" y="1143000"/>
            <a:ext cx="7310438" cy="5410200"/>
          </a:xfrm>
        </p:spPr>
        <p:txBody>
          <a:bodyPr>
            <a:normAutofit/>
          </a:bodyPr>
          <a:lstStyle/>
          <a:p>
            <a:r>
              <a:rPr lang="en-US" b="1" dirty="0"/>
              <a:t>Capacitive</a:t>
            </a:r>
          </a:p>
          <a:p>
            <a:pPr>
              <a:buFont typeface="Arial" panose="020B0604020202020204" pitchFamily="34" charset="0"/>
              <a:buChar char="•"/>
            </a:pPr>
            <a:r>
              <a:rPr lang="en-US" sz="2400" dirty="0"/>
              <a:t>Operates based on the principle of capacitance.</a:t>
            </a:r>
          </a:p>
          <a:p>
            <a:pPr>
              <a:buFont typeface="Arial" panose="020B0604020202020204" pitchFamily="34" charset="0"/>
              <a:buChar char="•"/>
            </a:pPr>
            <a:r>
              <a:rPr lang="en-US" sz="2400" dirty="0"/>
              <a:t>Has a single layer or multiple layers of conductive material.</a:t>
            </a:r>
          </a:p>
          <a:p>
            <a:pPr>
              <a:buFont typeface="Arial" panose="020B0604020202020204" pitchFamily="34" charset="0"/>
              <a:buChar char="•"/>
            </a:pPr>
            <a:r>
              <a:rPr lang="en-US" sz="2400" dirty="0"/>
              <a:t>Detects touch by measuring changes in the capacitance at the touch point when a conductive object (like a finger) approaches or touches the screen.</a:t>
            </a:r>
          </a:p>
          <a:p>
            <a:pPr lvl="0"/>
            <a:endParaRPr lang="en-US" sz="2400" dirty="0"/>
          </a:p>
        </p:txBody>
      </p:sp>
      <p:sp>
        <p:nvSpPr>
          <p:cNvPr id="7" name="Slide Number Placeholder 3"/>
          <p:cNvSpPr>
            <a:spLocks noGrp="1"/>
          </p:cNvSpPr>
          <p:nvPr>
            <p:ph type="sldNum" sz="quarter" idx="4294967295"/>
          </p:nvPr>
        </p:nvSpPr>
        <p:spPr bwMode="auto">
          <a:xfrm>
            <a:off x="5562600" y="6405562"/>
            <a:ext cx="2128838" cy="376238"/>
          </a:xfrm>
          <a:prstGeom prst="rect">
            <a:avLst/>
          </a:prstGeom>
          <a:noFill/>
          <a:ln>
            <a:miter lim="800000"/>
            <a:headEnd/>
            <a:tailEnd/>
          </a:ln>
        </p:spPr>
        <p:txBody>
          <a:bodyPr/>
          <a:lstStyle/>
          <a:p>
            <a:fld id="{0A147E1F-7BB4-41CD-B102-3D0DDA38FA7B}" type="slidenum">
              <a:rPr lang="en-US"/>
              <a:pPr/>
              <a:t>9</a:t>
            </a:fld>
            <a:endParaRPr lang="en-US" dirty="0"/>
          </a:p>
        </p:txBody>
      </p:sp>
      <p:pic>
        <p:nvPicPr>
          <p:cNvPr id="4" name="Picture 3"/>
          <p:cNvPicPr>
            <a:picLocks noChangeAspect="1"/>
          </p:cNvPicPr>
          <p:nvPr/>
        </p:nvPicPr>
        <p:blipFill>
          <a:blip r:embed="rId3"/>
          <a:stretch>
            <a:fillRect/>
          </a:stretch>
        </p:blipFill>
        <p:spPr>
          <a:xfrm>
            <a:off x="709148" y="4343400"/>
            <a:ext cx="6658904" cy="2062162"/>
          </a:xfrm>
          <a:prstGeom prst="rect">
            <a:avLst/>
          </a:prstGeom>
        </p:spPr>
      </p:pic>
    </p:spTree>
    <p:extLst>
      <p:ext uri="{BB962C8B-B14F-4D97-AF65-F5344CB8AC3E}">
        <p14:creationId xmlns:p14="http://schemas.microsoft.com/office/powerpoint/2010/main" val="506518999"/>
      </p:ext>
    </p:extLst>
  </p:cSld>
  <p:clrMapOvr>
    <a:masterClrMapping/>
  </p:clrMapOvr>
</p:sld>
</file>

<file path=ppt/theme/theme1.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Virtual_Slide_Template_Final</Template>
  <TotalTime>6011</TotalTime>
  <Words>2736</Words>
  <Application>Microsoft Office PowerPoint</Application>
  <PresentationFormat>On-screen Show (4:3)</PresentationFormat>
  <Paragraphs>300</Paragraphs>
  <Slides>31</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31</vt:i4>
      </vt:variant>
    </vt:vector>
  </HeadingPairs>
  <TitlesOfParts>
    <vt:vector size="40" baseType="lpstr">
      <vt:lpstr>Arial</vt:lpstr>
      <vt:lpstr>Garamond</vt:lpstr>
      <vt:lpstr>Georgia</vt:lpstr>
      <vt:lpstr>Google Sans</vt:lpstr>
      <vt:lpstr>Inter</vt:lpstr>
      <vt:lpstr>LucidaSansUnicode</vt:lpstr>
      <vt:lpstr>Times New Roman</vt:lpstr>
      <vt:lpstr>Wingdings</vt:lpstr>
      <vt:lpstr>Edge</vt:lpstr>
      <vt:lpstr>CSC 101 Introduction to Computing  Lecture 5 </vt:lpstr>
      <vt:lpstr>Last Lecture Summary I</vt:lpstr>
      <vt:lpstr>Last Lecture Summary II</vt:lpstr>
      <vt:lpstr>Few Basics: Input Devices</vt:lpstr>
      <vt:lpstr>Devices for the Hand - Pen</vt:lpstr>
      <vt:lpstr>Touch Screens</vt:lpstr>
      <vt:lpstr>Touch Screens</vt:lpstr>
      <vt:lpstr>Types of Touch Screens </vt:lpstr>
      <vt:lpstr>Types of Touch Screens </vt:lpstr>
      <vt:lpstr>Game Controllers</vt:lpstr>
      <vt:lpstr>Joystick</vt:lpstr>
      <vt:lpstr>Game Pad</vt:lpstr>
      <vt:lpstr>Optical Input Devices</vt:lpstr>
      <vt:lpstr> MICR (Magnetic Ink Character Recognition) </vt:lpstr>
      <vt:lpstr>OMR (Optical Mark Recognition)</vt:lpstr>
      <vt:lpstr>Image Scanners</vt:lpstr>
      <vt:lpstr>How an Image is Scanned</vt:lpstr>
      <vt:lpstr>Color Scanners</vt:lpstr>
      <vt:lpstr>Optical Character Recognition (OCR)</vt:lpstr>
      <vt:lpstr>Optical Character Recognition (OCR)</vt:lpstr>
      <vt:lpstr>Scanner types</vt:lpstr>
      <vt:lpstr>Audiovisual Input Devices</vt:lpstr>
      <vt:lpstr>Speech Recognition</vt:lpstr>
      <vt:lpstr>Other type of Audio Input</vt:lpstr>
      <vt:lpstr>Musical Instrument Digital Interface (MIDI)</vt:lpstr>
      <vt:lpstr>Video Input</vt:lpstr>
      <vt:lpstr>Video Camera and Webcam</vt:lpstr>
      <vt:lpstr>Digital Cameras</vt:lpstr>
      <vt:lpstr>Digital Cameras</vt:lpstr>
      <vt:lpstr>Summary</vt:lpstr>
      <vt:lpstr>Recommended Websites</vt:lpstr>
    </vt:vector>
  </TitlesOfParts>
  <Company>Cottrell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3</dc:title>
  <dc:subject>Introduction to Computing</dc:subject>
  <dc:creator>Dr. Iftikhar Azim Niaz</dc:creator>
  <cp:lastModifiedBy>HABIB UR REHMAN</cp:lastModifiedBy>
  <cp:revision>333</cp:revision>
  <dcterms:created xsi:type="dcterms:W3CDTF">2004-10-06T00:41:44Z</dcterms:created>
  <dcterms:modified xsi:type="dcterms:W3CDTF">2023-10-28T12:13:26Z</dcterms:modified>
</cp:coreProperties>
</file>