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2"/>
  </p:notesMasterIdLst>
  <p:sldIdLst>
    <p:sldId id="306" r:id="rId2"/>
    <p:sldId id="377" r:id="rId3"/>
    <p:sldId id="494" r:id="rId4"/>
    <p:sldId id="495" r:id="rId5"/>
    <p:sldId id="465" r:id="rId6"/>
    <p:sldId id="466" r:id="rId7"/>
    <p:sldId id="496" r:id="rId8"/>
    <p:sldId id="467" r:id="rId9"/>
    <p:sldId id="470" r:id="rId10"/>
    <p:sldId id="471" r:id="rId11"/>
    <p:sldId id="475" r:id="rId12"/>
    <p:sldId id="498" r:id="rId13"/>
    <p:sldId id="500" r:id="rId14"/>
    <p:sldId id="479" r:id="rId15"/>
    <p:sldId id="480" r:id="rId16"/>
    <p:sldId id="502" r:id="rId17"/>
    <p:sldId id="481" r:id="rId18"/>
    <p:sldId id="482" r:id="rId19"/>
    <p:sldId id="483" r:id="rId20"/>
    <p:sldId id="484" r:id="rId21"/>
    <p:sldId id="503" r:id="rId22"/>
    <p:sldId id="485" r:id="rId23"/>
    <p:sldId id="486" r:id="rId24"/>
    <p:sldId id="487" r:id="rId25"/>
    <p:sldId id="488" r:id="rId26"/>
    <p:sldId id="489" r:id="rId27"/>
    <p:sldId id="490" r:id="rId28"/>
    <p:sldId id="491" r:id="rId29"/>
    <p:sldId id="492" r:id="rId30"/>
    <p:sldId id="49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2430" autoAdjust="0"/>
  </p:normalViewPr>
  <p:slideViewPr>
    <p:cSldViewPr>
      <p:cViewPr varScale="1">
        <p:scale>
          <a:sx n="59" d="100"/>
          <a:sy n="59" d="100"/>
        </p:scale>
        <p:origin x="154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2102516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Raster_sca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Display_devic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46541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A1586B4-B0A2-45A9-80ED-F9A7F2AAC142}" type="slidenum">
              <a:rPr lang="en-US">
                <a:latin typeface="Arial" pitchFamily="34" charset="0"/>
              </a:rPr>
              <a:pPr/>
              <a:t>16</a:t>
            </a:fld>
            <a:endParaRPr lang="en-US">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146025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7E84F94-D479-4047-8B3A-835883E4FD20}" type="slidenum">
              <a:rPr lang="en-US">
                <a:latin typeface="Arial" pitchFamily="34" charset="0"/>
              </a:rPr>
              <a:pPr/>
              <a:t>17</a:t>
            </a:fld>
            <a:endParaRPr lang="en-US">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b="1" i="1" dirty="0">
                <a:latin typeface="Arial" pitchFamily="34" charset="0"/>
                <a:cs typeface="Times New Roman" pitchFamily="18" charset="0"/>
              </a:rPr>
              <a:t>Refresh rate </a:t>
            </a:r>
            <a:r>
              <a:rPr lang="en-US" b="0" i="0" dirty="0">
                <a:solidFill>
                  <a:srgbClr val="202122"/>
                </a:solidFill>
                <a:effectLst/>
                <a:latin typeface="Arial" panose="020B0604020202020204" pitchFamily="34" charset="0"/>
              </a:rPr>
              <a:t>is the number of times per second that a </a:t>
            </a:r>
            <a:r>
              <a:rPr lang="en-US" b="0" i="0" u="none" strike="noStrike" dirty="0">
                <a:solidFill>
                  <a:srgbClr val="3366CC"/>
                </a:solidFill>
                <a:effectLst/>
                <a:latin typeface="Arial" panose="020B0604020202020204" pitchFamily="34" charset="0"/>
                <a:hlinkClick r:id="rId3" tooltip="Raster scan"/>
              </a:rPr>
              <a:t>raster-based</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Display device"/>
              </a:rPr>
              <a:t>display device</a:t>
            </a:r>
            <a:r>
              <a:rPr lang="en-US" b="0" i="0" dirty="0">
                <a:solidFill>
                  <a:srgbClr val="202122"/>
                </a:solidFill>
                <a:effectLst/>
                <a:latin typeface="Arial" panose="020B0604020202020204" pitchFamily="34" charset="0"/>
              </a:rPr>
              <a:t> displays a new image.</a:t>
            </a:r>
            <a:r>
              <a:rPr lang="en-US" b="0" i="0" dirty="0">
                <a:solidFill>
                  <a:srgbClr val="040C28"/>
                </a:solidFill>
                <a:effectLst/>
                <a:latin typeface="Google Sans"/>
              </a:rPr>
              <a:t> A higher number of hertz or a higher refresh rate means you get more pictures per second adequately which makes an increasingly smoother picture display on the screen</a:t>
            </a:r>
            <a:r>
              <a:rPr lang="en-US" b="0" i="0" dirty="0">
                <a:solidFill>
                  <a:srgbClr val="202124"/>
                </a:solidFill>
                <a:effectLst/>
                <a:latin typeface="Google Sans"/>
              </a:rPr>
              <a:t>. More refresh rate essentially causes you to get a smoother gameplay or video quality, which matters incredibly when gaming.</a:t>
            </a:r>
            <a:endParaRPr lang="en-US" b="1" i="1" dirty="0">
              <a:latin typeface="Arial" pitchFamily="34" charset="0"/>
              <a:cs typeface="Times New Roman" pitchFamily="18" charset="0"/>
            </a:endParaRPr>
          </a:p>
          <a:p>
            <a:pPr eaLnBrk="1" hangingPunct="1"/>
            <a:r>
              <a:rPr lang="en-US" b="1" i="1" dirty="0">
                <a:latin typeface="Arial" pitchFamily="34" charset="0"/>
                <a:cs typeface="Times New Roman" pitchFamily="18" charset="0"/>
              </a:rPr>
              <a:t>Insider information</a:t>
            </a:r>
          </a:p>
          <a:p>
            <a:pPr eaLnBrk="1" hangingPunct="1"/>
            <a:r>
              <a:rPr lang="en-US" dirty="0">
                <a:latin typeface="Arial" pitchFamily="34" charset="0"/>
                <a:ea typeface="Times" pitchFamily="34" charset="0"/>
                <a:cs typeface="Times" pitchFamily="34" charset="0"/>
              </a:rPr>
              <a:t>Whenever a TV camera films a computer monitor, the monitor seems to have a line moving up the screen. This is the monitor refreshing the pixels. The camera films faster than the eye can see, which is why the refresh is noticeable.</a:t>
            </a:r>
            <a:r>
              <a:rPr lang="en-US" dirty="0">
                <a:latin typeface="Arial" pitchFamily="34" charset="0"/>
              </a:rPr>
              <a:t> </a:t>
            </a:r>
          </a:p>
        </p:txBody>
      </p:sp>
    </p:spTree>
    <p:extLst>
      <p:ext uri="{BB962C8B-B14F-4D97-AF65-F5344CB8AC3E}">
        <p14:creationId xmlns:p14="http://schemas.microsoft.com/office/powerpoint/2010/main" val="19716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Smaller the dot pitch, crisper the image is.</a:t>
            </a:r>
            <a:endParaRPr lang="en-PK" b="1"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18</a:t>
            </a:fld>
            <a:endParaRPr lang="en-US" altLang="zh-TW"/>
          </a:p>
        </p:txBody>
      </p:sp>
    </p:spTree>
    <p:extLst>
      <p:ext uri="{BB962C8B-B14F-4D97-AF65-F5344CB8AC3E}">
        <p14:creationId xmlns:p14="http://schemas.microsoft.com/office/powerpoint/2010/main" val="64921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B1FD0AE-F8F8-4B88-8F24-82B59B7108FC}" type="slidenum">
              <a:rPr lang="en-US">
                <a:latin typeface="Arial" pitchFamily="34" charset="0"/>
              </a:rPr>
              <a:pPr/>
              <a:t>19</a:t>
            </a:fld>
            <a:endParaRPr lang="en-US">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b="1" i="1">
                <a:latin typeface="Arial" pitchFamily="34" charset="0"/>
                <a:cs typeface="Times New Roman" pitchFamily="18" charset="0"/>
              </a:rPr>
              <a:t>Insider information</a:t>
            </a:r>
          </a:p>
          <a:p>
            <a:pPr eaLnBrk="1" hangingPunct="1"/>
            <a:r>
              <a:rPr lang="en-US">
                <a:latin typeface="Arial" pitchFamily="34" charset="0"/>
                <a:ea typeface="Times" pitchFamily="34" charset="0"/>
                <a:cs typeface="Times" pitchFamily="34" charset="0"/>
              </a:rPr>
              <a:t>The two leading video card families are ATI’s Radeon and NVIDIA’s GeForce line. Both offer exceptional graphics cards ranging from $50 to $600.</a:t>
            </a:r>
            <a:r>
              <a:rPr lang="en-US">
                <a:latin typeface="Arial" pitchFamily="34" charset="0"/>
              </a:rPr>
              <a:t> </a:t>
            </a:r>
          </a:p>
        </p:txBody>
      </p:sp>
    </p:spTree>
    <p:extLst>
      <p:ext uri="{BB962C8B-B14F-4D97-AF65-F5344CB8AC3E}">
        <p14:creationId xmlns:p14="http://schemas.microsoft.com/office/powerpoint/2010/main" val="1062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Google Sans"/>
              </a:rPr>
              <a:t>Eyestrain</a:t>
            </a:r>
            <a:r>
              <a:rPr lang="en-US" b="0" i="0" dirty="0">
                <a:solidFill>
                  <a:srgbClr val="202124"/>
                </a:solidFill>
                <a:effectLst/>
                <a:latin typeface="Google Sans"/>
              </a:rPr>
              <a:t> is </a:t>
            </a:r>
            <a:r>
              <a:rPr lang="en-US" b="0" i="0" dirty="0">
                <a:solidFill>
                  <a:srgbClr val="040C28"/>
                </a:solidFill>
                <a:effectLst/>
                <a:latin typeface="Google Sans"/>
              </a:rPr>
              <a:t>a common condition that occurs when your eyes get tired from intense use</a:t>
            </a:r>
            <a:r>
              <a:rPr lang="en-US" b="0" i="0" dirty="0">
                <a:solidFill>
                  <a:srgbClr val="202124"/>
                </a:solidFill>
                <a:effectLst/>
                <a:latin typeface="Google Sans"/>
              </a:rPr>
              <a:t>, such as while driving long distances or staring at computer screens and other digital devices. Eyestrain can be annoying.</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20</a:t>
            </a:fld>
            <a:endParaRPr lang="en-US" altLang="zh-TW"/>
          </a:p>
        </p:txBody>
      </p:sp>
    </p:spTree>
    <p:extLst>
      <p:ext uri="{BB962C8B-B14F-4D97-AF65-F5344CB8AC3E}">
        <p14:creationId xmlns:p14="http://schemas.microsoft.com/office/powerpoint/2010/main" val="226234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74982E3-CF66-4EBE-B743-E756A46D134E}" type="slidenum">
              <a:rPr lang="en-US">
                <a:latin typeface="Arial" pitchFamily="34" charset="0"/>
              </a:rPr>
              <a:pPr/>
              <a:t>22</a:t>
            </a:fld>
            <a:endParaRPr lang="en-US">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171450" indent="-171450" eaLnBrk="1" hangingPunct="1">
              <a:buFont typeface="Arial" panose="020B0604020202020204" pitchFamily="34" charset="0"/>
              <a:buChar char="•"/>
            </a:pPr>
            <a:r>
              <a:rPr lang="en-US" b="0" i="0" dirty="0">
                <a:solidFill>
                  <a:srgbClr val="202124"/>
                </a:solidFill>
                <a:effectLst/>
                <a:latin typeface="Google Sans"/>
              </a:rPr>
              <a:t>The main effect of radiofrequency electromagnetic fields is </a:t>
            </a:r>
            <a:r>
              <a:rPr lang="en-US" b="0" i="0" dirty="0">
                <a:solidFill>
                  <a:srgbClr val="040C28"/>
                </a:solidFill>
                <a:effectLst/>
                <a:latin typeface="Google Sans"/>
              </a:rPr>
              <a:t>heating of body tissues</a:t>
            </a:r>
            <a:r>
              <a:rPr lang="en-US" b="0" i="0" dirty="0">
                <a:solidFill>
                  <a:srgbClr val="202124"/>
                </a:solidFill>
                <a:effectLst/>
                <a:latin typeface="Google Sans"/>
              </a:rPr>
              <a:t>. There is no doubt that short-term exposure to very high levels of electromagnetic fields can be harmful to health.</a:t>
            </a:r>
            <a:endParaRPr lang="en-US" b="1" i="1" dirty="0">
              <a:latin typeface="Arial" pitchFamily="34" charset="0"/>
              <a:cs typeface="Times New Roman" pitchFamily="18" charset="0"/>
            </a:endParaRPr>
          </a:p>
          <a:p>
            <a:pPr eaLnBrk="1" hangingPunct="1"/>
            <a:r>
              <a:rPr lang="en-US" b="1" i="1" dirty="0">
                <a:latin typeface="Arial" pitchFamily="34" charset="0"/>
                <a:cs typeface="Times New Roman" pitchFamily="18" charset="0"/>
              </a:rPr>
              <a:t>Teaching tip</a:t>
            </a:r>
          </a:p>
          <a:p>
            <a:pPr eaLnBrk="1" hangingPunct="1"/>
            <a:r>
              <a:rPr lang="en-US" dirty="0">
                <a:latin typeface="Arial" pitchFamily="34" charset="0"/>
                <a:ea typeface="Times" pitchFamily="34" charset="0"/>
                <a:cs typeface="Times" pitchFamily="34" charset="0"/>
              </a:rPr>
              <a:t>Point out to the students that no conclusive study exists that directly list EMF as a cause of cancer, reduced muscle tone or reduced brain function. For more information see http://www.hhs.gov/ and search for EMF.</a:t>
            </a:r>
            <a:r>
              <a:rPr lang="en-US" dirty="0">
                <a:latin typeface="Arial" pitchFamily="34" charset="0"/>
              </a:rPr>
              <a:t> </a:t>
            </a:r>
          </a:p>
        </p:txBody>
      </p:sp>
    </p:spTree>
    <p:extLst>
      <p:ext uri="{BB962C8B-B14F-4D97-AF65-F5344CB8AC3E}">
        <p14:creationId xmlns:p14="http://schemas.microsoft.com/office/powerpoint/2010/main" val="2333437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23</a:t>
            </a:fld>
            <a:endParaRPr lang="en-US" altLang="zh-TW"/>
          </a:p>
        </p:txBody>
      </p:sp>
    </p:spTree>
    <p:extLst>
      <p:ext uri="{BB962C8B-B14F-4D97-AF65-F5344CB8AC3E}">
        <p14:creationId xmlns:p14="http://schemas.microsoft.com/office/powerpoint/2010/main" val="163382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891050A-5101-4450-B94E-194E34A8C53E}" type="slidenum">
              <a:rPr lang="en-US">
                <a:latin typeface="Arial" pitchFamily="34" charset="0"/>
              </a:rPr>
              <a:pPr/>
              <a:t>24</a:t>
            </a:fld>
            <a:endParaRPr lang="en-US">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2448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8824520-5042-4BF8-BC68-D227E25832BB}" type="slidenum">
              <a:rPr lang="en-US">
                <a:latin typeface="Arial" pitchFamily="34" charset="0"/>
              </a:rPr>
              <a:pPr/>
              <a:t>26</a:t>
            </a:fld>
            <a:endParaRPr lang="en-US">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b="1" i="1">
                <a:latin typeface="Arial" pitchFamily="34" charset="0"/>
                <a:cs typeface="Times New Roman" pitchFamily="18" charset="0"/>
              </a:rPr>
              <a:t>Insider Information</a:t>
            </a:r>
          </a:p>
          <a:p>
            <a:pPr eaLnBrk="1" hangingPunct="1"/>
            <a:r>
              <a:rPr lang="en-US">
                <a:latin typeface="Arial" pitchFamily="34" charset="0"/>
                <a:ea typeface="Times" pitchFamily="34" charset="0"/>
                <a:cs typeface="Times" pitchFamily="34" charset="0"/>
              </a:rPr>
              <a:t>Sound Blaster is the primary manufacturer of sound cards. Exceptional models start at around $30.00.</a:t>
            </a:r>
            <a:r>
              <a:rPr lang="en-US">
                <a:latin typeface="Arial" pitchFamily="34" charset="0"/>
              </a:rPr>
              <a:t> </a:t>
            </a:r>
          </a:p>
        </p:txBody>
      </p:sp>
    </p:spTree>
    <p:extLst>
      <p:ext uri="{BB962C8B-B14F-4D97-AF65-F5344CB8AC3E}">
        <p14:creationId xmlns:p14="http://schemas.microsoft.com/office/powerpoint/2010/main" val="597928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7A2DCB0-12D0-498A-A97E-917207B9E3D1}" type="slidenum">
              <a:rPr lang="en-US">
                <a:latin typeface="Arial" pitchFamily="34" charset="0"/>
              </a:rPr>
              <a:pPr/>
              <a:t>27</a:t>
            </a:fld>
            <a:endParaRPr lang="en-US">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1" i="1">
                <a:latin typeface="Arial" pitchFamily="34" charset="0"/>
                <a:cs typeface="Times New Roman" pitchFamily="18" charset="0"/>
              </a:rPr>
              <a:t>Insider information</a:t>
            </a:r>
          </a:p>
          <a:p>
            <a:pPr eaLnBrk="1" hangingPunct="1"/>
            <a:r>
              <a:rPr lang="en-US">
                <a:latin typeface="Arial" pitchFamily="34" charset="0"/>
                <a:ea typeface="Times" pitchFamily="34" charset="0"/>
                <a:cs typeface="Times" pitchFamily="34" charset="0"/>
              </a:rPr>
              <a:t>The PS2 game SOCOM II Navy Seals includes a USB headset to allow verbal communication with other team members.</a:t>
            </a:r>
            <a:r>
              <a:rPr lang="en-US">
                <a:latin typeface="Arial" pitchFamily="34" charset="0"/>
              </a:rPr>
              <a:t> </a:t>
            </a:r>
          </a:p>
        </p:txBody>
      </p:sp>
    </p:spTree>
    <p:extLst>
      <p:ext uri="{BB962C8B-B14F-4D97-AF65-F5344CB8AC3E}">
        <p14:creationId xmlns:p14="http://schemas.microsoft.com/office/powerpoint/2010/main" val="372530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1" i="0" dirty="0">
                <a:solidFill>
                  <a:srgbClr val="000000"/>
                </a:solidFill>
                <a:effectLst/>
                <a:latin typeface="Batang" panose="020B0503020000020004" pitchFamily="18" charset="-127"/>
                <a:ea typeface="Batang" panose="020B0503020000020004" pitchFamily="18" charset="-127"/>
              </a:rPr>
              <a:t>How CRT monitor works?</a:t>
            </a:r>
          </a:p>
          <a:p>
            <a:pPr algn="just"/>
            <a:r>
              <a:rPr lang="en-US" sz="1800" b="0" i="0" dirty="0">
                <a:solidFill>
                  <a:srgbClr val="000000"/>
                </a:solidFill>
                <a:effectLst/>
                <a:latin typeface="Batang" panose="020B0503020000020004" pitchFamily="18" charset="-127"/>
                <a:ea typeface="Batang" panose="020B0503020000020004" pitchFamily="18" charset="-127"/>
              </a:rPr>
              <a:t>Near the back of a monitor's housing is an electron gun. The gun shoots a beam of electrons through a magnetic coil (sometimes called a yoke), which aims the beam at the front of the monitor The back of the monitor’s screen is coated with phosphors, chemicals that glow when they are struck by the electron beam. The screen’s phosphor coating is organized into a grid of dots. The smallest number of phosphor dots that the gun can focus on is called a pixel. Each pixel has a unique address, which the computer uses to locate the pixel and control its appearance. Some electron guns can focus on pixels as small as a single phosphor dot.</a:t>
            </a:r>
          </a:p>
          <a:p>
            <a:r>
              <a:rPr lang="en-US" sz="1800" b="0" i="0" dirty="0">
                <a:solidFill>
                  <a:srgbClr val="000000"/>
                </a:solidFill>
                <a:effectLst/>
                <a:latin typeface="Batang" panose="020B0503020000020004" pitchFamily="18" charset="-127"/>
                <a:ea typeface="Batang" panose="020B0503020000020004" pitchFamily="18" charset="-127"/>
              </a:rPr>
              <a:t>Actually, the electron gun does not just focus on a spot and shoot electrons at it. It systematically aims at every pixel on the screen, starting at the top left corner and scanning to the right edge. Then it drops down a tiny distance and scans another line, as shown in Figure 3A.6.</a:t>
            </a:r>
          </a:p>
          <a:p>
            <a:r>
              <a:rPr lang="en-US" sz="1800" b="0" i="0" dirty="0">
                <a:solidFill>
                  <a:srgbClr val="000000"/>
                </a:solidFill>
                <a:effectLst/>
                <a:latin typeface="Batang" panose="020B0503020000020004" pitchFamily="18" charset="-127"/>
                <a:ea typeface="Batang" panose="020B0503020000020004" pitchFamily="18" charset="-127"/>
              </a:rPr>
              <a:t>Like human eyes reading the letters on a page, the electron beam follows each line of pixels across the screen until it reaches the bottom of the screen. Then it starts over. As the electron gun scans, the circuitry driving the monitor adjusts the intensity of each beam. In a monochrome monitor, the beam's intensity determines whether a pixel is on (white) or off (black). In the case of a grayscale monitor the beam's intensity determines how brightly each pixel glows.</a:t>
            </a:r>
            <a:r>
              <a:rPr lang="en-US" dirty="0"/>
              <a:t> </a:t>
            </a:r>
            <a:br>
              <a:rPr lang="en-US" dirty="0"/>
            </a:b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7</a:t>
            </a:fld>
            <a:endParaRPr lang="en-US" altLang="zh-TW"/>
          </a:p>
        </p:txBody>
      </p:sp>
    </p:spTree>
    <p:extLst>
      <p:ext uri="{BB962C8B-B14F-4D97-AF65-F5344CB8AC3E}">
        <p14:creationId xmlns:p14="http://schemas.microsoft.com/office/powerpoint/2010/main" val="522566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28</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610049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29</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95753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A7625AF-9100-4D42-AC7E-B81CC43F3AB0}" type="slidenum">
              <a:rPr lang="en-US">
                <a:latin typeface="Arial" pitchFamily="34" charset="0"/>
              </a:rPr>
              <a:pPr/>
              <a:t>8</a:t>
            </a:fld>
            <a:endParaRPr lang="en-US">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dirty="0">
                <a:latin typeface="Arial" pitchFamily="34" charset="0"/>
                <a:cs typeface="Times New Roman" pitchFamily="18" charset="0"/>
              </a:rPr>
              <a:t>Teaching tip</a:t>
            </a:r>
          </a:p>
          <a:p>
            <a:pPr eaLnBrk="1" hangingPunct="1"/>
            <a:r>
              <a:rPr lang="en-US" dirty="0">
                <a:latin typeface="Arial" pitchFamily="34" charset="0"/>
                <a:ea typeface="Times" pitchFamily="34" charset="0"/>
                <a:cs typeface="Times" pitchFamily="34" charset="0"/>
              </a:rPr>
              <a:t>Unless your students have spend a lot of time with HTML or graphics colors, they will have a hard time grasping how RGB values work. The best methods are to show them various colors and then let them experiment. The website www.lynda.com/hue.html provides decimal-value examples of RGB values. Once the students have seen different colors, open MS Paint and let the students develop their own colors. Challenge them to build pink, orange, brown and any of their favorite colors</a:t>
            </a:r>
            <a:r>
              <a:rPr lang="en-US" dirty="0">
                <a:latin typeface="Arial" pitchFamily="34" charset="0"/>
              </a:rPr>
              <a:t> </a:t>
            </a:r>
          </a:p>
          <a:p>
            <a:pPr marL="171450" indent="-171450" eaLnBrk="1" hangingPunct="1">
              <a:buFont typeface="Arial" panose="020B0604020202020204" pitchFamily="34" charset="0"/>
              <a:buChar char="•"/>
            </a:pPr>
            <a:r>
              <a:rPr lang="en-US" b="0" i="0" dirty="0">
                <a:solidFill>
                  <a:srgbClr val="202124"/>
                </a:solidFill>
                <a:effectLst/>
                <a:latin typeface="Google Sans"/>
              </a:rPr>
              <a:t>In cathode-ray tube (CRT) terms, a triad is </a:t>
            </a:r>
            <a:r>
              <a:rPr lang="en-US" b="0" i="0" dirty="0">
                <a:solidFill>
                  <a:srgbClr val="040C28"/>
                </a:solidFill>
                <a:effectLst/>
                <a:latin typeface="Google Sans"/>
              </a:rPr>
              <a:t>a group of 3 phosphor dots </a:t>
            </a:r>
            <a:r>
              <a:rPr lang="en-US" b="0" i="0" dirty="0" err="1">
                <a:solidFill>
                  <a:srgbClr val="040C28"/>
                </a:solidFill>
                <a:effectLst/>
                <a:latin typeface="Google Sans"/>
              </a:rPr>
              <a:t>coloured</a:t>
            </a:r>
            <a:r>
              <a:rPr lang="en-US" b="0" i="0" dirty="0">
                <a:solidFill>
                  <a:srgbClr val="040C28"/>
                </a:solidFill>
                <a:effectLst/>
                <a:latin typeface="Google Sans"/>
              </a:rPr>
              <a:t> red, green, and blue on the inside of the CRT display of a computer monitor or television set</a:t>
            </a:r>
            <a:endParaRPr lang="en-US" dirty="0">
              <a:latin typeface="Arial" pitchFamily="34" charset="0"/>
            </a:endParaRPr>
          </a:p>
        </p:txBody>
      </p:sp>
    </p:spTree>
    <p:extLst>
      <p:ext uri="{BB962C8B-B14F-4D97-AF65-F5344CB8AC3E}">
        <p14:creationId xmlns:p14="http://schemas.microsoft.com/office/powerpoint/2010/main" val="114841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 typeface="Arial" panose="020B0604020202020204" pitchFamily="34" charset="0"/>
              <a:buNone/>
            </a:pPr>
            <a:r>
              <a:rPr lang="en-US" b="1" i="0" dirty="0">
                <a:solidFill>
                  <a:srgbClr val="222222"/>
                </a:solidFill>
                <a:effectLst/>
                <a:latin typeface="Arial" panose="020B0604020202020204" pitchFamily="34" charset="0"/>
              </a:rPr>
              <a:t>Advantages of CRT :</a:t>
            </a:r>
          </a:p>
          <a:p>
            <a:pPr algn="l">
              <a:buFont typeface="Arial" panose="020B0604020202020204" pitchFamily="34" charset="0"/>
              <a:buNone/>
            </a:pPr>
            <a:r>
              <a:rPr lang="en-US" b="0" i="0" dirty="0">
                <a:solidFill>
                  <a:srgbClr val="222222"/>
                </a:solidFill>
                <a:effectLst/>
                <a:latin typeface="Arial" panose="020B0604020202020204" pitchFamily="34" charset="0"/>
              </a:rPr>
              <a:t>Less expensive than other display technology</a:t>
            </a:r>
          </a:p>
          <a:p>
            <a:pPr algn="just">
              <a:buFont typeface="Arial" panose="020B0604020202020204" pitchFamily="34" charset="0"/>
              <a:buChar char="•"/>
            </a:pPr>
            <a:r>
              <a:rPr lang="en-US" b="0" i="0" dirty="0">
                <a:solidFill>
                  <a:srgbClr val="222222"/>
                </a:solidFill>
                <a:effectLst/>
                <a:latin typeface="Arial" panose="020B0604020202020204" pitchFamily="34" charset="0"/>
              </a:rPr>
              <a:t>Fast response time</a:t>
            </a:r>
          </a:p>
          <a:p>
            <a:pPr algn="just">
              <a:buFont typeface="Arial" panose="020B0604020202020204" pitchFamily="34" charset="0"/>
              <a:buChar char="•"/>
            </a:pPr>
            <a:r>
              <a:rPr lang="en-US" b="0" i="0" dirty="0">
                <a:solidFill>
                  <a:srgbClr val="222222"/>
                </a:solidFill>
                <a:effectLst/>
                <a:latin typeface="Arial" panose="020B0604020202020204" pitchFamily="34" charset="0"/>
              </a:rPr>
              <a:t>It can operate at any resolution, geometry and also for aspect ratio without the need for rescaling the image</a:t>
            </a:r>
          </a:p>
          <a:p>
            <a:pPr algn="just">
              <a:buFont typeface="Arial" panose="020B0604020202020204" pitchFamily="34" charset="0"/>
              <a:buChar char="•"/>
            </a:pPr>
            <a:r>
              <a:rPr lang="en-US" b="0" i="0" dirty="0">
                <a:solidFill>
                  <a:srgbClr val="222222"/>
                </a:solidFill>
                <a:effectLst/>
                <a:latin typeface="Arial" panose="020B0604020202020204" pitchFamily="34" charset="0"/>
              </a:rPr>
              <a:t>Highest pixel resolutions generally available</a:t>
            </a:r>
          </a:p>
          <a:p>
            <a:pPr algn="just">
              <a:buFont typeface="Arial" panose="020B0604020202020204" pitchFamily="34" charset="0"/>
              <a:buChar char="•"/>
            </a:pPr>
            <a:r>
              <a:rPr lang="en-US" b="0" i="0" dirty="0">
                <a:solidFill>
                  <a:srgbClr val="222222"/>
                </a:solidFill>
                <a:effectLst/>
                <a:latin typeface="Arial" panose="020B0604020202020204" pitchFamily="34" charset="0"/>
              </a:rPr>
              <a:t>They produce more </a:t>
            </a:r>
            <a:r>
              <a:rPr lang="en-US" b="0" i="0" dirty="0" err="1">
                <a:solidFill>
                  <a:srgbClr val="222222"/>
                </a:solidFill>
                <a:effectLst/>
                <a:latin typeface="Arial" panose="020B0604020202020204" pitchFamily="34" charset="0"/>
              </a:rPr>
              <a:t>colours</a:t>
            </a:r>
            <a:endParaRPr lang="en-US" b="0" i="0" dirty="0">
              <a:solidFill>
                <a:srgbClr val="222222"/>
              </a:solidFill>
              <a:effectLst/>
              <a:latin typeface="Arial" panose="020B0604020202020204" pitchFamily="34" charset="0"/>
            </a:endParaRPr>
          </a:p>
          <a:p>
            <a:pPr algn="just">
              <a:buFont typeface="Arial" panose="020B0604020202020204" pitchFamily="34" charset="0"/>
              <a:buChar char="•"/>
            </a:pPr>
            <a:r>
              <a:rPr lang="en-US" b="0" i="0" dirty="0">
                <a:solidFill>
                  <a:srgbClr val="222222"/>
                </a:solidFill>
                <a:effectLst/>
                <a:latin typeface="Arial" panose="020B0604020202020204" pitchFamily="34" charset="0"/>
              </a:rPr>
              <a:t>CRT also suitable for use even in dim or dark light</a:t>
            </a:r>
          </a:p>
          <a:p>
            <a:pPr algn="just">
              <a:buFont typeface="Arial" panose="020B0604020202020204" pitchFamily="34" charset="0"/>
              <a:buChar char="•"/>
            </a:pPr>
            <a:r>
              <a:rPr lang="en-US" b="0" i="0" dirty="0">
                <a:solidFill>
                  <a:srgbClr val="222222"/>
                </a:solidFill>
                <a:effectLst/>
                <a:latin typeface="Arial" panose="020B0604020202020204" pitchFamily="34" charset="0"/>
              </a:rPr>
              <a:t>Produce a very dark black and grayscale and are the reference standard for all professional calibrations</a:t>
            </a:r>
          </a:p>
          <a:p>
            <a:pPr algn="just">
              <a:buFont typeface="Arial" panose="020B0604020202020204" pitchFamily="34" charset="0"/>
              <a:buChar char="•"/>
            </a:pPr>
            <a:r>
              <a:rPr lang="en-US" b="0" i="0" dirty="0">
                <a:solidFill>
                  <a:srgbClr val="222222"/>
                </a:solidFill>
                <a:effectLst/>
                <a:latin typeface="Arial" panose="020B0604020202020204" pitchFamily="34" charset="0"/>
              </a:rPr>
              <a:t>Easily increases the monitor's brightness by reflecting the light</a:t>
            </a:r>
          </a:p>
          <a:p>
            <a:pPr algn="just">
              <a:buFont typeface="Arial" panose="020B0604020202020204" pitchFamily="34" charset="0"/>
              <a:buChar char="•"/>
            </a:pPr>
            <a:r>
              <a:rPr lang="en-US" b="0" i="0" dirty="0">
                <a:solidFill>
                  <a:srgbClr val="222222"/>
                </a:solidFill>
                <a:effectLst/>
                <a:latin typeface="Arial" panose="020B0604020202020204" pitchFamily="34" charset="0"/>
              </a:rPr>
              <a:t>Fast response times and no motion artifacts</a:t>
            </a:r>
          </a:p>
          <a:p>
            <a:pPr algn="ctr"/>
            <a:r>
              <a:rPr lang="en-US" b="1" i="0" dirty="0">
                <a:solidFill>
                  <a:srgbClr val="222222"/>
                </a:solidFill>
                <a:effectLst/>
                <a:latin typeface="Arial" panose="020B0604020202020204" pitchFamily="34" charset="0"/>
              </a:rPr>
              <a:t>Disadvantages of CRT :</a:t>
            </a:r>
            <a:br>
              <a:rPr lang="en-US" dirty="0"/>
            </a:br>
            <a:endParaRPr lang="en-US" b="0" i="0" dirty="0">
              <a:solidFill>
                <a:srgbClr val="222222"/>
              </a:solidFill>
              <a:effectLst/>
              <a:latin typeface="Arial" panose="020B0604020202020204" pitchFamily="34" charset="0"/>
            </a:endParaRPr>
          </a:p>
          <a:p>
            <a:pPr algn="just">
              <a:buFont typeface="Arial" panose="020B0604020202020204" pitchFamily="34" charset="0"/>
              <a:buChar char="•"/>
            </a:pPr>
            <a:r>
              <a:rPr lang="en-US" b="0" i="0" dirty="0">
                <a:solidFill>
                  <a:srgbClr val="222222"/>
                </a:solidFill>
                <a:effectLst/>
                <a:latin typeface="Arial" panose="020B0604020202020204" pitchFamily="34" charset="0"/>
              </a:rPr>
              <a:t>Big back and take up space on a desk</a:t>
            </a:r>
          </a:p>
          <a:p>
            <a:pPr algn="just">
              <a:buFont typeface="Arial" panose="020B0604020202020204" pitchFamily="34" charset="0"/>
              <a:buChar char="•"/>
            </a:pPr>
            <a:r>
              <a:rPr lang="en-US" b="0" i="0" dirty="0">
                <a:solidFill>
                  <a:srgbClr val="222222"/>
                </a:solidFill>
                <a:effectLst/>
                <a:latin typeface="Arial" panose="020B0604020202020204" pitchFamily="34" charset="0"/>
              </a:rPr>
              <a:t>Not suitable for very bright environments because less bright than LCD</a:t>
            </a:r>
          </a:p>
          <a:p>
            <a:pPr algn="just">
              <a:buFont typeface="Arial" panose="020B0604020202020204" pitchFamily="34" charset="0"/>
              <a:buChar char="•"/>
            </a:pPr>
            <a:r>
              <a:rPr lang="en-US" b="0" i="0" dirty="0">
                <a:solidFill>
                  <a:srgbClr val="222222"/>
                </a:solidFill>
                <a:effectLst/>
                <a:latin typeface="Arial" panose="020B0604020202020204" pitchFamily="34" charset="0"/>
              </a:rPr>
              <a:t>They are large, heavy and bulky</a:t>
            </a:r>
          </a:p>
          <a:p>
            <a:pPr algn="just">
              <a:buFont typeface="Arial" panose="020B0604020202020204" pitchFamily="34" charset="0"/>
              <a:buChar char="•"/>
            </a:pPr>
            <a:r>
              <a:rPr lang="en-US" b="0" i="0" dirty="0">
                <a:solidFill>
                  <a:srgbClr val="222222"/>
                </a:solidFill>
                <a:effectLst/>
                <a:latin typeface="Arial" panose="020B0604020202020204" pitchFamily="34" charset="0"/>
              </a:rPr>
              <a:t>Consume a lot of electricity and  also produce a lot of heat</a:t>
            </a:r>
          </a:p>
          <a:p>
            <a:pPr algn="just">
              <a:buFont typeface="Arial" panose="020B0604020202020204" pitchFamily="34" charset="0"/>
              <a:buChar char="•"/>
            </a:pPr>
            <a:r>
              <a:rPr lang="en-US" b="0" i="0" dirty="0">
                <a:solidFill>
                  <a:srgbClr val="222222"/>
                </a:solidFill>
                <a:effectLst/>
                <a:latin typeface="Arial" panose="020B0604020202020204" pitchFamily="34" charset="0"/>
              </a:rPr>
              <a:t>Geometrical error at edges</a:t>
            </a:r>
          </a:p>
          <a:p>
            <a:pPr algn="just">
              <a:buFont typeface="Arial" panose="020B0604020202020204" pitchFamily="34" charset="0"/>
              <a:buChar char="•"/>
            </a:pPr>
            <a:r>
              <a:rPr lang="en-US" b="0" i="0" dirty="0">
                <a:solidFill>
                  <a:srgbClr val="222222"/>
                </a:solidFill>
                <a:effectLst/>
                <a:latin typeface="Arial" panose="020B0604020202020204" pitchFamily="34" charset="0"/>
              </a:rPr>
              <a:t>Flickering at 50-80 Hz</a:t>
            </a:r>
          </a:p>
          <a:p>
            <a:pPr algn="just">
              <a:buFont typeface="Arial" panose="020B0604020202020204" pitchFamily="34" charset="0"/>
              <a:buChar char="•"/>
            </a:pPr>
            <a:r>
              <a:rPr lang="en-US" b="0" i="0" dirty="0">
                <a:solidFill>
                  <a:srgbClr val="222222"/>
                </a:solidFill>
                <a:effectLst/>
                <a:latin typeface="Arial" panose="020B0604020202020204" pitchFamily="34" charset="0"/>
              </a:rPr>
              <a:t>Harmful DC and AC electric and magnetic fields</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9</a:t>
            </a:fld>
            <a:endParaRPr lang="en-US" altLang="zh-TW"/>
          </a:p>
        </p:txBody>
      </p:sp>
    </p:spTree>
    <p:extLst>
      <p:ext uri="{BB962C8B-B14F-4D97-AF65-F5344CB8AC3E}">
        <p14:creationId xmlns:p14="http://schemas.microsoft.com/office/powerpoint/2010/main" val="292064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10</a:t>
            </a:fld>
            <a:endParaRPr lang="en-US" altLang="zh-TW"/>
          </a:p>
        </p:txBody>
      </p:sp>
    </p:spTree>
    <p:extLst>
      <p:ext uri="{BB962C8B-B14F-4D97-AF65-F5344CB8AC3E}">
        <p14:creationId xmlns:p14="http://schemas.microsoft.com/office/powerpoint/2010/main" val="193892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8740362-A340-421B-9353-64316FBD37CE}" type="slidenum">
              <a:rPr lang="en-US">
                <a:latin typeface="Arial" pitchFamily="34" charset="0"/>
              </a:rPr>
              <a:pPr/>
              <a:t>11</a:t>
            </a:fld>
            <a:endParaRPr lang="en-US">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1" i="1" dirty="0">
                <a:latin typeface="Arial" pitchFamily="34" charset="0"/>
                <a:cs typeface="Times New Roman" pitchFamily="18" charset="0"/>
              </a:rPr>
              <a:t>Insider information</a:t>
            </a:r>
          </a:p>
          <a:p>
            <a:pPr eaLnBrk="1" hangingPunct="1"/>
            <a:r>
              <a:rPr lang="en-US" dirty="0">
                <a:latin typeface="Arial" pitchFamily="34" charset="0"/>
                <a:ea typeface="Times" pitchFamily="34" charset="0"/>
                <a:cs typeface="Times" pitchFamily="34" charset="0"/>
              </a:rPr>
              <a:t>The limited viewing angle can be an advantage. For high security systems, low viewing angles stop casual glances at the screen.</a:t>
            </a:r>
            <a:r>
              <a:rPr lang="en-US" dirty="0">
                <a:latin typeface="Arial" pitchFamily="34" charset="0"/>
              </a:rPr>
              <a:t> </a:t>
            </a:r>
          </a:p>
        </p:txBody>
      </p:sp>
    </p:spTree>
    <p:extLst>
      <p:ext uri="{BB962C8B-B14F-4D97-AF65-F5344CB8AC3E}">
        <p14:creationId xmlns:p14="http://schemas.microsoft.com/office/powerpoint/2010/main" val="343335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dirty="0">
                <a:solidFill>
                  <a:srgbClr val="000000"/>
                </a:solidFill>
                <a:effectLst/>
                <a:latin typeface="LucidaSansUnicode"/>
              </a:rPr>
              <a:t>Plasma displays </a:t>
            </a:r>
            <a:r>
              <a:rPr lang="en-US" sz="1800" b="0" i="0" dirty="0">
                <a:solidFill>
                  <a:srgbClr val="000000"/>
                </a:solidFill>
                <a:effectLst/>
                <a:latin typeface="LucidaSansUnicode"/>
              </a:rPr>
              <a:t>are created by sandwiching a special gas (such as neon or xenon) between two sheets of glass. When the gas is electrified via a grid of small electrodes, it glows. By controlling the amount of voltage applied at various points on the grid, each point acts as a pixel to display an image</a:t>
            </a:r>
            <a:r>
              <a:rPr lang="en-US" dirty="0"/>
              <a:t> </a:t>
            </a:r>
            <a:br>
              <a:rPr lang="en-US" dirty="0"/>
            </a:b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12</a:t>
            </a:fld>
            <a:endParaRPr lang="en-US" altLang="zh-TW"/>
          </a:p>
        </p:txBody>
      </p:sp>
    </p:spTree>
    <p:extLst>
      <p:ext uri="{BB962C8B-B14F-4D97-AF65-F5344CB8AC3E}">
        <p14:creationId xmlns:p14="http://schemas.microsoft.com/office/powerpoint/2010/main" val="230015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4BA9632-A434-48EF-8B3D-7AA48E0629FC}" type="slidenum">
              <a:rPr lang="en-US">
                <a:latin typeface="Arial" pitchFamily="34" charset="0"/>
              </a:rPr>
              <a:pPr/>
              <a:t>14</a:t>
            </a:fld>
            <a:endParaRPr lang="en-US">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i="1" dirty="0">
                <a:latin typeface="Arial" pitchFamily="34" charset="0"/>
                <a:cs typeface="Times New Roman" pitchFamily="18" charset="0"/>
              </a:rPr>
              <a:t>Teaching tip</a:t>
            </a:r>
          </a:p>
          <a:p>
            <a:pPr eaLnBrk="1" hangingPunct="1"/>
            <a:r>
              <a:rPr lang="en-US" dirty="0">
                <a:latin typeface="Arial" pitchFamily="34" charset="0"/>
                <a:ea typeface="Times" pitchFamily="34" charset="0"/>
                <a:cs typeface="Times" pitchFamily="34" charset="0"/>
              </a:rPr>
              <a:t>It is helpful to draw the relationship between viewable and actual size.</a:t>
            </a:r>
            <a:r>
              <a:rPr lang="en-US" dirty="0">
                <a:latin typeface="Arial" pitchFamily="34" charset="0"/>
              </a:rPr>
              <a:t> </a:t>
            </a:r>
          </a:p>
        </p:txBody>
      </p:sp>
    </p:spTree>
    <p:extLst>
      <p:ext uri="{BB962C8B-B14F-4D97-AF65-F5344CB8AC3E}">
        <p14:creationId xmlns:p14="http://schemas.microsoft.com/office/powerpoint/2010/main" val="340387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A1586B4-B0A2-45A9-80ED-F9A7F2AAC142}" type="slidenum">
              <a:rPr lang="en-US">
                <a:latin typeface="Arial" pitchFamily="34" charset="0"/>
              </a:rPr>
              <a:pPr/>
              <a:t>15</a:t>
            </a:fld>
            <a:endParaRPr lang="en-US">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b="1" i="0" dirty="0">
                <a:solidFill>
                  <a:srgbClr val="202124"/>
                </a:solidFill>
                <a:effectLst/>
                <a:latin typeface="Google Sans"/>
              </a:rPr>
              <a:t>What is resolution? </a:t>
            </a:r>
            <a:r>
              <a:rPr lang="en-US" b="0" i="0" dirty="0">
                <a:solidFill>
                  <a:srgbClr val="202124"/>
                </a:solidFill>
                <a:effectLst/>
                <a:latin typeface="Google Sans"/>
              </a:rPr>
              <a:t>Resolution refers to </a:t>
            </a:r>
            <a:r>
              <a:rPr lang="en-US" b="0" i="0" dirty="0">
                <a:solidFill>
                  <a:srgbClr val="040C28"/>
                </a:solidFill>
                <a:effectLst/>
                <a:latin typeface="Google Sans"/>
              </a:rPr>
              <a:t>the number of pixels a screen can show</a:t>
            </a:r>
            <a:r>
              <a:rPr lang="en-US" b="0" i="0" dirty="0">
                <a:solidFill>
                  <a:srgbClr val="202124"/>
                </a:solidFill>
                <a:effectLst/>
                <a:latin typeface="Google Sans"/>
              </a:rPr>
              <a:t>. The higher the number of pixels a screen can show, the sharper the image quality is.</a:t>
            </a:r>
            <a:endParaRPr lang="en-US" b="1" i="1" dirty="0">
              <a:latin typeface="Arial" pitchFamily="34" charset="0"/>
              <a:cs typeface="Times New Roman" pitchFamily="18" charset="0"/>
            </a:endParaRPr>
          </a:p>
          <a:p>
            <a:pPr eaLnBrk="1" hangingPunct="1"/>
            <a:r>
              <a:rPr lang="en-US" b="1" i="1" dirty="0">
                <a:latin typeface="Arial" pitchFamily="34" charset="0"/>
                <a:cs typeface="Times New Roman" pitchFamily="18" charset="0"/>
              </a:rPr>
              <a:t>Insider information</a:t>
            </a:r>
          </a:p>
          <a:p>
            <a:pPr eaLnBrk="1" hangingPunct="1"/>
            <a:r>
              <a:rPr lang="en-US" dirty="0">
                <a:latin typeface="Arial" pitchFamily="34" charset="0"/>
                <a:ea typeface="Times" pitchFamily="34" charset="0"/>
                <a:cs typeface="Times" pitchFamily="34" charset="0"/>
              </a:rPr>
              <a:t>Many CRT’s are capable of supporting several resolutions. LCD monitors in contrast often can only support one or two resolutions. The reason are the transistors on the LCD cannot move, while the electron gun on the CRT can simply aim for a smaller pixel.</a:t>
            </a:r>
            <a:r>
              <a:rPr lang="en-US" dirty="0">
                <a:latin typeface="Arial" pitchFamily="34" charset="0"/>
              </a:rPr>
              <a:t> </a:t>
            </a:r>
          </a:p>
          <a:p>
            <a:pPr eaLnBrk="1" hangingPunct="1"/>
            <a:endParaRPr lang="en-US" dirty="0">
              <a:latin typeface="Arial" pitchFamily="34" charset="0"/>
            </a:endParaRPr>
          </a:p>
          <a:p>
            <a:pPr eaLnBrk="1" hangingPunct="1"/>
            <a:r>
              <a:rPr lang="en-US" dirty="0">
                <a:latin typeface="Arial" pitchFamily="34" charset="0"/>
                <a:ea typeface="Times" pitchFamily="34" charset="0"/>
                <a:cs typeface="Times" pitchFamily="34" charset="0"/>
              </a:rPr>
              <a:t>If you are in a computer class, stop and have students adjust their resolution on the screen. The simplest method is to right click the desktop and select properties. Click the settings tab, and adjust the slider. As the students are experimenting, have a student answer why larger resolution numbers make smaller images. The answer is higher resolutions draw with smaller pixels.</a:t>
            </a:r>
            <a:r>
              <a:rPr lang="en-US" dirty="0">
                <a:latin typeface="Arial" pitchFamily="34" charset="0"/>
              </a:rPr>
              <a:t> </a:t>
            </a:r>
          </a:p>
        </p:txBody>
      </p:sp>
    </p:spTree>
    <p:extLst>
      <p:ext uri="{BB962C8B-B14F-4D97-AF65-F5344CB8AC3E}">
        <p14:creationId xmlns:p14="http://schemas.microsoft.com/office/powerpoint/2010/main" val="296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6781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66294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1" y="1524000"/>
            <a:ext cx="64770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8382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9" name="Rectangle 6"/>
          <p:cNvSpPr>
            <a:spLocks noGrp="1" noChangeArrowheads="1"/>
          </p:cNvSpPr>
          <p:nvPr>
            <p:ph type="sldNum" sz="quarter" idx="12"/>
          </p:nvPr>
        </p:nvSpPr>
        <p:spPr>
          <a:xfrm>
            <a:off x="6858000" y="6019800"/>
            <a:ext cx="609600" cy="457200"/>
          </a:xfrm>
        </p:spPr>
        <p:txBody>
          <a:bodyPr/>
          <a:lstStyle>
            <a:lvl1pPr>
              <a:defRPr/>
            </a:lvl1pPr>
          </a:lstStyle>
          <a:p>
            <a:pPr>
              <a:defRPr/>
            </a:pPr>
            <a:fld id="{9780756C-F960-4117-80AF-EA23FC974A5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81800" y="6248400"/>
            <a:ext cx="609600" cy="457200"/>
          </a:xfrm>
          <a:ln/>
        </p:spPr>
        <p:txBody>
          <a:bodyPr/>
          <a:lstStyle>
            <a:lvl1pPr>
              <a:defRPr/>
            </a:lvl1pPr>
          </a:lstStyle>
          <a:p>
            <a:pPr>
              <a:defRPr/>
            </a:pPr>
            <a:fld id="{79BF24A9-4361-41B7-92C1-9AF2AB561137}" type="slidenum">
              <a:rPr lang="en-US" altLang="zh-TW" smtClean="0"/>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90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E5A9DB6A-25FB-4E81-803F-651DAA872B3C}" type="slidenum">
              <a:rPr lang="en-US" altLang="zh-TW" smtClean="0"/>
              <a:pPr>
                <a:defRPr/>
              </a:pPr>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9112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73152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172200"/>
            <a:ext cx="609600" cy="457200"/>
          </a:xfrm>
          <a:ln/>
        </p:spPr>
        <p:txBody>
          <a:bodyPr/>
          <a:lstStyle>
            <a:lvl1pPr>
              <a:defRPr/>
            </a:lvl1pPr>
          </a:lstStyle>
          <a:p>
            <a:pPr>
              <a:defRPr/>
            </a:pPr>
            <a:fld id="{782E5CB2-9C56-4C4E-9F8A-031E63E2A4DA}" type="slidenum">
              <a:rPr lang="en-US" altLang="zh-TW" smtClean="0"/>
              <a:pPr>
                <a:defRPr/>
              </a:pPr>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05600" y="6172200"/>
            <a:ext cx="609600" cy="457200"/>
          </a:xfrm>
          <a:ln/>
        </p:spPr>
        <p:txBody>
          <a:bodyPr/>
          <a:lstStyle>
            <a:lvl1pPr>
              <a:defRPr/>
            </a:lvl1pPr>
          </a:lstStyle>
          <a:p>
            <a:pPr>
              <a:defRPr/>
            </a:pPr>
            <a:fld id="{B5335256-ADE6-43D6-A981-2886660B0796}" type="slidenum">
              <a:rPr lang="en-US" altLang="zh-TW" smtClean="0"/>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91122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1295400"/>
            <a:ext cx="3657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038600" y="1295400"/>
            <a:ext cx="37338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6CC3D07C-A2AA-4DCB-898C-7A06FADB3426}" type="slidenum">
              <a:rPr lang="en-US" altLang="zh-TW" smtClean="0"/>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162800"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4800" y="1535113"/>
            <a:ext cx="3508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14800" y="2174875"/>
            <a:ext cx="3508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858000" y="6172200"/>
            <a:ext cx="609600" cy="457200"/>
          </a:xfrm>
          <a:ln/>
        </p:spPr>
        <p:txBody>
          <a:bodyPr/>
          <a:lstStyle>
            <a:lvl1pPr>
              <a:defRPr/>
            </a:lvl1pPr>
          </a:lstStyle>
          <a:p>
            <a:pPr>
              <a:defRPr/>
            </a:pPr>
            <a:fld id="{7AEA1F95-350B-44FD-9071-F15C296607A9}" type="slidenum">
              <a:rPr lang="en-US" altLang="zh-TW" smtClean="0"/>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23BCABD-A53B-40D1-8502-7FA74BDAE1B7}" type="slidenum">
              <a:rPr lang="en-US" altLang="zh-TW" smtClean="0"/>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F238B59B-AA63-4C56-AB84-1F0DD27CC35E}" type="slidenum">
              <a:rPr lang="en-US" altLang="zh-TW" smtClean="0"/>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A0734743-88B2-4581-A8AA-00F87CBB6250}" type="slidenum">
              <a:rPr lang="en-US" altLang="zh-TW" smtClean="0"/>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5D927B3-C7F7-436C-81B8-22767F4AC886}" type="slidenum">
              <a:rPr lang="en-US" altLang="zh-TW" smtClean="0"/>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70866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81000" y="1219200"/>
            <a:ext cx="71628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4" name="Rectangle 6"/>
          <p:cNvSpPr>
            <a:spLocks noGrp="1" noChangeArrowheads="1"/>
          </p:cNvSpPr>
          <p:nvPr>
            <p:ph type="sldNum" sz="quarter" idx="4"/>
          </p:nvPr>
        </p:nvSpPr>
        <p:spPr bwMode="auto">
          <a:xfrm>
            <a:off x="381000" y="6172200"/>
            <a:ext cx="60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r>
              <a:rPr lang="en-US" altLang="zh-TW"/>
              <a:t>1A-</a:t>
            </a:r>
            <a:fld id="{3717DDF7-0656-4DAB-B7F7-5925390E3F8A}" type="slidenum">
              <a:rPr lang="en-US" altLang="zh-TW" smtClean="0"/>
              <a:pPr>
                <a:defRPr/>
              </a:pPr>
              <a:t>‹#›</a:t>
            </a:fld>
            <a:endParaRPr lang="en-US" altLang="zh-TW"/>
          </a:p>
        </p:txBody>
      </p:sp>
      <p:sp>
        <p:nvSpPr>
          <p:cNvPr id="150535" name="Freeform 7"/>
          <p:cNvSpPr>
            <a:spLocks noChangeArrowheads="1"/>
          </p:cNvSpPr>
          <p:nvPr/>
        </p:nvSpPr>
        <p:spPr bwMode="auto">
          <a:xfrm>
            <a:off x="381000" y="228600"/>
            <a:ext cx="716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6781800" cy="0"/>
          </a:xfrm>
          <a:prstGeom prst="line">
            <a:avLst/>
          </a:prstGeom>
          <a:noFill/>
          <a:ln w="9525">
            <a:solidFill>
              <a:schemeClr val="tx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Plasma_display" TargetMode="External"/><Relationship Id="rId2" Type="http://schemas.openxmlformats.org/officeDocument/2006/relationships/hyperlink" Target="http://www.lynda.com/resources/hexpalette/hue.html" TargetMode="External"/><Relationship Id="rId1" Type="http://schemas.openxmlformats.org/officeDocument/2006/relationships/slideLayout" Target="../slideLayouts/slideLayout2.xml"/><Relationship Id="rId6" Type="http://schemas.openxmlformats.org/officeDocument/2006/relationships/hyperlink" Target="http://www.tech-faq.com/how-lcd-projectors-work.html" TargetMode="External"/><Relationship Id="rId5" Type="http://schemas.openxmlformats.org/officeDocument/2006/relationships/hyperlink" Target="https://en.wikipedia.org/wiki/Video_card" TargetMode="External"/><Relationship Id="rId4" Type="http://schemas.openxmlformats.org/officeDocument/2006/relationships/hyperlink" Target="https://en.wikipedia.org/wiki/LED_displ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6</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Mr. Khurram Nissar</a:t>
            </a:r>
          </a:p>
          <a:p>
            <a:pPr algn="ctr"/>
            <a:r>
              <a:rPr lang="en-US" sz="2400" dirty="0">
                <a:solidFill>
                  <a:srgbClr val="000099"/>
                </a:solidFill>
              </a:rPr>
              <a:t>khurramnissar@cuisahiwal.edu.pk</a:t>
            </a:r>
            <a:endParaRPr lang="en-US" sz="2800" dirty="0">
              <a:solidFill>
                <a:srgbClr val="000099"/>
              </a:solidFill>
            </a:endParaRPr>
          </a:p>
        </p:txBody>
      </p:sp>
      <p:sp>
        <p:nvSpPr>
          <p:cNvPr id="4" name="Slide Number Placeholder 3"/>
          <p:cNvSpPr>
            <a:spLocks noGrp="1"/>
          </p:cNvSpPr>
          <p:nvPr>
            <p:ph type="sldNum" sz="quarter" idx="12"/>
          </p:nvPr>
        </p:nvSpPr>
        <p:spPr>
          <a:xfrm>
            <a:off x="6248400" y="6400800"/>
            <a:ext cx="1524000" cy="381000"/>
          </a:xfrm>
        </p:spPr>
        <p:txBody>
          <a:bodyPr/>
          <a:lstStyle/>
          <a:p>
            <a:pPr>
              <a:defRPr/>
            </a:pPr>
            <a:fld id="{9780756C-F960-4117-80AF-EA23FC974A5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Liquid Crystal Display (LCD)</a:t>
            </a:r>
          </a:p>
        </p:txBody>
      </p:sp>
      <p:sp>
        <p:nvSpPr>
          <p:cNvPr id="11267" name="Rectangle 3"/>
          <p:cNvSpPr>
            <a:spLocks noGrp="1" noChangeArrowheads="1"/>
          </p:cNvSpPr>
          <p:nvPr>
            <p:ph type="body" idx="1"/>
          </p:nvPr>
        </p:nvSpPr>
        <p:spPr>
          <a:xfrm>
            <a:off x="381000" y="1143000"/>
            <a:ext cx="7848600" cy="2743200"/>
          </a:xfrm>
        </p:spPr>
        <p:txBody>
          <a:bodyPr/>
          <a:lstStyle/>
          <a:p>
            <a:r>
              <a:rPr lang="en-US" altLang="zh-TW" sz="2800" dirty="0">
                <a:ea typeface="新細明體" pitchFamily="18" charset="-120"/>
              </a:rPr>
              <a:t>Commonly found on laptops</a:t>
            </a:r>
          </a:p>
          <a:p>
            <a:r>
              <a:rPr lang="en-US" sz="2800" dirty="0"/>
              <a:t>LCDs use a substance called liquid crystals, which are special molecules that can change their orientation when subjected to an electric current. These liquid crystals are sandwiched between two layers of glass or plastic.</a:t>
            </a:r>
            <a:endParaRPr lang="en-US" altLang="zh-TW" sz="2800" dirty="0">
              <a:ea typeface="新細明體" pitchFamily="18" charset="-120"/>
            </a:endParaRP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10</a:t>
            </a:fld>
            <a:endParaRPr lang="en-US" dirty="0"/>
          </a:p>
        </p:txBody>
      </p:sp>
      <p:pic>
        <p:nvPicPr>
          <p:cNvPr id="3" name="Picture 2">
            <a:extLst>
              <a:ext uri="{FF2B5EF4-FFF2-40B4-BE49-F238E27FC236}">
                <a16:creationId xmlns:a16="http://schemas.microsoft.com/office/drawing/2014/main" id="{BA8A63DB-14EB-AE56-32CF-4F90DC01AA5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81000" y="3886200"/>
            <a:ext cx="8758630" cy="2895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Drawbacks of LCD</a:t>
            </a:r>
          </a:p>
        </p:txBody>
      </p:sp>
      <p:sp>
        <p:nvSpPr>
          <p:cNvPr id="15363" name="Rectangle 3"/>
          <p:cNvSpPr>
            <a:spLocks noGrp="1" noChangeArrowheads="1"/>
          </p:cNvSpPr>
          <p:nvPr>
            <p:ph type="body" idx="1"/>
          </p:nvPr>
        </p:nvSpPr>
        <p:spPr/>
        <p:txBody>
          <a:bodyPr/>
          <a:lstStyle/>
          <a:p>
            <a:r>
              <a:rPr lang="en-US" altLang="zh-TW" dirty="0">
                <a:ea typeface="新細明體" pitchFamily="18" charset="-120"/>
              </a:rPr>
              <a:t>Image can be difficult to see in bright light</a:t>
            </a:r>
          </a:p>
          <a:p>
            <a:r>
              <a:rPr lang="en-US" altLang="zh-TW" dirty="0">
                <a:ea typeface="新細明體" pitchFamily="18" charset="-120"/>
              </a:rPr>
              <a:t>Smaller viewing angle</a:t>
            </a:r>
          </a:p>
          <a:p>
            <a:pPr lvl="1"/>
            <a:r>
              <a:rPr lang="en-US" altLang="zh-TW" dirty="0">
                <a:ea typeface="新細明體" pitchFamily="18" charset="-120"/>
              </a:rPr>
              <a:t>Must sit directly in front of screen</a:t>
            </a:r>
          </a:p>
          <a:p>
            <a:r>
              <a:rPr lang="en-US" altLang="zh-TW" dirty="0">
                <a:ea typeface="新細明體" pitchFamily="18" charset="-120"/>
              </a:rPr>
              <a:t>More expensive than CRT</a:t>
            </a:r>
          </a:p>
          <a:p>
            <a:pPr marL="0" indent="0">
              <a:buNone/>
            </a:pPr>
            <a:endParaRPr lang="en-US" altLang="zh-TW" dirty="0">
              <a:ea typeface="新細明體" pitchFamily="18" charset="-120"/>
            </a:endParaRPr>
          </a:p>
          <a:p>
            <a:endParaRPr lang="en-US" altLang="zh-TW"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Plasma Display Panel (PDP)</a:t>
            </a:r>
          </a:p>
        </p:txBody>
      </p:sp>
      <p:sp>
        <p:nvSpPr>
          <p:cNvPr id="16387" name="Rectangle 3"/>
          <p:cNvSpPr>
            <a:spLocks noGrp="1" noChangeArrowheads="1"/>
          </p:cNvSpPr>
          <p:nvPr>
            <p:ph type="body" idx="1"/>
          </p:nvPr>
        </p:nvSpPr>
        <p:spPr>
          <a:xfrm>
            <a:off x="304800" y="1219200"/>
            <a:ext cx="7315200" cy="5334000"/>
          </a:xfrm>
        </p:spPr>
        <p:txBody>
          <a:bodyPr/>
          <a:lstStyle/>
          <a:p>
            <a:r>
              <a:rPr lang="en-US" altLang="zh-TW" dirty="0">
                <a:ea typeface="新細明體" pitchFamily="18" charset="-120"/>
              </a:rPr>
              <a:t>Utilizes small cells containing electrically charged ionized gases called fluorescent lamps</a:t>
            </a:r>
          </a:p>
          <a:p>
            <a:r>
              <a:rPr lang="en-US" altLang="zh-TW" dirty="0">
                <a:ea typeface="新細明體" pitchFamily="18" charset="-120"/>
              </a:rPr>
              <a:t>Advantages</a:t>
            </a:r>
          </a:p>
          <a:p>
            <a:pPr lvl="1"/>
            <a:r>
              <a:rPr lang="en-US" altLang="zh-TW" dirty="0">
                <a:ea typeface="新細明體" pitchFamily="18" charset="-120"/>
              </a:rPr>
              <a:t>Better picture quality</a:t>
            </a:r>
          </a:p>
          <a:p>
            <a:pPr lvl="1"/>
            <a:r>
              <a:rPr lang="en-US" altLang="zh-TW" dirty="0">
                <a:ea typeface="新細明體" pitchFamily="18" charset="-120"/>
              </a:rPr>
              <a:t>Wider viewing angles</a:t>
            </a:r>
          </a:p>
          <a:p>
            <a:pPr lvl="1"/>
            <a:r>
              <a:rPr lang="en-US" altLang="zh-TW" dirty="0">
                <a:ea typeface="新細明體" pitchFamily="18" charset="-120"/>
              </a:rPr>
              <a:t>Less visible motion blur</a:t>
            </a:r>
          </a:p>
          <a:p>
            <a:r>
              <a:rPr lang="en-US" altLang="zh-TW" dirty="0">
                <a:ea typeface="新細明體" pitchFamily="18" charset="-120"/>
              </a:rPr>
              <a:t>Disadvantages</a:t>
            </a:r>
          </a:p>
          <a:p>
            <a:pPr lvl="1"/>
            <a:r>
              <a:rPr lang="en-US" altLang="zh-TW" dirty="0">
                <a:ea typeface="新細明體" pitchFamily="18" charset="-120"/>
              </a:rPr>
              <a:t>Screen burn-in</a:t>
            </a:r>
          </a:p>
          <a:p>
            <a:pPr lvl="1"/>
            <a:r>
              <a:rPr lang="en-US" altLang="zh-TW" dirty="0">
                <a:ea typeface="新細明體" pitchFamily="18" charset="-120"/>
              </a:rPr>
              <a:t>Uses more electricity than LCDs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Comparing Monitors</a:t>
            </a:r>
          </a:p>
        </p:txBody>
      </p:sp>
      <p:sp>
        <p:nvSpPr>
          <p:cNvPr id="16387" name="Rectangle 3"/>
          <p:cNvSpPr>
            <a:spLocks noGrp="1" noChangeArrowheads="1"/>
          </p:cNvSpPr>
          <p:nvPr>
            <p:ph type="body" idx="1"/>
          </p:nvPr>
        </p:nvSpPr>
        <p:spPr>
          <a:xfrm>
            <a:off x="533400" y="1219200"/>
            <a:ext cx="7086600" cy="5181600"/>
          </a:xfrm>
        </p:spPr>
        <p:txBody>
          <a:bodyPr>
            <a:normAutofit lnSpcReduction="10000"/>
          </a:bodyPr>
          <a:lstStyle/>
          <a:p>
            <a:r>
              <a:rPr lang="en-US" altLang="zh-TW" dirty="0">
                <a:ea typeface="新細明體" pitchFamily="18" charset="-120"/>
              </a:rPr>
              <a:t>Monitors impacts user effectiveness</a:t>
            </a:r>
          </a:p>
          <a:p>
            <a:r>
              <a:rPr lang="en-US" altLang="zh-TW" dirty="0">
                <a:ea typeface="新細明體" pitchFamily="18" charset="-120"/>
              </a:rPr>
              <a:t>Monitors should have</a:t>
            </a:r>
          </a:p>
          <a:p>
            <a:pPr lvl="1"/>
            <a:r>
              <a:rPr lang="en-US" altLang="zh-TW" dirty="0">
                <a:ea typeface="新細明體" pitchFamily="18" charset="-120"/>
              </a:rPr>
              <a:t>Crisp text</a:t>
            </a:r>
          </a:p>
          <a:p>
            <a:pPr lvl="1"/>
            <a:r>
              <a:rPr lang="en-US" altLang="zh-TW" dirty="0">
                <a:ea typeface="新細明體" pitchFamily="18" charset="-120"/>
              </a:rPr>
              <a:t>Clear graphics</a:t>
            </a:r>
          </a:p>
          <a:p>
            <a:pPr lvl="1"/>
            <a:r>
              <a:rPr lang="en-US" altLang="zh-TW" dirty="0">
                <a:ea typeface="新細明體" pitchFamily="18" charset="-120"/>
              </a:rPr>
              <a:t>Adjustable controls</a:t>
            </a:r>
          </a:p>
          <a:p>
            <a:pPr lvl="1"/>
            <a:r>
              <a:rPr lang="en-US" altLang="zh-TW" dirty="0">
                <a:ea typeface="新細明體" pitchFamily="18" charset="-120"/>
              </a:rPr>
              <a:t>Clear edges</a:t>
            </a:r>
          </a:p>
          <a:p>
            <a:r>
              <a:rPr lang="en-US" altLang="zh-TW" dirty="0">
                <a:ea typeface="新細明體" pitchFamily="18" charset="-120"/>
              </a:rPr>
              <a:t>Comparison specifications</a:t>
            </a:r>
          </a:p>
          <a:p>
            <a:pPr lvl="1"/>
            <a:r>
              <a:rPr lang="en-US" altLang="zh-TW" dirty="0">
                <a:ea typeface="新細明體" pitchFamily="18" charset="-120"/>
              </a:rPr>
              <a:t>Size</a:t>
            </a:r>
          </a:p>
          <a:p>
            <a:pPr lvl="1"/>
            <a:r>
              <a:rPr lang="en-US" altLang="zh-TW" dirty="0">
                <a:ea typeface="新細明體" pitchFamily="18" charset="-120"/>
              </a:rPr>
              <a:t>Resolution</a:t>
            </a:r>
          </a:p>
          <a:p>
            <a:pPr lvl="1"/>
            <a:r>
              <a:rPr lang="en-US" altLang="zh-TW" dirty="0">
                <a:ea typeface="新細明體" pitchFamily="18" charset="-120"/>
              </a:rPr>
              <a:t>Refresh rate</a:t>
            </a:r>
          </a:p>
          <a:p>
            <a:pPr lvl="1"/>
            <a:r>
              <a:rPr lang="en-US" altLang="zh-TW" dirty="0">
                <a:ea typeface="新細明體" pitchFamily="18" charset="-120"/>
              </a:rPr>
              <a:t>Dot Pitch</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Size of Monitor</a:t>
            </a:r>
          </a:p>
        </p:txBody>
      </p:sp>
      <p:sp>
        <p:nvSpPr>
          <p:cNvPr id="19459" name="Rectangle 3"/>
          <p:cNvSpPr>
            <a:spLocks noGrp="1" noChangeArrowheads="1"/>
          </p:cNvSpPr>
          <p:nvPr>
            <p:ph type="body" idx="1"/>
          </p:nvPr>
        </p:nvSpPr>
        <p:spPr>
          <a:xfrm>
            <a:off x="457200" y="1295400"/>
            <a:ext cx="7239000" cy="5105400"/>
          </a:xfrm>
        </p:spPr>
        <p:txBody>
          <a:bodyPr/>
          <a:lstStyle/>
          <a:p>
            <a:r>
              <a:rPr lang="en-US" altLang="zh-TW" dirty="0">
                <a:ea typeface="新細明體" pitchFamily="18" charset="-120"/>
              </a:rPr>
              <a:t>Measured in inches</a:t>
            </a:r>
          </a:p>
          <a:p>
            <a:r>
              <a:rPr lang="en-US" altLang="zh-TW" dirty="0">
                <a:ea typeface="新細明體" pitchFamily="18" charset="-120"/>
              </a:rPr>
              <a:t>Measured diagonally</a:t>
            </a:r>
          </a:p>
          <a:p>
            <a:r>
              <a:rPr lang="en-US" altLang="zh-TW" dirty="0">
                <a:ea typeface="新細明體" pitchFamily="18" charset="-120"/>
              </a:rPr>
              <a:t>Actual size</a:t>
            </a:r>
          </a:p>
          <a:p>
            <a:pPr lvl="1"/>
            <a:r>
              <a:rPr lang="en-US" altLang="zh-TW" dirty="0">
                <a:ea typeface="新細明體" pitchFamily="18" charset="-120"/>
              </a:rPr>
              <a:t>Distance from corner to corner</a:t>
            </a:r>
          </a:p>
          <a:p>
            <a:r>
              <a:rPr lang="en-US" altLang="zh-TW" dirty="0">
                <a:ea typeface="新細明體" pitchFamily="18" charset="-120"/>
              </a:rPr>
              <a:t>Viewable size</a:t>
            </a:r>
          </a:p>
          <a:p>
            <a:pPr lvl="1"/>
            <a:r>
              <a:rPr lang="en-US" altLang="zh-TW" dirty="0">
                <a:ea typeface="新細明體" pitchFamily="18" charset="-120"/>
              </a:rPr>
              <a:t>Useable portion of the screen</a:t>
            </a:r>
          </a:p>
          <a:p>
            <a:r>
              <a:rPr lang="en-US" altLang="zh-TW" dirty="0">
                <a:ea typeface="新細明體" pitchFamily="18" charset="-120"/>
              </a:rPr>
              <a:t>As a rule of thumb, buy the largest monitor you can afford.</a:t>
            </a:r>
          </a:p>
        </p:txBody>
      </p:sp>
      <p:sp>
        <p:nvSpPr>
          <p:cNvPr id="6" name="TextBox 5"/>
          <p:cNvSpPr txBox="1"/>
          <p:nvPr/>
        </p:nvSpPr>
        <p:spPr>
          <a:xfrm>
            <a:off x="5562600" y="3505200"/>
            <a:ext cx="1774825" cy="369888"/>
          </a:xfrm>
          <a:prstGeom prst="rect">
            <a:avLst/>
          </a:prstGeom>
          <a:noFill/>
        </p:spPr>
        <p:txBody>
          <a:bodyPr wrap="none">
            <a:spAutoFit/>
          </a:bodyPr>
          <a:lstStyle/>
          <a:p>
            <a:pPr>
              <a:defRPr/>
            </a:pPr>
            <a:r>
              <a:rPr lang="en-US" dirty="0">
                <a:latin typeface="Arial" charset="0"/>
              </a:rPr>
              <a:t>17 Inch Monitor</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14</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648200" y="1143000"/>
            <a:ext cx="2743200" cy="19240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Resolution</a:t>
            </a:r>
          </a:p>
        </p:txBody>
      </p:sp>
      <p:sp>
        <p:nvSpPr>
          <p:cNvPr id="20483" name="Rectangle 3"/>
          <p:cNvSpPr>
            <a:spLocks noGrp="1" noChangeArrowheads="1"/>
          </p:cNvSpPr>
          <p:nvPr>
            <p:ph type="body" idx="1"/>
          </p:nvPr>
        </p:nvSpPr>
        <p:spPr/>
        <p:txBody>
          <a:bodyPr/>
          <a:lstStyle/>
          <a:p>
            <a:r>
              <a:rPr lang="en-US" altLang="zh-TW" dirty="0">
                <a:ea typeface="新細明體" pitchFamily="18" charset="-120"/>
              </a:rPr>
              <a:t>Refers to sharpness of image</a:t>
            </a:r>
          </a:p>
          <a:p>
            <a:r>
              <a:rPr lang="en-US" altLang="zh-TW" dirty="0">
                <a:ea typeface="新細明體" pitchFamily="18" charset="-120"/>
              </a:rPr>
              <a:t>Number of pixels on the screen</a:t>
            </a:r>
          </a:p>
          <a:p>
            <a:r>
              <a:rPr lang="en-US" altLang="zh-TW" dirty="0">
                <a:ea typeface="新細明體" pitchFamily="18" charset="-120"/>
              </a:rPr>
              <a:t>Higher number creates sharper images</a:t>
            </a:r>
          </a:p>
          <a:p>
            <a:r>
              <a:rPr lang="en-US" altLang="zh-TW" dirty="0">
                <a:ea typeface="新細明體" pitchFamily="18" charset="-120"/>
              </a:rPr>
              <a:t>Lower  number creates smaller images</a:t>
            </a:r>
          </a:p>
        </p:txBody>
      </p:sp>
      <p:pic>
        <p:nvPicPr>
          <p:cNvPr id="20485" name="Picture 4"/>
          <p:cNvPicPr>
            <a:picLocks noChangeAspect="1" noChangeArrowheads="1"/>
          </p:cNvPicPr>
          <p:nvPr/>
        </p:nvPicPr>
        <p:blipFill>
          <a:blip r:embed="rId3" cstate="print"/>
          <a:srcRect/>
          <a:stretch>
            <a:fillRect/>
          </a:stretch>
        </p:blipFill>
        <p:spPr bwMode="auto">
          <a:xfrm>
            <a:off x="2438400" y="3505200"/>
            <a:ext cx="4914900" cy="3082925"/>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Various Screen Resolution</a:t>
            </a:r>
          </a:p>
        </p:txBody>
      </p:sp>
      <p:sp>
        <p:nvSpPr>
          <p:cNvPr id="20483" name="Rectangle 3"/>
          <p:cNvSpPr>
            <a:spLocks noGrp="1" noChangeArrowheads="1"/>
          </p:cNvSpPr>
          <p:nvPr>
            <p:ph type="body" idx="1"/>
          </p:nvPr>
        </p:nvSpPr>
        <p:spPr>
          <a:xfrm>
            <a:off x="304800" y="1219201"/>
            <a:ext cx="7239000" cy="2285999"/>
          </a:xfrm>
        </p:spPr>
        <p:txBody>
          <a:bodyPr>
            <a:normAutofit fontScale="85000" lnSpcReduction="20000"/>
          </a:bodyPr>
          <a:lstStyle/>
          <a:p>
            <a:r>
              <a:rPr lang="en-US" altLang="zh-TW" dirty="0">
                <a:ea typeface="新細明體" pitchFamily="18" charset="-120"/>
              </a:rPr>
              <a:t>Color Graphics Adapter (CGA)</a:t>
            </a:r>
          </a:p>
          <a:p>
            <a:pPr lvl="1"/>
            <a:r>
              <a:rPr lang="en-US" altLang="zh-TW" dirty="0">
                <a:ea typeface="新細明體" pitchFamily="18" charset="-120"/>
              </a:rPr>
              <a:t>300 X 200</a:t>
            </a:r>
          </a:p>
          <a:p>
            <a:r>
              <a:rPr lang="en-US" altLang="zh-TW" dirty="0">
                <a:ea typeface="新細明體" pitchFamily="18" charset="-120"/>
              </a:rPr>
              <a:t>Enhanced Graphic Adapter (EGA)</a:t>
            </a:r>
          </a:p>
          <a:p>
            <a:pPr lvl="1"/>
            <a:r>
              <a:rPr lang="en-US" altLang="zh-TW" dirty="0">
                <a:ea typeface="新細明體" pitchFamily="18" charset="-120"/>
              </a:rPr>
              <a:t>640 X 350</a:t>
            </a:r>
          </a:p>
          <a:p>
            <a:r>
              <a:rPr lang="en-US" altLang="zh-TW" dirty="0">
                <a:ea typeface="新細明體" pitchFamily="18" charset="-120"/>
              </a:rPr>
              <a:t>Video Graphic Array (VGA)</a:t>
            </a:r>
          </a:p>
          <a:p>
            <a:pPr lvl="1"/>
            <a:r>
              <a:rPr lang="en-US" altLang="zh-TW" dirty="0">
                <a:ea typeface="新細明體" pitchFamily="18" charset="-120"/>
              </a:rPr>
              <a:t>640 x 480</a:t>
            </a:r>
          </a:p>
          <a:p>
            <a:endParaRPr lang="en-US" altLang="zh-TW" dirty="0">
              <a:ea typeface="新細明體" pitchFamily="18" charset="-120"/>
            </a:endParaRP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16</a:t>
            </a:fld>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667000" y="3167380"/>
            <a:ext cx="3886200" cy="344576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Refresh Rate</a:t>
            </a:r>
          </a:p>
        </p:txBody>
      </p:sp>
      <p:sp>
        <p:nvSpPr>
          <p:cNvPr id="21507" name="Rectangle 3"/>
          <p:cNvSpPr>
            <a:spLocks noGrp="1" noChangeArrowheads="1"/>
          </p:cNvSpPr>
          <p:nvPr>
            <p:ph type="body" idx="1"/>
          </p:nvPr>
        </p:nvSpPr>
        <p:spPr>
          <a:xfrm>
            <a:off x="304800" y="1219200"/>
            <a:ext cx="7315200" cy="5257800"/>
          </a:xfrm>
        </p:spPr>
        <p:txBody>
          <a:bodyPr>
            <a:normAutofit/>
          </a:bodyPr>
          <a:lstStyle/>
          <a:p>
            <a:r>
              <a:rPr lang="en-US" altLang="zh-TW" dirty="0">
                <a:ea typeface="新細明體" pitchFamily="18" charset="-120"/>
              </a:rPr>
              <a:t>Number of time the screen is redrawn</a:t>
            </a:r>
          </a:p>
          <a:p>
            <a:r>
              <a:rPr lang="en-US" altLang="zh-TW" dirty="0">
                <a:ea typeface="新細明體" pitchFamily="18" charset="-120"/>
              </a:rPr>
              <a:t>Measured in Hertz (Hz)</a:t>
            </a:r>
          </a:p>
          <a:p>
            <a:r>
              <a:rPr lang="en-US" altLang="zh-TW" dirty="0">
                <a:ea typeface="新細明體" pitchFamily="18" charset="-120"/>
              </a:rPr>
              <a:t>Modern equipment sets this automatically</a:t>
            </a:r>
          </a:p>
          <a:p>
            <a:pPr lvl="1"/>
            <a:r>
              <a:rPr lang="en-US" dirty="0">
                <a:ea typeface="Times" pitchFamily="34" charset="0"/>
                <a:cs typeface="Times" pitchFamily="34" charset="0"/>
              </a:rPr>
              <a:t>This is the monitor refreshing the pixels. </a:t>
            </a:r>
          </a:p>
          <a:p>
            <a:pPr lvl="1"/>
            <a:r>
              <a:rPr lang="en-US" dirty="0">
                <a:ea typeface="Times" pitchFamily="34" charset="0"/>
                <a:cs typeface="Times" pitchFamily="34" charset="0"/>
              </a:rPr>
              <a:t>The camera films faster than the eye can see, which is why the refresh is noticeable.</a:t>
            </a:r>
            <a:r>
              <a:rPr lang="en-US" dirty="0"/>
              <a:t> </a:t>
            </a:r>
          </a:p>
          <a:p>
            <a:pPr lvl="1" eaLnBrk="1" hangingPunct="1"/>
            <a:endParaRPr lang="en-US" altLang="zh-TW"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Dot Pitch</a:t>
            </a:r>
          </a:p>
        </p:txBody>
      </p:sp>
      <p:sp>
        <p:nvSpPr>
          <p:cNvPr id="22531" name="Rectangle 3"/>
          <p:cNvSpPr>
            <a:spLocks noGrp="1" noChangeArrowheads="1"/>
          </p:cNvSpPr>
          <p:nvPr>
            <p:ph type="body" idx="1"/>
          </p:nvPr>
        </p:nvSpPr>
        <p:spPr>
          <a:xfrm>
            <a:off x="381000" y="1143000"/>
            <a:ext cx="7086600" cy="2743200"/>
          </a:xfrm>
        </p:spPr>
        <p:txBody>
          <a:bodyPr/>
          <a:lstStyle/>
          <a:p>
            <a:r>
              <a:rPr lang="en-US" altLang="zh-TW" dirty="0">
                <a:ea typeface="新細明體" pitchFamily="18" charset="-120"/>
              </a:rPr>
              <a:t>Distance between the same color dots</a:t>
            </a:r>
          </a:p>
          <a:p>
            <a:r>
              <a:rPr lang="en-US" altLang="zh-TW" dirty="0">
                <a:ea typeface="新細明體" pitchFamily="18" charset="-120"/>
              </a:rPr>
              <a:t>Ranges between .15 mm (fine) and .40 mm</a:t>
            </a:r>
          </a:p>
          <a:p>
            <a:r>
              <a:rPr lang="en-US" altLang="zh-TW" dirty="0">
                <a:ea typeface="新細明體" pitchFamily="18" charset="-120"/>
              </a:rPr>
              <a:t>Smaller creates a finer picture</a:t>
            </a:r>
          </a:p>
          <a:p>
            <a:r>
              <a:rPr lang="en-US" altLang="zh-TW" dirty="0">
                <a:ea typeface="新細明體" pitchFamily="18" charset="-120"/>
              </a:rPr>
              <a:t>Should be less than .22</a:t>
            </a:r>
          </a:p>
        </p:txBody>
      </p:sp>
      <p:pic>
        <p:nvPicPr>
          <p:cNvPr id="22533" name="Picture 4"/>
          <p:cNvPicPr>
            <a:picLocks noChangeAspect="1" noChangeArrowheads="1"/>
          </p:cNvPicPr>
          <p:nvPr/>
        </p:nvPicPr>
        <p:blipFill>
          <a:blip r:embed="rId3" cstate="print"/>
          <a:srcRect/>
          <a:stretch>
            <a:fillRect/>
          </a:stretch>
        </p:blipFill>
        <p:spPr bwMode="auto">
          <a:xfrm>
            <a:off x="304800" y="4191000"/>
            <a:ext cx="4114800" cy="2305050"/>
          </a:xfrm>
          <a:prstGeom prst="rect">
            <a:avLst/>
          </a:prstGeom>
          <a:noFill/>
          <a:ln w="9525">
            <a:noFill/>
            <a:miter lim="800000"/>
            <a:headEnd/>
            <a:tailEnd/>
          </a:ln>
        </p:spPr>
      </p:pic>
      <p:pic>
        <p:nvPicPr>
          <p:cNvPr id="22534" name="Picture 5"/>
          <p:cNvPicPr>
            <a:picLocks noChangeAspect="1" noChangeArrowheads="1"/>
          </p:cNvPicPr>
          <p:nvPr/>
        </p:nvPicPr>
        <p:blipFill>
          <a:blip r:embed="rId4" cstate="print"/>
          <a:srcRect/>
          <a:stretch>
            <a:fillRect/>
          </a:stretch>
        </p:blipFill>
        <p:spPr bwMode="auto">
          <a:xfrm>
            <a:off x="4343400" y="4114800"/>
            <a:ext cx="3124200" cy="2343150"/>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Video Cards</a:t>
            </a:r>
          </a:p>
        </p:txBody>
      </p:sp>
      <p:sp>
        <p:nvSpPr>
          <p:cNvPr id="23555" name="Rectangle 3"/>
          <p:cNvSpPr>
            <a:spLocks noGrp="1" noChangeArrowheads="1"/>
          </p:cNvSpPr>
          <p:nvPr>
            <p:ph type="body" idx="1"/>
          </p:nvPr>
        </p:nvSpPr>
        <p:spPr>
          <a:xfrm>
            <a:off x="381000" y="1219200"/>
            <a:ext cx="7848600" cy="3581400"/>
          </a:xfrm>
        </p:spPr>
        <p:txBody>
          <a:bodyPr/>
          <a:lstStyle/>
          <a:p>
            <a:pPr eaLnBrk="1" hangingPunct="1"/>
            <a:r>
              <a:rPr lang="en-US" altLang="zh-TW" sz="2800" dirty="0">
                <a:ea typeface="新細明體" pitchFamily="18" charset="-120"/>
              </a:rPr>
              <a:t>Device between the CPU and monitor</a:t>
            </a:r>
          </a:p>
          <a:p>
            <a:pPr eaLnBrk="1" hangingPunct="1"/>
            <a:r>
              <a:rPr lang="en-US" altLang="zh-TW" sz="2800" dirty="0">
                <a:ea typeface="新細明體" pitchFamily="18" charset="-120"/>
              </a:rPr>
              <a:t>Better cards result in better output</a:t>
            </a:r>
          </a:p>
          <a:p>
            <a:pPr eaLnBrk="1" hangingPunct="1"/>
            <a:r>
              <a:rPr lang="en-US" altLang="zh-TW" sz="2800" dirty="0">
                <a:ea typeface="新細明體" pitchFamily="18" charset="-120"/>
              </a:rPr>
              <a:t>Removes burden of drawing from CPU</a:t>
            </a:r>
          </a:p>
          <a:p>
            <a:pPr eaLnBrk="1" hangingPunct="1"/>
            <a:r>
              <a:rPr lang="en-US" altLang="zh-TW" sz="2800" dirty="0">
                <a:ea typeface="新細明體" pitchFamily="18" charset="-120"/>
              </a:rPr>
              <a:t>Have their own processor and RAM</a:t>
            </a:r>
          </a:p>
          <a:p>
            <a:pPr eaLnBrk="1" hangingPunct="1"/>
            <a:r>
              <a:rPr lang="en-US" altLang="zh-TW" sz="2800" dirty="0">
                <a:ea typeface="新細明體" pitchFamily="18" charset="-120"/>
              </a:rPr>
              <a:t>Modern cards have up to 8GB VRAM</a:t>
            </a:r>
          </a:p>
          <a:p>
            <a:pPr eaLnBrk="1" hangingPunct="1"/>
            <a:r>
              <a:rPr lang="en-US" altLang="zh-TW" sz="2800" dirty="0">
                <a:ea typeface="新細明體" pitchFamily="18" charset="-120"/>
              </a:rPr>
              <a:t>Capable of rendering 3D images</a:t>
            </a:r>
          </a:p>
          <a:p>
            <a:pPr eaLnBrk="1" hangingPunct="1"/>
            <a:r>
              <a:rPr lang="en-US" altLang="zh-TW" sz="2800" dirty="0">
                <a:ea typeface="新細明體" pitchFamily="18" charset="-120"/>
              </a:rPr>
              <a:t>ATI’s </a:t>
            </a:r>
            <a:r>
              <a:rPr lang="en-US" altLang="zh-TW" sz="2800" dirty="0" err="1">
                <a:ea typeface="新細明體" pitchFamily="18" charset="-120"/>
              </a:rPr>
              <a:t>Radeon</a:t>
            </a:r>
            <a:r>
              <a:rPr lang="en-US" altLang="zh-TW" sz="2800" dirty="0">
                <a:ea typeface="新細明體" pitchFamily="18" charset="-120"/>
              </a:rPr>
              <a:t> and NVIDIA’s </a:t>
            </a:r>
            <a:r>
              <a:rPr lang="en-US" altLang="zh-TW" sz="2800" dirty="0" err="1">
                <a:ea typeface="新細明體" pitchFamily="18" charset="-120"/>
              </a:rPr>
              <a:t>GeForce</a:t>
            </a:r>
            <a:endParaRPr lang="en-US" altLang="zh-TW" sz="2800" dirty="0">
              <a:ea typeface="新細明體" pitchFamily="18" charset="-120"/>
            </a:endParaRPr>
          </a:p>
        </p:txBody>
      </p:sp>
      <p:pic>
        <p:nvPicPr>
          <p:cNvPr id="23557" name="Picture 4"/>
          <p:cNvPicPr>
            <a:picLocks noChangeAspect="1" noChangeArrowheads="1"/>
          </p:cNvPicPr>
          <p:nvPr/>
        </p:nvPicPr>
        <p:blipFill>
          <a:blip r:embed="rId3" cstate="print"/>
          <a:srcRect/>
          <a:stretch>
            <a:fillRect/>
          </a:stretch>
        </p:blipFill>
        <p:spPr bwMode="auto">
          <a:xfrm>
            <a:off x="914400" y="4953000"/>
            <a:ext cx="2828925" cy="1619250"/>
          </a:xfrm>
          <a:prstGeom prst="rect">
            <a:avLst/>
          </a:prstGeom>
          <a:noFill/>
          <a:ln w="9525">
            <a:noFill/>
            <a:miter lim="800000"/>
            <a:headEnd/>
            <a:tailEnd/>
          </a:ln>
        </p:spPr>
      </p:pic>
      <p:pic>
        <p:nvPicPr>
          <p:cNvPr id="23558" name="Picture 5"/>
          <p:cNvPicPr>
            <a:picLocks noChangeAspect="1" noChangeArrowheads="1"/>
          </p:cNvPicPr>
          <p:nvPr/>
        </p:nvPicPr>
        <p:blipFill>
          <a:blip r:embed="rId4" cstate="print"/>
          <a:srcRect/>
          <a:stretch>
            <a:fillRect/>
          </a:stretch>
        </p:blipFill>
        <p:spPr bwMode="auto">
          <a:xfrm>
            <a:off x="4343400" y="4800600"/>
            <a:ext cx="2524125" cy="1809750"/>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a:t>
            </a:fld>
            <a:endParaRPr lang="en-US" dirty="0"/>
          </a:p>
        </p:txBody>
      </p:sp>
      <p:sp>
        <p:nvSpPr>
          <p:cNvPr id="16387" name="Rectangle 1"/>
          <p:cNvSpPr>
            <a:spLocks noGrp="1" noChangeArrowheads="1"/>
          </p:cNvSpPr>
          <p:nvPr>
            <p:ph type="title" idx="4294967295"/>
          </p:nvPr>
        </p:nvSpPr>
        <p:spPr>
          <a:xfrm>
            <a:off x="533400" y="228600"/>
            <a:ext cx="80010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II</a:t>
            </a:r>
          </a:p>
        </p:txBody>
      </p:sp>
      <p:sp>
        <p:nvSpPr>
          <p:cNvPr id="5" name="Rectangle 3"/>
          <p:cNvSpPr>
            <a:spLocks noGrp="1" noChangeArrowheads="1"/>
          </p:cNvSpPr>
          <p:nvPr>
            <p:ph idx="1"/>
          </p:nvPr>
        </p:nvSpPr>
        <p:spPr>
          <a:xfrm>
            <a:off x="457200" y="1143000"/>
            <a:ext cx="7315200" cy="5334000"/>
          </a:xfrm>
        </p:spPr>
        <p:txBody>
          <a:bodyPr>
            <a:normAutofit lnSpcReduction="10000"/>
          </a:bodyPr>
          <a:lstStyle/>
          <a:p>
            <a:r>
              <a:rPr lang="en-US" dirty="0">
                <a:latin typeface="Arial" pitchFamily="34" charset="0"/>
                <a:cs typeface="Arial" pitchFamily="34" charset="0"/>
              </a:rPr>
              <a:t>Alternate Input devices</a:t>
            </a:r>
          </a:p>
          <a:p>
            <a:r>
              <a:rPr lang="en-US" dirty="0">
                <a:latin typeface="Arial" pitchFamily="34" charset="0"/>
                <a:cs typeface="Arial" pitchFamily="34" charset="0"/>
              </a:rPr>
              <a:t>Devices for the hand</a:t>
            </a:r>
          </a:p>
          <a:p>
            <a:pPr lvl="1"/>
            <a:r>
              <a:rPr lang="en-US" dirty="0">
                <a:latin typeface="Arial" pitchFamily="34" charset="0"/>
                <a:cs typeface="Arial" pitchFamily="34" charset="0"/>
              </a:rPr>
              <a:t>Pen,  Touch Screens</a:t>
            </a:r>
          </a:p>
          <a:p>
            <a:r>
              <a:rPr lang="en-US" dirty="0">
                <a:latin typeface="Arial" pitchFamily="34" charset="0"/>
                <a:cs typeface="Arial" pitchFamily="34" charset="0"/>
              </a:rPr>
              <a:t>Game controllers</a:t>
            </a:r>
          </a:p>
          <a:p>
            <a:pPr lvl="1"/>
            <a:r>
              <a:rPr lang="en-US" dirty="0">
                <a:latin typeface="Arial" pitchFamily="34" charset="0"/>
                <a:cs typeface="Arial" pitchFamily="34" charset="0"/>
              </a:rPr>
              <a:t>Joystick 	Game pad</a:t>
            </a:r>
          </a:p>
          <a:p>
            <a:r>
              <a:rPr lang="en-US" dirty="0">
                <a:latin typeface="Arial" pitchFamily="34" charset="0"/>
                <a:cs typeface="Arial" pitchFamily="34" charset="0"/>
              </a:rPr>
              <a:t>Optical Input Devices</a:t>
            </a:r>
          </a:p>
          <a:p>
            <a:pPr lvl="1"/>
            <a:r>
              <a:rPr lang="en-US" dirty="0">
                <a:latin typeface="Arial" pitchFamily="34" charset="0"/>
                <a:cs typeface="Arial" pitchFamily="34" charset="0"/>
              </a:rPr>
              <a:t>Bar Code Reader, Image Scanners, OCR</a:t>
            </a:r>
          </a:p>
          <a:p>
            <a:r>
              <a:rPr lang="en-US" dirty="0">
                <a:latin typeface="Arial" pitchFamily="34" charset="0"/>
                <a:cs typeface="Arial" pitchFamily="34" charset="0"/>
              </a:rPr>
              <a:t>Audio Input devices</a:t>
            </a:r>
          </a:p>
          <a:p>
            <a:pPr lvl="1"/>
            <a:r>
              <a:rPr lang="en-US" dirty="0">
                <a:latin typeface="Arial" pitchFamily="34" charset="0"/>
                <a:cs typeface="Arial" pitchFamily="34" charset="0"/>
              </a:rPr>
              <a:t>Microphone, Sound Card, MIDI</a:t>
            </a:r>
          </a:p>
          <a:p>
            <a:r>
              <a:rPr lang="en-US" dirty="0">
                <a:latin typeface="Arial" pitchFamily="34" charset="0"/>
                <a:cs typeface="Arial" pitchFamily="34" charset="0"/>
              </a:rPr>
              <a:t>Video input devices</a:t>
            </a:r>
          </a:p>
          <a:p>
            <a:pPr lvl="1"/>
            <a:r>
              <a:rPr lang="en-US" dirty="0">
                <a:latin typeface="Arial" pitchFamily="34" charset="0"/>
                <a:cs typeface="Arial" pitchFamily="34" charset="0"/>
              </a:rPr>
              <a:t>Video Camera, Web Cam, Digital Camera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Ergonomics and Monitors</a:t>
            </a:r>
          </a:p>
        </p:txBody>
      </p:sp>
      <p:sp>
        <p:nvSpPr>
          <p:cNvPr id="24579" name="Rectangle 3"/>
          <p:cNvSpPr>
            <a:spLocks noGrp="1" noChangeArrowheads="1"/>
          </p:cNvSpPr>
          <p:nvPr>
            <p:ph type="body" idx="1"/>
          </p:nvPr>
        </p:nvSpPr>
        <p:spPr>
          <a:xfrm>
            <a:off x="152400" y="1219200"/>
            <a:ext cx="4572000" cy="4724400"/>
          </a:xfrm>
        </p:spPr>
        <p:txBody>
          <a:bodyPr/>
          <a:lstStyle/>
          <a:p>
            <a:pPr eaLnBrk="1" hangingPunct="1"/>
            <a:r>
              <a:rPr lang="en-US" altLang="zh-TW" dirty="0">
                <a:ea typeface="新細明體" pitchFamily="18" charset="-120"/>
              </a:rPr>
              <a:t>Eyestrain</a:t>
            </a:r>
          </a:p>
          <a:p>
            <a:pPr lvl="1" eaLnBrk="1" hangingPunct="1"/>
            <a:r>
              <a:rPr lang="en-US" altLang="zh-TW" dirty="0">
                <a:ea typeface="新細明體" pitchFamily="18" charset="-120"/>
              </a:rPr>
              <a:t>Fatigue of the eyes</a:t>
            </a:r>
          </a:p>
          <a:p>
            <a:pPr lvl="1" eaLnBrk="1" hangingPunct="1"/>
            <a:r>
              <a:rPr lang="en-US" altLang="zh-TW" dirty="0">
                <a:ea typeface="新細明體" pitchFamily="18" charset="-120"/>
              </a:rPr>
              <a:t>Steps to avoid</a:t>
            </a:r>
          </a:p>
          <a:p>
            <a:pPr lvl="2" eaLnBrk="1" hangingPunct="1"/>
            <a:r>
              <a:rPr lang="en-US" altLang="zh-TW" dirty="0">
                <a:ea typeface="新細明體" pitchFamily="18" charset="-120"/>
              </a:rPr>
              <a:t>Choose a good monitor</a:t>
            </a:r>
          </a:p>
          <a:p>
            <a:pPr lvl="2" eaLnBrk="1" hangingPunct="1"/>
            <a:r>
              <a:rPr lang="en-US" altLang="zh-TW" dirty="0">
                <a:ea typeface="新細明體" pitchFamily="18" charset="-120"/>
              </a:rPr>
              <a:t>Place the monitor 2 – 3 feet away</a:t>
            </a:r>
          </a:p>
          <a:p>
            <a:pPr lvl="2" eaLnBrk="1" hangingPunct="1"/>
            <a:r>
              <a:rPr lang="en-US" altLang="zh-TW" dirty="0">
                <a:ea typeface="新細明體" pitchFamily="18" charset="-120"/>
              </a:rPr>
              <a:t>Center of screen below eye level</a:t>
            </a:r>
          </a:p>
          <a:p>
            <a:pPr lvl="2" eaLnBrk="1" hangingPunct="1"/>
            <a:r>
              <a:rPr lang="en-US" altLang="zh-TW" dirty="0">
                <a:ea typeface="新細明體" pitchFamily="18" charset="-120"/>
              </a:rPr>
              <a:t>Avoid reflected light</a:t>
            </a:r>
          </a:p>
        </p:txBody>
      </p:sp>
      <p:pic>
        <p:nvPicPr>
          <p:cNvPr id="24581" name="Picture 4"/>
          <p:cNvPicPr>
            <a:picLocks noChangeAspect="1" noChangeArrowheads="1"/>
          </p:cNvPicPr>
          <p:nvPr/>
        </p:nvPicPr>
        <p:blipFill>
          <a:blip r:embed="rId3" cstate="print"/>
          <a:srcRect/>
          <a:stretch>
            <a:fillRect/>
          </a:stretch>
        </p:blipFill>
        <p:spPr bwMode="auto">
          <a:xfrm>
            <a:off x="4419600" y="1676400"/>
            <a:ext cx="3046047" cy="3059113"/>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62800" cy="911225"/>
          </a:xfrm>
        </p:spPr>
        <p:txBody>
          <a:bodyPr/>
          <a:lstStyle/>
          <a:p>
            <a:r>
              <a:rPr lang="en-US" dirty="0"/>
              <a:t>Ergonomics and Monitors</a:t>
            </a:r>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21</a:t>
            </a:fld>
            <a:endParaRPr lang="en-US" altLang="zh-TW" dirty="0"/>
          </a:p>
        </p:txBody>
      </p:sp>
      <p:pic>
        <p:nvPicPr>
          <p:cNvPr id="5" name="Picture 5"/>
          <p:cNvPicPr>
            <a:picLocks noChangeAspect="1" noChangeArrowheads="1"/>
          </p:cNvPicPr>
          <p:nvPr/>
        </p:nvPicPr>
        <p:blipFill>
          <a:blip r:embed="rId2" cstate="print"/>
          <a:srcRect/>
          <a:stretch>
            <a:fillRect/>
          </a:stretch>
        </p:blipFill>
        <p:spPr bwMode="auto">
          <a:xfrm>
            <a:off x="609600" y="1219200"/>
            <a:ext cx="6646363" cy="5029200"/>
          </a:xfrm>
          <a:prstGeom prst="rect">
            <a:avLst/>
          </a:prstGeom>
          <a:noFill/>
          <a:ln w="9525">
            <a:noFill/>
            <a:miter lim="800000"/>
            <a:headEnd/>
            <a:tailEnd/>
          </a:ln>
        </p:spPr>
      </p:pic>
      <p:sp>
        <p:nvSpPr>
          <p:cNvPr id="6" name="Content Placeholder 5"/>
          <p:cNvSpPr>
            <a:spLocks noGrp="1"/>
          </p:cNvSpPr>
          <p:nvPr>
            <p:ph idx="1"/>
          </p:nvPr>
        </p:nvSpPr>
        <p:spPr>
          <a:xfrm>
            <a:off x="457200" y="1277938"/>
            <a:ext cx="7315200" cy="4835525"/>
          </a:xfrm>
        </p:spPr>
        <p:txBody>
          <a:bodyPr/>
          <a:lstStyle/>
          <a:p>
            <a:pPr marL="0" indent="0">
              <a:buNone/>
            </a:pPr>
            <a:r>
              <a:rPr lang="en-US" dirty="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Electronic Magnetic field (EMF)</a:t>
            </a:r>
          </a:p>
        </p:txBody>
      </p:sp>
      <p:sp>
        <p:nvSpPr>
          <p:cNvPr id="25603" name="Rectangle 3"/>
          <p:cNvSpPr>
            <a:spLocks noGrp="1" noChangeArrowheads="1"/>
          </p:cNvSpPr>
          <p:nvPr>
            <p:ph type="body" idx="1"/>
          </p:nvPr>
        </p:nvSpPr>
        <p:spPr/>
        <p:txBody>
          <a:bodyPr/>
          <a:lstStyle/>
          <a:p>
            <a:r>
              <a:rPr lang="en-US" altLang="zh-TW" dirty="0">
                <a:ea typeface="新細明體" pitchFamily="18" charset="-120"/>
              </a:rPr>
              <a:t>Generated by all electronic devices</a:t>
            </a:r>
          </a:p>
          <a:p>
            <a:r>
              <a:rPr lang="en-US" altLang="zh-TW" dirty="0">
                <a:ea typeface="新細明體" pitchFamily="18" charset="-120"/>
              </a:rPr>
              <a:t>EMF may be detrimental to health</a:t>
            </a:r>
          </a:p>
          <a:p>
            <a:r>
              <a:rPr lang="en-US" altLang="zh-TW" dirty="0">
                <a:ea typeface="新細明體" pitchFamily="18" charset="-120"/>
              </a:rPr>
              <a:t>Steps to avoid</a:t>
            </a:r>
          </a:p>
          <a:p>
            <a:pPr lvl="1"/>
            <a:r>
              <a:rPr lang="en-US" altLang="zh-TW" dirty="0">
                <a:ea typeface="新細明體" pitchFamily="18" charset="-120"/>
              </a:rPr>
              <a:t>Keep the computer at arms length</a:t>
            </a:r>
          </a:p>
          <a:p>
            <a:pPr lvl="1"/>
            <a:r>
              <a:rPr lang="en-US" altLang="zh-TW" dirty="0">
                <a:ea typeface="新細明體" pitchFamily="18" charset="-120"/>
              </a:rPr>
              <a:t>Take frequent breaks</a:t>
            </a:r>
          </a:p>
          <a:p>
            <a:pPr lvl="1"/>
            <a:r>
              <a:rPr lang="en-US" altLang="zh-TW" dirty="0">
                <a:ea typeface="新細明體" pitchFamily="18" charset="-120"/>
              </a:rPr>
              <a:t>Use an LCD monitor</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Data Projectors</a:t>
            </a:r>
          </a:p>
        </p:txBody>
      </p:sp>
      <p:sp>
        <p:nvSpPr>
          <p:cNvPr id="26627" name="Rectangle 3"/>
          <p:cNvSpPr>
            <a:spLocks noGrp="1" noChangeArrowheads="1"/>
          </p:cNvSpPr>
          <p:nvPr>
            <p:ph type="body" idx="1"/>
          </p:nvPr>
        </p:nvSpPr>
        <p:spPr/>
        <p:txBody>
          <a:bodyPr/>
          <a:lstStyle/>
          <a:p>
            <a:pPr eaLnBrk="1" hangingPunct="1"/>
            <a:r>
              <a:rPr lang="en-US" altLang="zh-TW">
                <a:ea typeface="新細明體" pitchFamily="18" charset="-120"/>
              </a:rPr>
              <a:t>Replaced overhead and slide projectors</a:t>
            </a:r>
          </a:p>
          <a:p>
            <a:pPr eaLnBrk="1" hangingPunct="1"/>
            <a:r>
              <a:rPr lang="en-US" altLang="zh-TW">
                <a:ea typeface="新細明體" pitchFamily="18" charset="-120"/>
              </a:rPr>
              <a:t>Project image onto wall or screen</a:t>
            </a:r>
          </a:p>
          <a:p>
            <a:pPr eaLnBrk="1" hangingPunct="1"/>
            <a:r>
              <a:rPr lang="en-US" altLang="zh-TW">
                <a:ea typeface="新細明體" pitchFamily="18" charset="-120"/>
              </a:rPr>
              <a:t>LCD projectors</a:t>
            </a:r>
          </a:p>
          <a:p>
            <a:pPr lvl="1" eaLnBrk="1" hangingPunct="1"/>
            <a:r>
              <a:rPr lang="en-US" altLang="zh-TW">
                <a:ea typeface="新細明體" pitchFamily="18" charset="-120"/>
              </a:rPr>
              <a:t>Most common type of projector</a:t>
            </a:r>
          </a:p>
          <a:p>
            <a:pPr lvl="1" eaLnBrk="1" hangingPunct="1"/>
            <a:r>
              <a:rPr lang="en-US" altLang="zh-TW">
                <a:ea typeface="新細明體" pitchFamily="18" charset="-120"/>
              </a:rPr>
              <a:t>Small LCD screen</a:t>
            </a:r>
          </a:p>
          <a:p>
            <a:pPr lvl="1" eaLnBrk="1" hangingPunct="1"/>
            <a:r>
              <a:rPr lang="en-US" altLang="zh-TW">
                <a:ea typeface="新細明體" pitchFamily="18" charset="-120"/>
              </a:rPr>
              <a:t>Very bright light</a:t>
            </a:r>
          </a:p>
          <a:p>
            <a:pPr lvl="1" eaLnBrk="1" hangingPunct="1"/>
            <a:r>
              <a:rPr lang="en-US" altLang="zh-TW">
                <a:ea typeface="新細明體" pitchFamily="18" charset="-120"/>
              </a:rPr>
              <a:t>Require a darkened room</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7315200" cy="911225"/>
          </a:xfrm>
        </p:spPr>
        <p:txBody>
          <a:bodyPr>
            <a:noAutofit/>
          </a:bodyPr>
          <a:lstStyle/>
          <a:p>
            <a:pPr eaLnBrk="1" hangingPunct="1"/>
            <a:r>
              <a:rPr lang="en-US" altLang="zh-TW" sz="4400" dirty="0">
                <a:ea typeface="新細明體" pitchFamily="18" charset="-120"/>
              </a:rPr>
              <a:t>LCD Projectors</a:t>
            </a:r>
          </a:p>
        </p:txBody>
      </p:sp>
      <p:sp>
        <p:nvSpPr>
          <p:cNvPr id="27651" name="Rectangle 3"/>
          <p:cNvSpPr>
            <a:spLocks noGrp="1" noChangeArrowheads="1"/>
          </p:cNvSpPr>
          <p:nvPr>
            <p:ph type="body" idx="1"/>
          </p:nvPr>
        </p:nvSpPr>
        <p:spPr>
          <a:xfrm>
            <a:off x="381000" y="1219200"/>
            <a:ext cx="7848600" cy="1676400"/>
          </a:xfrm>
        </p:spPr>
        <p:txBody>
          <a:bodyPr/>
          <a:lstStyle/>
          <a:p>
            <a:r>
              <a:rPr lang="en-US" altLang="zh-TW" dirty="0">
                <a:ea typeface="新細明體" pitchFamily="18" charset="-120"/>
              </a:rPr>
              <a:t>A series of mirrors control the display</a:t>
            </a:r>
          </a:p>
          <a:p>
            <a:r>
              <a:rPr lang="en-US" altLang="zh-TW" dirty="0">
                <a:ea typeface="新細明體" pitchFamily="18" charset="-120"/>
              </a:rPr>
              <a:t>May be used in a lighted room</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33399" y="2438400"/>
            <a:ext cx="5734459" cy="4191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Sound Systems</a:t>
            </a:r>
          </a:p>
        </p:txBody>
      </p:sp>
      <p:sp>
        <p:nvSpPr>
          <p:cNvPr id="28675" name="Rectangle 3"/>
          <p:cNvSpPr>
            <a:spLocks noGrp="1" noChangeArrowheads="1"/>
          </p:cNvSpPr>
          <p:nvPr>
            <p:ph type="body" idx="1"/>
          </p:nvPr>
        </p:nvSpPr>
        <p:spPr/>
        <p:txBody>
          <a:bodyPr/>
          <a:lstStyle/>
          <a:p>
            <a:pPr eaLnBrk="1" hangingPunct="1"/>
            <a:r>
              <a:rPr lang="en-US" altLang="zh-TW">
                <a:ea typeface="新細明體" pitchFamily="18" charset="-120"/>
              </a:rPr>
              <a:t>Integral part of the computer experience</a:t>
            </a:r>
          </a:p>
          <a:p>
            <a:pPr eaLnBrk="1" hangingPunct="1"/>
            <a:r>
              <a:rPr lang="en-US" altLang="zh-TW">
                <a:ea typeface="新細明體" pitchFamily="18" charset="-120"/>
              </a:rPr>
              <a:t>Capable of recording and playback</a:t>
            </a:r>
          </a:p>
        </p:txBody>
      </p:sp>
      <p:pic>
        <p:nvPicPr>
          <p:cNvPr id="28677" name="Picture 4"/>
          <p:cNvPicPr>
            <a:picLocks noChangeAspect="1" noChangeArrowheads="1"/>
          </p:cNvPicPr>
          <p:nvPr/>
        </p:nvPicPr>
        <p:blipFill>
          <a:blip r:embed="rId2" cstate="print"/>
          <a:srcRect/>
          <a:stretch>
            <a:fillRect/>
          </a:stretch>
        </p:blipFill>
        <p:spPr bwMode="auto">
          <a:xfrm>
            <a:off x="1524000" y="2438400"/>
            <a:ext cx="5853113" cy="4289425"/>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Sound Cards</a:t>
            </a:r>
          </a:p>
        </p:txBody>
      </p:sp>
      <p:sp>
        <p:nvSpPr>
          <p:cNvPr id="29699" name="Rectangle 3"/>
          <p:cNvSpPr>
            <a:spLocks noGrp="1" noChangeArrowheads="1"/>
          </p:cNvSpPr>
          <p:nvPr>
            <p:ph type="body" idx="1"/>
          </p:nvPr>
        </p:nvSpPr>
        <p:spPr>
          <a:xfrm>
            <a:off x="304800" y="1219201"/>
            <a:ext cx="7315200" cy="2667000"/>
          </a:xfrm>
        </p:spPr>
        <p:txBody>
          <a:bodyPr/>
          <a:lstStyle/>
          <a:p>
            <a:r>
              <a:rPr lang="en-US" altLang="zh-TW" dirty="0">
                <a:ea typeface="新細明體" pitchFamily="18" charset="-120"/>
              </a:rPr>
              <a:t>Device between the CPU and speakers</a:t>
            </a:r>
          </a:p>
          <a:p>
            <a:r>
              <a:rPr lang="en-US" altLang="zh-TW" dirty="0">
                <a:ea typeface="新細明體" pitchFamily="18" charset="-120"/>
              </a:rPr>
              <a:t>Converts digital sounds to analog</a:t>
            </a:r>
          </a:p>
          <a:p>
            <a:r>
              <a:rPr lang="en-US" altLang="zh-TW" dirty="0">
                <a:ea typeface="新細明體" pitchFamily="18" charset="-120"/>
              </a:rPr>
              <a:t>Can be connected to several devices</a:t>
            </a:r>
          </a:p>
          <a:p>
            <a:r>
              <a:rPr lang="en-US" altLang="zh-TW" dirty="0">
                <a:ea typeface="新細明體" pitchFamily="18" charset="-120"/>
              </a:rPr>
              <a:t>Modern cards support Dolby Surround Sound</a:t>
            </a:r>
          </a:p>
        </p:txBody>
      </p:sp>
      <p:pic>
        <p:nvPicPr>
          <p:cNvPr id="29701" name="Picture 0"/>
          <p:cNvPicPr>
            <a:picLocks noChangeAspect="1" noChangeArrowheads="1"/>
          </p:cNvPicPr>
          <p:nvPr/>
        </p:nvPicPr>
        <p:blipFill>
          <a:blip r:embed="rId3" cstate="print"/>
          <a:srcRect/>
          <a:stretch>
            <a:fillRect/>
          </a:stretch>
        </p:blipFill>
        <p:spPr bwMode="auto">
          <a:xfrm>
            <a:off x="1981200" y="3429000"/>
            <a:ext cx="4572000" cy="3265170"/>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Headphones and Headsets</a:t>
            </a:r>
          </a:p>
        </p:txBody>
      </p:sp>
      <p:sp>
        <p:nvSpPr>
          <p:cNvPr id="30723" name="Rectangle 3"/>
          <p:cNvSpPr>
            <a:spLocks noGrp="1" noChangeArrowheads="1"/>
          </p:cNvSpPr>
          <p:nvPr>
            <p:ph type="body" idx="1"/>
          </p:nvPr>
        </p:nvSpPr>
        <p:spPr>
          <a:xfrm>
            <a:off x="381000" y="1219200"/>
            <a:ext cx="8001000" cy="3733800"/>
          </a:xfrm>
        </p:spPr>
        <p:txBody>
          <a:bodyPr/>
          <a:lstStyle/>
          <a:p>
            <a:r>
              <a:rPr lang="en-US" altLang="zh-TW" dirty="0">
                <a:ea typeface="新細明體" pitchFamily="18" charset="-120"/>
              </a:rPr>
              <a:t>Replacement for speakers and microphones</a:t>
            </a:r>
          </a:p>
          <a:p>
            <a:r>
              <a:rPr lang="en-US" altLang="zh-TW" dirty="0">
                <a:ea typeface="新細明體" pitchFamily="18" charset="-120"/>
              </a:rPr>
              <a:t>Offer privacy</a:t>
            </a:r>
          </a:p>
          <a:p>
            <a:r>
              <a:rPr lang="en-US" altLang="zh-TW" dirty="0">
                <a:ea typeface="新細明體" pitchFamily="18" charset="-120"/>
              </a:rPr>
              <a:t>Does not annoy other people</a:t>
            </a:r>
          </a:p>
          <a:p>
            <a:r>
              <a:rPr lang="en-US" altLang="zh-TW" dirty="0">
                <a:ea typeface="新細明體" pitchFamily="18" charset="-120"/>
              </a:rPr>
              <a:t>Outside noise is not a factor</a:t>
            </a:r>
          </a:p>
          <a:p>
            <a:r>
              <a:rPr lang="en-US" altLang="zh-TW" dirty="0">
                <a:ea typeface="新細明體" pitchFamily="18" charset="-120"/>
              </a:rPr>
              <a:t>Headsets have speakers and a microphone</a:t>
            </a:r>
          </a:p>
        </p:txBody>
      </p:sp>
      <p:pic>
        <p:nvPicPr>
          <p:cNvPr id="30725" name="Picture 6"/>
          <p:cNvPicPr>
            <a:picLocks noChangeAspect="1" noChangeArrowheads="1"/>
          </p:cNvPicPr>
          <p:nvPr/>
        </p:nvPicPr>
        <p:blipFill>
          <a:blip r:embed="rId3" cstate="print"/>
          <a:srcRect/>
          <a:stretch>
            <a:fillRect/>
          </a:stretch>
        </p:blipFill>
        <p:spPr bwMode="auto">
          <a:xfrm>
            <a:off x="914400" y="4343400"/>
            <a:ext cx="2895600" cy="1927225"/>
          </a:xfrm>
          <a:prstGeom prst="rect">
            <a:avLst/>
          </a:prstGeom>
          <a:noFill/>
          <a:ln w="9525">
            <a:noFill/>
            <a:miter lim="800000"/>
            <a:headEnd/>
            <a:tailEnd/>
          </a:ln>
        </p:spPr>
      </p:pic>
      <p:pic>
        <p:nvPicPr>
          <p:cNvPr id="30726" name="Picture 8"/>
          <p:cNvPicPr>
            <a:picLocks noChangeAspect="1" noChangeArrowheads="1"/>
          </p:cNvPicPr>
          <p:nvPr/>
        </p:nvPicPr>
        <p:blipFill>
          <a:blip r:embed="rId4" cstate="print"/>
          <a:srcRect/>
          <a:stretch>
            <a:fillRect/>
          </a:stretch>
        </p:blipFill>
        <p:spPr bwMode="auto">
          <a:xfrm>
            <a:off x="4800600" y="4572000"/>
            <a:ext cx="2390775" cy="1743075"/>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28</a:t>
            </a:fld>
            <a:endParaRPr lang="en-US" dirty="0"/>
          </a:p>
        </p:txBody>
      </p:sp>
      <p:sp>
        <p:nvSpPr>
          <p:cNvPr id="16387" name="Rectangle 1"/>
          <p:cNvSpPr>
            <a:spLocks noGrp="1" noChangeArrowheads="1"/>
          </p:cNvSpPr>
          <p:nvPr>
            <p:ph type="title" idx="4294967295"/>
          </p:nvPr>
        </p:nvSpPr>
        <p:spPr>
          <a:xfrm>
            <a:off x="457200" y="228600"/>
            <a:ext cx="84582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6" name="Rectangle 3"/>
          <p:cNvSpPr txBox="1">
            <a:spLocks noChangeArrowheads="1"/>
          </p:cNvSpPr>
          <p:nvPr/>
        </p:nvSpPr>
        <p:spPr bwMode="auto">
          <a:xfrm>
            <a:off x="457200" y="1295400"/>
            <a:ext cx="7848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rPr>
              <a:t>Output </a:t>
            </a:r>
            <a:r>
              <a:rPr lang="en-US" altLang="zh-TW" sz="3000" kern="0" dirty="0">
                <a:effectLst/>
                <a:latin typeface="+mn-lt"/>
                <a:ea typeface="新細明體" pitchFamily="18" charset="-120"/>
              </a:rPr>
              <a:t>Devices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rPr>
              <a:t>Monitors</a:t>
            </a:r>
          </a:p>
          <a:p>
            <a:pPr marL="800100" lvl="1"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rPr>
              <a:t>CRT, LCD, PDP</a:t>
            </a:r>
          </a:p>
          <a:p>
            <a:pPr marL="342900" indent="-342900">
              <a:spcBef>
                <a:spcPct val="20000"/>
              </a:spcBef>
              <a:buClr>
                <a:schemeClr val="accent1"/>
              </a:buClr>
              <a:buSzPct val="65000"/>
              <a:buFont typeface="Wingdings" pitchFamily="2" charset="2"/>
              <a:buChar char="n"/>
              <a:defRPr/>
            </a:pPr>
            <a:r>
              <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rPr>
              <a:t>Comparing Monitors</a:t>
            </a:r>
          </a:p>
          <a:p>
            <a:pPr marL="800100" lvl="1"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rPr>
              <a:t>Size</a:t>
            </a:r>
          </a:p>
          <a:p>
            <a:pPr marL="800100" lvl="1"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rPr>
              <a:t>Resolution</a:t>
            </a:r>
          </a:p>
          <a:p>
            <a:pPr marL="800100" lvl="1"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rPr>
              <a:t>Refresh rate</a:t>
            </a:r>
          </a:p>
          <a:p>
            <a:pPr marL="800100" lvl="1"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rPr>
              <a:t>Dot pitch</a:t>
            </a:r>
          </a:p>
          <a:p>
            <a:pPr marL="342900" indent="-342900">
              <a:spcBef>
                <a:spcPct val="20000"/>
              </a:spcBef>
              <a:buClr>
                <a:schemeClr val="accent1"/>
              </a:buClr>
              <a:buSzPct val="65000"/>
              <a:buFont typeface="Wingdings" pitchFamily="2" charset="2"/>
              <a:buChar char="n"/>
              <a:defRPr/>
            </a:pP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29</a:t>
            </a:fld>
            <a:endParaRPr lang="en-US" dirty="0"/>
          </a:p>
        </p:txBody>
      </p:sp>
      <p:sp>
        <p:nvSpPr>
          <p:cNvPr id="16387" name="Rectangle 1"/>
          <p:cNvSpPr>
            <a:spLocks noGrp="1" noChangeArrowheads="1"/>
          </p:cNvSpPr>
          <p:nvPr>
            <p:ph type="title" idx="4294967295"/>
          </p:nvPr>
        </p:nvSpPr>
        <p:spPr>
          <a:xfrm>
            <a:off x="457200" y="228600"/>
            <a:ext cx="8458200" cy="6858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5" name="Rectangle 3"/>
          <p:cNvSpPr>
            <a:spLocks noGrp="1" noChangeArrowheads="1"/>
          </p:cNvSpPr>
          <p:nvPr>
            <p:ph idx="1"/>
          </p:nvPr>
        </p:nvSpPr>
        <p:spPr>
          <a:xfrm>
            <a:off x="381000" y="1219200"/>
            <a:ext cx="7315200" cy="5257800"/>
          </a:xfrm>
        </p:spPr>
        <p:txBody>
          <a:bodyPr>
            <a:normAutofit/>
          </a:bodyPr>
          <a:lstStyle/>
          <a:p>
            <a:pPr lvl="0"/>
            <a:r>
              <a:rPr lang="en-US" dirty="0">
                <a:latin typeface="Arial" pitchFamily="34" charset="0"/>
                <a:cs typeface="Arial" pitchFamily="34" charset="0"/>
              </a:rPr>
              <a:t>Video Cards</a:t>
            </a:r>
          </a:p>
          <a:p>
            <a:pPr lvl="0"/>
            <a:r>
              <a:rPr lang="en-US" dirty="0">
                <a:latin typeface="Arial" pitchFamily="34" charset="0"/>
                <a:cs typeface="Arial" pitchFamily="34" charset="0"/>
              </a:rPr>
              <a:t>Ergonomics and Monitors</a:t>
            </a:r>
          </a:p>
          <a:p>
            <a:pPr lvl="0"/>
            <a:r>
              <a:rPr lang="en-US" dirty="0">
                <a:latin typeface="Arial" pitchFamily="34" charset="0"/>
                <a:cs typeface="Arial" pitchFamily="34" charset="0"/>
              </a:rPr>
              <a:t>Electronic Magnetic Field (EMF)</a:t>
            </a:r>
          </a:p>
          <a:p>
            <a:pPr lvl="0"/>
            <a:r>
              <a:rPr lang="en-US" dirty="0">
                <a:latin typeface="Arial" pitchFamily="34" charset="0"/>
                <a:cs typeface="Arial" pitchFamily="34" charset="0"/>
              </a:rPr>
              <a:t>Data Projectors</a:t>
            </a:r>
          </a:p>
          <a:p>
            <a:pPr lvl="0"/>
            <a:r>
              <a:rPr lang="en-US" dirty="0">
                <a:latin typeface="Arial" pitchFamily="34" charset="0"/>
                <a:cs typeface="Arial" pitchFamily="34" charset="0"/>
              </a:rPr>
              <a:t>LCD Projector</a:t>
            </a:r>
          </a:p>
          <a:p>
            <a:pPr lvl="0"/>
            <a:r>
              <a:rPr lang="en-US" dirty="0">
                <a:latin typeface="Arial" pitchFamily="34" charset="0"/>
                <a:cs typeface="Arial" pitchFamily="34" charset="0"/>
              </a:rPr>
              <a:t>Speakers and Sound Systems</a:t>
            </a:r>
          </a:p>
          <a:p>
            <a:pPr lvl="0"/>
            <a:r>
              <a:rPr lang="en-US" dirty="0">
                <a:latin typeface="Arial" pitchFamily="34" charset="0"/>
                <a:cs typeface="Arial" pitchFamily="34" charset="0"/>
              </a:rPr>
              <a:t>Sound Cards</a:t>
            </a:r>
          </a:p>
          <a:p>
            <a:pPr lvl="0"/>
            <a:r>
              <a:rPr lang="en-US" dirty="0">
                <a:latin typeface="Arial" pitchFamily="34" charset="0"/>
                <a:cs typeface="Arial" pitchFamily="34" charset="0"/>
              </a:rPr>
              <a:t>Headphone and Headsets</a:t>
            </a:r>
          </a:p>
          <a:p>
            <a:pPr lvl="1"/>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Output Devices</a:t>
            </a:r>
          </a:p>
        </p:txBody>
      </p:sp>
      <p:sp>
        <p:nvSpPr>
          <p:cNvPr id="5124" name="Rectangle 3"/>
          <p:cNvSpPr>
            <a:spLocks noGrp="1" noChangeArrowheads="1"/>
          </p:cNvSpPr>
          <p:nvPr>
            <p:ph type="body" idx="1"/>
          </p:nvPr>
        </p:nvSpPr>
        <p:spPr>
          <a:xfrm>
            <a:off x="304800" y="1219200"/>
            <a:ext cx="7315200" cy="5181600"/>
          </a:xfrm>
        </p:spPr>
        <p:txBody>
          <a:bodyPr/>
          <a:lstStyle/>
          <a:p>
            <a:pPr eaLnBrk="1" hangingPunct="1"/>
            <a:r>
              <a:rPr lang="en-US" altLang="zh-TW" dirty="0">
                <a:ea typeface="新細明體" pitchFamily="18" charset="-120"/>
              </a:rPr>
              <a:t>Display screens were uncommon till 1960’s</a:t>
            </a:r>
          </a:p>
          <a:p>
            <a:r>
              <a:rPr lang="en-US" dirty="0"/>
              <a:t>Now, computers can communicate information to you in several ways</a:t>
            </a:r>
          </a:p>
          <a:p>
            <a:pPr lvl="1"/>
            <a:r>
              <a:rPr lang="en-US" altLang="zh-TW" dirty="0">
                <a:ea typeface="新細明體" pitchFamily="18" charset="-120"/>
              </a:rPr>
              <a:t>Reading, Seeing, watching and listening</a:t>
            </a:r>
          </a:p>
          <a:p>
            <a:r>
              <a:rPr lang="en-US" altLang="zh-TW" dirty="0">
                <a:ea typeface="新細明體" pitchFamily="18" charset="-120"/>
              </a:rPr>
              <a:t>Modern display and sound systems</a:t>
            </a:r>
          </a:p>
          <a:p>
            <a:pPr lvl="1"/>
            <a:r>
              <a:rPr lang="en-US" sz="2800" dirty="0"/>
              <a:t>computers are easier to use</a:t>
            </a:r>
            <a:endParaRPr lang="en-US" sz="2400" dirty="0"/>
          </a:p>
          <a:p>
            <a:pPr lvl="1"/>
            <a:r>
              <a:rPr lang="en-US" sz="2800" dirty="0"/>
              <a:t>data is easier to manage, and </a:t>
            </a:r>
            <a:endParaRPr lang="en-US" sz="2400" dirty="0"/>
          </a:p>
          <a:p>
            <a:pPr lvl="1"/>
            <a:r>
              <a:rPr lang="en-US" sz="2800" dirty="0"/>
              <a:t>information is easier to access</a:t>
            </a:r>
          </a:p>
          <a:p>
            <a:r>
              <a:rPr lang="en-US" altLang="zh-TW" dirty="0">
                <a:ea typeface="新細明體" pitchFamily="18" charset="-120"/>
              </a:rPr>
              <a:t>Monitors and Sound Systems</a:t>
            </a:r>
          </a:p>
          <a:p>
            <a:endParaRPr lang="en-US" altLang="zh-TW"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911225"/>
          </a:xfrm>
        </p:spPr>
        <p:txBody>
          <a:bodyPr/>
          <a:lstStyle/>
          <a:p>
            <a:r>
              <a:rPr lang="en-US" dirty="0"/>
              <a:t>Recommended Websites</a:t>
            </a:r>
          </a:p>
        </p:txBody>
      </p:sp>
      <p:sp>
        <p:nvSpPr>
          <p:cNvPr id="3" name="Content Placeholder 2"/>
          <p:cNvSpPr>
            <a:spLocks noGrp="1"/>
          </p:cNvSpPr>
          <p:nvPr>
            <p:ph idx="1"/>
          </p:nvPr>
        </p:nvSpPr>
        <p:spPr>
          <a:xfrm>
            <a:off x="304800" y="1219200"/>
            <a:ext cx="7848600" cy="5029200"/>
          </a:xfrm>
        </p:spPr>
        <p:txBody>
          <a:bodyPr/>
          <a:lstStyle/>
          <a:p>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30</a:t>
            </a:fld>
            <a:endParaRPr lang="en-US" altLang="zh-TW" dirty="0"/>
          </a:p>
        </p:txBody>
      </p:sp>
      <p:sp>
        <p:nvSpPr>
          <p:cNvPr id="5" name="Rectangle 3"/>
          <p:cNvSpPr txBox="1">
            <a:spLocks noChangeArrowheads="1"/>
          </p:cNvSpPr>
          <p:nvPr/>
        </p:nvSpPr>
        <p:spPr bwMode="auto">
          <a:xfrm>
            <a:off x="457200" y="1295400"/>
            <a:ext cx="7239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2"/>
              </a:rPr>
              <a:t>http://www.lynda.com/resources/hexpalette/hue.html</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3"/>
              </a:rPr>
              <a:t>https://en.wikipedia.org/wiki/Plasma_display</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4"/>
              </a:rPr>
              <a:t>https://en.wikipedia.org/wiki/LED_display</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5"/>
              </a:rPr>
              <a:t>https://en.wikipedia.org/wiki/Video_card</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6"/>
              </a:rPr>
              <a:t>http://www.tech-faq.com/how-lcd-projectors-work.html</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Outline</a:t>
            </a:r>
          </a:p>
        </p:txBody>
      </p:sp>
      <p:sp>
        <p:nvSpPr>
          <p:cNvPr id="5124" name="Rectangle 3"/>
          <p:cNvSpPr>
            <a:spLocks noGrp="1" noChangeArrowheads="1"/>
          </p:cNvSpPr>
          <p:nvPr>
            <p:ph type="body" idx="1"/>
          </p:nvPr>
        </p:nvSpPr>
        <p:spPr>
          <a:xfrm>
            <a:off x="304800" y="1219200"/>
            <a:ext cx="7315200" cy="5181600"/>
          </a:xfrm>
        </p:spPr>
        <p:txBody>
          <a:bodyPr/>
          <a:lstStyle/>
          <a:p>
            <a:pPr lvl="0"/>
            <a:r>
              <a:rPr lang="en-US" dirty="0"/>
              <a:t>Two most commonly used types of computer monitors.</a:t>
            </a:r>
          </a:p>
          <a:p>
            <a:pPr lvl="0"/>
            <a:r>
              <a:rPr lang="en-US" dirty="0"/>
              <a:t>How a CRT monitor displays images?</a:t>
            </a:r>
          </a:p>
          <a:p>
            <a:pPr lvl="0"/>
            <a:r>
              <a:rPr lang="en-US" dirty="0"/>
              <a:t>Two types of flat-panel monitors and explain their differences.</a:t>
            </a:r>
          </a:p>
          <a:p>
            <a:pPr lvl="0"/>
            <a:r>
              <a:rPr lang="en-US" dirty="0"/>
              <a:t>Various characteristics for comparing monitors.</a:t>
            </a:r>
          </a:p>
          <a:p>
            <a:pPr lvl="0"/>
            <a:r>
              <a:rPr lang="en-US" dirty="0"/>
              <a:t>How data projectors are used?</a:t>
            </a:r>
          </a:p>
          <a:p>
            <a:pPr lvl="0"/>
            <a:r>
              <a:rPr lang="en-US" dirty="0"/>
              <a:t>How a computer outputs sound?</a:t>
            </a:r>
          </a:p>
          <a:p>
            <a:endParaRPr lang="en-US" altLang="zh-TW"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Monitors</a:t>
            </a:r>
          </a:p>
        </p:txBody>
      </p:sp>
      <p:sp>
        <p:nvSpPr>
          <p:cNvPr id="5124" name="Rectangle 3"/>
          <p:cNvSpPr>
            <a:spLocks noGrp="1" noChangeArrowheads="1"/>
          </p:cNvSpPr>
          <p:nvPr>
            <p:ph type="body" idx="1"/>
          </p:nvPr>
        </p:nvSpPr>
        <p:spPr>
          <a:xfrm>
            <a:off x="304800" y="1219200"/>
            <a:ext cx="7315200" cy="5334000"/>
          </a:xfrm>
        </p:spPr>
        <p:txBody>
          <a:bodyPr>
            <a:normAutofit lnSpcReduction="10000"/>
          </a:bodyPr>
          <a:lstStyle/>
          <a:p>
            <a:pPr eaLnBrk="1" hangingPunct="1"/>
            <a:r>
              <a:rPr lang="en-US" altLang="zh-TW" dirty="0">
                <a:ea typeface="新細明體" pitchFamily="18" charset="-120"/>
              </a:rPr>
              <a:t>Most common output device</a:t>
            </a:r>
          </a:p>
          <a:p>
            <a:pPr eaLnBrk="1" hangingPunct="1"/>
            <a:r>
              <a:rPr lang="en-US" altLang="zh-TW" dirty="0">
                <a:ea typeface="新細明體" pitchFamily="18" charset="-120"/>
              </a:rPr>
              <a:t>Connects to the video card or controller</a:t>
            </a:r>
          </a:p>
          <a:p>
            <a:pPr eaLnBrk="1" hangingPunct="1"/>
            <a:r>
              <a:rPr lang="en-US" altLang="zh-TW" dirty="0">
                <a:ea typeface="新細明體" pitchFamily="18" charset="-120"/>
              </a:rPr>
              <a:t>Two types </a:t>
            </a:r>
          </a:p>
          <a:p>
            <a:pPr lvl="1"/>
            <a:r>
              <a:rPr lang="en-US" altLang="zh-TW" dirty="0">
                <a:ea typeface="新細明體" pitchFamily="18" charset="-120"/>
              </a:rPr>
              <a:t>Cathode Ray Tube (CRT)</a:t>
            </a:r>
          </a:p>
          <a:p>
            <a:pPr lvl="1"/>
            <a:r>
              <a:rPr lang="en-US" altLang="zh-TW" dirty="0">
                <a:ea typeface="新細明體" pitchFamily="18" charset="-120"/>
              </a:rPr>
              <a:t>Flat-panel</a:t>
            </a:r>
          </a:p>
          <a:p>
            <a:pPr eaLnBrk="1" hangingPunct="1"/>
            <a:r>
              <a:rPr lang="en-US" altLang="zh-TW" dirty="0">
                <a:ea typeface="新細明體" pitchFamily="18" charset="-120"/>
              </a:rPr>
              <a:t>Categorized by color output</a:t>
            </a:r>
          </a:p>
          <a:p>
            <a:pPr lvl="1" eaLnBrk="1" hangingPunct="1"/>
            <a:r>
              <a:rPr lang="en-US" altLang="zh-TW" dirty="0">
                <a:ea typeface="新細明體" pitchFamily="18" charset="-120"/>
              </a:rPr>
              <a:t>Monochrome</a:t>
            </a:r>
          </a:p>
          <a:p>
            <a:pPr lvl="2" eaLnBrk="1" hangingPunct="1"/>
            <a:r>
              <a:rPr lang="en-US" altLang="zh-TW" dirty="0">
                <a:ea typeface="新細明體" pitchFamily="18" charset="-120"/>
              </a:rPr>
              <a:t>One color with black background</a:t>
            </a:r>
          </a:p>
          <a:p>
            <a:pPr lvl="1" eaLnBrk="1" hangingPunct="1"/>
            <a:r>
              <a:rPr lang="en-US" altLang="zh-TW" dirty="0">
                <a:ea typeface="新細明體" pitchFamily="18" charset="-120"/>
              </a:rPr>
              <a:t>Grayscale</a:t>
            </a:r>
          </a:p>
          <a:p>
            <a:pPr lvl="2" eaLnBrk="1" hangingPunct="1"/>
            <a:r>
              <a:rPr lang="en-US" altLang="zh-TW" dirty="0">
                <a:ea typeface="新細明體" pitchFamily="18" charset="-120"/>
              </a:rPr>
              <a:t>Varying degrees of gray</a:t>
            </a:r>
          </a:p>
          <a:p>
            <a:pPr lvl="1" eaLnBrk="1" hangingPunct="1"/>
            <a:r>
              <a:rPr lang="en-US" altLang="zh-TW" dirty="0">
                <a:ea typeface="新細明體" pitchFamily="18" charset="-120"/>
              </a:rPr>
              <a:t>Color</a:t>
            </a:r>
          </a:p>
          <a:p>
            <a:pPr lvl="2" eaLnBrk="1" hangingPunct="1"/>
            <a:r>
              <a:rPr lang="en-US" altLang="zh-TW" dirty="0">
                <a:ea typeface="新細明體" pitchFamily="18" charset="-120"/>
              </a:rPr>
              <a:t>Display 4 to 16 million colors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Cathode Ray Tube (CRT)</a:t>
            </a:r>
          </a:p>
        </p:txBody>
      </p:sp>
      <p:sp>
        <p:nvSpPr>
          <p:cNvPr id="6147" name="Rectangle 3"/>
          <p:cNvSpPr>
            <a:spLocks noGrp="1" noChangeArrowheads="1"/>
          </p:cNvSpPr>
          <p:nvPr>
            <p:ph type="body" idx="1"/>
          </p:nvPr>
        </p:nvSpPr>
        <p:spPr/>
        <p:txBody>
          <a:bodyPr/>
          <a:lstStyle/>
          <a:p>
            <a:r>
              <a:rPr lang="en-US" altLang="zh-TW" dirty="0">
                <a:ea typeface="新細明體" pitchFamily="18" charset="-120"/>
              </a:rPr>
              <a:t>Most common type of monitor</a:t>
            </a:r>
          </a:p>
          <a:p>
            <a:pPr lvl="1" eaLnBrk="1" hangingPunct="1"/>
            <a:endParaRPr lang="zh-TW" altLang="en-US" dirty="0">
              <a:ea typeface="新細明體" pitchFamily="18" charset="-120"/>
            </a:endParaRPr>
          </a:p>
        </p:txBody>
      </p:sp>
      <p:pic>
        <p:nvPicPr>
          <p:cNvPr id="6149" name="Picture 4"/>
          <p:cNvPicPr>
            <a:picLocks noChangeAspect="1" noChangeArrowheads="1"/>
          </p:cNvPicPr>
          <p:nvPr/>
        </p:nvPicPr>
        <p:blipFill>
          <a:blip r:embed="rId2" cstate="print"/>
          <a:srcRect/>
          <a:stretch>
            <a:fillRect/>
          </a:stretch>
        </p:blipFill>
        <p:spPr bwMode="auto">
          <a:xfrm>
            <a:off x="3048000" y="3962400"/>
            <a:ext cx="2295525" cy="2295525"/>
          </a:xfrm>
          <a:prstGeom prst="rect">
            <a:avLst/>
          </a:prstGeom>
          <a:noFill/>
          <a:ln w="9525">
            <a:noFill/>
            <a:miter lim="800000"/>
            <a:headEnd/>
            <a:tailEnd/>
          </a:ln>
        </p:spPr>
      </p:pic>
      <p:pic>
        <p:nvPicPr>
          <p:cNvPr id="6150" name="Picture 4"/>
          <p:cNvPicPr>
            <a:picLocks noChangeAspect="1" noChangeArrowheads="1"/>
          </p:cNvPicPr>
          <p:nvPr/>
        </p:nvPicPr>
        <p:blipFill>
          <a:blip r:embed="rId3" cstate="print"/>
          <a:srcRect/>
          <a:stretch>
            <a:fillRect/>
          </a:stretch>
        </p:blipFill>
        <p:spPr bwMode="auto">
          <a:xfrm>
            <a:off x="685800" y="4191000"/>
            <a:ext cx="2143125" cy="2143125"/>
          </a:xfrm>
          <a:prstGeom prst="rect">
            <a:avLst/>
          </a:prstGeom>
          <a:noFill/>
          <a:ln w="9525">
            <a:noFill/>
            <a:miter lim="800000"/>
            <a:headEnd/>
            <a:tailEnd/>
          </a:ln>
        </p:spPr>
      </p:pic>
      <p:pic>
        <p:nvPicPr>
          <p:cNvPr id="6151" name="Picture 5"/>
          <p:cNvPicPr>
            <a:picLocks noChangeAspect="1" noChangeArrowheads="1"/>
          </p:cNvPicPr>
          <p:nvPr/>
        </p:nvPicPr>
        <p:blipFill>
          <a:blip r:embed="rId4" cstate="print"/>
          <a:srcRect/>
          <a:stretch>
            <a:fillRect/>
          </a:stretch>
        </p:blipFill>
        <p:spPr bwMode="auto">
          <a:xfrm>
            <a:off x="5410200" y="4114800"/>
            <a:ext cx="2387600" cy="2309813"/>
          </a:xfrm>
          <a:prstGeom prst="rect">
            <a:avLst/>
          </a:prstGeom>
          <a:noFill/>
          <a:ln w="9525">
            <a:noFill/>
            <a:miter lim="800000"/>
            <a:headEnd/>
            <a:tailEnd/>
          </a:ln>
        </p:spPr>
      </p:pic>
      <p:sp>
        <p:nvSpPr>
          <p:cNvPr id="8"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6</a:t>
            </a:fld>
            <a:endParaRPr lang="en-US" dirty="0"/>
          </a:p>
        </p:txBody>
      </p:sp>
      <p:pic>
        <p:nvPicPr>
          <p:cNvPr id="2050" name="Picture 2"/>
          <p:cNvPicPr>
            <a:picLocks noChangeAspect="1" noChangeArrowheads="1"/>
          </p:cNvPicPr>
          <p:nvPr/>
        </p:nvPicPr>
        <p:blipFill>
          <a:blip r:embed="rId5" cstate="print"/>
          <a:srcRect/>
          <a:stretch>
            <a:fillRect/>
          </a:stretch>
        </p:blipFill>
        <p:spPr bwMode="auto">
          <a:xfrm>
            <a:off x="4267200" y="1676400"/>
            <a:ext cx="2362200" cy="2362200"/>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a:off x="457200" y="1752600"/>
            <a:ext cx="2971800" cy="224484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How CRT creates an image</a:t>
            </a:r>
          </a:p>
        </p:txBody>
      </p:sp>
      <p:sp>
        <p:nvSpPr>
          <p:cNvPr id="6147" name="Rectangle 3"/>
          <p:cNvSpPr>
            <a:spLocks noGrp="1" noChangeArrowheads="1"/>
          </p:cNvSpPr>
          <p:nvPr>
            <p:ph type="body" idx="1"/>
          </p:nvPr>
        </p:nvSpPr>
        <p:spPr>
          <a:xfrm>
            <a:off x="304800" y="1219200"/>
            <a:ext cx="3886200" cy="5410200"/>
          </a:xfrm>
        </p:spPr>
        <p:txBody>
          <a:bodyPr>
            <a:normAutofit fontScale="92500"/>
          </a:bodyPr>
          <a:lstStyle/>
          <a:p>
            <a:r>
              <a:rPr lang="en-US" altLang="zh-TW" dirty="0">
                <a:ea typeface="新細明體" pitchFamily="18" charset="-120"/>
              </a:rPr>
              <a:t>Electron gun shoots streams of electrons towards the screen.</a:t>
            </a:r>
          </a:p>
          <a:p>
            <a:r>
              <a:rPr lang="en-US" altLang="zh-TW" dirty="0">
                <a:ea typeface="新細明體" pitchFamily="18" charset="-120"/>
              </a:rPr>
              <a:t>Magnetic yoke guides the streams of electrons across and down the screen.</a:t>
            </a:r>
          </a:p>
          <a:p>
            <a:r>
              <a:rPr lang="en-US" altLang="zh-TW" dirty="0">
                <a:ea typeface="新細明體" pitchFamily="18" charset="-120"/>
              </a:rPr>
              <a:t>Phosphors dots on the back of the screen glow when the electron beams hit them.</a:t>
            </a:r>
          </a:p>
          <a:p>
            <a:endParaRPr lang="en-US" altLang="zh-TW" dirty="0">
              <a:ea typeface="新細明體" pitchFamily="18" charset="-120"/>
            </a:endParaRPr>
          </a:p>
          <a:p>
            <a:pPr lvl="1" eaLnBrk="1" hangingPunct="1"/>
            <a:endParaRPr lang="zh-TW" altLang="en-US" dirty="0">
              <a:ea typeface="新細明體" pitchFamily="18" charset="-120"/>
            </a:endParaRPr>
          </a:p>
        </p:txBody>
      </p:sp>
      <p:sp>
        <p:nvSpPr>
          <p:cNvPr id="8"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7</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4038600" y="1219200"/>
            <a:ext cx="3914775" cy="43513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CRT Color</a:t>
            </a:r>
          </a:p>
        </p:txBody>
      </p:sp>
      <p:sp>
        <p:nvSpPr>
          <p:cNvPr id="7171" name="Rectangle 3"/>
          <p:cNvSpPr>
            <a:spLocks noGrp="1" noChangeArrowheads="1"/>
          </p:cNvSpPr>
          <p:nvPr>
            <p:ph type="body" idx="1"/>
          </p:nvPr>
        </p:nvSpPr>
        <p:spPr/>
        <p:txBody>
          <a:bodyPr/>
          <a:lstStyle/>
          <a:p>
            <a:r>
              <a:rPr lang="en-US" altLang="zh-TW" dirty="0">
                <a:ea typeface="新細明體" pitchFamily="18" charset="-120"/>
              </a:rPr>
              <a:t>Phosphor dots arranged in triads</a:t>
            </a:r>
          </a:p>
          <a:p>
            <a:r>
              <a:rPr lang="en-US" altLang="zh-TW" dirty="0">
                <a:ea typeface="新細明體" pitchFamily="18" charset="-120"/>
              </a:rPr>
              <a:t>Red, green, and blue dots</a:t>
            </a:r>
          </a:p>
          <a:p>
            <a:r>
              <a:rPr lang="en-US" altLang="zh-TW" dirty="0">
                <a:ea typeface="新細明體" pitchFamily="18" charset="-120"/>
              </a:rPr>
              <a:t>Three colors blend to make colors</a:t>
            </a:r>
          </a:p>
          <a:p>
            <a:r>
              <a:rPr lang="en-US" altLang="zh-TW" dirty="0">
                <a:ea typeface="新細明體" pitchFamily="18" charset="-120"/>
              </a:rPr>
              <a:t>Varying the intensity creates new colors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CRT Disadvantages</a:t>
            </a:r>
          </a:p>
        </p:txBody>
      </p:sp>
      <p:sp>
        <p:nvSpPr>
          <p:cNvPr id="10243" name="Rectangle 3"/>
          <p:cNvSpPr>
            <a:spLocks noGrp="1" noChangeArrowheads="1"/>
          </p:cNvSpPr>
          <p:nvPr>
            <p:ph type="body" idx="1"/>
          </p:nvPr>
        </p:nvSpPr>
        <p:spPr>
          <a:xfrm>
            <a:off x="381000" y="1219200"/>
            <a:ext cx="7239000" cy="4835525"/>
          </a:xfrm>
        </p:spPr>
        <p:txBody>
          <a:bodyPr/>
          <a:lstStyle/>
          <a:p>
            <a:r>
              <a:rPr lang="en-US" altLang="zh-TW" dirty="0">
                <a:ea typeface="新細明體" pitchFamily="18" charset="-120"/>
              </a:rPr>
              <a:t>Very large </a:t>
            </a:r>
          </a:p>
          <a:p>
            <a:endParaRPr lang="en-US" altLang="zh-TW" dirty="0">
              <a:ea typeface="新細明體" pitchFamily="18" charset="-120"/>
            </a:endParaRPr>
          </a:p>
          <a:p>
            <a:r>
              <a:rPr lang="en-US" altLang="zh-TW" dirty="0">
                <a:ea typeface="新細明體" pitchFamily="18" charset="-120"/>
              </a:rPr>
              <a:t>Very heavy</a:t>
            </a:r>
          </a:p>
          <a:p>
            <a:endParaRPr lang="en-US" altLang="zh-TW" dirty="0">
              <a:ea typeface="新細明體" pitchFamily="18" charset="-120"/>
            </a:endParaRPr>
          </a:p>
          <a:p>
            <a:r>
              <a:rPr lang="en-US" altLang="zh-TW" dirty="0">
                <a:ea typeface="新細明體" pitchFamily="18" charset="-120"/>
              </a:rPr>
              <a:t>Use a lot of electricity</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9</a:t>
            </a:fld>
            <a:endParaRPr lang="en-US" dirty="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7065</TotalTime>
  <Words>2129</Words>
  <Application>Microsoft Office PowerPoint</Application>
  <PresentationFormat>On-screen Show (4:3)</PresentationFormat>
  <Paragraphs>297</Paragraphs>
  <Slides>30</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Batang</vt:lpstr>
      <vt:lpstr>Arial</vt:lpstr>
      <vt:lpstr>Garamond</vt:lpstr>
      <vt:lpstr>Google Sans</vt:lpstr>
      <vt:lpstr>LucidaSansUnicode</vt:lpstr>
      <vt:lpstr>Times New Roman</vt:lpstr>
      <vt:lpstr>Wingdings</vt:lpstr>
      <vt:lpstr>Edge</vt:lpstr>
      <vt:lpstr>CSC 101 Introduction to Computing  Lecture 6 </vt:lpstr>
      <vt:lpstr>Last Lecture Summary II</vt:lpstr>
      <vt:lpstr>Output Devices</vt:lpstr>
      <vt:lpstr>Outline</vt:lpstr>
      <vt:lpstr>Monitors</vt:lpstr>
      <vt:lpstr>Cathode Ray Tube (CRT)</vt:lpstr>
      <vt:lpstr>How CRT creates an image</vt:lpstr>
      <vt:lpstr>CRT Color</vt:lpstr>
      <vt:lpstr>CRT Disadvantages</vt:lpstr>
      <vt:lpstr>Liquid Crystal Display (LCD)</vt:lpstr>
      <vt:lpstr>Drawbacks of LCD</vt:lpstr>
      <vt:lpstr>Plasma Display Panel (PDP)</vt:lpstr>
      <vt:lpstr>Comparing Monitors</vt:lpstr>
      <vt:lpstr>Size of Monitor</vt:lpstr>
      <vt:lpstr>Resolution</vt:lpstr>
      <vt:lpstr>Various Screen Resolution</vt:lpstr>
      <vt:lpstr>Refresh Rate</vt:lpstr>
      <vt:lpstr>Dot Pitch</vt:lpstr>
      <vt:lpstr>Video Cards</vt:lpstr>
      <vt:lpstr>Ergonomics and Monitors</vt:lpstr>
      <vt:lpstr>Ergonomics and Monitors</vt:lpstr>
      <vt:lpstr>Electronic Magnetic field (EMF)</vt:lpstr>
      <vt:lpstr>Data Projectors</vt:lpstr>
      <vt:lpstr>LCD Projectors</vt:lpstr>
      <vt:lpstr>Sound Systems</vt:lpstr>
      <vt:lpstr>Sound Cards</vt:lpstr>
      <vt:lpstr>Headphones and Headsets</vt:lpstr>
      <vt:lpstr>Summary</vt:lpstr>
      <vt:lpstr>Summary</vt:lpstr>
      <vt:lpstr>Recommended Websites</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390</cp:revision>
  <dcterms:created xsi:type="dcterms:W3CDTF">2004-10-06T00:41:44Z</dcterms:created>
  <dcterms:modified xsi:type="dcterms:W3CDTF">2023-10-29T04:20:29Z</dcterms:modified>
</cp:coreProperties>
</file>