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9"/>
  </p:notesMasterIdLst>
  <p:sldIdLst>
    <p:sldId id="306" r:id="rId2"/>
    <p:sldId id="378" r:id="rId3"/>
    <p:sldId id="377" r:id="rId4"/>
    <p:sldId id="458" r:id="rId5"/>
    <p:sldId id="459" r:id="rId6"/>
    <p:sldId id="442" r:id="rId7"/>
    <p:sldId id="487" r:id="rId8"/>
    <p:sldId id="443" r:id="rId9"/>
    <p:sldId id="444" r:id="rId10"/>
    <p:sldId id="460" r:id="rId11"/>
    <p:sldId id="445" r:id="rId12"/>
    <p:sldId id="461" r:id="rId13"/>
    <p:sldId id="465" r:id="rId14"/>
    <p:sldId id="486" r:id="rId15"/>
    <p:sldId id="466" r:id="rId16"/>
    <p:sldId id="481" r:id="rId17"/>
    <p:sldId id="462" r:id="rId18"/>
    <p:sldId id="464" r:id="rId19"/>
    <p:sldId id="446" r:id="rId20"/>
    <p:sldId id="470" r:id="rId21"/>
    <p:sldId id="447" r:id="rId22"/>
    <p:sldId id="469" r:id="rId23"/>
    <p:sldId id="471" r:id="rId24"/>
    <p:sldId id="472" r:id="rId25"/>
    <p:sldId id="449" r:id="rId26"/>
    <p:sldId id="468" r:id="rId27"/>
    <p:sldId id="450" r:id="rId28"/>
    <p:sldId id="473" r:id="rId29"/>
    <p:sldId id="474" r:id="rId30"/>
    <p:sldId id="482" r:id="rId31"/>
    <p:sldId id="452" r:id="rId32"/>
    <p:sldId id="489" r:id="rId33"/>
    <p:sldId id="483" r:id="rId34"/>
    <p:sldId id="453" r:id="rId35"/>
    <p:sldId id="454" r:id="rId36"/>
    <p:sldId id="456" r:id="rId37"/>
    <p:sldId id="476" r:id="rId38"/>
    <p:sldId id="477" r:id="rId39"/>
    <p:sldId id="478" r:id="rId40"/>
    <p:sldId id="490" r:id="rId41"/>
    <p:sldId id="457" r:id="rId42"/>
    <p:sldId id="485" r:id="rId43"/>
    <p:sldId id="484" r:id="rId44"/>
    <p:sldId id="475" r:id="rId45"/>
    <p:sldId id="480" r:id="rId46"/>
    <p:sldId id="479" r:id="rId47"/>
    <p:sldId id="44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autoAdjust="0"/>
    <p:restoredTop sz="69533" autoAdjust="0"/>
  </p:normalViewPr>
  <p:slideViewPr>
    <p:cSldViewPr>
      <p:cViewPr varScale="1">
        <p:scale>
          <a:sx n="50" d="100"/>
          <a:sy n="50" d="100"/>
        </p:scale>
        <p:origin x="177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3541359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chtarget.com/whatis/definition/hard-copy-printout"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ww.techtarget.com/whatis/definition/dots-per-inch-dpi" TargetMode="External"/><Relationship Id="rId4" Type="http://schemas.openxmlformats.org/officeDocument/2006/relationships/hyperlink" Target="https://www.techtarget.com/whatis/definition/resolutio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Printer_(compu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en.wikipedia.org/wiki/Line_printer#cite_note-x1620.1443-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encyclopedia.com/computing/dictionaries-thesauruses-pictures-and-press-releases/impact-printer" TargetMode="External"/><Relationship Id="rId7" Type="http://schemas.openxmlformats.org/officeDocument/2006/relationships/hyperlink" Target="https://www.encyclopedia.com/computing/dictionaries-thesauruses-pictures-and-press-releases/drum-printer"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encyclopedia.com/computing/dictionaries-thesauruses-pictures-and-press-releases/train-printer" TargetMode="External"/><Relationship Id="rId5" Type="http://schemas.openxmlformats.org/officeDocument/2006/relationships/hyperlink" Target="https://www.encyclopedia.com/computing/dictionaries-thesauruses-pictures-and-press-releases/chain-printer" TargetMode="External"/><Relationship Id="rId4" Type="http://schemas.openxmlformats.org/officeDocument/2006/relationships/hyperlink" Target="https://www.encyclopedia.com/science-and-technology/computers-and-electrical-engineering/computers-and-computing/line-printer#1O11lineprint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534315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17</a:t>
            </a:fld>
            <a:endParaRPr lang="en-US" altLang="zh-TW"/>
          </a:p>
        </p:txBody>
      </p:sp>
    </p:spTree>
    <p:extLst>
      <p:ext uri="{BB962C8B-B14F-4D97-AF65-F5344CB8AC3E}">
        <p14:creationId xmlns:p14="http://schemas.microsoft.com/office/powerpoint/2010/main" val="3837759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18</a:t>
            </a:fld>
            <a:endParaRPr lang="en-US" altLang="zh-TW"/>
          </a:p>
        </p:txBody>
      </p:sp>
    </p:spTree>
    <p:extLst>
      <p:ext uri="{BB962C8B-B14F-4D97-AF65-F5344CB8AC3E}">
        <p14:creationId xmlns:p14="http://schemas.microsoft.com/office/powerpoint/2010/main" val="3203749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9246EE0-8D5A-494B-86B8-DA29423FCAAE}" type="slidenum">
              <a:rPr lang="en-US" smtClean="0"/>
              <a:pPr/>
              <a:t>19</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cs typeface="Times" pitchFamily="18" charset="0"/>
              </a:rPr>
              <a:t>Nearly all of the electronics for the printer is kept in the ink cartridge. Thus, when the cartridge is replaced the printing components of the printer are replaced. Refilling cartridges is OK, but should not be reused more than 2-3 times.</a:t>
            </a:r>
            <a:r>
              <a:rPr lang="en-US" dirty="0"/>
              <a:t> </a:t>
            </a:r>
          </a:p>
          <a:p>
            <a:pPr algn="l"/>
            <a:r>
              <a:rPr lang="en-US" b="0" i="0" dirty="0">
                <a:solidFill>
                  <a:srgbClr val="666666"/>
                </a:solidFill>
                <a:effectLst/>
                <a:latin typeface="Arial" panose="020B0604020202020204" pitchFamily="34" charset="0"/>
              </a:rPr>
              <a:t>An </a:t>
            </a:r>
            <a:r>
              <a:rPr lang="en-US" b="1" i="0" dirty="0">
                <a:solidFill>
                  <a:srgbClr val="666666"/>
                </a:solidFill>
                <a:effectLst/>
                <a:latin typeface="Arial" panose="020B0604020202020204" pitchFamily="34" charset="0"/>
              </a:rPr>
              <a:t>inkjet printer </a:t>
            </a:r>
            <a:r>
              <a:rPr lang="en-US" b="0" i="0" dirty="0">
                <a:solidFill>
                  <a:srgbClr val="666666"/>
                </a:solidFill>
                <a:effectLst/>
                <a:latin typeface="Arial" panose="020B0604020202020204" pitchFamily="34" charset="0"/>
              </a:rPr>
              <a:t>is a computer peripheral that produces </a:t>
            </a:r>
            <a:r>
              <a:rPr lang="en-US" b="0" i="0" u="sng" dirty="0">
                <a:solidFill>
                  <a:srgbClr val="007CAD"/>
                </a:solidFill>
                <a:effectLst/>
                <a:latin typeface="Arial" panose="020B0604020202020204" pitchFamily="34" charset="0"/>
                <a:hlinkClick r:id="rId3"/>
              </a:rPr>
              <a:t>hard copies</a:t>
            </a:r>
            <a:r>
              <a:rPr lang="en-US" b="0" i="0" dirty="0">
                <a:solidFill>
                  <a:srgbClr val="666666"/>
                </a:solidFill>
                <a:effectLst/>
                <a:latin typeface="Arial" panose="020B0604020202020204" pitchFamily="34" charset="0"/>
              </a:rPr>
              <a:t> of a text document or photo by spraying droplets of ink onto paper.</a:t>
            </a:r>
          </a:p>
          <a:p>
            <a:pPr algn="l"/>
            <a:r>
              <a:rPr lang="en-US" b="0" i="0" dirty="0">
                <a:solidFill>
                  <a:srgbClr val="666666"/>
                </a:solidFill>
                <a:effectLst/>
                <a:latin typeface="Arial" panose="020B0604020202020204" pitchFamily="34" charset="0"/>
              </a:rPr>
              <a:t>A typical inkjet printer can produce color printing copies with a </a:t>
            </a:r>
            <a:r>
              <a:rPr lang="en-US" b="0" i="0" u="sng" dirty="0">
                <a:solidFill>
                  <a:srgbClr val="007CAD"/>
                </a:solidFill>
                <a:effectLst/>
                <a:latin typeface="Arial" panose="020B0604020202020204" pitchFamily="34" charset="0"/>
                <a:hlinkClick r:id="rId4"/>
              </a:rPr>
              <a:t>resolution</a:t>
            </a:r>
            <a:r>
              <a:rPr lang="en-US" b="0" i="0" dirty="0">
                <a:solidFill>
                  <a:srgbClr val="666666"/>
                </a:solidFill>
                <a:effectLst/>
                <a:latin typeface="Arial" panose="020B0604020202020204" pitchFamily="34" charset="0"/>
              </a:rPr>
              <a:t> of 1200 x 1440 </a:t>
            </a:r>
            <a:r>
              <a:rPr lang="en-US" b="0" i="0" u="sng" dirty="0">
                <a:solidFill>
                  <a:srgbClr val="007CAD"/>
                </a:solidFill>
                <a:effectLst/>
                <a:latin typeface="Arial" panose="020B0604020202020204" pitchFamily="34" charset="0"/>
                <a:hlinkClick r:id="rId5"/>
              </a:rPr>
              <a:t>dpi</a:t>
            </a:r>
            <a:r>
              <a:rPr lang="en-US" b="0" i="0" dirty="0">
                <a:solidFill>
                  <a:srgbClr val="666666"/>
                </a:solidFill>
                <a:effectLst/>
                <a:latin typeface="Arial" panose="020B0604020202020204" pitchFamily="34" charset="0"/>
              </a:rPr>
              <a:t>. This is high enough for printing photos larger than 5 x 7 inches, however, for a project requiring high print quality on a larger scale, there are inkjet printers that provide up to 5760 x 1440 dpi.</a:t>
            </a:r>
          </a:p>
          <a:p>
            <a:pPr eaLnBrk="1" hangingPunct="1"/>
            <a:endParaRPr lang="en-US" dirty="0"/>
          </a:p>
        </p:txBody>
      </p:sp>
    </p:spTree>
    <p:extLst>
      <p:ext uri="{BB962C8B-B14F-4D97-AF65-F5344CB8AC3E}">
        <p14:creationId xmlns:p14="http://schemas.microsoft.com/office/powerpoint/2010/main" val="326299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23232"/>
                </a:solidFill>
                <a:effectLst/>
                <a:latin typeface="Arial" panose="020B0604020202020204" pitchFamily="34" charset="0"/>
              </a:rPr>
              <a:t>How do inkjet printers work?</a:t>
            </a:r>
          </a:p>
          <a:p>
            <a:pPr algn="l"/>
            <a:r>
              <a:rPr lang="en-US" b="0" i="0" dirty="0">
                <a:solidFill>
                  <a:srgbClr val="666666"/>
                </a:solidFill>
                <a:effectLst/>
                <a:latin typeface="Arial" panose="020B0604020202020204" pitchFamily="34" charset="0"/>
              </a:rPr>
              <a:t>In the inkjet printing mechanism, the print head has several tiny nozzles, also called jets. As the paper moves past the print head, the nozzles spray the ink onto it, forming the characters and images.</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20</a:t>
            </a:fld>
            <a:endParaRPr lang="en-US" altLang="zh-TW"/>
          </a:p>
        </p:txBody>
      </p:sp>
    </p:spTree>
    <p:extLst>
      <p:ext uri="{BB962C8B-B14F-4D97-AF65-F5344CB8AC3E}">
        <p14:creationId xmlns:p14="http://schemas.microsoft.com/office/powerpoint/2010/main" val="1061641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C2C2C"/>
                </a:solidFill>
                <a:effectLst/>
                <a:latin typeface="-apple-system"/>
              </a:rPr>
              <a:t>Advantages of Inkjet Printer</a:t>
            </a:r>
          </a:p>
          <a:p>
            <a:pPr algn="l">
              <a:buFont typeface="+mj-lt"/>
              <a:buAutoNum type="arabicPeriod"/>
            </a:pPr>
            <a:r>
              <a:rPr lang="en-US" b="1" i="0" dirty="0">
                <a:solidFill>
                  <a:srgbClr val="2C2C2C"/>
                </a:solidFill>
                <a:effectLst/>
                <a:latin typeface="-apple-system"/>
              </a:rPr>
              <a:t>High-Quality Prints</a:t>
            </a:r>
            <a:r>
              <a:rPr lang="en-US" b="0" i="0" dirty="0">
                <a:solidFill>
                  <a:srgbClr val="2C2C2C"/>
                </a:solidFill>
                <a:effectLst/>
                <a:latin typeface="-apple-system"/>
              </a:rPr>
              <a:t> – Inkjet printers produce high-quality prints that are sharp, clear and vibrant, making them great for printing photos, graphics, and other types of visual content.</a:t>
            </a:r>
          </a:p>
          <a:p>
            <a:pPr algn="l">
              <a:buFont typeface="+mj-lt"/>
              <a:buAutoNum type="arabicPeriod"/>
            </a:pPr>
            <a:r>
              <a:rPr lang="en-US" b="1" i="0" dirty="0">
                <a:solidFill>
                  <a:srgbClr val="2C2C2C"/>
                </a:solidFill>
                <a:effectLst/>
                <a:latin typeface="-apple-system"/>
              </a:rPr>
              <a:t>Versatile</a:t>
            </a:r>
            <a:r>
              <a:rPr lang="en-US" b="0" i="0" dirty="0">
                <a:solidFill>
                  <a:srgbClr val="2C2C2C"/>
                </a:solidFill>
                <a:effectLst/>
                <a:latin typeface="-apple-system"/>
              </a:rPr>
              <a:t> – Inkjet printers can print on a variety of paper types and sizes, including glossy photo paper, cardstock, and even fabric, making them a versatile option for printing a wide range of documents.</a:t>
            </a:r>
          </a:p>
          <a:p>
            <a:pPr algn="l">
              <a:buFont typeface="+mj-lt"/>
              <a:buAutoNum type="arabicPeriod"/>
            </a:pPr>
            <a:r>
              <a:rPr lang="en-US" b="1" i="0" dirty="0">
                <a:solidFill>
                  <a:srgbClr val="2C2C2C"/>
                </a:solidFill>
                <a:effectLst/>
                <a:latin typeface="-apple-system"/>
              </a:rPr>
              <a:t>Affordable</a:t>
            </a:r>
            <a:r>
              <a:rPr lang="en-US" b="0" i="0" dirty="0">
                <a:solidFill>
                  <a:srgbClr val="2C2C2C"/>
                </a:solidFill>
                <a:effectLst/>
                <a:latin typeface="-apple-system"/>
              </a:rPr>
              <a:t> – Inkjet printers are relatively inexpensive to purchase and operate, making them a cost-effective option, especially for personal or home use.</a:t>
            </a:r>
          </a:p>
          <a:p>
            <a:pPr algn="l">
              <a:buFont typeface="+mj-lt"/>
              <a:buAutoNum type="arabicPeriod"/>
            </a:pPr>
            <a:r>
              <a:rPr lang="en-US" b="1" i="0" dirty="0">
                <a:solidFill>
                  <a:srgbClr val="2C2C2C"/>
                </a:solidFill>
                <a:effectLst/>
                <a:latin typeface="-apple-system"/>
              </a:rPr>
              <a:t>Low noise level</a:t>
            </a:r>
            <a:r>
              <a:rPr lang="en-US" b="0" i="0" dirty="0">
                <a:solidFill>
                  <a:srgbClr val="2C2C2C"/>
                </a:solidFill>
                <a:effectLst/>
                <a:latin typeface="-apple-system"/>
              </a:rPr>
              <a:t> – Inkjet printers are less noisy than other types of printers, which can be an advantage in a quiet home or office environment.</a:t>
            </a:r>
          </a:p>
          <a:p>
            <a:pPr algn="l">
              <a:buFont typeface="+mj-lt"/>
              <a:buAutoNum type="arabicPeriod"/>
            </a:pPr>
            <a:r>
              <a:rPr lang="en-US" b="1" i="0" dirty="0">
                <a:solidFill>
                  <a:srgbClr val="2C2C2C"/>
                </a:solidFill>
                <a:effectLst/>
                <a:latin typeface="-apple-system"/>
              </a:rPr>
              <a:t>Networking capability</a:t>
            </a:r>
            <a:r>
              <a:rPr lang="en-US" b="0" i="0" dirty="0">
                <a:solidFill>
                  <a:srgbClr val="2C2C2C"/>
                </a:solidFill>
                <a:effectLst/>
                <a:latin typeface="-apple-system"/>
              </a:rPr>
              <a:t> – Many inkjet printers come with built-in networking capabilities, this means that they can connect to the internet and can be accessed by multiple users. This makes it perfect for home use where multiple people need to access the printer.</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23</a:t>
            </a:fld>
            <a:endParaRPr lang="en-US" altLang="zh-TW"/>
          </a:p>
        </p:txBody>
      </p:sp>
    </p:spTree>
    <p:extLst>
      <p:ext uri="{BB962C8B-B14F-4D97-AF65-F5344CB8AC3E}">
        <p14:creationId xmlns:p14="http://schemas.microsoft.com/office/powerpoint/2010/main" val="107641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C2C2C"/>
                </a:solidFill>
                <a:effectLst/>
                <a:latin typeface="-apple-system"/>
              </a:rPr>
              <a:t>Disadvantages of Inkjet Printer</a:t>
            </a:r>
          </a:p>
          <a:p>
            <a:pPr algn="l">
              <a:buFont typeface="+mj-lt"/>
              <a:buAutoNum type="arabicPeriod"/>
            </a:pPr>
            <a:r>
              <a:rPr lang="en-US" b="1" i="0" dirty="0">
                <a:solidFill>
                  <a:srgbClr val="2C2C2C"/>
                </a:solidFill>
                <a:effectLst/>
                <a:latin typeface="-apple-system"/>
              </a:rPr>
              <a:t>High cost of ink</a:t>
            </a:r>
            <a:r>
              <a:rPr lang="en-US" b="0" i="0" dirty="0">
                <a:solidFill>
                  <a:srgbClr val="2C2C2C"/>
                </a:solidFill>
                <a:effectLst/>
                <a:latin typeface="-apple-system"/>
              </a:rPr>
              <a:t> – Inkjet printers use ink cartridges that need to be replaced over time, and they can be expensive, especially if you print frequently or in high volumes.</a:t>
            </a:r>
          </a:p>
          <a:p>
            <a:pPr algn="l">
              <a:buFont typeface="+mj-lt"/>
              <a:buAutoNum type="arabicPeriod"/>
            </a:pPr>
            <a:r>
              <a:rPr lang="en-US" b="1" i="0" dirty="0">
                <a:solidFill>
                  <a:srgbClr val="2C2C2C"/>
                </a:solidFill>
                <a:effectLst/>
                <a:latin typeface="-apple-system"/>
              </a:rPr>
              <a:t>Prone to clogging</a:t>
            </a:r>
            <a:r>
              <a:rPr lang="en-US" b="0" i="0" dirty="0">
                <a:solidFill>
                  <a:srgbClr val="2C2C2C"/>
                </a:solidFill>
                <a:effectLst/>
                <a:latin typeface="-apple-system"/>
              </a:rPr>
              <a:t> – Inkjet printers are more prone to clogging than other types of printers, this can happen if the printer is not used frequently or if the ink cartridges are not replaced on time.</a:t>
            </a:r>
          </a:p>
          <a:p>
            <a:pPr algn="l">
              <a:buFont typeface="+mj-lt"/>
              <a:buAutoNum type="arabicPeriod"/>
            </a:pPr>
            <a:r>
              <a:rPr lang="en-US" b="1" i="0" dirty="0">
                <a:solidFill>
                  <a:srgbClr val="2C2C2C"/>
                </a:solidFill>
                <a:effectLst/>
                <a:latin typeface="-apple-system"/>
              </a:rPr>
              <a:t>Limited paper handling</a:t>
            </a:r>
            <a:r>
              <a:rPr lang="en-US" b="0" i="0" dirty="0">
                <a:solidFill>
                  <a:srgbClr val="2C2C2C"/>
                </a:solidFill>
                <a:effectLst/>
                <a:latin typeface="-apple-system"/>
              </a:rPr>
              <a:t> – Inkjet printers are not well-suited for printing on cardstock, labels, or other types of thicker paper.</a:t>
            </a:r>
          </a:p>
          <a:p>
            <a:pPr algn="l">
              <a:buFont typeface="+mj-lt"/>
              <a:buAutoNum type="arabicPeriod"/>
            </a:pPr>
            <a:r>
              <a:rPr lang="en-US" b="1" i="0" dirty="0">
                <a:solidFill>
                  <a:srgbClr val="2C2C2C"/>
                </a:solidFill>
                <a:effectLst/>
                <a:latin typeface="-apple-system"/>
              </a:rPr>
              <a:t>Not durable</a:t>
            </a:r>
            <a:r>
              <a:rPr lang="en-US" b="0" i="0" dirty="0">
                <a:solidFill>
                  <a:srgbClr val="2C2C2C"/>
                </a:solidFill>
                <a:effectLst/>
                <a:latin typeface="-apple-system"/>
              </a:rPr>
              <a:t> – Inkjet printers have many moving parts and are not built to withstand heavy use, which means they are often less durable than other types of printers.</a:t>
            </a:r>
          </a:p>
          <a:p>
            <a:pPr algn="l">
              <a:buFont typeface="+mj-lt"/>
              <a:buAutoNum type="arabicPeriod"/>
            </a:pPr>
            <a:r>
              <a:rPr lang="en-US" b="1" i="0" dirty="0">
                <a:solidFill>
                  <a:srgbClr val="2C2C2C"/>
                </a:solidFill>
                <a:effectLst/>
                <a:latin typeface="-apple-system"/>
              </a:rPr>
              <a:t>Limited color options</a:t>
            </a:r>
            <a:r>
              <a:rPr lang="en-US" b="0" i="0" dirty="0">
                <a:solidFill>
                  <a:srgbClr val="2C2C2C"/>
                </a:solidFill>
                <a:effectLst/>
                <a:latin typeface="-apple-system"/>
              </a:rPr>
              <a:t> – Inkjet printers are not as good at reproducing color as laser printers, if you’re looking to print color photos or graphics, a laser printer may be a better option.</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24</a:t>
            </a:fld>
            <a:endParaRPr lang="en-US" altLang="zh-TW"/>
          </a:p>
        </p:txBody>
      </p:sp>
    </p:spTree>
    <p:extLst>
      <p:ext uri="{BB962C8B-B14F-4D97-AF65-F5344CB8AC3E}">
        <p14:creationId xmlns:p14="http://schemas.microsoft.com/office/powerpoint/2010/main" val="2012730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E3C06D3-EA63-4F55-83FD-B7E37765ACCD}" type="slidenum">
              <a:rPr lang="en-US" smtClean="0"/>
              <a:pPr/>
              <a:t>25</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cs typeface="Times" pitchFamily="18" charset="0"/>
              </a:rPr>
              <a:t>The laser printer works on a similar process to a photocopier. The first photocopier as we know it today was invented in Astoria NY in 1938 by Chester Carlson and Otto </a:t>
            </a:r>
            <a:r>
              <a:rPr lang="en-US" dirty="0" err="1">
                <a:cs typeface="Times" pitchFamily="18" charset="0"/>
              </a:rPr>
              <a:t>Kornei</a:t>
            </a:r>
            <a:r>
              <a:rPr lang="en-US" dirty="0">
                <a:cs typeface="Times" pitchFamily="18" charset="0"/>
              </a:rPr>
              <a:t>.</a:t>
            </a:r>
            <a:r>
              <a:rPr lang="en-US" dirty="0"/>
              <a:t> </a:t>
            </a:r>
          </a:p>
          <a:p>
            <a:pPr eaLnBrk="1" hangingPunct="1"/>
            <a:r>
              <a:rPr lang="en-US" b="0" i="0" dirty="0">
                <a:solidFill>
                  <a:srgbClr val="202124"/>
                </a:solidFill>
                <a:effectLst/>
                <a:latin typeface="Google Sans"/>
              </a:rPr>
              <a:t>Like a photocopier, laser printers </a:t>
            </a:r>
            <a:r>
              <a:rPr lang="en-US" b="0" i="0" dirty="0">
                <a:solidFill>
                  <a:srgbClr val="040C28"/>
                </a:solidFill>
                <a:effectLst/>
                <a:latin typeface="Google Sans"/>
              </a:rPr>
              <a:t>read the electronic data from your computer and beam this information onto a drum inside the printer, which builds up a pattern of static electricity</a:t>
            </a:r>
            <a:r>
              <a:rPr lang="en-US" b="0" i="0" dirty="0">
                <a:solidFill>
                  <a:srgbClr val="202124"/>
                </a:solidFill>
                <a:effectLst/>
                <a:latin typeface="Google Sans"/>
              </a:rPr>
              <a:t>. This attracts a dry powder called toner onto the paper which is then fused using heated rollers.</a:t>
            </a:r>
            <a:endParaRPr lang="en-US" dirty="0"/>
          </a:p>
        </p:txBody>
      </p:sp>
    </p:spTree>
    <p:extLst>
      <p:ext uri="{BB962C8B-B14F-4D97-AF65-F5344CB8AC3E}">
        <p14:creationId xmlns:p14="http://schemas.microsoft.com/office/powerpoint/2010/main" val="18846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dirty="0">
                <a:solidFill>
                  <a:srgbClr val="131316"/>
                </a:solidFill>
                <a:effectLst/>
                <a:latin typeface="Roboto" panose="02000000000000000000" pitchFamily="2" charset="0"/>
              </a:rPr>
              <a:t>A photo printer is usually an inkjet printer, although it can be a thermal dye printer, which has the ability to print high-quality digital photos and other vibrant color projects. The appeal of being able to print pictures instantly, along with the drop in digital camera prices, has enticed many people to purchase a photo printer. Prior to that, these types of printers were larger, more expensive and generally used only by professionals</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35</a:t>
            </a:fld>
            <a:endParaRPr lang="en-US" altLang="zh-TW"/>
          </a:p>
        </p:txBody>
      </p:sp>
    </p:spTree>
    <p:extLst>
      <p:ext uri="{BB962C8B-B14F-4D97-AF65-F5344CB8AC3E}">
        <p14:creationId xmlns:p14="http://schemas.microsoft.com/office/powerpoint/2010/main" val="1648420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000000"/>
                </a:solidFill>
                <a:effectLst/>
                <a:latin typeface="Montserrat" panose="020F0502020204030204" pitchFamily="2" charset="0"/>
              </a:rPr>
              <a:t>What is Dye Sublimation Printing?</a:t>
            </a:r>
          </a:p>
          <a:p>
            <a:pPr algn="l" fontAlgn="base"/>
            <a:r>
              <a:rPr lang="en-US" b="0" i="0" dirty="0">
                <a:solidFill>
                  <a:srgbClr val="000000"/>
                </a:solidFill>
                <a:effectLst/>
                <a:latin typeface="Montserrat" panose="020F0502020204030204" pitchFamily="2" charset="0"/>
              </a:rPr>
              <a:t>It’s the chemistry behind dye sublimation that makes it the correct technique for printing on polyester and polyester resin coated products. Using a wide-format inkjet printer, dye-sub inks are printed on a special transfer paper. From there, the ink is heat transferred from the paper onto a fabric by using a heat press. The ink changes from a solid to a gas (hence the term “sublimation”) and enters the polyester fibers.</a:t>
            </a:r>
          </a:p>
          <a:p>
            <a:pPr algn="l" fontAlgn="base"/>
            <a:r>
              <a:rPr lang="en-US" b="0" i="0" dirty="0">
                <a:solidFill>
                  <a:srgbClr val="000000"/>
                </a:solidFill>
                <a:effectLst/>
                <a:latin typeface="Montserrat" panose="020F0502020204030204" pitchFamily="2" charset="0"/>
              </a:rPr>
              <a:t>The polymers in the polyester bond when heated, which allows the graphics to quickly become permanently embedded into your materials. As a heated gas, the ink becomes fully infused into the fabric instead of just printed on the surface, resulting in long-lasting, high-quality products.</a:t>
            </a:r>
          </a:p>
          <a:p>
            <a:pPr algn="l" fontAlgn="base"/>
            <a:r>
              <a:rPr lang="en-US" b="0" i="0" dirty="0">
                <a:solidFill>
                  <a:srgbClr val="000000"/>
                </a:solidFill>
                <a:effectLst/>
                <a:latin typeface="Montserrat" panose="020F0502020204030204" pitchFamily="2" charset="0"/>
              </a:rPr>
              <a:t>Compared to inkjet printing on other materials like paper or vinyl, dye sublimation is a more involved process since it involves multiple steps. But don’t worry. With the right knowledge, dye sublimation can be an enjoyable and profitable business. Here’s what you need to know to get started:</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36</a:t>
            </a:fld>
            <a:endParaRPr lang="en-US" altLang="zh-TW"/>
          </a:p>
        </p:txBody>
      </p:sp>
    </p:spTree>
    <p:extLst>
      <p:ext uri="{BB962C8B-B14F-4D97-AF65-F5344CB8AC3E}">
        <p14:creationId xmlns:p14="http://schemas.microsoft.com/office/powerpoint/2010/main" val="3683790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A </a:t>
            </a:r>
            <a:r>
              <a:rPr lang="en-US" b="1" i="0" dirty="0">
                <a:solidFill>
                  <a:srgbClr val="202124"/>
                </a:solidFill>
                <a:effectLst/>
                <a:latin typeface="Google Sans"/>
              </a:rPr>
              <a:t>plotter</a:t>
            </a:r>
            <a:r>
              <a:rPr lang="en-US" b="0" i="0" dirty="0">
                <a:solidFill>
                  <a:srgbClr val="202124"/>
                </a:solidFill>
                <a:effectLst/>
                <a:latin typeface="Google Sans"/>
              </a:rPr>
              <a:t> is </a:t>
            </a:r>
            <a:r>
              <a:rPr lang="en-US" b="0" i="0" dirty="0">
                <a:solidFill>
                  <a:srgbClr val="040C28"/>
                </a:solidFill>
                <a:effectLst/>
                <a:latin typeface="Google Sans"/>
              </a:rPr>
              <a:t>a machine that produces vector graphics drawings</a:t>
            </a:r>
            <a:r>
              <a:rPr lang="en-US" b="0" i="0" dirty="0">
                <a:solidFill>
                  <a:srgbClr val="202124"/>
                </a:solidFill>
                <a:effectLst/>
                <a:latin typeface="Google Sans"/>
              </a:rPr>
              <a:t>. Plotters draw lines on paper using a pen, or in some applications, use a knife to cut a material like vinyl or leather. In the latter case, they are sometimes known as a cutting plotter</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41</a:t>
            </a:fld>
            <a:endParaRPr lang="en-US" altLang="zh-TW"/>
          </a:p>
        </p:txBody>
      </p:sp>
    </p:spTree>
    <p:extLst>
      <p:ext uri="{BB962C8B-B14F-4D97-AF65-F5344CB8AC3E}">
        <p14:creationId xmlns:p14="http://schemas.microsoft.com/office/powerpoint/2010/main" val="182599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57803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44</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598404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45</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4242285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46</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57505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Impact printers create pictures and figures by hitting a device such as a wheel or a print hammer against an inked ribbon.</a:t>
            </a:r>
          </a:p>
          <a:p>
            <a:pPr marL="628650" lvl="1" indent="-171450">
              <a:buFont typeface="Arial" panose="020B0604020202020204" pitchFamily="34" charset="0"/>
              <a:buChar char="•"/>
            </a:pPr>
            <a:r>
              <a:rPr lang="en-US" dirty="0">
                <a:effectLst/>
              </a:rPr>
              <a:t>Impact printers are slower than non impact printers</a:t>
            </a:r>
          </a:p>
          <a:p>
            <a:pPr marL="171450" indent="-171450">
              <a:buFont typeface="Arial" panose="020B0604020202020204" pitchFamily="34" charset="0"/>
              <a:buChar char="•"/>
            </a:pPr>
            <a:r>
              <a:rPr lang="en-US" dirty="0">
                <a:effectLst/>
              </a:rPr>
              <a:t>Non-impact printers create figures and pictures without any connection between the printing device and the paper.</a:t>
            </a:r>
          </a:p>
          <a:p>
            <a:pPr marL="628650" lvl="1" indent="-171450">
              <a:buFont typeface="Arial" panose="020B0604020202020204" pitchFamily="34" charset="0"/>
              <a:buChar char="•"/>
            </a:pPr>
            <a:r>
              <a:rPr lang="en-US" dirty="0">
                <a:effectLst/>
              </a:rPr>
              <a:t>Non impact printers are faster than impact printers</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6</a:t>
            </a:fld>
            <a:endParaRPr lang="en-US" altLang="zh-TW"/>
          </a:p>
        </p:txBody>
      </p:sp>
    </p:spTree>
    <p:extLst>
      <p:ext uri="{BB962C8B-B14F-4D97-AF65-F5344CB8AC3E}">
        <p14:creationId xmlns:p14="http://schemas.microsoft.com/office/powerpoint/2010/main" val="111204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6DE0828-41B9-4117-8EEC-60AFD36F04A0}" type="slidenum">
              <a:rPr lang="en-US" smtClean="0"/>
              <a:pPr/>
              <a:t>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Figure 4B.5 on page 163 provides an excellent rendering of how the print head works. Be sure to refer to the image as you teach.</a:t>
            </a:r>
            <a:r>
              <a:rPr lang="en-US" dirty="0"/>
              <a:t> </a:t>
            </a:r>
          </a:p>
        </p:txBody>
      </p:sp>
    </p:spTree>
    <p:extLst>
      <p:ext uri="{BB962C8B-B14F-4D97-AF65-F5344CB8AC3E}">
        <p14:creationId xmlns:p14="http://schemas.microsoft.com/office/powerpoint/2010/main" val="2371851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6DE0828-41B9-4117-8EEC-60AFD36F04A0}" type="slidenum">
              <a:rPr lang="en-US" smtClean="0"/>
              <a:pPr/>
              <a:t>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Figure 4B.5 on page 163 provides an excellent rendering of how the print head works. Be sure to refer to the image as you teach.</a:t>
            </a:r>
            <a:r>
              <a:rPr lang="en-US" dirty="0"/>
              <a:t> </a:t>
            </a:r>
          </a:p>
        </p:txBody>
      </p:sp>
    </p:spTree>
    <p:extLst>
      <p:ext uri="{BB962C8B-B14F-4D97-AF65-F5344CB8AC3E}">
        <p14:creationId xmlns:p14="http://schemas.microsoft.com/office/powerpoint/2010/main" val="3966077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6DE0828-41B9-4117-8EEC-60AFD36F04A0}" type="slidenum">
              <a:rPr lang="en-US" smtClean="0"/>
              <a:pPr/>
              <a:t>10</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Figure 4B.5 on page 163 provides an excellent rendering of how the print head works. Be sure to refer to the image as you teach.</a:t>
            </a:r>
            <a:r>
              <a:rPr lang="en-US" dirty="0"/>
              <a:t> </a:t>
            </a:r>
          </a:p>
        </p:txBody>
      </p:sp>
    </p:spTree>
    <p:extLst>
      <p:ext uri="{BB962C8B-B14F-4D97-AF65-F5344CB8AC3E}">
        <p14:creationId xmlns:p14="http://schemas.microsoft.com/office/powerpoint/2010/main" val="197302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line printer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3" tooltip="Printer (computing)"/>
              </a:rPr>
              <a:t>prints</a:t>
            </a:r>
            <a:r>
              <a:rPr lang="en-US" b="0" i="0" dirty="0">
                <a:solidFill>
                  <a:srgbClr val="202122"/>
                </a:solidFill>
                <a:effectLst/>
                <a:latin typeface="Arial" panose="020B0604020202020204" pitchFamily="34" charset="0"/>
              </a:rPr>
              <a:t> one entire line of text before advancing to another line. Most early line printers were </a:t>
            </a:r>
            <a:r>
              <a:rPr lang="en-US" b="0" i="0" u="none" strike="noStrike" dirty="0">
                <a:solidFill>
                  <a:srgbClr val="3366CC"/>
                </a:solidFill>
                <a:effectLst/>
                <a:latin typeface="Arial" panose="020B0604020202020204" pitchFamily="34" charset="0"/>
              </a:rPr>
              <a:t>impact printers</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Line printers are mostly associated with </a:t>
            </a:r>
            <a:r>
              <a:rPr lang="en-US" b="0" i="0" u="none" strike="noStrike" dirty="0">
                <a:solidFill>
                  <a:srgbClr val="3366CC"/>
                </a:solidFill>
                <a:effectLst/>
                <a:latin typeface="Arial" panose="020B0604020202020204" pitchFamily="34" charset="0"/>
              </a:rPr>
              <a:t>unit record equipment</a:t>
            </a:r>
            <a:r>
              <a:rPr lang="en-US" b="0" i="0" dirty="0">
                <a:solidFill>
                  <a:srgbClr val="202122"/>
                </a:solidFill>
                <a:effectLst/>
                <a:latin typeface="Arial" panose="020B0604020202020204" pitchFamily="34" charset="0"/>
              </a:rPr>
              <a:t> and the early days of digital computing, but the technology is still in use. Print speeds of 600 lines per minute</a:t>
            </a:r>
            <a:r>
              <a:rPr lang="en-US" b="0" i="0" u="none" strike="noStrike" baseline="30000" dirty="0">
                <a:solidFill>
                  <a:srgbClr val="3366CC"/>
                </a:solidFill>
                <a:effectLst/>
                <a:latin typeface="Arial" panose="020B0604020202020204" pitchFamily="34" charset="0"/>
                <a:hlinkClick r:id="rId4"/>
              </a:rPr>
              <a:t>[3]</a:t>
            </a:r>
            <a:r>
              <a:rPr lang="en-US" b="0" i="0" dirty="0">
                <a:solidFill>
                  <a:srgbClr val="202122"/>
                </a:solidFill>
                <a:effectLst/>
                <a:latin typeface="Arial" panose="020B0604020202020204" pitchFamily="34" charset="0"/>
              </a:rPr>
              <a:t> (approximately 10 pages per minute) were achieved in the 1950s, later increasing to as much as 1200 lpm. Line printers print a complete line at a time and have speeds in the range of 150 to 2500 lines per minute.</a:t>
            </a:r>
          </a:p>
          <a:p>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14</a:t>
            </a:fld>
            <a:endParaRPr lang="en-US" altLang="zh-TW"/>
          </a:p>
        </p:txBody>
      </p:sp>
    </p:spTree>
    <p:extLst>
      <p:ext uri="{BB962C8B-B14F-4D97-AF65-F5344CB8AC3E}">
        <p14:creationId xmlns:p14="http://schemas.microsoft.com/office/powerpoint/2010/main" val="2057856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0" dirty="0">
                <a:solidFill>
                  <a:srgbClr val="575757"/>
                </a:solidFill>
                <a:effectLst/>
                <a:latin typeface="Arial" panose="020B0604020202020204" pitchFamily="34" charset="0"/>
              </a:rPr>
              <a:t>band printer (belt printer)</a:t>
            </a:r>
            <a:r>
              <a:rPr lang="en-US" sz="2000" b="0" i="0" dirty="0">
                <a:solidFill>
                  <a:srgbClr val="575757"/>
                </a:solidFill>
                <a:effectLst/>
                <a:latin typeface="Arial" panose="020B0604020202020204" pitchFamily="34" charset="0"/>
              </a:rPr>
              <a:t> A type of </a:t>
            </a:r>
            <a:r>
              <a:rPr lang="en-US" sz="2000" b="0" i="0" u="none" strike="noStrike" dirty="0">
                <a:solidFill>
                  <a:srgbClr val="00529B"/>
                </a:solidFill>
                <a:effectLst/>
                <a:latin typeface="Arial" panose="020B0604020202020204" pitchFamily="34" charset="0"/>
                <a:hlinkClick r:id="rId3"/>
              </a:rPr>
              <a:t>impact</a:t>
            </a:r>
            <a:r>
              <a:rPr lang="en-US" sz="2000" b="0" i="0" dirty="0">
                <a:solidFill>
                  <a:srgbClr val="575757"/>
                </a:solidFill>
                <a:effectLst/>
                <a:latin typeface="Arial" panose="020B0604020202020204" pitchFamily="34" charset="0"/>
              </a:rPr>
              <a:t> </a:t>
            </a:r>
            <a:r>
              <a:rPr lang="en-US" sz="2000" b="0" i="0" u="none" strike="noStrike" dirty="0">
                <a:solidFill>
                  <a:srgbClr val="00529B"/>
                </a:solidFill>
                <a:effectLst/>
                <a:latin typeface="Arial" panose="020B0604020202020204" pitchFamily="34" charset="0"/>
                <a:hlinkClick r:id="rId4"/>
              </a:rPr>
              <a:t>line printer</a:t>
            </a:r>
            <a:r>
              <a:rPr lang="en-US" sz="2000" b="0" i="0" dirty="0">
                <a:solidFill>
                  <a:srgbClr val="575757"/>
                </a:solidFill>
                <a:effectLst/>
                <a:latin typeface="Arial" panose="020B0604020202020204" pitchFamily="34" charset="0"/>
              </a:rPr>
              <a:t> in which the font – characters and timing marks – is etched on a steel band. The operating principle, involving horizontal movement of the font, is similar to that of the earlier </a:t>
            </a:r>
            <a:r>
              <a:rPr lang="en-US" sz="2000" b="0" i="0" u="none" strike="noStrike" dirty="0">
                <a:solidFill>
                  <a:srgbClr val="00529B"/>
                </a:solidFill>
                <a:effectLst/>
                <a:latin typeface="Arial" panose="020B0604020202020204" pitchFamily="34" charset="0"/>
                <a:hlinkClick r:id="rId5"/>
              </a:rPr>
              <a:t>chain printer</a:t>
            </a:r>
            <a:r>
              <a:rPr lang="en-US" sz="2000" b="0" i="0" dirty="0">
                <a:solidFill>
                  <a:srgbClr val="575757"/>
                </a:solidFill>
                <a:effectLst/>
                <a:latin typeface="Arial" panose="020B0604020202020204" pitchFamily="34" charset="0"/>
              </a:rPr>
              <a:t> and </a:t>
            </a:r>
            <a:r>
              <a:rPr lang="en-US" sz="2000" b="0" i="0" u="none" strike="noStrike" dirty="0">
                <a:solidFill>
                  <a:srgbClr val="00529B"/>
                </a:solidFill>
                <a:effectLst/>
                <a:latin typeface="Arial" panose="020B0604020202020204" pitchFamily="34" charset="0"/>
                <a:hlinkClick r:id="rId6"/>
              </a:rPr>
              <a:t>train printer</a:t>
            </a:r>
            <a:r>
              <a:rPr lang="en-US" sz="2000" b="0" i="0" dirty="0">
                <a:solidFill>
                  <a:srgbClr val="575757"/>
                </a:solidFill>
                <a:effectLst/>
                <a:latin typeface="Arial" panose="020B0604020202020204" pitchFamily="34" charset="0"/>
              </a:rPr>
              <a:t>. Although demonstrated in the mid-1960s it was 1972 before machines with satisfactory print quality and band life were available. Band printers have price/performance advantage over </a:t>
            </a:r>
            <a:r>
              <a:rPr lang="en-US" sz="2000" b="0" i="0" u="none" strike="noStrike" dirty="0">
                <a:solidFill>
                  <a:srgbClr val="00529B"/>
                </a:solidFill>
                <a:effectLst/>
                <a:latin typeface="Arial" panose="020B0604020202020204" pitchFamily="34" charset="0"/>
                <a:hlinkClick r:id="rId7"/>
              </a:rPr>
              <a:t>drum</a:t>
            </a:r>
            <a:r>
              <a:rPr lang="en-US" sz="2000" b="0" i="0" dirty="0">
                <a:solidFill>
                  <a:srgbClr val="575757"/>
                </a:solidFill>
                <a:effectLst/>
                <a:latin typeface="Arial" panose="020B0604020202020204" pitchFamily="34" charset="0"/>
              </a:rPr>
              <a:t> (or barrel) printers; any mistiming of the impact on a horizontal-font machine results in a change in the space between characters, which is less noticeable than the vertical displacement that occurs with mistiming in a drum printer.</a:t>
            </a:r>
            <a:endParaRPr lang="en-PK" sz="2000"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15</a:t>
            </a:fld>
            <a:endParaRPr lang="en-US" altLang="zh-TW"/>
          </a:p>
        </p:txBody>
      </p:sp>
    </p:spTree>
    <p:extLst>
      <p:ext uri="{BB962C8B-B14F-4D97-AF65-F5344CB8AC3E}">
        <p14:creationId xmlns:p14="http://schemas.microsoft.com/office/powerpoint/2010/main" val="324086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4D5156"/>
                </a:solidFill>
                <a:effectLst/>
                <a:latin typeface="Google Sans"/>
              </a:rPr>
              <a:t> </a:t>
            </a:r>
            <a:r>
              <a:rPr lang="en-US" b="0" i="0" dirty="0">
                <a:solidFill>
                  <a:srgbClr val="040C28"/>
                </a:solidFill>
                <a:effectLst/>
                <a:latin typeface="Google Sans"/>
              </a:rPr>
              <a:t>An obsolete type of solid-font line printer in which the font was etched or engraved on small plates linked together to form a chain</a:t>
            </a:r>
            <a:r>
              <a:rPr lang="en-US" b="0" i="0" dirty="0">
                <a:solidFill>
                  <a:srgbClr val="4D5156"/>
                </a:solidFill>
                <a:effectLst/>
                <a:latin typeface="Google Sans"/>
              </a:rPr>
              <a:t>. The chain was connected around two sprocket wheels so that the straight part of the chain between the wheels ran parallel to the paper and spanned the line to be printed.</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16</a:t>
            </a:fld>
            <a:endParaRPr lang="en-US" altLang="zh-TW"/>
          </a:p>
        </p:txBody>
      </p:sp>
    </p:spTree>
    <p:extLst>
      <p:ext uri="{BB962C8B-B14F-4D97-AF65-F5344CB8AC3E}">
        <p14:creationId xmlns:p14="http://schemas.microsoft.com/office/powerpoint/2010/main" val="41839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6781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66294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1" y="1524000"/>
            <a:ext cx="64770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8382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9" name="Rectangle 6"/>
          <p:cNvSpPr>
            <a:spLocks noGrp="1" noChangeArrowheads="1"/>
          </p:cNvSpPr>
          <p:nvPr>
            <p:ph type="sldNum" sz="quarter" idx="12"/>
          </p:nvPr>
        </p:nvSpPr>
        <p:spPr>
          <a:xfrm>
            <a:off x="6858000" y="6019800"/>
            <a:ext cx="609600" cy="457200"/>
          </a:xfrm>
        </p:spPr>
        <p:txBody>
          <a:bodyPr/>
          <a:lstStyle>
            <a:lvl1pPr>
              <a:defRPr/>
            </a:lvl1pPr>
          </a:lstStyle>
          <a:p>
            <a:pPr>
              <a:defRPr/>
            </a:pPr>
            <a:fld id="{9780756C-F960-4117-80AF-EA23FC974A5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81800" y="6248400"/>
            <a:ext cx="609600" cy="457200"/>
          </a:xfrm>
          <a:ln/>
        </p:spPr>
        <p:txBody>
          <a:bodyPr/>
          <a:lstStyle>
            <a:lvl1pPr>
              <a:defRPr/>
            </a:lvl1pPr>
          </a:lstStyle>
          <a:p>
            <a:pPr>
              <a:defRPr/>
            </a:pPr>
            <a:fld id="{79BF24A9-4361-41B7-92C1-9AF2AB561137}" type="slidenum">
              <a:rPr lang="en-US" altLang="zh-TW" smtClean="0"/>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90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E5A9DB6A-25FB-4E81-803F-651DAA872B3C}" type="slidenum">
              <a:rPr lang="en-US" altLang="zh-TW" smtClean="0"/>
              <a:pPr>
                <a:defRPr/>
              </a:pPr>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9112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73152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172200"/>
            <a:ext cx="609600" cy="457200"/>
          </a:xfrm>
          <a:ln/>
        </p:spPr>
        <p:txBody>
          <a:bodyPr/>
          <a:lstStyle>
            <a:lvl1pPr>
              <a:defRPr/>
            </a:lvl1pPr>
          </a:lstStyle>
          <a:p>
            <a:pPr>
              <a:defRPr/>
            </a:pPr>
            <a:fld id="{782E5CB2-9C56-4C4E-9F8A-031E63E2A4DA}" type="slidenum">
              <a:rPr lang="en-US" altLang="zh-TW" smtClean="0"/>
              <a:pPr>
                <a:defRPr/>
              </a:pPr>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05600" y="6172200"/>
            <a:ext cx="609600" cy="457200"/>
          </a:xfrm>
          <a:ln/>
        </p:spPr>
        <p:txBody>
          <a:bodyPr/>
          <a:lstStyle>
            <a:lvl1pPr>
              <a:defRPr/>
            </a:lvl1pPr>
          </a:lstStyle>
          <a:p>
            <a:pPr>
              <a:defRPr/>
            </a:pPr>
            <a:fld id="{B5335256-ADE6-43D6-A981-2886660B0796}" type="slidenum">
              <a:rPr lang="en-US" altLang="zh-TW" smtClean="0"/>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91122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1295400"/>
            <a:ext cx="3657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038600" y="1295400"/>
            <a:ext cx="37338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6CC3D07C-A2AA-4DCB-898C-7A06FADB3426}" type="slidenum">
              <a:rPr lang="en-US" altLang="zh-TW" smtClean="0"/>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162800"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4800" y="1535113"/>
            <a:ext cx="3508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14800" y="2174875"/>
            <a:ext cx="3508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858000" y="6172200"/>
            <a:ext cx="609600" cy="457200"/>
          </a:xfrm>
          <a:ln/>
        </p:spPr>
        <p:txBody>
          <a:bodyPr/>
          <a:lstStyle>
            <a:lvl1pPr>
              <a:defRPr/>
            </a:lvl1pPr>
          </a:lstStyle>
          <a:p>
            <a:pPr>
              <a:defRPr/>
            </a:pPr>
            <a:fld id="{7AEA1F95-350B-44FD-9071-F15C296607A9}" type="slidenum">
              <a:rPr lang="en-US" altLang="zh-TW" smtClean="0"/>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23BCABD-A53B-40D1-8502-7FA74BDAE1B7}" type="slidenum">
              <a:rPr lang="en-US" altLang="zh-TW" smtClean="0"/>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F238B59B-AA63-4C56-AB84-1F0DD27CC35E}" type="slidenum">
              <a:rPr lang="en-US" altLang="zh-TW" smtClean="0"/>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A0734743-88B2-4581-A8AA-00F87CBB6250}" type="slidenum">
              <a:rPr lang="en-US" altLang="zh-TW" smtClean="0"/>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5D927B3-C7F7-436C-81B8-22767F4AC886}" type="slidenum">
              <a:rPr lang="en-US" altLang="zh-TW" smtClean="0"/>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70866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81000" y="1219200"/>
            <a:ext cx="71628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4" name="Rectangle 6"/>
          <p:cNvSpPr>
            <a:spLocks noGrp="1" noChangeArrowheads="1"/>
          </p:cNvSpPr>
          <p:nvPr>
            <p:ph type="sldNum" sz="quarter" idx="4"/>
          </p:nvPr>
        </p:nvSpPr>
        <p:spPr bwMode="auto">
          <a:xfrm>
            <a:off x="381000" y="6172200"/>
            <a:ext cx="60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r>
              <a:rPr lang="en-US" altLang="zh-TW"/>
              <a:t>1A-</a:t>
            </a:r>
            <a:fld id="{3717DDF7-0656-4DAB-B7F7-5925390E3F8A}" type="slidenum">
              <a:rPr lang="en-US" altLang="zh-TW" smtClean="0"/>
              <a:pPr>
                <a:defRPr/>
              </a:pPr>
              <a:t>‹#›</a:t>
            </a:fld>
            <a:endParaRPr lang="en-US" altLang="zh-TW"/>
          </a:p>
        </p:txBody>
      </p:sp>
      <p:sp>
        <p:nvSpPr>
          <p:cNvPr id="150535" name="Freeform 7"/>
          <p:cNvSpPr>
            <a:spLocks noChangeArrowheads="1"/>
          </p:cNvSpPr>
          <p:nvPr/>
        </p:nvSpPr>
        <p:spPr bwMode="auto">
          <a:xfrm>
            <a:off x="381000" y="228600"/>
            <a:ext cx="716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6781800" cy="0"/>
          </a:xfrm>
          <a:prstGeom prst="line">
            <a:avLst/>
          </a:prstGeom>
          <a:noFill/>
          <a:ln w="9525">
            <a:solidFill>
              <a:schemeClr val="tx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Inkjet_printers" TargetMode="External"/><Relationship Id="rId7" Type="http://schemas.openxmlformats.org/officeDocument/2006/relationships/hyperlink" Target="https://en.wikipedia.org/wiki/Plotter" TargetMode="External"/><Relationship Id="rId2" Type="http://schemas.openxmlformats.org/officeDocument/2006/relationships/hyperlink" Target="https://en.wikipedia.org/wiki/Category:Impact_printers" TargetMode="External"/><Relationship Id="rId1" Type="http://schemas.openxmlformats.org/officeDocument/2006/relationships/slideLayout" Target="../slideLayouts/slideLayout2.xml"/><Relationship Id="rId6" Type="http://schemas.openxmlformats.org/officeDocument/2006/relationships/hyperlink" Target="https://en.wikipedia.org/wiki/Solid_ink" TargetMode="External"/><Relationship Id="rId5" Type="http://schemas.openxmlformats.org/officeDocument/2006/relationships/hyperlink" Target="https://en.wikipedia.org/wiki/Dye-sublimation_printer" TargetMode="External"/><Relationship Id="rId4" Type="http://schemas.openxmlformats.org/officeDocument/2006/relationships/hyperlink" Target="https://en.wikipedia.org/wiki/Laser_print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7</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Mr. Khurram Nissar</a:t>
            </a:r>
          </a:p>
          <a:p>
            <a:pPr algn="ctr"/>
            <a:r>
              <a:rPr lang="en-US" sz="2400" dirty="0">
                <a:solidFill>
                  <a:srgbClr val="000099"/>
                </a:solidFill>
              </a:rPr>
              <a:t>khurramnissar@cuisahiwal.edu.pk</a:t>
            </a:r>
            <a:endParaRPr lang="en-US" sz="2800" dirty="0">
              <a:solidFill>
                <a:srgbClr val="000099"/>
              </a:solidFill>
            </a:endParaRPr>
          </a:p>
        </p:txBody>
      </p:sp>
      <p:sp>
        <p:nvSpPr>
          <p:cNvPr id="4" name="Slide Number Placeholder 3"/>
          <p:cNvSpPr>
            <a:spLocks noGrp="1"/>
          </p:cNvSpPr>
          <p:nvPr>
            <p:ph type="sldNum" sz="quarter" idx="12"/>
          </p:nvPr>
        </p:nvSpPr>
        <p:spPr>
          <a:xfrm>
            <a:off x="6248400" y="6400800"/>
            <a:ext cx="1524000" cy="381000"/>
          </a:xfrm>
        </p:spPr>
        <p:txBody>
          <a:bodyPr/>
          <a:lstStyle/>
          <a:p>
            <a:pPr>
              <a:defRPr/>
            </a:pPr>
            <a:fld id="{9780756C-F960-4117-80AF-EA23FC974A5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228600"/>
            <a:ext cx="7239000" cy="911225"/>
          </a:xfrm>
        </p:spPr>
        <p:txBody>
          <a:bodyPr/>
          <a:lstStyle/>
          <a:p>
            <a:pPr eaLnBrk="1" hangingPunct="1"/>
            <a:r>
              <a:rPr lang="en-US" dirty="0"/>
              <a:t>Dot Matrix </a:t>
            </a:r>
            <a:r>
              <a:rPr lang="en-US" dirty="0" err="1"/>
              <a:t>Printhead</a:t>
            </a:r>
            <a:r>
              <a:rPr lang="en-US" dirty="0"/>
              <a:t> Mechanism</a:t>
            </a:r>
          </a:p>
        </p:txBody>
      </p:sp>
      <p:sp>
        <p:nvSpPr>
          <p:cNvPr id="8196" name="Rectangle 3"/>
          <p:cNvSpPr>
            <a:spLocks noGrp="1" noChangeArrowheads="1"/>
          </p:cNvSpPr>
          <p:nvPr>
            <p:ph type="body" idx="1"/>
          </p:nvPr>
        </p:nvSpPr>
        <p:spPr>
          <a:xfrm>
            <a:off x="304800" y="1143001"/>
            <a:ext cx="7315200" cy="3810000"/>
          </a:xfrm>
        </p:spPr>
        <p:txBody>
          <a:bodyPr>
            <a:normAutofit fontScale="92500" lnSpcReduction="20000"/>
          </a:bodyPr>
          <a:lstStyle/>
          <a:p>
            <a:pPr lvl="0"/>
            <a:r>
              <a:rPr lang="en-US" dirty="0"/>
              <a:t>Print head Mechanism</a:t>
            </a:r>
          </a:p>
          <a:p>
            <a:pPr lvl="1"/>
            <a:r>
              <a:rPr lang="en-US" dirty="0"/>
              <a:t>which contains a cluster (or matrix) of short pins arranged in one or more columns. </a:t>
            </a:r>
          </a:p>
          <a:p>
            <a:pPr lvl="0"/>
            <a:r>
              <a:rPr lang="en-US" dirty="0"/>
              <a:t>Printer can push any of the pins out in any combination. </a:t>
            </a:r>
          </a:p>
          <a:p>
            <a:pPr lvl="0"/>
            <a:r>
              <a:rPr lang="en-US" dirty="0"/>
              <a:t>By pushing out pins in various combinations, the print head can create alphanumeric characters</a:t>
            </a:r>
          </a:p>
          <a:p>
            <a:pPr lvl="0"/>
            <a:r>
              <a:rPr lang="en-US" dirty="0"/>
              <a:t>Forms a character by creating a series of dots.</a:t>
            </a:r>
          </a:p>
          <a:p>
            <a:endParaRPr lang="en-US" dirty="0"/>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10</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609600" y="4953000"/>
            <a:ext cx="6300952" cy="1676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7162800" cy="911225"/>
          </a:xfrm>
        </p:spPr>
        <p:txBody>
          <a:bodyPr/>
          <a:lstStyle/>
          <a:p>
            <a:pPr eaLnBrk="1" hangingPunct="1"/>
            <a:r>
              <a:rPr lang="en-US" dirty="0"/>
              <a:t>How Image is created?</a:t>
            </a:r>
          </a:p>
        </p:txBody>
      </p:sp>
      <p:sp>
        <p:nvSpPr>
          <p:cNvPr id="8" name="Content Placeholder 7"/>
          <p:cNvSpPr>
            <a:spLocks noGrp="1"/>
          </p:cNvSpPr>
          <p:nvPr>
            <p:ph idx="1"/>
          </p:nvPr>
        </p:nvSpPr>
        <p:spPr>
          <a:xfrm>
            <a:off x="304800" y="1219200"/>
            <a:ext cx="7315200" cy="5105400"/>
          </a:xfrm>
        </p:spPr>
        <p:txBody>
          <a:bodyPr>
            <a:normAutofit fontScale="92500"/>
          </a:bodyPr>
          <a:lstStyle/>
          <a:p>
            <a:r>
              <a:rPr lang="en-US" dirty="0"/>
              <a:t>When pushed out from the duster, the protruding pins’ ends strike a ribbon</a:t>
            </a:r>
          </a:p>
          <a:p>
            <a:pPr lvl="1"/>
            <a:r>
              <a:rPr lang="en-US" dirty="0"/>
              <a:t>which is held in place between the print head and the paper. </a:t>
            </a:r>
          </a:p>
          <a:p>
            <a:r>
              <a:rPr lang="en-US" dirty="0"/>
              <a:t>When the pins strike the ribbon, they press ink from the ribbon onto the paper.</a:t>
            </a:r>
          </a:p>
          <a:p>
            <a:r>
              <a:rPr lang="en-US" dirty="0"/>
              <a:t>More pins that a print head contains, the higher the printer’s resolution</a:t>
            </a:r>
          </a:p>
          <a:p>
            <a:r>
              <a:rPr lang="en-US" dirty="0"/>
              <a:t>Slowest dot matrix printers create 50 to 70 cps </a:t>
            </a:r>
          </a:p>
          <a:p>
            <a:r>
              <a:rPr lang="en-US" dirty="0"/>
              <a:t>Fastest more than 500 cps</a:t>
            </a:r>
          </a:p>
          <a:p>
            <a:endParaRPr lang="en-US" dirty="0"/>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a:t>How Image is created?</a:t>
            </a:r>
          </a:p>
        </p:txBody>
      </p:sp>
      <p:pic>
        <p:nvPicPr>
          <p:cNvPr id="10244" name="Picture 6" descr="D:\My Documents\!books\norton im\chapter 4\printheads.tif"/>
          <p:cNvPicPr>
            <a:picLocks noChangeAspect="1" noChangeArrowheads="1"/>
          </p:cNvPicPr>
          <p:nvPr/>
        </p:nvPicPr>
        <p:blipFill>
          <a:blip r:embed="rId2" cstate="print"/>
          <a:srcRect/>
          <a:stretch>
            <a:fillRect/>
          </a:stretch>
        </p:blipFill>
        <p:spPr bwMode="auto">
          <a:xfrm>
            <a:off x="457200" y="1295400"/>
            <a:ext cx="7340600" cy="161925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457200" y="3200400"/>
            <a:ext cx="5943600" cy="3432175"/>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r>
              <a:rPr lang="en-US" dirty="0"/>
              <a:t>Daisy Wheel Printers</a:t>
            </a:r>
          </a:p>
        </p:txBody>
      </p:sp>
      <p:sp>
        <p:nvSpPr>
          <p:cNvPr id="8" name="Content Placeholder 7"/>
          <p:cNvSpPr>
            <a:spLocks noGrp="1"/>
          </p:cNvSpPr>
          <p:nvPr>
            <p:ph idx="1"/>
          </p:nvPr>
        </p:nvSpPr>
        <p:spPr>
          <a:xfrm>
            <a:off x="304800" y="1143000"/>
            <a:ext cx="5029200" cy="5486400"/>
          </a:xfrm>
        </p:spPr>
        <p:txBody>
          <a:bodyPr>
            <a:normAutofit fontScale="92500" lnSpcReduction="10000"/>
          </a:bodyPr>
          <a:lstStyle/>
          <a:p>
            <a:r>
              <a:rPr lang="en-US" dirty="0"/>
              <a:t>"daisy wheel" as its printing mechanism. This wheel has spokes radiating from its center, with each spoke containing a raised character or symbol.</a:t>
            </a:r>
          </a:p>
          <a:p>
            <a:r>
              <a:rPr lang="en-US" dirty="0"/>
              <a:t>When a character needs to be printed, the wheel rotates to position the correct character, and then the printer strikes it against an inked ribbon and paper, leaving an impression.</a:t>
            </a:r>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13</a:t>
            </a:fld>
            <a:endParaRPr lang="en-US" dirty="0"/>
          </a:p>
        </p:txBody>
      </p:sp>
      <p:pic>
        <p:nvPicPr>
          <p:cNvPr id="2" name="Picture 1"/>
          <p:cNvPicPr>
            <a:picLocks noChangeAspect="1"/>
          </p:cNvPicPr>
          <p:nvPr/>
        </p:nvPicPr>
        <p:blipFill>
          <a:blip r:embed="rId2"/>
          <a:stretch>
            <a:fillRect/>
          </a:stretch>
        </p:blipFill>
        <p:spPr>
          <a:xfrm>
            <a:off x="5722883" y="2165131"/>
            <a:ext cx="2575034" cy="1752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Line Printers</a:t>
            </a:r>
          </a:p>
        </p:txBody>
      </p:sp>
      <p:sp>
        <p:nvSpPr>
          <p:cNvPr id="8" name="Content Placeholder 7"/>
          <p:cNvSpPr>
            <a:spLocks noGrp="1"/>
          </p:cNvSpPr>
          <p:nvPr>
            <p:ph idx="1"/>
          </p:nvPr>
        </p:nvSpPr>
        <p:spPr>
          <a:xfrm>
            <a:off x="304800" y="1143000"/>
            <a:ext cx="4343400" cy="5486400"/>
          </a:xfrm>
        </p:spPr>
        <p:txBody>
          <a:bodyPr>
            <a:normAutofit lnSpcReduction="10000"/>
          </a:bodyPr>
          <a:lstStyle/>
          <a:p>
            <a:r>
              <a:rPr lang="en-US" dirty="0"/>
              <a:t>Special type of impact printer. </a:t>
            </a:r>
          </a:p>
          <a:p>
            <a:r>
              <a:rPr lang="en-US" dirty="0"/>
              <a:t>Uses a special wide print head that can print an entire line of text at one time </a:t>
            </a:r>
          </a:p>
          <a:p>
            <a:r>
              <a:rPr lang="en-US" dirty="0"/>
              <a:t>Do not offer high resolution but are incredibly fast;</a:t>
            </a:r>
          </a:p>
          <a:p>
            <a:r>
              <a:rPr lang="en-US" dirty="0"/>
              <a:t>Fastest can print 3,000 lines of text per minute.</a:t>
            </a:r>
          </a:p>
          <a:p>
            <a:endParaRPr lang="en-US" dirty="0"/>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14</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24400" y="1295400"/>
            <a:ext cx="2743200" cy="3429000"/>
          </a:xfrm>
          <a:prstGeom prst="rect">
            <a:avLst/>
          </a:prstGeom>
          <a:noFill/>
          <a:ln w="9525">
            <a:noFill/>
            <a:miter lim="800000"/>
            <a:headEnd/>
            <a:tailEnd/>
          </a:ln>
        </p:spPr>
      </p:pic>
    </p:spTree>
    <p:extLst>
      <p:ext uri="{BB962C8B-B14F-4D97-AF65-F5344CB8AC3E}">
        <p14:creationId xmlns:p14="http://schemas.microsoft.com/office/powerpoint/2010/main" val="90395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Band Printers</a:t>
            </a:r>
          </a:p>
        </p:txBody>
      </p:sp>
      <p:sp>
        <p:nvSpPr>
          <p:cNvPr id="8" name="Content Placeholder 7"/>
          <p:cNvSpPr>
            <a:spLocks noGrp="1"/>
          </p:cNvSpPr>
          <p:nvPr>
            <p:ph idx="1"/>
          </p:nvPr>
        </p:nvSpPr>
        <p:spPr>
          <a:xfrm>
            <a:off x="304800" y="1143000"/>
            <a:ext cx="4724400" cy="5410200"/>
          </a:xfrm>
        </p:spPr>
        <p:txBody>
          <a:bodyPr>
            <a:normAutofit fontScale="92500" lnSpcReduction="10000"/>
          </a:bodyPr>
          <a:lstStyle/>
          <a:p>
            <a:r>
              <a:rPr lang="en-US" dirty="0"/>
              <a:t>a rotating band embossed with alphanumeric characters. </a:t>
            </a:r>
          </a:p>
          <a:p>
            <a:r>
              <a:rPr lang="en-US" dirty="0"/>
              <a:t>machine rotates the band to the desired character then a small hammer taps the band, pressing the character against a ribbon.</a:t>
            </a:r>
          </a:p>
          <a:p>
            <a:r>
              <a:rPr lang="en-US" dirty="0"/>
              <a:t>Very fast and very robust.</a:t>
            </a:r>
          </a:p>
          <a:p>
            <a:r>
              <a:rPr lang="en-US" dirty="0"/>
              <a:t>Can generate 2,000 lines of text per minute</a:t>
            </a:r>
          </a:p>
          <a:p>
            <a:endParaRPr lang="en-US" dirty="0"/>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15</a:t>
            </a:fld>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4876800" y="1371600"/>
            <a:ext cx="3114675" cy="42291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Chain Printers</a:t>
            </a:r>
          </a:p>
        </p:txBody>
      </p:sp>
      <p:sp>
        <p:nvSpPr>
          <p:cNvPr id="8" name="Content Placeholder 7"/>
          <p:cNvSpPr>
            <a:spLocks noGrp="1"/>
          </p:cNvSpPr>
          <p:nvPr>
            <p:ph idx="1"/>
          </p:nvPr>
        </p:nvSpPr>
        <p:spPr>
          <a:xfrm>
            <a:off x="304800" y="1143000"/>
            <a:ext cx="4724400" cy="5410200"/>
          </a:xfrm>
        </p:spPr>
        <p:txBody>
          <a:bodyPr>
            <a:normAutofit/>
          </a:bodyPr>
          <a:lstStyle/>
          <a:p>
            <a:r>
              <a:rPr lang="en-US" dirty="0"/>
              <a:t>Chain printers use a rotating chain as their printing mechanism. This chain contains character shapes or symbols, and each character is positioned on a link of the chain.. </a:t>
            </a:r>
          </a:p>
          <a:p>
            <a:endParaRPr lang="en-US" dirty="0"/>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16</a:t>
            </a:fld>
            <a:endParaRPr lang="en-US" dirty="0"/>
          </a:p>
        </p:txBody>
      </p:sp>
      <p:pic>
        <p:nvPicPr>
          <p:cNvPr id="2" name="Picture 1"/>
          <p:cNvPicPr>
            <a:picLocks noChangeAspect="1"/>
          </p:cNvPicPr>
          <p:nvPr/>
        </p:nvPicPr>
        <p:blipFill>
          <a:blip r:embed="rId3"/>
          <a:stretch>
            <a:fillRect/>
          </a:stretch>
        </p:blipFill>
        <p:spPr>
          <a:xfrm>
            <a:off x="4976528" y="1752600"/>
            <a:ext cx="4067743" cy="2648320"/>
          </a:xfrm>
          <a:prstGeom prst="rect">
            <a:avLst/>
          </a:prstGeom>
        </p:spPr>
      </p:pic>
    </p:spTree>
    <p:extLst>
      <p:ext uri="{BB962C8B-B14F-4D97-AF65-F5344CB8AC3E}">
        <p14:creationId xmlns:p14="http://schemas.microsoft.com/office/powerpoint/2010/main" val="196812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Impact Printers Advantages</a:t>
            </a:r>
          </a:p>
        </p:txBody>
      </p:sp>
      <p:sp>
        <p:nvSpPr>
          <p:cNvPr id="8" name="Content Placeholder 7"/>
          <p:cNvSpPr>
            <a:spLocks noGrp="1"/>
          </p:cNvSpPr>
          <p:nvPr>
            <p:ph idx="1"/>
          </p:nvPr>
        </p:nvSpPr>
        <p:spPr>
          <a:xfrm>
            <a:off x="304800" y="1143000"/>
            <a:ext cx="7315200" cy="5334000"/>
          </a:xfrm>
        </p:spPr>
        <p:txBody>
          <a:bodyPr>
            <a:normAutofit fontScale="92500" lnSpcReduction="20000"/>
          </a:bodyPr>
          <a:lstStyle/>
          <a:p>
            <a:r>
              <a:rPr lang="en-US" dirty="0"/>
              <a:t>can print on multi-part stationery </a:t>
            </a:r>
          </a:p>
          <a:p>
            <a:r>
              <a:rPr lang="en-US" dirty="0"/>
              <a:t>make carbon-copies.</a:t>
            </a:r>
          </a:p>
          <a:p>
            <a:r>
              <a:rPr lang="en-US" dirty="0"/>
              <a:t>Lowest printing cost per page</a:t>
            </a:r>
          </a:p>
          <a:p>
            <a:r>
              <a:rPr lang="en-US" dirty="0"/>
              <a:t>As the ink is running out, the printout gradually fades rather than suddenly stopping partway through a job. </a:t>
            </a:r>
          </a:p>
          <a:p>
            <a:r>
              <a:rPr lang="en-US" dirty="0"/>
              <a:t>Able to use continuous paper rather than requiring individual sheets, making them useful for data logging.</a:t>
            </a:r>
          </a:p>
          <a:p>
            <a:r>
              <a:rPr lang="en-US" dirty="0"/>
              <a:t>Good, reliable workhorses ideal for use in situations where printed content is more important than quality. </a:t>
            </a:r>
          </a:p>
          <a:p>
            <a:r>
              <a:rPr lang="en-US" dirty="0"/>
              <a:t>Ink ribbon also does not easily dry out</a:t>
            </a:r>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lstStyle/>
          <a:p>
            <a:pPr eaLnBrk="1" hangingPunct="1"/>
            <a:r>
              <a:rPr lang="en-US" dirty="0"/>
              <a:t>Impact Printers Disadvantages</a:t>
            </a:r>
          </a:p>
        </p:txBody>
      </p:sp>
      <p:sp>
        <p:nvSpPr>
          <p:cNvPr id="8" name="Content Placeholder 7"/>
          <p:cNvSpPr>
            <a:spLocks noGrp="1"/>
          </p:cNvSpPr>
          <p:nvPr>
            <p:ph idx="1"/>
          </p:nvPr>
        </p:nvSpPr>
        <p:spPr>
          <a:xfrm>
            <a:off x="304800" y="1143000"/>
            <a:ext cx="7315200" cy="5334000"/>
          </a:xfrm>
        </p:spPr>
        <p:txBody>
          <a:bodyPr>
            <a:normAutofit lnSpcReduction="10000"/>
          </a:bodyPr>
          <a:lstStyle/>
          <a:p>
            <a:r>
              <a:rPr lang="en-US" dirty="0"/>
              <a:t>Creates noise when the pins or typeface strike the ribbon to the paper.</a:t>
            </a:r>
          </a:p>
          <a:p>
            <a:r>
              <a:rPr lang="en-US" dirty="0"/>
              <a:t>Can only print lower-resolution graphics, with limited color performance, limited quality, and lower speeds compared to non-impact printers. </a:t>
            </a:r>
          </a:p>
          <a:p>
            <a:r>
              <a:rPr lang="en-US" dirty="0"/>
              <a:t>Single-sheet paper may have to be wound in and aligned by hand, which is relatively time-consuming</a:t>
            </a:r>
          </a:p>
          <a:p>
            <a:r>
              <a:rPr lang="en-US" dirty="0"/>
              <a:t>When printing labels on release paper, they are prone to paper jams</a:t>
            </a:r>
          </a:p>
        </p:txBody>
      </p:sp>
      <p:sp>
        <p:nvSpPr>
          <p:cNvPr id="6"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Ink Jet Printers</a:t>
            </a:r>
          </a:p>
        </p:txBody>
      </p:sp>
      <p:sp>
        <p:nvSpPr>
          <p:cNvPr id="11268" name="Rectangle 3"/>
          <p:cNvSpPr>
            <a:spLocks noGrp="1" noChangeArrowheads="1"/>
          </p:cNvSpPr>
          <p:nvPr>
            <p:ph type="body" idx="1"/>
          </p:nvPr>
        </p:nvSpPr>
        <p:spPr>
          <a:xfrm>
            <a:off x="381000" y="1143000"/>
            <a:ext cx="7086600" cy="3352800"/>
          </a:xfrm>
        </p:spPr>
        <p:txBody>
          <a:bodyPr>
            <a:normAutofit lnSpcReduction="10000"/>
          </a:bodyPr>
          <a:lstStyle/>
          <a:p>
            <a:r>
              <a:rPr lang="en-US" dirty="0"/>
              <a:t>Non-impact printer</a:t>
            </a:r>
          </a:p>
          <a:p>
            <a:r>
              <a:rPr lang="en-US" dirty="0"/>
              <a:t>Inexpensive home printer</a:t>
            </a:r>
          </a:p>
          <a:p>
            <a:r>
              <a:rPr lang="en-US" dirty="0"/>
              <a:t>Sprays ink onto paper</a:t>
            </a:r>
          </a:p>
          <a:p>
            <a:r>
              <a:rPr lang="en-US" dirty="0"/>
              <a:t>Speed measured in pages per minute (</a:t>
            </a:r>
            <a:r>
              <a:rPr lang="en-US" dirty="0" err="1"/>
              <a:t>ppm</a:t>
            </a:r>
            <a:r>
              <a:rPr lang="en-US" dirty="0"/>
              <a:t>)</a:t>
            </a:r>
          </a:p>
          <a:p>
            <a:r>
              <a:rPr lang="en-US" dirty="0"/>
              <a:t>Quality expressed as dots per inch (dpi)</a:t>
            </a:r>
          </a:p>
        </p:txBody>
      </p:sp>
      <p:pic>
        <p:nvPicPr>
          <p:cNvPr id="11269" name="Picture 6"/>
          <p:cNvPicPr>
            <a:picLocks noChangeAspect="1" noChangeArrowheads="1"/>
          </p:cNvPicPr>
          <p:nvPr/>
        </p:nvPicPr>
        <p:blipFill>
          <a:blip r:embed="rId3" cstate="print"/>
          <a:srcRect/>
          <a:stretch>
            <a:fillRect/>
          </a:stretch>
        </p:blipFill>
        <p:spPr bwMode="auto">
          <a:xfrm>
            <a:off x="3886200" y="4148097"/>
            <a:ext cx="2971800" cy="2647150"/>
          </a:xfrm>
          <a:prstGeom prst="rect">
            <a:avLst/>
          </a:prstGeom>
          <a:noFill/>
          <a:ln w="9525">
            <a:noFill/>
            <a:miter lim="800000"/>
            <a:headEnd/>
            <a:tailEnd/>
          </a:ln>
        </p:spPr>
      </p:pic>
      <p:pic>
        <p:nvPicPr>
          <p:cNvPr id="11270" name="Picture 7"/>
          <p:cNvPicPr>
            <a:picLocks noChangeAspect="1" noChangeArrowheads="1"/>
          </p:cNvPicPr>
          <p:nvPr/>
        </p:nvPicPr>
        <p:blipFill>
          <a:blip r:embed="rId4" cstate="print"/>
          <a:srcRect/>
          <a:stretch>
            <a:fillRect/>
          </a:stretch>
        </p:blipFill>
        <p:spPr bwMode="auto">
          <a:xfrm>
            <a:off x="609600" y="4419600"/>
            <a:ext cx="2143125" cy="2143125"/>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a:t>
            </a:fld>
            <a:endParaRPr lang="en-US" dirty="0"/>
          </a:p>
        </p:txBody>
      </p:sp>
      <p:sp>
        <p:nvSpPr>
          <p:cNvPr id="16387" name="Rectangle 1"/>
          <p:cNvSpPr>
            <a:spLocks noGrp="1" noChangeArrowheads="1"/>
          </p:cNvSpPr>
          <p:nvPr>
            <p:ph type="title" idx="4294967295"/>
          </p:nvPr>
        </p:nvSpPr>
        <p:spPr>
          <a:xfrm>
            <a:off x="381000" y="228600"/>
            <a:ext cx="8534400" cy="8382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a:t>
            </a:r>
          </a:p>
        </p:txBody>
      </p:sp>
      <p:sp>
        <p:nvSpPr>
          <p:cNvPr id="5" name="Rectangle 3"/>
          <p:cNvSpPr>
            <a:spLocks noGrp="1" noChangeArrowheads="1"/>
          </p:cNvSpPr>
          <p:nvPr>
            <p:ph idx="1"/>
          </p:nvPr>
        </p:nvSpPr>
        <p:spPr>
          <a:xfrm>
            <a:off x="457200" y="1219200"/>
            <a:ext cx="7315200" cy="5257800"/>
          </a:xfrm>
        </p:spPr>
        <p:txBody>
          <a:bodyPr>
            <a:normAutofit/>
          </a:bodyPr>
          <a:lstStyle/>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6" name="Rectangle 3"/>
          <p:cNvSpPr txBox="1">
            <a:spLocks noChangeArrowheads="1"/>
          </p:cNvSpPr>
          <p:nvPr/>
        </p:nvSpPr>
        <p:spPr bwMode="auto">
          <a:xfrm>
            <a:off x="457200" y="1295400"/>
            <a:ext cx="7315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lvl="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Output Devices</a:t>
            </a:r>
          </a:p>
          <a:p>
            <a:pPr marL="342900" lvl="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Monitors</a:t>
            </a:r>
          </a:p>
          <a:p>
            <a:pPr marL="800100" lvl="1" indent="-342900">
              <a:spcBef>
                <a:spcPct val="20000"/>
              </a:spcBef>
              <a:buClr>
                <a:srgbClr val="3B812F"/>
              </a:buClr>
              <a:buSzPct val="60000"/>
              <a:buFont typeface="Wingdings" pitchFamily="2" charset="2"/>
              <a:buChar char="q"/>
              <a:defRPr/>
            </a:pPr>
            <a:r>
              <a:rPr lang="en-US" altLang="zh-TW" sz="3000" kern="0" dirty="0">
                <a:effectLst/>
                <a:ea typeface="新細明體" pitchFamily="18" charset="-120"/>
              </a:rPr>
              <a:t>CRT, LCD, PDP</a:t>
            </a:r>
          </a:p>
          <a:p>
            <a:pPr marL="34290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Comparing Monitors</a:t>
            </a:r>
          </a:p>
          <a:p>
            <a:pPr marL="800100" lvl="1" indent="-342900">
              <a:spcBef>
                <a:spcPct val="20000"/>
              </a:spcBef>
              <a:buClr>
                <a:srgbClr val="3B812F"/>
              </a:buClr>
              <a:buSzPct val="60000"/>
              <a:buFont typeface="Wingdings" pitchFamily="2" charset="2"/>
              <a:buChar char="q"/>
              <a:defRPr/>
            </a:pPr>
            <a:r>
              <a:rPr lang="en-US" altLang="zh-TW" sz="3000" kern="0" dirty="0">
                <a:effectLst/>
                <a:ea typeface="新細明體" pitchFamily="18" charset="-120"/>
              </a:rPr>
              <a:t>Size</a:t>
            </a:r>
          </a:p>
          <a:p>
            <a:pPr marL="800100" lvl="1" indent="-342900">
              <a:spcBef>
                <a:spcPct val="20000"/>
              </a:spcBef>
              <a:buClr>
                <a:srgbClr val="3B812F"/>
              </a:buClr>
              <a:buSzPct val="60000"/>
              <a:buFont typeface="Wingdings" pitchFamily="2" charset="2"/>
              <a:buChar char="q"/>
              <a:defRPr/>
            </a:pPr>
            <a:r>
              <a:rPr lang="en-US" altLang="zh-TW" sz="3000" kern="0" dirty="0">
                <a:effectLst/>
                <a:ea typeface="新細明體" pitchFamily="18" charset="-120"/>
              </a:rPr>
              <a:t>Resolution</a:t>
            </a:r>
          </a:p>
          <a:p>
            <a:pPr marL="800100" lvl="1" indent="-342900">
              <a:spcBef>
                <a:spcPct val="20000"/>
              </a:spcBef>
              <a:buClr>
                <a:srgbClr val="3B812F"/>
              </a:buClr>
              <a:buSzPct val="60000"/>
              <a:buFont typeface="Wingdings" pitchFamily="2" charset="2"/>
              <a:buChar char="q"/>
              <a:defRPr/>
            </a:pPr>
            <a:r>
              <a:rPr lang="en-US" altLang="zh-TW" sz="3000" kern="0" dirty="0">
                <a:effectLst/>
                <a:ea typeface="新細明體" pitchFamily="18" charset="-120"/>
              </a:rPr>
              <a:t>Refresh rate</a:t>
            </a:r>
          </a:p>
          <a:p>
            <a:pPr marL="800100" lvl="1" indent="-342900">
              <a:spcBef>
                <a:spcPct val="20000"/>
              </a:spcBef>
              <a:buClr>
                <a:srgbClr val="3B812F"/>
              </a:buClr>
              <a:buSzPct val="60000"/>
              <a:buFont typeface="Wingdings" pitchFamily="2" charset="2"/>
              <a:buChar char="q"/>
              <a:defRPr/>
            </a:pPr>
            <a:r>
              <a:rPr lang="en-US" altLang="zh-TW" sz="3000" kern="0" dirty="0">
                <a:effectLst/>
                <a:ea typeface="新細明體" pitchFamily="18" charset="-120"/>
              </a:rPr>
              <a:t>Dot pitch</a:t>
            </a:r>
          </a:p>
          <a:p>
            <a:pPr marL="342900" indent="-342900">
              <a:spcBef>
                <a:spcPct val="20000"/>
              </a:spcBef>
              <a:buClr>
                <a:schemeClr val="accent1"/>
              </a:buClr>
              <a:buSzPct val="65000"/>
              <a:buFont typeface="Wingdings" pitchFamily="2" charset="2"/>
              <a:buChar char="n"/>
              <a:defRPr/>
            </a:pPr>
            <a:endParaRPr kumimoji="0" lang="en-US" sz="30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62800" cy="911225"/>
          </a:xfrm>
        </p:spPr>
        <p:txBody>
          <a:bodyPr/>
          <a:lstStyle/>
          <a:p>
            <a:r>
              <a:rPr lang="en-US" dirty="0"/>
              <a:t>Working of Ink Jet Printer</a:t>
            </a:r>
          </a:p>
        </p:txBody>
      </p:sp>
      <p:sp>
        <p:nvSpPr>
          <p:cNvPr id="3" name="Content Placeholder 2"/>
          <p:cNvSpPr>
            <a:spLocks noGrp="1"/>
          </p:cNvSpPr>
          <p:nvPr>
            <p:ph idx="1"/>
          </p:nvPr>
        </p:nvSpPr>
        <p:spPr>
          <a:xfrm>
            <a:off x="304800" y="1219200"/>
            <a:ext cx="6172200" cy="5333999"/>
          </a:xfrm>
        </p:spPr>
        <p:txBody>
          <a:bodyPr>
            <a:normAutofit/>
          </a:bodyPr>
          <a:lstStyle/>
          <a:p>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20</a:t>
            </a:fld>
            <a:endParaRPr lang="en-US" altLang="zh-TW" dirty="0"/>
          </a:p>
        </p:txBody>
      </p:sp>
      <p:pic>
        <p:nvPicPr>
          <p:cNvPr id="3074" name="Picture 2"/>
          <p:cNvPicPr>
            <a:picLocks noChangeAspect="1" noChangeArrowheads="1"/>
          </p:cNvPicPr>
          <p:nvPr/>
        </p:nvPicPr>
        <p:blipFill>
          <a:blip r:embed="rId3" cstate="print"/>
          <a:srcRect/>
          <a:stretch>
            <a:fillRect/>
          </a:stretch>
        </p:blipFill>
        <p:spPr bwMode="auto">
          <a:xfrm>
            <a:off x="914400" y="1219200"/>
            <a:ext cx="5181600" cy="524466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Ink Jet Printer Working</a:t>
            </a:r>
          </a:p>
        </p:txBody>
      </p:sp>
      <p:pic>
        <p:nvPicPr>
          <p:cNvPr id="12292" name="Picture 5"/>
          <p:cNvPicPr>
            <a:picLocks noChangeAspect="1" noChangeArrowheads="1"/>
          </p:cNvPicPr>
          <p:nvPr/>
        </p:nvPicPr>
        <p:blipFill>
          <a:blip r:embed="rId2" cstate="print"/>
          <a:srcRect/>
          <a:stretch>
            <a:fillRect/>
          </a:stretch>
        </p:blipFill>
        <p:spPr bwMode="auto">
          <a:xfrm>
            <a:off x="304800" y="1219200"/>
            <a:ext cx="7262813" cy="4648200"/>
          </a:xfrm>
          <a:prstGeom prst="rect">
            <a:avLst/>
          </a:prstGeom>
          <a:noFill/>
          <a:ln w="9525">
            <a:noFill/>
            <a:miter lim="800000"/>
            <a:headEnd/>
            <a:tailEnd/>
          </a:ln>
        </p:spPr>
      </p:pic>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Ink Jet Printer</a:t>
            </a:r>
          </a:p>
        </p:txBody>
      </p:sp>
      <p:sp>
        <p:nvSpPr>
          <p:cNvPr id="3" name="Content Placeholder 2"/>
          <p:cNvSpPr>
            <a:spLocks noGrp="1"/>
          </p:cNvSpPr>
          <p:nvPr>
            <p:ph idx="1"/>
          </p:nvPr>
        </p:nvSpPr>
        <p:spPr>
          <a:xfrm>
            <a:off x="304800" y="1219200"/>
            <a:ext cx="7315200" cy="5257800"/>
          </a:xfrm>
        </p:spPr>
        <p:txBody>
          <a:bodyPr/>
          <a:lstStyle/>
          <a:p>
            <a:r>
              <a:rPr lang="en-US" dirty="0"/>
              <a:t>Color output common using CMYK</a:t>
            </a:r>
          </a:p>
          <a:p>
            <a:pPr lvl="1"/>
            <a:r>
              <a:rPr lang="en-US" dirty="0"/>
              <a:t>Cyan, Magenta, yellow, black</a:t>
            </a:r>
          </a:p>
          <a:p>
            <a:r>
              <a:rPr lang="en-US" dirty="0"/>
              <a:t>Expensive maintenance is rare</a:t>
            </a:r>
          </a:p>
          <a:p>
            <a:r>
              <a:rPr lang="en-US" dirty="0"/>
              <a:t>Ink cartridge need to be changed</a:t>
            </a:r>
          </a:p>
          <a:p>
            <a:r>
              <a:rPr lang="en-US" dirty="0"/>
              <a:t>one cartridge for color printing and a separate black-only cartridge for black-and-white printing</a:t>
            </a:r>
          </a:p>
          <a:p>
            <a:r>
              <a:rPr lang="en-US" dirty="0"/>
              <a:t>often used to print pictures taken with a digital camera</a:t>
            </a:r>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22</a:t>
            </a:fld>
            <a:endParaRPr lang="en-US" altLang="zh-TW"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Ink Jet Printer Advantages</a:t>
            </a:r>
          </a:p>
        </p:txBody>
      </p:sp>
      <p:sp>
        <p:nvSpPr>
          <p:cNvPr id="3" name="Content Placeholder 2"/>
          <p:cNvSpPr>
            <a:spLocks noGrp="1"/>
          </p:cNvSpPr>
          <p:nvPr>
            <p:ph idx="1"/>
          </p:nvPr>
        </p:nvSpPr>
        <p:spPr>
          <a:xfrm>
            <a:off x="304800" y="1219200"/>
            <a:ext cx="7315200" cy="5257800"/>
          </a:xfrm>
        </p:spPr>
        <p:txBody>
          <a:bodyPr/>
          <a:lstStyle/>
          <a:p>
            <a:r>
              <a:rPr lang="en-US" dirty="0"/>
              <a:t>Quieter in operation than impact dot matrix </a:t>
            </a:r>
          </a:p>
          <a:p>
            <a:r>
              <a:rPr lang="en-US" dirty="0"/>
              <a:t>Can print finer, smoother details through higher print head resolution</a:t>
            </a:r>
          </a:p>
          <a:p>
            <a:r>
              <a:rPr lang="en-US" dirty="0"/>
              <a:t>Photographic-quality printing are widely available.</a:t>
            </a:r>
          </a:p>
          <a:p>
            <a:r>
              <a:rPr lang="en-US" dirty="0"/>
              <a:t>Practically no warm up time, and </a:t>
            </a:r>
          </a:p>
          <a:p>
            <a:r>
              <a:rPr lang="en-US" dirty="0"/>
              <a:t>Lower cost per page. </a:t>
            </a:r>
          </a:p>
          <a:p>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23</a:t>
            </a:fld>
            <a:endParaRPr lang="en-US" altLang="zh-TW"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Ink Jet Printer Disadvantages</a:t>
            </a:r>
          </a:p>
        </p:txBody>
      </p:sp>
      <p:sp>
        <p:nvSpPr>
          <p:cNvPr id="3" name="Content Placeholder 2"/>
          <p:cNvSpPr>
            <a:spLocks noGrp="1"/>
          </p:cNvSpPr>
          <p:nvPr>
            <p:ph idx="1"/>
          </p:nvPr>
        </p:nvSpPr>
        <p:spPr>
          <a:xfrm>
            <a:off x="304800" y="1219200"/>
            <a:ext cx="7315200" cy="5257800"/>
          </a:xfrm>
        </p:spPr>
        <p:txBody>
          <a:bodyPr>
            <a:normAutofit lnSpcReduction="10000"/>
          </a:bodyPr>
          <a:lstStyle/>
          <a:p>
            <a:r>
              <a:rPr lang="en-US" dirty="0"/>
              <a:t>(Original) ink is often very expensive.</a:t>
            </a:r>
          </a:p>
          <a:p>
            <a:r>
              <a:rPr lang="en-US" dirty="0"/>
              <a:t>Many "intelligent" ink cartridges contain a microchip that communicates the estimated ink level to the printer; </a:t>
            </a:r>
          </a:p>
          <a:p>
            <a:r>
              <a:rPr lang="en-US" dirty="0"/>
              <a:t>lifetime of inkjet prints produced by aqueous inks is shorter than those produced with solvent-based inkjets</a:t>
            </a:r>
          </a:p>
          <a:p>
            <a:r>
              <a:rPr lang="en-US" dirty="0"/>
              <a:t>Because the ink is water-soluble, care must be taken with inkjet-printed documents to avoid drop of water</a:t>
            </a:r>
          </a:p>
          <a:p>
            <a:r>
              <a:rPr lang="en-US"/>
              <a:t>nozzles are prone to clogging</a:t>
            </a:r>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24</a:t>
            </a:fld>
            <a:endParaRPr lang="en-US" altLang="zh-TW"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33400" y="228600"/>
            <a:ext cx="7086600" cy="911225"/>
          </a:xfrm>
        </p:spPr>
        <p:txBody>
          <a:bodyPr/>
          <a:lstStyle/>
          <a:p>
            <a:pPr eaLnBrk="1" hangingPunct="1"/>
            <a:r>
              <a:rPr lang="en-US" dirty="0"/>
              <a:t>Laser Printer</a:t>
            </a:r>
          </a:p>
        </p:txBody>
      </p:sp>
      <p:sp>
        <p:nvSpPr>
          <p:cNvPr id="14340" name="Rectangle 3"/>
          <p:cNvSpPr>
            <a:spLocks noGrp="1" noChangeArrowheads="1"/>
          </p:cNvSpPr>
          <p:nvPr>
            <p:ph type="body" idx="1"/>
          </p:nvPr>
        </p:nvSpPr>
        <p:spPr>
          <a:xfrm>
            <a:off x="304800" y="1219200"/>
            <a:ext cx="7315200" cy="5257800"/>
          </a:xfrm>
        </p:spPr>
        <p:txBody>
          <a:bodyPr/>
          <a:lstStyle/>
          <a:p>
            <a:r>
              <a:rPr lang="en-US" dirty="0"/>
              <a:t>Non-impact printer</a:t>
            </a:r>
          </a:p>
          <a:p>
            <a:pPr lvl="1"/>
            <a:r>
              <a:rPr lang="en-US" dirty="0"/>
              <a:t>Works on a similar process as photocopier</a:t>
            </a:r>
          </a:p>
          <a:p>
            <a:r>
              <a:rPr lang="en-US" dirty="0"/>
              <a:t>Laser is at the heart of these printers.</a:t>
            </a:r>
          </a:p>
          <a:p>
            <a:r>
              <a:rPr lang="en-US" dirty="0"/>
              <a:t>Produces high quality documents</a:t>
            </a:r>
          </a:p>
          <a:p>
            <a:r>
              <a:rPr lang="en-US" dirty="0"/>
              <a:t>Color or black and white</a:t>
            </a:r>
          </a:p>
          <a:p>
            <a:r>
              <a:rPr lang="en-US" dirty="0"/>
              <a:t>Speed measured in pages per minute</a:t>
            </a:r>
          </a:p>
          <a:p>
            <a:r>
              <a:rPr lang="en-US" dirty="0"/>
              <a:t>Quality expressed as dots per inch</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010400" cy="911225"/>
          </a:xfrm>
        </p:spPr>
        <p:txBody>
          <a:bodyPr/>
          <a:lstStyle/>
          <a:p>
            <a:r>
              <a:rPr lang="en-US" dirty="0"/>
              <a:t>How Laser Creates an Image</a:t>
            </a:r>
          </a:p>
        </p:txBody>
      </p:sp>
      <p:sp>
        <p:nvSpPr>
          <p:cNvPr id="3" name="Content Placeholder 2"/>
          <p:cNvSpPr>
            <a:spLocks noGrp="1"/>
          </p:cNvSpPr>
          <p:nvPr>
            <p:ph idx="1"/>
          </p:nvPr>
        </p:nvSpPr>
        <p:spPr>
          <a:xfrm>
            <a:off x="2133600" y="2523202"/>
            <a:ext cx="4267200" cy="1371601"/>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26</a:t>
            </a:fld>
            <a:endParaRPr lang="en-US" altLang="zh-TW" dirty="0"/>
          </a:p>
        </p:txBody>
      </p:sp>
      <p:pic>
        <p:nvPicPr>
          <p:cNvPr id="5123" name="Picture 3"/>
          <p:cNvPicPr>
            <a:picLocks noChangeAspect="1" noChangeArrowheads="1"/>
          </p:cNvPicPr>
          <p:nvPr/>
        </p:nvPicPr>
        <p:blipFill>
          <a:blip r:embed="rId2" cstate="print"/>
          <a:srcRect/>
          <a:stretch>
            <a:fillRect/>
          </a:stretch>
        </p:blipFill>
        <p:spPr bwMode="auto">
          <a:xfrm>
            <a:off x="609600" y="1408112"/>
            <a:ext cx="7326489" cy="4495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Laser Printer Technology</a:t>
            </a:r>
          </a:p>
        </p:txBody>
      </p:sp>
      <p:pic>
        <p:nvPicPr>
          <p:cNvPr id="15364" name="Picture 2"/>
          <p:cNvPicPr>
            <a:picLocks noChangeAspect="1" noChangeArrowheads="1"/>
          </p:cNvPicPr>
          <p:nvPr/>
        </p:nvPicPr>
        <p:blipFill>
          <a:blip r:embed="rId2" cstate="print"/>
          <a:srcRect/>
          <a:stretch>
            <a:fillRect/>
          </a:stretch>
        </p:blipFill>
        <p:spPr bwMode="auto">
          <a:xfrm>
            <a:off x="381000" y="1295400"/>
            <a:ext cx="5638800" cy="5022850"/>
          </a:xfrm>
          <a:prstGeom prst="rect">
            <a:avLst/>
          </a:prstGeom>
          <a:noFill/>
          <a:ln w="9525">
            <a:noFill/>
            <a:miter lim="800000"/>
            <a:headEnd/>
            <a:tailEnd/>
          </a:ln>
        </p:spPr>
      </p:pic>
      <p:pic>
        <p:nvPicPr>
          <p:cNvPr id="15365" name="Picture 3"/>
          <p:cNvPicPr>
            <a:picLocks noChangeAspect="1" noChangeArrowheads="1"/>
          </p:cNvPicPr>
          <p:nvPr/>
        </p:nvPicPr>
        <p:blipFill>
          <a:blip r:embed="rId3" cstate="print"/>
          <a:srcRect/>
          <a:stretch>
            <a:fillRect/>
          </a:stretch>
        </p:blipFill>
        <p:spPr bwMode="auto">
          <a:xfrm>
            <a:off x="6324600" y="1524000"/>
            <a:ext cx="2438400" cy="1876425"/>
          </a:xfrm>
          <a:prstGeom prst="rect">
            <a:avLst/>
          </a:prstGeom>
          <a:noFill/>
          <a:ln w="9525">
            <a:noFill/>
            <a:miter lim="800000"/>
            <a:headEnd/>
            <a:tailEnd/>
          </a:ln>
        </p:spPr>
      </p:pic>
      <p:pic>
        <p:nvPicPr>
          <p:cNvPr id="15366" name="Picture 4"/>
          <p:cNvPicPr>
            <a:picLocks noChangeAspect="1" noChangeArrowheads="1"/>
          </p:cNvPicPr>
          <p:nvPr/>
        </p:nvPicPr>
        <p:blipFill>
          <a:blip r:embed="rId4" cstate="print"/>
          <a:srcRect/>
          <a:stretch>
            <a:fillRect/>
          </a:stretch>
        </p:blipFill>
        <p:spPr bwMode="auto">
          <a:xfrm>
            <a:off x="6248400" y="3581400"/>
            <a:ext cx="2565400" cy="2743200"/>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Laser Color Printing</a:t>
            </a:r>
          </a:p>
        </p:txBody>
      </p:sp>
      <p:sp>
        <p:nvSpPr>
          <p:cNvPr id="8" name="Content Placeholder 7"/>
          <p:cNvSpPr>
            <a:spLocks noGrp="1"/>
          </p:cNvSpPr>
          <p:nvPr>
            <p:ph idx="1"/>
          </p:nvPr>
        </p:nvSpPr>
        <p:spPr/>
        <p:txBody>
          <a:bodyPr/>
          <a:lstStyle/>
          <a:p>
            <a:r>
              <a:rPr lang="en-US" dirty="0"/>
              <a:t>Works like a single-color model, except that the process is repeated four times and a different toner color is used for each pass.</a:t>
            </a:r>
          </a:p>
          <a:p>
            <a:r>
              <a:rPr lang="en-US" dirty="0"/>
              <a:t>Four colors used are the same as in the color ink jet printers</a:t>
            </a:r>
          </a:p>
          <a:p>
            <a:pPr lvl="1"/>
            <a:r>
              <a:rPr lang="en-US" dirty="0"/>
              <a:t>Cyan</a:t>
            </a:r>
          </a:p>
          <a:p>
            <a:pPr lvl="1"/>
            <a:r>
              <a:rPr lang="en-US" dirty="0"/>
              <a:t>Magenta</a:t>
            </a:r>
          </a:p>
          <a:p>
            <a:pPr lvl="1"/>
            <a:r>
              <a:rPr lang="en-US" dirty="0"/>
              <a:t>Yellow  and </a:t>
            </a:r>
          </a:p>
          <a:p>
            <a:pPr lvl="1"/>
            <a:r>
              <a:rPr lang="en-US" dirty="0"/>
              <a:t>Black.</a:t>
            </a:r>
          </a:p>
          <a:p>
            <a:endParaRPr lang="en-US" dirty="0"/>
          </a:p>
        </p:txBody>
      </p:sp>
      <p:sp>
        <p:nvSpPr>
          <p:cNvPr id="7"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228600"/>
            <a:ext cx="7010400" cy="911225"/>
          </a:xfrm>
        </p:spPr>
        <p:txBody>
          <a:bodyPr/>
          <a:lstStyle/>
          <a:p>
            <a:r>
              <a:rPr lang="en-US" dirty="0"/>
              <a:t>Laser Printing</a:t>
            </a:r>
          </a:p>
        </p:txBody>
      </p:sp>
      <p:sp>
        <p:nvSpPr>
          <p:cNvPr id="8" name="Content Placeholder 7"/>
          <p:cNvSpPr>
            <a:spLocks noGrp="1"/>
          </p:cNvSpPr>
          <p:nvPr>
            <p:ph idx="1"/>
          </p:nvPr>
        </p:nvSpPr>
        <p:spPr>
          <a:xfrm>
            <a:off x="304800" y="1219200"/>
            <a:ext cx="7315200" cy="5181600"/>
          </a:xfrm>
        </p:spPr>
        <p:txBody>
          <a:bodyPr>
            <a:normAutofit fontScale="92500" lnSpcReduction="20000"/>
          </a:bodyPr>
          <a:lstStyle/>
          <a:p>
            <a:r>
              <a:rPr lang="en-US" dirty="0"/>
              <a:t>Black color printers typically can produce 4 -16 </a:t>
            </a:r>
            <a:r>
              <a:rPr lang="en-US" dirty="0" err="1"/>
              <a:t>ppm</a:t>
            </a:r>
            <a:r>
              <a:rPr lang="en-US" dirty="0"/>
              <a:t>. </a:t>
            </a:r>
          </a:p>
          <a:p>
            <a:r>
              <a:rPr lang="en-US" dirty="0"/>
              <a:t>For printing graphics, the output can be a great deal slower. </a:t>
            </a:r>
          </a:p>
          <a:p>
            <a:r>
              <a:rPr lang="en-US" dirty="0"/>
              <a:t>Most have resolutions of 300 or 600 dpi, both horizontally and vertically, but some high-end models have resolutions of 1,200 or 1,800 dpi. </a:t>
            </a:r>
          </a:p>
          <a:p>
            <a:r>
              <a:rPr lang="en-US" dirty="0"/>
              <a:t>Price starts from Rs. 6,000increases dramatically along with speed and resolution. </a:t>
            </a:r>
          </a:p>
          <a:p>
            <a:r>
              <a:rPr lang="en-US" dirty="0"/>
              <a:t>Require new toner cartridges after a few thousand pages, </a:t>
            </a:r>
          </a:p>
          <a:p>
            <a:endParaRPr lang="en-US" dirty="0"/>
          </a:p>
          <a:p>
            <a:endParaRPr lang="en-US" dirty="0"/>
          </a:p>
        </p:txBody>
      </p:sp>
      <p:sp>
        <p:nvSpPr>
          <p:cNvPr id="7" name="Slide Number Placeholder 3"/>
          <p:cNvSpPr>
            <a:spLocks noGrp="1"/>
          </p:cNvSpPr>
          <p:nvPr>
            <p:ph type="sldNum" sz="quarter" idx="12"/>
          </p:nvPr>
        </p:nvSpPr>
        <p:spPr bwMode="auto">
          <a:prstGeom prst="rect">
            <a:avLst/>
          </a:prstGeom>
          <a:noFill/>
          <a:ln>
            <a:miter lim="800000"/>
            <a:headEnd/>
            <a:tailEnd/>
          </a:ln>
        </p:spPr>
        <p:txBody>
          <a:bodyPr/>
          <a:lstStyle/>
          <a:p>
            <a:fld id="{0A147E1F-7BB4-41CD-B102-3D0DDA38FA7B}" type="slidenum">
              <a:rPr lang="en-US"/>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a:t>
            </a:fld>
            <a:endParaRPr lang="en-US" dirty="0"/>
          </a:p>
        </p:txBody>
      </p:sp>
      <p:sp>
        <p:nvSpPr>
          <p:cNvPr id="16387" name="Rectangle 1"/>
          <p:cNvSpPr>
            <a:spLocks noGrp="1" noChangeArrowheads="1"/>
          </p:cNvSpPr>
          <p:nvPr>
            <p:ph type="title" idx="4294967295"/>
          </p:nvPr>
        </p:nvSpPr>
        <p:spPr>
          <a:xfrm>
            <a:off x="381000" y="228600"/>
            <a:ext cx="8153400" cy="9144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II</a:t>
            </a:r>
          </a:p>
        </p:txBody>
      </p:sp>
      <p:sp>
        <p:nvSpPr>
          <p:cNvPr id="5" name="Rectangle 3"/>
          <p:cNvSpPr>
            <a:spLocks noGrp="1" noChangeArrowheads="1"/>
          </p:cNvSpPr>
          <p:nvPr>
            <p:ph idx="1"/>
          </p:nvPr>
        </p:nvSpPr>
        <p:spPr>
          <a:xfrm>
            <a:off x="457200" y="1219200"/>
            <a:ext cx="7315200" cy="5257800"/>
          </a:xfrm>
        </p:spPr>
        <p:txBody>
          <a:bodyPr>
            <a:normAutofit/>
          </a:bodyPr>
          <a:lstStyle/>
          <a:p>
            <a:pPr lvl="0"/>
            <a:r>
              <a:rPr lang="en-US" dirty="0">
                <a:latin typeface="Arial" pitchFamily="34" charset="0"/>
                <a:cs typeface="Arial" pitchFamily="34" charset="0"/>
              </a:rPr>
              <a:t>Video Cards</a:t>
            </a:r>
          </a:p>
          <a:p>
            <a:pPr lvl="0"/>
            <a:r>
              <a:rPr lang="en-US" dirty="0">
                <a:latin typeface="Arial" pitchFamily="34" charset="0"/>
                <a:cs typeface="Arial" pitchFamily="34" charset="0"/>
              </a:rPr>
              <a:t>Ergonomics and Monitors</a:t>
            </a:r>
          </a:p>
          <a:p>
            <a:pPr lvl="0"/>
            <a:r>
              <a:rPr lang="en-US" dirty="0">
                <a:latin typeface="Arial" pitchFamily="34" charset="0"/>
                <a:cs typeface="Arial" pitchFamily="34" charset="0"/>
              </a:rPr>
              <a:t>Electronic Magnetic Field (EMF)</a:t>
            </a:r>
          </a:p>
          <a:p>
            <a:pPr lvl="0"/>
            <a:r>
              <a:rPr lang="en-US" dirty="0">
                <a:latin typeface="Arial" pitchFamily="34" charset="0"/>
                <a:cs typeface="Arial" pitchFamily="34" charset="0"/>
              </a:rPr>
              <a:t>Data Projectors</a:t>
            </a:r>
          </a:p>
          <a:p>
            <a:pPr lvl="0"/>
            <a:r>
              <a:rPr lang="en-US" dirty="0">
                <a:latin typeface="Arial" pitchFamily="34" charset="0"/>
                <a:cs typeface="Arial" pitchFamily="34" charset="0"/>
              </a:rPr>
              <a:t>LCD Projector</a:t>
            </a:r>
          </a:p>
          <a:p>
            <a:pPr lvl="0"/>
            <a:r>
              <a:rPr lang="en-US" dirty="0">
                <a:latin typeface="Arial" pitchFamily="34" charset="0"/>
                <a:cs typeface="Arial" pitchFamily="34" charset="0"/>
              </a:rPr>
              <a:t>Speakers and Sound Systems</a:t>
            </a:r>
          </a:p>
          <a:p>
            <a:pPr lvl="0"/>
            <a:r>
              <a:rPr lang="en-US" dirty="0">
                <a:latin typeface="Arial" pitchFamily="34" charset="0"/>
                <a:cs typeface="Arial" pitchFamily="34" charset="0"/>
              </a:rPr>
              <a:t>Sound Cards</a:t>
            </a:r>
          </a:p>
          <a:p>
            <a:pPr lvl="0"/>
            <a:r>
              <a:rPr lang="en-US" dirty="0">
                <a:latin typeface="Arial" pitchFamily="34" charset="0"/>
                <a:cs typeface="Arial" pitchFamily="34" charset="0"/>
              </a:rPr>
              <a:t>Headphone and Headsets</a:t>
            </a:r>
          </a:p>
          <a:p>
            <a:endParaRPr lang="en-US" dirty="0">
              <a:latin typeface="Arial" pitchFamily="34" charset="0"/>
              <a:cs typeface="Arial" pitchFamily="34" charset="0"/>
            </a:endParaRPr>
          </a:p>
          <a:p>
            <a:pPr>
              <a:buNone/>
            </a:pPr>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a:t>Thermal Wax Printer</a:t>
            </a:r>
          </a:p>
        </p:txBody>
      </p:sp>
      <p:sp>
        <p:nvSpPr>
          <p:cNvPr id="20484" name="Rectangle 3"/>
          <p:cNvSpPr>
            <a:spLocks noGrp="1" noChangeArrowheads="1"/>
          </p:cNvSpPr>
          <p:nvPr>
            <p:ph type="body" idx="1"/>
          </p:nvPr>
        </p:nvSpPr>
        <p:spPr/>
        <p:txBody>
          <a:bodyPr/>
          <a:lstStyle/>
          <a:p>
            <a:r>
              <a:rPr lang="en-US" dirty="0"/>
              <a:t>Produces bold color output</a:t>
            </a:r>
          </a:p>
          <a:p>
            <a:r>
              <a:rPr lang="en-US" dirty="0"/>
              <a:t>Color generated by melting wax</a:t>
            </a:r>
          </a:p>
          <a:p>
            <a:r>
              <a:rPr lang="en-US" dirty="0"/>
              <a:t>Colors do not bleed </a:t>
            </a:r>
          </a:p>
          <a:p>
            <a:r>
              <a:rPr lang="en-US" dirty="0"/>
              <a:t>Operation costs are low</a:t>
            </a:r>
          </a:p>
          <a:p>
            <a:r>
              <a:rPr lang="en-US" dirty="0"/>
              <a:t>Output is slow</a:t>
            </a:r>
          </a:p>
        </p:txBody>
      </p:sp>
      <p:pic>
        <p:nvPicPr>
          <p:cNvPr id="20485" name="Picture 5"/>
          <p:cNvPicPr>
            <a:picLocks noChangeAspect="1" noChangeArrowheads="1"/>
          </p:cNvPicPr>
          <p:nvPr/>
        </p:nvPicPr>
        <p:blipFill>
          <a:blip r:embed="rId2" cstate="print"/>
          <a:srcRect/>
          <a:stretch>
            <a:fillRect/>
          </a:stretch>
        </p:blipFill>
        <p:spPr bwMode="auto">
          <a:xfrm>
            <a:off x="4191000" y="3429000"/>
            <a:ext cx="3411253" cy="2957513"/>
          </a:xfrm>
          <a:prstGeom prst="rect">
            <a:avLst/>
          </a:prstGeom>
          <a:noFill/>
          <a:ln w="9525">
            <a:noFill/>
            <a:miter lim="800000"/>
            <a:headEnd/>
            <a:tailEnd/>
          </a:ln>
        </p:spPr>
      </p:pic>
      <p:pic>
        <p:nvPicPr>
          <p:cNvPr id="20486" name="Picture 6"/>
          <p:cNvPicPr>
            <a:picLocks noChangeAspect="1" noChangeArrowheads="1"/>
          </p:cNvPicPr>
          <p:nvPr/>
        </p:nvPicPr>
        <p:blipFill>
          <a:blip r:embed="rId3" cstate="print"/>
          <a:srcRect/>
          <a:stretch>
            <a:fillRect/>
          </a:stretch>
        </p:blipFill>
        <p:spPr bwMode="auto">
          <a:xfrm>
            <a:off x="762000" y="4022224"/>
            <a:ext cx="3200400" cy="2572251"/>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30</a:t>
            </a:fld>
            <a:endParaRPr lang="en-US" dirty="0"/>
          </a:p>
        </p:txBody>
      </p:sp>
    </p:spTree>
    <p:extLst>
      <p:ext uri="{BB962C8B-B14F-4D97-AF65-F5344CB8AC3E}">
        <p14:creationId xmlns:p14="http://schemas.microsoft.com/office/powerpoint/2010/main" val="119046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28600"/>
            <a:ext cx="7162800" cy="911225"/>
          </a:xfrm>
        </p:spPr>
        <p:txBody>
          <a:bodyPr/>
          <a:lstStyle/>
          <a:p>
            <a:pPr eaLnBrk="1" hangingPunct="1"/>
            <a:r>
              <a:rPr lang="en-US" dirty="0"/>
              <a:t>Comparing Printers</a:t>
            </a:r>
          </a:p>
        </p:txBody>
      </p:sp>
      <p:sp>
        <p:nvSpPr>
          <p:cNvPr id="17412" name="Rectangle 3"/>
          <p:cNvSpPr>
            <a:spLocks noGrp="1" noChangeArrowheads="1"/>
          </p:cNvSpPr>
          <p:nvPr>
            <p:ph type="body" idx="1"/>
          </p:nvPr>
        </p:nvSpPr>
        <p:spPr/>
        <p:txBody>
          <a:bodyPr/>
          <a:lstStyle/>
          <a:p>
            <a:pPr eaLnBrk="1" hangingPunct="1"/>
            <a:r>
              <a:rPr lang="en-US" dirty="0"/>
              <a:t>Determine what you need</a:t>
            </a:r>
          </a:p>
          <a:p>
            <a:pPr eaLnBrk="1" hangingPunct="1"/>
            <a:r>
              <a:rPr lang="en-US" dirty="0"/>
              <a:t>Determine what you can spend</a:t>
            </a:r>
          </a:p>
          <a:p>
            <a:r>
              <a:rPr lang="en-US" dirty="0"/>
              <a:t>Image quality</a:t>
            </a:r>
          </a:p>
          <a:p>
            <a:pPr lvl="1"/>
            <a:r>
              <a:rPr lang="en-US" dirty="0"/>
              <a:t>dpi</a:t>
            </a:r>
          </a:p>
          <a:p>
            <a:pPr eaLnBrk="1" hangingPunct="1"/>
            <a:r>
              <a:rPr lang="en-US" dirty="0"/>
              <a:t>Initial cost</a:t>
            </a:r>
          </a:p>
          <a:p>
            <a:pPr eaLnBrk="1" hangingPunct="1"/>
            <a:r>
              <a:rPr lang="en-US" dirty="0"/>
              <a:t>Cost of operating</a:t>
            </a:r>
          </a:p>
          <a:p>
            <a:pPr eaLnBrk="1" hangingPunct="1"/>
            <a:r>
              <a:rPr lang="en-US" dirty="0"/>
              <a:t>Speed</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31</a:t>
            </a:fld>
            <a:endParaRPr lang="en-US" dirty="0"/>
          </a:p>
        </p:txBody>
      </p:sp>
      <p:pic>
        <p:nvPicPr>
          <p:cNvPr id="6" name="Picture 4" descr="D:\My Documents\!books\norton im\chapter 4\dpi.tif"/>
          <p:cNvPicPr>
            <a:picLocks noChangeAspect="1" noChangeArrowheads="1"/>
          </p:cNvPicPr>
          <p:nvPr/>
        </p:nvPicPr>
        <p:blipFill>
          <a:blip r:embed="rId2" cstate="print"/>
          <a:srcRect/>
          <a:stretch>
            <a:fillRect/>
          </a:stretch>
        </p:blipFill>
        <p:spPr bwMode="auto">
          <a:xfrm>
            <a:off x="3657600" y="2514600"/>
            <a:ext cx="3795796" cy="1828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238B59B-AA63-4C56-AB84-1F0DD27CC35E}" type="slidenum">
              <a:rPr lang="en-US" altLang="zh-TW" smtClean="0"/>
              <a:pPr>
                <a:defRPr/>
              </a:pPr>
              <a:t>32</a:t>
            </a:fld>
            <a:endParaRPr lang="en-US" altLang="zh-TW" dirty="0"/>
          </a:p>
        </p:txBody>
      </p:sp>
      <p:pic>
        <p:nvPicPr>
          <p:cNvPr id="3" name="Picture 2"/>
          <p:cNvPicPr>
            <a:picLocks noChangeAspect="1"/>
          </p:cNvPicPr>
          <p:nvPr/>
        </p:nvPicPr>
        <p:blipFill>
          <a:blip r:embed="rId2"/>
          <a:stretch>
            <a:fillRect/>
          </a:stretch>
        </p:blipFill>
        <p:spPr>
          <a:xfrm>
            <a:off x="152400" y="238432"/>
            <a:ext cx="8855376" cy="6019800"/>
          </a:xfrm>
          <a:prstGeom prst="rect">
            <a:avLst/>
          </a:prstGeom>
        </p:spPr>
      </p:pic>
    </p:spTree>
    <p:extLst>
      <p:ext uri="{BB962C8B-B14F-4D97-AF65-F5344CB8AC3E}">
        <p14:creationId xmlns:p14="http://schemas.microsoft.com/office/powerpoint/2010/main" val="56888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28600"/>
            <a:ext cx="7162800" cy="911225"/>
          </a:xfrm>
        </p:spPr>
        <p:txBody>
          <a:bodyPr/>
          <a:lstStyle/>
          <a:p>
            <a:pPr eaLnBrk="1" hangingPunct="1"/>
            <a:r>
              <a:rPr lang="en-US" dirty="0"/>
              <a:t>All-In-One Peripherals</a:t>
            </a:r>
          </a:p>
        </p:txBody>
      </p:sp>
      <p:sp>
        <p:nvSpPr>
          <p:cNvPr id="16388" name="Rectangle 3"/>
          <p:cNvSpPr>
            <a:spLocks noGrp="1" noChangeArrowheads="1"/>
          </p:cNvSpPr>
          <p:nvPr>
            <p:ph type="body" idx="1"/>
          </p:nvPr>
        </p:nvSpPr>
        <p:spPr>
          <a:xfrm>
            <a:off x="457200" y="1219200"/>
            <a:ext cx="7848600" cy="2209800"/>
          </a:xfrm>
        </p:spPr>
        <p:txBody>
          <a:bodyPr/>
          <a:lstStyle/>
          <a:p>
            <a:r>
              <a:rPr lang="en-US" dirty="0"/>
              <a:t>Scanner, copier, printer, Fax and e-mail</a:t>
            </a:r>
          </a:p>
          <a:p>
            <a:r>
              <a:rPr lang="en-US" dirty="0"/>
              <a:t>Popular in home offices</a:t>
            </a:r>
          </a:p>
          <a:p>
            <a:r>
              <a:rPr lang="en-US" dirty="0"/>
              <a:t>Prices are very reasonable</a:t>
            </a:r>
          </a:p>
        </p:txBody>
      </p:sp>
      <p:pic>
        <p:nvPicPr>
          <p:cNvPr id="16389" name="Picture 5"/>
          <p:cNvPicPr>
            <a:picLocks noChangeAspect="1" noChangeArrowheads="1"/>
          </p:cNvPicPr>
          <p:nvPr/>
        </p:nvPicPr>
        <p:blipFill>
          <a:blip r:embed="rId2" cstate="print"/>
          <a:srcRect/>
          <a:stretch>
            <a:fillRect/>
          </a:stretch>
        </p:blipFill>
        <p:spPr bwMode="auto">
          <a:xfrm>
            <a:off x="457200" y="4114800"/>
            <a:ext cx="3459163" cy="2590800"/>
          </a:xfrm>
          <a:prstGeom prst="rect">
            <a:avLst/>
          </a:prstGeom>
          <a:noFill/>
          <a:ln w="9525">
            <a:noFill/>
            <a:miter lim="800000"/>
            <a:headEnd/>
            <a:tailEnd/>
          </a:ln>
        </p:spPr>
      </p:pic>
      <p:pic>
        <p:nvPicPr>
          <p:cNvPr id="16390" name="Picture 6"/>
          <p:cNvPicPr>
            <a:picLocks noChangeAspect="1" noChangeArrowheads="1"/>
          </p:cNvPicPr>
          <p:nvPr/>
        </p:nvPicPr>
        <p:blipFill>
          <a:blip r:embed="rId3" cstate="print"/>
          <a:srcRect/>
          <a:stretch>
            <a:fillRect/>
          </a:stretch>
        </p:blipFill>
        <p:spPr bwMode="auto">
          <a:xfrm>
            <a:off x="4419600" y="3810000"/>
            <a:ext cx="2895600" cy="2895600"/>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33</a:t>
            </a:fld>
            <a:endParaRPr lang="en-US" dirty="0"/>
          </a:p>
        </p:txBody>
      </p:sp>
    </p:spTree>
    <p:extLst>
      <p:ext uri="{BB962C8B-B14F-4D97-AF65-F5344CB8AC3E}">
        <p14:creationId xmlns:p14="http://schemas.microsoft.com/office/powerpoint/2010/main" val="607730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High-Quality Printers</a:t>
            </a:r>
          </a:p>
        </p:txBody>
      </p:sp>
      <p:sp>
        <p:nvSpPr>
          <p:cNvPr id="18436" name="Rectangle 3"/>
          <p:cNvSpPr>
            <a:spLocks noGrp="1" noChangeArrowheads="1"/>
          </p:cNvSpPr>
          <p:nvPr>
            <p:ph type="body" idx="1"/>
          </p:nvPr>
        </p:nvSpPr>
        <p:spPr/>
        <p:txBody>
          <a:bodyPr/>
          <a:lstStyle/>
          <a:p>
            <a:pPr eaLnBrk="1" hangingPunct="1"/>
            <a:r>
              <a:rPr lang="en-US"/>
              <a:t>Special purpose printers</a:t>
            </a:r>
          </a:p>
          <a:p>
            <a:pPr lvl="1" eaLnBrk="1" hangingPunct="1"/>
            <a:r>
              <a:rPr lang="en-US"/>
              <a:t>Used by a print shop</a:t>
            </a:r>
          </a:p>
          <a:p>
            <a:pPr lvl="1" eaLnBrk="1" hangingPunct="1"/>
            <a:r>
              <a:rPr lang="en-US"/>
              <a:t>Output is professional grade</a:t>
            </a:r>
          </a:p>
          <a:p>
            <a:pPr lvl="1" eaLnBrk="1" hangingPunct="1"/>
            <a:r>
              <a:rPr lang="en-US"/>
              <a:t>Prints to a variety of surfaces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a:t>Photo Printers</a:t>
            </a:r>
          </a:p>
        </p:txBody>
      </p:sp>
      <p:sp>
        <p:nvSpPr>
          <p:cNvPr id="19460" name="Rectangle 3"/>
          <p:cNvSpPr>
            <a:spLocks noGrp="1" noChangeArrowheads="1"/>
          </p:cNvSpPr>
          <p:nvPr>
            <p:ph type="body" idx="1"/>
          </p:nvPr>
        </p:nvSpPr>
        <p:spPr/>
        <p:txBody>
          <a:bodyPr/>
          <a:lstStyle/>
          <a:p>
            <a:r>
              <a:rPr lang="en-US" dirty="0"/>
              <a:t>Produces film quality pictures</a:t>
            </a:r>
          </a:p>
          <a:p>
            <a:r>
              <a:rPr lang="en-US" dirty="0"/>
              <a:t>Prints very slow</a:t>
            </a:r>
          </a:p>
          <a:p>
            <a:r>
              <a:rPr lang="en-US" dirty="0"/>
              <a:t>Prints a variety of sizes</a:t>
            </a:r>
          </a:p>
          <a:p>
            <a:r>
              <a:rPr lang="en-US" dirty="0"/>
              <a:t>Some do not need a computer</a:t>
            </a:r>
          </a:p>
        </p:txBody>
      </p:sp>
      <p:pic>
        <p:nvPicPr>
          <p:cNvPr id="19461" name="Picture 4"/>
          <p:cNvPicPr>
            <a:picLocks noChangeAspect="1" noChangeArrowheads="1"/>
          </p:cNvPicPr>
          <p:nvPr/>
        </p:nvPicPr>
        <p:blipFill>
          <a:blip r:embed="rId3" cstate="print"/>
          <a:srcRect/>
          <a:stretch>
            <a:fillRect/>
          </a:stretch>
        </p:blipFill>
        <p:spPr bwMode="auto">
          <a:xfrm>
            <a:off x="685800" y="3733800"/>
            <a:ext cx="3886200" cy="2538654"/>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35</a:t>
            </a:fld>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4724400" y="3505199"/>
            <a:ext cx="2895600" cy="290852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Dye Sublimation Printer</a:t>
            </a:r>
          </a:p>
        </p:txBody>
      </p:sp>
      <p:sp>
        <p:nvSpPr>
          <p:cNvPr id="21508" name="Rectangle 3"/>
          <p:cNvSpPr>
            <a:spLocks noGrp="1" noChangeArrowheads="1"/>
          </p:cNvSpPr>
          <p:nvPr>
            <p:ph type="body" idx="1"/>
          </p:nvPr>
        </p:nvSpPr>
        <p:spPr/>
        <p:txBody>
          <a:bodyPr/>
          <a:lstStyle/>
          <a:p>
            <a:r>
              <a:rPr lang="en-US" dirty="0"/>
              <a:t>Produces realistic output</a:t>
            </a:r>
          </a:p>
          <a:p>
            <a:r>
              <a:rPr lang="en-US" dirty="0"/>
              <a:t>Very high quality</a:t>
            </a:r>
          </a:p>
          <a:p>
            <a:r>
              <a:rPr lang="en-US" dirty="0"/>
              <a:t>Color is produced by evaporating ink</a:t>
            </a:r>
          </a:p>
          <a:p>
            <a:r>
              <a:rPr lang="en-US" dirty="0"/>
              <a:t>Operation costs are high</a:t>
            </a:r>
          </a:p>
          <a:p>
            <a:r>
              <a:rPr lang="en-US" dirty="0"/>
              <a:t>Output is very slow</a:t>
            </a:r>
          </a:p>
        </p:txBody>
      </p:sp>
      <p:pic>
        <p:nvPicPr>
          <p:cNvPr id="21509" name="Picture 5"/>
          <p:cNvPicPr>
            <a:picLocks noChangeAspect="1" noChangeArrowheads="1"/>
          </p:cNvPicPr>
          <p:nvPr/>
        </p:nvPicPr>
        <p:blipFill>
          <a:blip r:embed="rId3" cstate="print"/>
          <a:srcRect/>
          <a:stretch>
            <a:fillRect/>
          </a:stretch>
        </p:blipFill>
        <p:spPr bwMode="auto">
          <a:xfrm>
            <a:off x="4267200" y="3733800"/>
            <a:ext cx="3124200" cy="2782888"/>
          </a:xfrm>
          <a:prstGeom prst="rect">
            <a:avLst/>
          </a:prstGeom>
          <a:noFill/>
          <a:ln w="9525">
            <a:noFill/>
            <a:miter lim="800000"/>
            <a:headEnd/>
            <a:tailEnd/>
          </a:ln>
        </p:spPr>
      </p:pic>
      <p:pic>
        <p:nvPicPr>
          <p:cNvPr id="21510" name="Picture 6"/>
          <p:cNvPicPr>
            <a:picLocks noChangeAspect="1" noChangeArrowheads="1"/>
          </p:cNvPicPr>
          <p:nvPr/>
        </p:nvPicPr>
        <p:blipFill>
          <a:blip r:embed="rId4" cstate="print"/>
          <a:srcRect/>
          <a:stretch>
            <a:fillRect/>
          </a:stretch>
        </p:blipFill>
        <p:spPr bwMode="auto">
          <a:xfrm>
            <a:off x="990600" y="4191000"/>
            <a:ext cx="2895600" cy="2257425"/>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28600"/>
            <a:ext cx="7162800" cy="911225"/>
          </a:xfrm>
        </p:spPr>
        <p:txBody>
          <a:bodyPr/>
          <a:lstStyle/>
          <a:p>
            <a:pPr eaLnBrk="1" hangingPunct="1"/>
            <a:r>
              <a:rPr lang="en-US" dirty="0"/>
              <a:t>Solid Ink Printer</a:t>
            </a:r>
          </a:p>
        </p:txBody>
      </p:sp>
      <p:sp>
        <p:nvSpPr>
          <p:cNvPr id="21508" name="Rectangle 3"/>
          <p:cNvSpPr>
            <a:spLocks noGrp="1" noChangeArrowheads="1"/>
          </p:cNvSpPr>
          <p:nvPr>
            <p:ph type="body" idx="1"/>
          </p:nvPr>
        </p:nvSpPr>
        <p:spPr/>
        <p:txBody>
          <a:bodyPr/>
          <a:lstStyle/>
          <a:p>
            <a:r>
              <a:rPr lang="en-US" dirty="0"/>
              <a:t>Excellent Print Quality</a:t>
            </a:r>
          </a:p>
          <a:p>
            <a:r>
              <a:rPr lang="en-US" dirty="0"/>
              <a:t>Less wastage</a:t>
            </a:r>
          </a:p>
          <a:p>
            <a:r>
              <a:rPr lang="en-US" dirty="0"/>
              <a:t>Less sensitive to changes in media </a:t>
            </a:r>
          </a:p>
          <a:p>
            <a:r>
              <a:rPr lang="en-US" dirty="0"/>
              <a:t>Third-party compatible solid-ink can be used</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28600"/>
            <a:ext cx="7162800" cy="911225"/>
          </a:xfrm>
        </p:spPr>
        <p:txBody>
          <a:bodyPr/>
          <a:lstStyle/>
          <a:p>
            <a:pPr eaLnBrk="1" hangingPunct="1"/>
            <a:r>
              <a:rPr lang="en-US" dirty="0"/>
              <a:t>Solid Ink Printer  - Advantages</a:t>
            </a:r>
          </a:p>
        </p:txBody>
      </p:sp>
      <p:sp>
        <p:nvSpPr>
          <p:cNvPr id="21508" name="Rectangle 3"/>
          <p:cNvSpPr>
            <a:spLocks noGrp="1" noChangeArrowheads="1"/>
          </p:cNvSpPr>
          <p:nvPr>
            <p:ph type="body" idx="1"/>
          </p:nvPr>
        </p:nvSpPr>
        <p:spPr/>
        <p:txBody>
          <a:bodyPr/>
          <a:lstStyle/>
          <a:p>
            <a:r>
              <a:rPr lang="en-US" dirty="0"/>
              <a:t>utilizes solid ink sticks</a:t>
            </a:r>
          </a:p>
          <a:p>
            <a:r>
              <a:rPr lang="en-US" dirty="0"/>
              <a:t>After the ink stick is loaded into the printing device, it is melted and used to produce images on paper in a process similar to offset printing.</a:t>
            </a:r>
          </a:p>
          <a:p>
            <a:r>
              <a:rPr lang="en-US" dirty="0"/>
              <a:t>sticks are non-toxic and safe to handle. </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28600"/>
            <a:ext cx="7162800" cy="911225"/>
          </a:xfrm>
        </p:spPr>
        <p:txBody>
          <a:bodyPr/>
          <a:lstStyle/>
          <a:p>
            <a:pPr eaLnBrk="1" hangingPunct="1"/>
            <a:r>
              <a:rPr lang="en-US" dirty="0"/>
              <a:t>Solid Ink Printer - Disadvantages</a:t>
            </a:r>
          </a:p>
        </p:txBody>
      </p:sp>
      <p:sp>
        <p:nvSpPr>
          <p:cNvPr id="21508" name="Rectangle 3"/>
          <p:cNvSpPr>
            <a:spLocks noGrp="1" noChangeArrowheads="1"/>
          </p:cNvSpPr>
          <p:nvPr>
            <p:ph type="body" idx="1"/>
          </p:nvPr>
        </p:nvSpPr>
        <p:spPr/>
        <p:txBody>
          <a:bodyPr/>
          <a:lstStyle/>
          <a:p>
            <a:r>
              <a:rPr lang="en-US" dirty="0"/>
              <a:t>Print durability</a:t>
            </a:r>
          </a:p>
          <a:p>
            <a:r>
              <a:rPr lang="en-US" dirty="0"/>
              <a:t>Power consumption</a:t>
            </a:r>
          </a:p>
          <a:p>
            <a:r>
              <a:rPr lang="en-US" dirty="0"/>
              <a:t>Excessive ink usage</a:t>
            </a:r>
          </a:p>
          <a:p>
            <a:r>
              <a:rPr lang="en-US" dirty="0"/>
              <a:t>Odor</a:t>
            </a:r>
          </a:p>
          <a:p>
            <a:r>
              <a:rPr lang="en-US" dirty="0"/>
              <a:t> clogged print Heads</a:t>
            </a:r>
          </a:p>
          <a:p>
            <a:r>
              <a:rPr lang="en-US" dirty="0"/>
              <a:t>High-speed moving parts</a:t>
            </a:r>
          </a:p>
          <a:p>
            <a:r>
              <a:rPr lang="en-US" dirty="0"/>
              <a:t>Ultraviolet resistance</a:t>
            </a:r>
          </a:p>
          <a:p>
            <a:r>
              <a:rPr lang="en-US" dirty="0"/>
              <a:t>Lamination</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28601"/>
            <a:ext cx="7162800" cy="838200"/>
          </a:xfrm>
        </p:spPr>
        <p:txBody>
          <a:bodyPr>
            <a:noAutofit/>
          </a:bodyPr>
          <a:lstStyle/>
          <a:p>
            <a:r>
              <a:rPr lang="en-US" sz="4000" dirty="0"/>
              <a:t>Putting Digital Content in Hands</a:t>
            </a:r>
          </a:p>
        </p:txBody>
      </p:sp>
      <p:sp>
        <p:nvSpPr>
          <p:cNvPr id="7172" name="Rectangle 3"/>
          <p:cNvSpPr>
            <a:spLocks noGrp="1" noChangeArrowheads="1"/>
          </p:cNvSpPr>
          <p:nvPr>
            <p:ph type="body" idx="1"/>
          </p:nvPr>
        </p:nvSpPr>
        <p:spPr>
          <a:xfrm>
            <a:off x="304800" y="1219200"/>
            <a:ext cx="7315200" cy="5257800"/>
          </a:xfrm>
        </p:spPr>
        <p:txBody>
          <a:bodyPr/>
          <a:lstStyle/>
          <a:p>
            <a:r>
              <a:rPr lang="en-US" dirty="0"/>
              <a:t>Most computer users can’t imagine working without a printer</a:t>
            </a:r>
          </a:p>
          <a:p>
            <a:r>
              <a:rPr lang="en-US" dirty="0"/>
              <a:t>Printers give you something you can</a:t>
            </a:r>
          </a:p>
          <a:p>
            <a:pPr lvl="1"/>
            <a:r>
              <a:rPr lang="en-US" dirty="0"/>
              <a:t> touch, carry, and share with others. </a:t>
            </a:r>
          </a:p>
          <a:p>
            <a:r>
              <a:rPr lang="en-US" dirty="0"/>
              <a:t>Printed documents are essential in most workplaces, where people must share </a:t>
            </a:r>
          </a:p>
          <a:p>
            <a:pPr lvl="1"/>
            <a:r>
              <a:rPr lang="en-US" dirty="0"/>
              <a:t>reports, </a:t>
            </a:r>
            <a:r>
              <a:rPr lang="en-US" dirty="0" err="1"/>
              <a:t>budgets,books</a:t>
            </a:r>
            <a:r>
              <a:rPr lang="en-US" dirty="0"/>
              <a:t>, and other types of information.</a:t>
            </a:r>
          </a:p>
          <a:p>
            <a:r>
              <a:rPr lang="en-US" dirty="0"/>
              <a:t>Three types of printers are popular</a:t>
            </a:r>
          </a:p>
          <a:p>
            <a:pPr lvl="1"/>
            <a:r>
              <a:rPr lang="en-US" dirty="0"/>
              <a:t> dot matrix, ink jet, and laser </a:t>
            </a:r>
          </a:p>
        </p:txBody>
      </p:sp>
      <p:sp>
        <p:nvSpPr>
          <p:cNvPr id="4"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40</a:t>
            </a:fld>
            <a:endParaRPr lang="en-US" altLang="zh-TW" dirty="0"/>
          </a:p>
        </p:txBody>
      </p:sp>
      <p:pic>
        <p:nvPicPr>
          <p:cNvPr id="5" name="Picture 4"/>
          <p:cNvPicPr>
            <a:picLocks noChangeAspect="1"/>
          </p:cNvPicPr>
          <p:nvPr/>
        </p:nvPicPr>
        <p:blipFill>
          <a:blip r:embed="rId2"/>
          <a:stretch>
            <a:fillRect/>
          </a:stretch>
        </p:blipFill>
        <p:spPr>
          <a:xfrm>
            <a:off x="0" y="-152400"/>
            <a:ext cx="8915399" cy="6324600"/>
          </a:xfrm>
          <a:prstGeom prst="rect">
            <a:avLst/>
          </a:prstGeom>
        </p:spPr>
      </p:pic>
    </p:spTree>
    <p:extLst>
      <p:ext uri="{BB962C8B-B14F-4D97-AF65-F5344CB8AC3E}">
        <p14:creationId xmlns:p14="http://schemas.microsoft.com/office/powerpoint/2010/main" val="99187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28600"/>
            <a:ext cx="7162800" cy="911225"/>
          </a:xfrm>
        </p:spPr>
        <p:txBody>
          <a:bodyPr/>
          <a:lstStyle/>
          <a:p>
            <a:pPr eaLnBrk="1" hangingPunct="1"/>
            <a:r>
              <a:rPr lang="en-US" dirty="0"/>
              <a:t>Plotters</a:t>
            </a:r>
          </a:p>
        </p:txBody>
      </p:sp>
      <p:sp>
        <p:nvSpPr>
          <p:cNvPr id="22532" name="Rectangle 3"/>
          <p:cNvSpPr>
            <a:spLocks noGrp="1" noChangeArrowheads="1"/>
          </p:cNvSpPr>
          <p:nvPr>
            <p:ph type="body" idx="1"/>
          </p:nvPr>
        </p:nvSpPr>
        <p:spPr/>
        <p:txBody>
          <a:bodyPr/>
          <a:lstStyle/>
          <a:p>
            <a:r>
              <a:rPr lang="en-US" dirty="0"/>
              <a:t>Large high quality blueprints</a:t>
            </a:r>
          </a:p>
          <a:p>
            <a:r>
              <a:rPr lang="en-US" dirty="0"/>
              <a:t>Older models draw with pens</a:t>
            </a:r>
          </a:p>
          <a:p>
            <a:r>
              <a:rPr lang="en-US" dirty="0"/>
              <a:t>Operational costs are low</a:t>
            </a:r>
          </a:p>
          <a:p>
            <a:r>
              <a:rPr lang="en-US" dirty="0"/>
              <a:t>Output is very slow</a:t>
            </a:r>
          </a:p>
        </p:txBody>
      </p:sp>
      <p:pic>
        <p:nvPicPr>
          <p:cNvPr id="22533" name="Picture 4" descr="D:\My Documents\!books\norton im\chapter 4\plotter.tif"/>
          <p:cNvPicPr>
            <a:picLocks noChangeAspect="1" noChangeArrowheads="1"/>
          </p:cNvPicPr>
          <p:nvPr/>
        </p:nvPicPr>
        <p:blipFill>
          <a:blip r:embed="rId3" cstate="print"/>
          <a:srcRect/>
          <a:stretch>
            <a:fillRect/>
          </a:stretch>
        </p:blipFill>
        <p:spPr bwMode="auto">
          <a:xfrm>
            <a:off x="609600" y="3411279"/>
            <a:ext cx="3886200" cy="3027621"/>
          </a:xfrm>
          <a:prstGeom prst="rect">
            <a:avLst/>
          </a:prstGeom>
          <a:noFill/>
          <a:ln w="9525">
            <a:noFill/>
            <a:miter lim="800000"/>
            <a:headEnd/>
            <a:tailEnd/>
          </a:ln>
        </p:spPr>
      </p:pic>
      <p:pic>
        <p:nvPicPr>
          <p:cNvPr id="22534" name="Picture 6"/>
          <p:cNvPicPr>
            <a:picLocks noChangeAspect="1" noChangeArrowheads="1"/>
          </p:cNvPicPr>
          <p:nvPr/>
        </p:nvPicPr>
        <p:blipFill>
          <a:blip r:embed="rId4" cstate="print"/>
          <a:srcRect/>
          <a:stretch>
            <a:fillRect/>
          </a:stretch>
        </p:blipFill>
        <p:spPr bwMode="auto">
          <a:xfrm>
            <a:off x="4648200" y="3429000"/>
            <a:ext cx="3276600" cy="2971800"/>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28600"/>
            <a:ext cx="7162800" cy="911225"/>
          </a:xfrm>
        </p:spPr>
        <p:txBody>
          <a:bodyPr/>
          <a:lstStyle/>
          <a:p>
            <a:pPr eaLnBrk="1" hangingPunct="1"/>
            <a:r>
              <a:rPr lang="en-US" dirty="0"/>
              <a:t> Flatbed Plotter</a:t>
            </a:r>
          </a:p>
        </p:txBody>
      </p:sp>
      <p:sp>
        <p:nvSpPr>
          <p:cNvPr id="22532" name="Rectangle 3"/>
          <p:cNvSpPr>
            <a:spLocks noGrp="1" noChangeArrowheads="1"/>
          </p:cNvSpPr>
          <p:nvPr>
            <p:ph type="body" idx="1"/>
          </p:nvPr>
        </p:nvSpPr>
        <p:spPr/>
        <p:txBody>
          <a:bodyPr/>
          <a:lstStyle/>
          <a:p>
            <a:r>
              <a:rPr lang="en-US" dirty="0">
                <a:solidFill>
                  <a:srgbClr val="374151"/>
                </a:solidFill>
                <a:latin typeface="Söhne"/>
              </a:rPr>
              <a:t>Flatbed plotters consist of a flat, horizontal surface where the paper or other printing material is placed.</a:t>
            </a:r>
          </a:p>
          <a:p>
            <a:r>
              <a:rPr lang="en-US" dirty="0">
                <a:solidFill>
                  <a:srgbClr val="374151"/>
                </a:solidFill>
                <a:latin typeface="Söhne"/>
              </a:rPr>
              <a:t>Above this surface, there is a movable carriage that holds the plotting device, which is typically a pen or a cutting tool.</a:t>
            </a:r>
          </a:p>
          <a:p>
            <a:r>
              <a:rPr lang="en-US" dirty="0"/>
              <a:t>The carriage can move in both the X and Y axes, allowing precise positioning of the plotting instrument.</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42</a:t>
            </a:fld>
            <a:endParaRPr lang="en-US" dirty="0"/>
          </a:p>
        </p:txBody>
      </p:sp>
    </p:spTree>
    <p:extLst>
      <p:ext uri="{BB962C8B-B14F-4D97-AF65-F5344CB8AC3E}">
        <p14:creationId xmlns:p14="http://schemas.microsoft.com/office/powerpoint/2010/main" val="2519874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28600"/>
            <a:ext cx="7162800" cy="911225"/>
          </a:xfrm>
        </p:spPr>
        <p:txBody>
          <a:bodyPr/>
          <a:lstStyle/>
          <a:p>
            <a:pPr eaLnBrk="1" hangingPunct="1"/>
            <a:r>
              <a:rPr lang="en-US" dirty="0"/>
              <a:t>Drum Plotters</a:t>
            </a:r>
          </a:p>
        </p:txBody>
      </p:sp>
      <p:sp>
        <p:nvSpPr>
          <p:cNvPr id="22532" name="Rectangle 3"/>
          <p:cNvSpPr>
            <a:spLocks noGrp="1" noChangeArrowheads="1"/>
          </p:cNvSpPr>
          <p:nvPr>
            <p:ph type="body" idx="1"/>
          </p:nvPr>
        </p:nvSpPr>
        <p:spPr/>
        <p:txBody>
          <a:bodyPr/>
          <a:lstStyle/>
          <a:p>
            <a:r>
              <a:rPr lang="en-US" dirty="0"/>
              <a:t>Drum plotters consist of a rotating drum, which serves as the plotting surface. </a:t>
            </a:r>
          </a:p>
          <a:p>
            <a:r>
              <a:rPr lang="en-US" dirty="0"/>
              <a:t>The paper or other printing material is attached to this drum, and it rotates as the plotter operates.</a:t>
            </a:r>
          </a:p>
          <a:p>
            <a:r>
              <a:rPr lang="en-US" dirty="0"/>
              <a:t>The drum's rotation allows for precise movement of the paper in both the X and Y axes.</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43</a:t>
            </a:fld>
            <a:endParaRPr lang="en-US" dirty="0"/>
          </a:p>
        </p:txBody>
      </p:sp>
    </p:spTree>
    <p:extLst>
      <p:ext uri="{BB962C8B-B14F-4D97-AF65-F5344CB8AC3E}">
        <p14:creationId xmlns:p14="http://schemas.microsoft.com/office/powerpoint/2010/main" val="2480017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44</a:t>
            </a:fld>
            <a:endParaRPr lang="en-US" dirty="0"/>
          </a:p>
        </p:txBody>
      </p:sp>
      <p:sp>
        <p:nvSpPr>
          <p:cNvPr id="16387" name="Rectangle 1"/>
          <p:cNvSpPr>
            <a:spLocks noGrp="1" noChangeArrowheads="1"/>
          </p:cNvSpPr>
          <p:nvPr>
            <p:ph type="title" idx="4294967295"/>
          </p:nvPr>
        </p:nvSpPr>
        <p:spPr>
          <a:xfrm>
            <a:off x="457200" y="228600"/>
            <a:ext cx="8458200" cy="6858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Care and Feeding of Printers</a:t>
            </a:r>
          </a:p>
        </p:txBody>
      </p:sp>
      <p:sp>
        <p:nvSpPr>
          <p:cNvPr id="5" name="Rectangle 3"/>
          <p:cNvSpPr>
            <a:spLocks noGrp="1" noChangeArrowheads="1"/>
          </p:cNvSpPr>
          <p:nvPr>
            <p:ph idx="1"/>
          </p:nvPr>
        </p:nvSpPr>
        <p:spPr>
          <a:xfrm>
            <a:off x="457200" y="1219200"/>
            <a:ext cx="7315200" cy="5257800"/>
          </a:xfrm>
        </p:spPr>
        <p:txBody>
          <a:bodyPr>
            <a:normAutofit/>
          </a:bodyPr>
          <a:lstStyle/>
          <a:p>
            <a:pPr lvl="0"/>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 name="Rectangle 3"/>
          <p:cNvSpPr txBox="1">
            <a:spLocks noChangeArrowheads="1"/>
          </p:cNvSpPr>
          <p:nvPr/>
        </p:nvSpPr>
        <p:spPr bwMode="auto">
          <a:xfrm>
            <a:off x="457200" y="12954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rPr>
              <a:t>Always read the owner’s manual for instructions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altLang="zh-TW" sz="3000" kern="0" dirty="0">
                <a:effectLst/>
                <a:latin typeface="+mn-lt"/>
                <a:ea typeface="新細明體" pitchFamily="18" charset="-120"/>
              </a:rPr>
              <a:t>Unplug the printer</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rPr>
              <a:t>Remove the paper	</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altLang="zh-TW" sz="3000" kern="0" dirty="0">
                <a:effectLst/>
                <a:latin typeface="+mn-lt"/>
                <a:ea typeface="新細明體" pitchFamily="18" charset="-120"/>
              </a:rPr>
              <a:t>Always place computer at airy place</a:t>
            </a:r>
          </a:p>
          <a:p>
            <a:pPr marL="342900" lvl="0" indent="-342900">
              <a:spcBef>
                <a:spcPct val="20000"/>
              </a:spcBef>
              <a:buClr>
                <a:schemeClr val="accent1"/>
              </a:buClr>
              <a:buSzPct val="65000"/>
              <a:buFont typeface="Wingdings" pitchFamily="2" charset="2"/>
              <a:buChar char="n"/>
              <a:defRPr/>
            </a:pPr>
            <a:r>
              <a:rPr lang="en-US" sz="3200" dirty="0">
                <a:effectLst/>
              </a:rPr>
              <a:t>Clean the outside surfaces with a dry or damp cloth</a:t>
            </a:r>
          </a:p>
          <a:p>
            <a:pPr marL="342900" lvl="0" indent="-342900">
              <a:spcBef>
                <a:spcPct val="20000"/>
              </a:spcBef>
              <a:buClr>
                <a:schemeClr val="accent1"/>
              </a:buClr>
              <a:buSzPct val="65000"/>
              <a:buFont typeface="Wingdings" pitchFamily="2" charset="2"/>
              <a:buChar char="n"/>
              <a:defRPr/>
            </a:pPr>
            <a:r>
              <a:rPr lang="en-US" sz="3200" dirty="0">
                <a:effectLst/>
              </a:rPr>
              <a:t>Use compatible paper with your printer</a:t>
            </a: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a:p>
            <a:pPr marL="342900" lvl="0" indent="-342900">
              <a:spcBef>
                <a:spcPct val="20000"/>
              </a:spcBef>
              <a:buClr>
                <a:schemeClr val="accent1"/>
              </a:buClr>
              <a:buSzPct val="65000"/>
              <a:buFont typeface="Wingdings" pitchFamily="2" charset="2"/>
              <a:buChar char="n"/>
              <a:defRPr/>
            </a:pPr>
            <a:r>
              <a:rPr lang="en-US" sz="3200" dirty="0">
                <a:effectLst/>
              </a:rPr>
              <a:t>Don't overfill the paper tray</a:t>
            </a: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45</a:t>
            </a:fld>
            <a:endParaRPr lang="en-US" dirty="0"/>
          </a:p>
        </p:txBody>
      </p:sp>
      <p:sp>
        <p:nvSpPr>
          <p:cNvPr id="16387" name="Rectangle 1"/>
          <p:cNvSpPr>
            <a:spLocks noGrp="1" noChangeArrowheads="1"/>
          </p:cNvSpPr>
          <p:nvPr>
            <p:ph type="title" idx="4294967295"/>
          </p:nvPr>
        </p:nvSpPr>
        <p:spPr>
          <a:xfrm>
            <a:off x="457200" y="228600"/>
            <a:ext cx="8458200" cy="6858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5" name="Rectangle 3"/>
          <p:cNvSpPr>
            <a:spLocks noGrp="1" noChangeArrowheads="1"/>
          </p:cNvSpPr>
          <p:nvPr>
            <p:ph idx="1"/>
          </p:nvPr>
        </p:nvSpPr>
        <p:spPr>
          <a:xfrm>
            <a:off x="457200" y="1219200"/>
            <a:ext cx="7315200" cy="5257800"/>
          </a:xfrm>
        </p:spPr>
        <p:txBody>
          <a:bodyPr>
            <a:normAutofit/>
          </a:bodyPr>
          <a:lstStyle/>
          <a:p>
            <a:pPr lvl="0"/>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 name="Rectangle 3"/>
          <p:cNvSpPr txBox="1">
            <a:spLocks noChangeArrowheads="1"/>
          </p:cNvSpPr>
          <p:nvPr/>
        </p:nvSpPr>
        <p:spPr bwMode="auto">
          <a:xfrm>
            <a:off x="457200" y="12954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Impact Printers and Non Impact Printers</a:t>
            </a:r>
          </a:p>
          <a:p>
            <a:pPr marL="34290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Impact Printers</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Dot Matrix</a:t>
            </a:r>
            <a:r>
              <a:rPr lang="en-US" altLang="zh-TW" sz="3000" kern="0" dirty="0">
                <a:effectLst/>
                <a:ea typeface="新細明體" pitchFamily="18" charset="-120"/>
              </a:rPr>
              <a:t>,</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Line Printers, </a:t>
            </a:r>
          </a:p>
          <a:p>
            <a:pPr marL="800100" lvl="1" indent="-342900">
              <a:spcBef>
                <a:spcPct val="20000"/>
              </a:spcBef>
              <a:buClr>
                <a:srgbClr val="3B812F"/>
              </a:buClr>
              <a:buSzPct val="65000"/>
              <a:buFont typeface="Wingdings" pitchFamily="2" charset="2"/>
              <a:buChar char="q"/>
              <a:defRPr/>
            </a:pPr>
            <a:r>
              <a:rPr lang="en-US" altLang="zh-TW" sz="2800" kern="0" dirty="0">
                <a:effectLst/>
                <a:ea typeface="新細明體" pitchFamily="18" charset="-120"/>
              </a:rPr>
              <a:t>Band Printers</a:t>
            </a:r>
          </a:p>
          <a:p>
            <a:pPr marL="342900" lvl="0" indent="-342900">
              <a:spcBef>
                <a:spcPct val="20000"/>
              </a:spcBef>
              <a:buClr>
                <a:srgbClr val="CC9900"/>
              </a:buClr>
              <a:buSzPct val="65000"/>
              <a:buFont typeface="Wingdings" pitchFamily="2" charset="2"/>
              <a:buChar char="n"/>
              <a:defRPr/>
            </a:pPr>
            <a:r>
              <a:rPr lang="en-US" altLang="zh-TW" sz="3000" kern="0" dirty="0">
                <a:solidFill>
                  <a:srgbClr val="000000"/>
                </a:solidFill>
                <a:effectLst/>
                <a:ea typeface="新細明體" pitchFamily="18" charset="-120"/>
              </a:rPr>
              <a:t>Impact Printer Advantages and disadvantages</a:t>
            </a:r>
          </a:p>
          <a:p>
            <a:pPr marL="342900" lvl="0" indent="-342900">
              <a:spcBef>
                <a:spcPct val="20000"/>
              </a:spcBef>
              <a:buClr>
                <a:srgbClr val="CC9900"/>
              </a:buClr>
              <a:buSzPct val="65000"/>
              <a:buFont typeface="Wingdings" pitchFamily="2" charset="2"/>
              <a:buChar char="n"/>
              <a:defRPr/>
            </a:pPr>
            <a:r>
              <a:rPr lang="en-US" altLang="zh-TW" sz="3000" kern="0" dirty="0">
                <a:solidFill>
                  <a:srgbClr val="000000"/>
                </a:solidFill>
                <a:effectLst/>
                <a:ea typeface="新細明體" pitchFamily="18" charset="-120"/>
              </a:rPr>
              <a:t>Non Impact Printers</a:t>
            </a:r>
          </a:p>
          <a:p>
            <a:pPr marL="800100" lvl="1" indent="-342900">
              <a:spcBef>
                <a:spcPct val="20000"/>
              </a:spcBef>
              <a:buClr>
                <a:srgbClr val="3B812F"/>
              </a:buClr>
              <a:buSzPct val="65000"/>
              <a:buFont typeface="Wingdings" pitchFamily="2" charset="2"/>
              <a:buChar char="q"/>
              <a:defRPr/>
            </a:pPr>
            <a:r>
              <a:rPr lang="en-US" altLang="zh-TW" sz="2800" kern="0" dirty="0">
                <a:solidFill>
                  <a:srgbClr val="000000"/>
                </a:solidFill>
                <a:effectLst/>
                <a:ea typeface="新細明體" pitchFamily="18" charset="-120"/>
              </a:rPr>
              <a:t>Ink jet , Laser , All-in-One Peripherals</a:t>
            </a:r>
          </a:p>
          <a:p>
            <a:pPr marL="342900" lvl="0" indent="-342900">
              <a:spcBef>
                <a:spcPct val="20000"/>
              </a:spcBef>
              <a:buClr>
                <a:srgbClr val="CC9900"/>
              </a:buClr>
              <a:buSzPct val="65000"/>
              <a:buFont typeface="Wingdings" pitchFamily="2" charset="2"/>
              <a:buChar char="n"/>
              <a:defRPr/>
            </a:pPr>
            <a:r>
              <a:rPr lang="en-US" altLang="zh-TW" sz="3000" kern="0" dirty="0">
                <a:solidFill>
                  <a:srgbClr val="000000"/>
                </a:solidFill>
                <a:effectLst/>
                <a:ea typeface="新細明體" pitchFamily="18" charset="-120"/>
              </a:rPr>
              <a:t>Comparing Printers</a:t>
            </a:r>
          </a:p>
          <a:p>
            <a:pPr marL="342900" indent="-342900">
              <a:spcBef>
                <a:spcPct val="20000"/>
              </a:spcBef>
              <a:buClr>
                <a:srgbClr val="3B812F"/>
              </a:buClr>
              <a:buSzPct val="65000"/>
              <a:defRPr/>
            </a:pPr>
            <a:endParaRPr lang="en-US" altLang="zh-TW" sz="2800" kern="0" dirty="0">
              <a:effectLst/>
              <a:ea typeface="新細明體" pitchFamily="18" charset="-12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46</a:t>
            </a:fld>
            <a:endParaRPr lang="en-US" dirty="0"/>
          </a:p>
        </p:txBody>
      </p:sp>
      <p:sp>
        <p:nvSpPr>
          <p:cNvPr id="16387" name="Rectangle 1"/>
          <p:cNvSpPr>
            <a:spLocks noGrp="1" noChangeArrowheads="1"/>
          </p:cNvSpPr>
          <p:nvPr>
            <p:ph type="title" idx="4294967295"/>
          </p:nvPr>
        </p:nvSpPr>
        <p:spPr>
          <a:xfrm>
            <a:off x="457200" y="228600"/>
            <a:ext cx="8458200" cy="6858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5" name="Rectangle 3"/>
          <p:cNvSpPr>
            <a:spLocks noGrp="1" noChangeArrowheads="1"/>
          </p:cNvSpPr>
          <p:nvPr>
            <p:ph idx="1"/>
          </p:nvPr>
        </p:nvSpPr>
        <p:spPr>
          <a:xfrm>
            <a:off x="457200" y="1219200"/>
            <a:ext cx="7315200" cy="5257800"/>
          </a:xfrm>
        </p:spPr>
        <p:txBody>
          <a:bodyPr>
            <a:normAutofit/>
          </a:bodyPr>
          <a:lstStyle/>
          <a:p>
            <a:pPr lvl="0"/>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
        <p:nvSpPr>
          <p:cNvPr id="6" name="Rectangle 3"/>
          <p:cNvSpPr txBox="1">
            <a:spLocks noChangeArrowheads="1"/>
          </p:cNvSpPr>
          <p:nvPr/>
        </p:nvSpPr>
        <p:spPr bwMode="auto">
          <a:xfrm>
            <a:off x="457200" y="1295400"/>
            <a:ext cx="7848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1"/>
              </a:buClr>
              <a:buSzPct val="65000"/>
              <a:buFont typeface="Wingdings" pitchFamily="2" charset="2"/>
              <a:buChar char="n"/>
              <a:defRPr/>
            </a:pPr>
            <a:r>
              <a:rPr lang="en-US" altLang="zh-TW" sz="3000" kern="0" dirty="0">
                <a:effectLst/>
                <a:ea typeface="新細明體" pitchFamily="18" charset="-120"/>
              </a:rPr>
              <a:t>High Quality Printers</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Photo printer</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Thermal printer</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Dye Sublimation</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Solid Ink</a:t>
            </a:r>
          </a:p>
          <a:p>
            <a:pPr marL="800100" lvl="1" indent="-342900">
              <a:spcBef>
                <a:spcPct val="20000"/>
              </a:spcBef>
              <a:buClr>
                <a:srgbClr val="3B812F"/>
              </a:buClr>
              <a:buSzPct val="60000"/>
              <a:buFont typeface="Wingdings" pitchFamily="2" charset="2"/>
              <a:buChar char="q"/>
              <a:defRPr/>
            </a:pPr>
            <a:r>
              <a:rPr lang="en-US" altLang="zh-TW" sz="2800" kern="0" dirty="0">
                <a:effectLst/>
                <a:ea typeface="新細明體" pitchFamily="18" charset="-120"/>
              </a:rPr>
              <a:t>Plotter</a:t>
            </a:r>
          </a:p>
          <a:p>
            <a:pPr marL="342900" lvl="0" indent="-342900">
              <a:spcBef>
                <a:spcPct val="20000"/>
              </a:spcBef>
              <a:buClr>
                <a:srgbClr val="CC9900"/>
              </a:buClr>
              <a:buSzPct val="65000"/>
              <a:buFont typeface="Wingdings" pitchFamily="2" charset="2"/>
              <a:buChar char="n"/>
              <a:defRPr/>
            </a:pPr>
            <a:r>
              <a:rPr lang="en-US" altLang="zh-TW" sz="3000" kern="0" dirty="0">
                <a:solidFill>
                  <a:srgbClr val="000000"/>
                </a:solidFill>
                <a:effectLst/>
                <a:ea typeface="新細明體" pitchFamily="18" charset="-120"/>
              </a:rPr>
              <a:t>Care and Feeding of Printers</a:t>
            </a:r>
          </a:p>
          <a:p>
            <a:pPr marL="342900" indent="-342900">
              <a:spcBef>
                <a:spcPct val="20000"/>
              </a:spcBef>
              <a:buClr>
                <a:srgbClr val="3B812F"/>
              </a:buClr>
              <a:buSzPct val="65000"/>
              <a:defRPr/>
            </a:pPr>
            <a:endParaRPr lang="en-US" altLang="zh-TW" sz="2800" kern="0" dirty="0">
              <a:effectLst/>
              <a:ea typeface="新細明體" pitchFamily="18" charset="-12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911225"/>
          </a:xfrm>
        </p:spPr>
        <p:txBody>
          <a:bodyPr/>
          <a:lstStyle/>
          <a:p>
            <a:r>
              <a:rPr lang="en-US" dirty="0"/>
              <a:t>Recommended Websites</a:t>
            </a:r>
          </a:p>
        </p:txBody>
      </p:sp>
      <p:sp>
        <p:nvSpPr>
          <p:cNvPr id="3" name="Content Placeholder 2"/>
          <p:cNvSpPr>
            <a:spLocks noGrp="1"/>
          </p:cNvSpPr>
          <p:nvPr>
            <p:ph idx="1"/>
          </p:nvPr>
        </p:nvSpPr>
        <p:spPr>
          <a:xfrm>
            <a:off x="304800" y="1219200"/>
            <a:ext cx="7848600" cy="5029200"/>
          </a:xfrm>
        </p:spPr>
        <p:txBody>
          <a:bodyPr/>
          <a:lstStyle/>
          <a:p>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47</a:t>
            </a:fld>
            <a:endParaRPr lang="en-US" altLang="zh-TW" dirty="0"/>
          </a:p>
        </p:txBody>
      </p:sp>
      <p:sp>
        <p:nvSpPr>
          <p:cNvPr id="5" name="Rectangle 3"/>
          <p:cNvSpPr txBox="1">
            <a:spLocks noChangeArrowheads="1"/>
          </p:cNvSpPr>
          <p:nvPr/>
        </p:nvSpPr>
        <p:spPr bwMode="auto">
          <a:xfrm>
            <a:off x="457200" y="1143000"/>
            <a:ext cx="7848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2"/>
              </a:rPr>
              <a:t>https://en.wikipedia.org/wiki/Category:Impact_printers</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3"/>
              </a:rPr>
              <a:t>https://en.wikipedia.org/wiki/Inkjet_printers</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4"/>
              </a:rPr>
              <a:t>https://en.wikipedia.org/wiki/Laser_printer</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5"/>
              </a:rPr>
              <a:t>https://en.wikipedia.org/wiki/Thermal_transfer_printer</a:t>
            </a: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5"/>
              </a:rPr>
              <a:t>https://en.wikipedia.org/wiki/Dye-sublimation_printer</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6"/>
              </a:rPr>
              <a:t>https://en.wikipedia.org/wiki/Solid_ink</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r>
              <a:rPr lang="en-US" altLang="zh-TW" sz="3000" kern="0" dirty="0">
                <a:effectLst/>
                <a:latin typeface="+mn-lt"/>
                <a:ea typeface="新細明體" pitchFamily="18" charset="-120"/>
                <a:hlinkClick r:id="rId7"/>
              </a:rPr>
              <a:t>https://en.wikipedia.org/wiki/Plotter</a:t>
            </a: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endParaRPr lang="en-US" altLang="zh-TW" sz="3000" kern="0" dirty="0">
              <a:effectLst/>
              <a:latin typeface="+mn-lt"/>
              <a:ea typeface="新細明體" pitchFamily="18" charset="-120"/>
            </a:endParaRPr>
          </a:p>
          <a:p>
            <a:pPr marL="342900" lvl="0" indent="-342900">
              <a:spcBef>
                <a:spcPct val="20000"/>
              </a:spcBef>
              <a:buClr>
                <a:schemeClr val="accent1"/>
              </a:buClr>
              <a:buSzPct val="65000"/>
              <a:buFont typeface="Wingdings" pitchFamily="2" charset="2"/>
              <a:buChar char="n"/>
              <a:defRPr/>
            </a:pPr>
            <a:endParaRPr kumimoji="0" lang="en-US" altLang="zh-TW" sz="3000" b="0" i="0" u="none" strike="noStrike" kern="0" cap="none" spc="0" normalizeH="0" baseline="0" noProof="0" dirty="0">
              <a:ln>
                <a:noFill/>
              </a:ln>
              <a:solidFill>
                <a:schemeClr val="tx1"/>
              </a:solidFill>
              <a:effectLst/>
              <a:uLnTx/>
              <a:uFillTx/>
              <a:latin typeface="+mn-lt"/>
              <a:ea typeface="新細明體" pitchFamily="18" charset="-12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228600"/>
            <a:ext cx="7086600" cy="911225"/>
          </a:xfrm>
        </p:spPr>
        <p:txBody>
          <a:bodyPr/>
          <a:lstStyle/>
          <a:p>
            <a:pPr eaLnBrk="1" hangingPunct="1"/>
            <a:r>
              <a:rPr lang="en-US" dirty="0"/>
              <a:t>Outline</a:t>
            </a:r>
          </a:p>
        </p:txBody>
      </p:sp>
      <p:sp>
        <p:nvSpPr>
          <p:cNvPr id="7172" name="Rectangle 3"/>
          <p:cNvSpPr>
            <a:spLocks noGrp="1" noChangeArrowheads="1"/>
          </p:cNvSpPr>
          <p:nvPr>
            <p:ph type="body" idx="1"/>
          </p:nvPr>
        </p:nvSpPr>
        <p:spPr>
          <a:xfrm>
            <a:off x="304800" y="1219200"/>
            <a:ext cx="7315200" cy="5257800"/>
          </a:xfrm>
        </p:spPr>
        <p:txBody>
          <a:bodyPr/>
          <a:lstStyle/>
          <a:p>
            <a:r>
              <a:rPr lang="en-US" dirty="0"/>
              <a:t>Three most commonly used types of printers.</a:t>
            </a:r>
          </a:p>
          <a:p>
            <a:r>
              <a:rPr lang="en-US" dirty="0"/>
              <a:t>Four criteria to be considered when evaluating printers.</a:t>
            </a:r>
          </a:p>
          <a:p>
            <a:r>
              <a:rPr lang="en-US" dirty="0"/>
              <a:t>How an image is created by </a:t>
            </a:r>
          </a:p>
          <a:p>
            <a:pPr lvl="1"/>
            <a:r>
              <a:rPr lang="en-US" dirty="0"/>
              <a:t>Dot matrix printer</a:t>
            </a:r>
          </a:p>
          <a:p>
            <a:pPr lvl="1"/>
            <a:r>
              <a:rPr lang="en-US" dirty="0"/>
              <a:t>Ink Jet</a:t>
            </a:r>
          </a:p>
          <a:p>
            <a:pPr lvl="1"/>
            <a:r>
              <a:rPr lang="en-US" dirty="0"/>
              <a:t>Laser</a:t>
            </a:r>
          </a:p>
          <a:p>
            <a:r>
              <a:rPr lang="en-US" dirty="0"/>
              <a:t>Four types of high-quality printing devices commonly used in business.</a:t>
            </a:r>
          </a:p>
        </p:txBody>
      </p:sp>
      <p:sp>
        <p:nvSpPr>
          <p:cNvPr id="4"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228600"/>
            <a:ext cx="7086600" cy="911225"/>
          </a:xfrm>
        </p:spPr>
        <p:txBody>
          <a:bodyPr/>
          <a:lstStyle/>
          <a:p>
            <a:pPr eaLnBrk="1" hangingPunct="1"/>
            <a:r>
              <a:rPr lang="en-US" dirty="0"/>
              <a:t>Commonly Used Printers</a:t>
            </a:r>
          </a:p>
        </p:txBody>
      </p:sp>
      <p:sp>
        <p:nvSpPr>
          <p:cNvPr id="7172" name="Rectangle 3"/>
          <p:cNvSpPr>
            <a:spLocks noGrp="1" noChangeArrowheads="1"/>
          </p:cNvSpPr>
          <p:nvPr>
            <p:ph type="body" idx="1"/>
          </p:nvPr>
        </p:nvSpPr>
        <p:spPr>
          <a:xfrm>
            <a:off x="304800" y="1219200"/>
            <a:ext cx="7315200" cy="5334000"/>
          </a:xfrm>
        </p:spPr>
        <p:txBody>
          <a:bodyPr/>
          <a:lstStyle/>
          <a:p>
            <a:pPr eaLnBrk="1" hangingPunct="1"/>
            <a:r>
              <a:rPr lang="en-US" dirty="0"/>
              <a:t>Impact printers</a:t>
            </a:r>
          </a:p>
          <a:p>
            <a:pPr lvl="1" eaLnBrk="1" hangingPunct="1"/>
            <a:r>
              <a:rPr lang="en-US" dirty="0"/>
              <a:t>Generate output by striking the paper</a:t>
            </a:r>
          </a:p>
          <a:p>
            <a:pPr lvl="1" eaLnBrk="1" hangingPunct="1"/>
            <a:r>
              <a:rPr lang="en-US" dirty="0"/>
              <a:t>Uses an inked ribbon </a:t>
            </a:r>
          </a:p>
          <a:p>
            <a:pPr lvl="1" eaLnBrk="1" hangingPunct="1"/>
            <a:r>
              <a:rPr lang="en-US" dirty="0"/>
              <a:t>Most common</a:t>
            </a:r>
          </a:p>
          <a:p>
            <a:pPr lvl="2"/>
            <a:r>
              <a:rPr lang="en-US" dirty="0"/>
              <a:t>Dot Matrix </a:t>
            </a:r>
          </a:p>
          <a:p>
            <a:pPr lvl="2"/>
            <a:r>
              <a:rPr lang="en-US" dirty="0"/>
              <a:t>Line Printer and Band Printers</a:t>
            </a:r>
          </a:p>
          <a:p>
            <a:pPr eaLnBrk="1" hangingPunct="1"/>
            <a:r>
              <a:rPr lang="en-US" dirty="0"/>
              <a:t>Non-impact printers</a:t>
            </a:r>
          </a:p>
          <a:p>
            <a:pPr lvl="1" eaLnBrk="1" hangingPunct="1"/>
            <a:r>
              <a:rPr lang="en-US" dirty="0"/>
              <a:t>Use methods other than force</a:t>
            </a:r>
          </a:p>
          <a:p>
            <a:pPr lvl="1" eaLnBrk="1" hangingPunct="1"/>
            <a:r>
              <a:rPr lang="en-US" dirty="0"/>
              <a:t>Tend to be quiet and fast</a:t>
            </a:r>
          </a:p>
          <a:p>
            <a:pPr lvl="1" eaLnBrk="1" hangingPunct="1"/>
            <a:r>
              <a:rPr lang="en-US" dirty="0"/>
              <a:t>Most Common</a:t>
            </a:r>
          </a:p>
          <a:p>
            <a:pPr lvl="2"/>
            <a:r>
              <a:rPr lang="en-US" dirty="0"/>
              <a:t>Ink jet	   and   Laser</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228600"/>
            <a:ext cx="7239000" cy="911225"/>
          </a:xfrm>
        </p:spPr>
        <p:txBody>
          <a:bodyPr/>
          <a:lstStyle/>
          <a:p>
            <a:pPr eaLnBrk="1" hangingPunct="1"/>
            <a:r>
              <a:rPr lang="en-US" dirty="0"/>
              <a:t>Character Printers</a:t>
            </a:r>
          </a:p>
        </p:txBody>
      </p:sp>
      <p:sp>
        <p:nvSpPr>
          <p:cNvPr id="8196" name="Rectangle 3"/>
          <p:cNvSpPr>
            <a:spLocks noGrp="1" noChangeArrowheads="1"/>
          </p:cNvSpPr>
          <p:nvPr>
            <p:ph type="body" idx="1"/>
          </p:nvPr>
        </p:nvSpPr>
        <p:spPr/>
        <p:txBody>
          <a:bodyPr/>
          <a:lstStyle/>
          <a:p>
            <a:r>
              <a:rPr lang="en-US" dirty="0"/>
              <a:t>Dot matrix printer</a:t>
            </a:r>
          </a:p>
          <a:p>
            <a:r>
              <a:rPr lang="en-US" dirty="0"/>
              <a:t>Daisy wheal printer</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7</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86200" y="4495800"/>
            <a:ext cx="3048000" cy="2181073"/>
          </a:xfrm>
          <a:prstGeom prst="rect">
            <a:avLst/>
          </a:prstGeom>
          <a:noFill/>
          <a:ln w="9525">
            <a:noFill/>
            <a:miter lim="800000"/>
            <a:headEnd/>
            <a:tailEnd/>
          </a:ln>
        </p:spPr>
      </p:pic>
    </p:spTree>
    <p:extLst>
      <p:ext uri="{BB962C8B-B14F-4D97-AF65-F5344CB8AC3E}">
        <p14:creationId xmlns:p14="http://schemas.microsoft.com/office/powerpoint/2010/main" val="255960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228600"/>
            <a:ext cx="7239000" cy="911225"/>
          </a:xfrm>
        </p:spPr>
        <p:txBody>
          <a:bodyPr/>
          <a:lstStyle/>
          <a:p>
            <a:pPr eaLnBrk="1" hangingPunct="1"/>
            <a:r>
              <a:rPr lang="en-US" dirty="0"/>
              <a:t>Dot Matrix Printer</a:t>
            </a:r>
          </a:p>
        </p:txBody>
      </p:sp>
      <p:sp>
        <p:nvSpPr>
          <p:cNvPr id="8196" name="Rectangle 3"/>
          <p:cNvSpPr>
            <a:spLocks noGrp="1" noChangeArrowheads="1"/>
          </p:cNvSpPr>
          <p:nvPr>
            <p:ph type="body" idx="1"/>
          </p:nvPr>
        </p:nvSpPr>
        <p:spPr/>
        <p:txBody>
          <a:bodyPr/>
          <a:lstStyle/>
          <a:p>
            <a:r>
              <a:rPr lang="en-US" dirty="0"/>
              <a:t>Can produce sheets of plain text very quickly</a:t>
            </a:r>
          </a:p>
          <a:p>
            <a:r>
              <a:rPr lang="en-US" dirty="0"/>
              <a:t>Used to print to multi-sheet pages</a:t>
            </a:r>
          </a:p>
          <a:p>
            <a:r>
              <a:rPr lang="en-US" dirty="0"/>
              <a:t>Printing on wide-sheet paper</a:t>
            </a:r>
          </a:p>
          <a:p>
            <a:r>
              <a:rPr lang="en-US" dirty="0"/>
              <a:t>Print head strikes inked ribbon</a:t>
            </a:r>
          </a:p>
          <a:p>
            <a:r>
              <a:rPr lang="en-US" dirty="0"/>
              <a:t>Speed measured in characters per second (CPS)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8</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86200" y="4495800"/>
            <a:ext cx="3048000" cy="2181073"/>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62000" y="4876800"/>
            <a:ext cx="2362200" cy="169420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  Dot Matrix Printer Parts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9</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219200"/>
            <a:ext cx="640823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5688</TotalTime>
  <Words>3101</Words>
  <Application>Microsoft Office PowerPoint</Application>
  <PresentationFormat>On-screen Show (4:3)</PresentationFormat>
  <Paragraphs>360</Paragraphs>
  <Slides>47</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-apple-system</vt:lpstr>
      <vt:lpstr>Arial</vt:lpstr>
      <vt:lpstr>Garamond</vt:lpstr>
      <vt:lpstr>Google Sans</vt:lpstr>
      <vt:lpstr>Montserrat</vt:lpstr>
      <vt:lpstr>Roboto</vt:lpstr>
      <vt:lpstr>Söhne</vt:lpstr>
      <vt:lpstr>Times New Roman</vt:lpstr>
      <vt:lpstr>Wingdings</vt:lpstr>
      <vt:lpstr>Edge</vt:lpstr>
      <vt:lpstr>CSC 101 Introduction to Computing  Lecture 7 </vt:lpstr>
      <vt:lpstr>Last Lecture Summary I</vt:lpstr>
      <vt:lpstr>Last Lecture Summary II</vt:lpstr>
      <vt:lpstr>Putting Digital Content in Hands</vt:lpstr>
      <vt:lpstr>Outline</vt:lpstr>
      <vt:lpstr>Commonly Used Printers</vt:lpstr>
      <vt:lpstr>Character Printers</vt:lpstr>
      <vt:lpstr>Dot Matrix Printer</vt:lpstr>
      <vt:lpstr>  Dot Matrix Printer Parts</vt:lpstr>
      <vt:lpstr>Dot Matrix Printhead Mechanism</vt:lpstr>
      <vt:lpstr>How Image is created?</vt:lpstr>
      <vt:lpstr>How Image is created?</vt:lpstr>
      <vt:lpstr>Daisy Wheel Printers</vt:lpstr>
      <vt:lpstr>Line Printers</vt:lpstr>
      <vt:lpstr>Band Printers</vt:lpstr>
      <vt:lpstr>Chain Printers</vt:lpstr>
      <vt:lpstr>Impact Printers Advantages</vt:lpstr>
      <vt:lpstr>Impact Printers Disadvantages</vt:lpstr>
      <vt:lpstr>Ink Jet Printers</vt:lpstr>
      <vt:lpstr>Working of Ink Jet Printer</vt:lpstr>
      <vt:lpstr>Ink Jet Printer Working</vt:lpstr>
      <vt:lpstr>Ink Jet Printer</vt:lpstr>
      <vt:lpstr>Ink Jet Printer Advantages</vt:lpstr>
      <vt:lpstr>Ink Jet Printer Disadvantages</vt:lpstr>
      <vt:lpstr>Laser Printer</vt:lpstr>
      <vt:lpstr>How Laser Creates an Image</vt:lpstr>
      <vt:lpstr>Laser Printer Technology</vt:lpstr>
      <vt:lpstr>Laser Color Printing</vt:lpstr>
      <vt:lpstr>Laser Printing</vt:lpstr>
      <vt:lpstr>Thermal Wax Printer</vt:lpstr>
      <vt:lpstr>Comparing Printers</vt:lpstr>
      <vt:lpstr>PowerPoint Presentation</vt:lpstr>
      <vt:lpstr>All-In-One Peripherals</vt:lpstr>
      <vt:lpstr>High-Quality Printers</vt:lpstr>
      <vt:lpstr>Photo Printers</vt:lpstr>
      <vt:lpstr>Dye Sublimation Printer</vt:lpstr>
      <vt:lpstr>Solid Ink Printer</vt:lpstr>
      <vt:lpstr>Solid Ink Printer  - Advantages</vt:lpstr>
      <vt:lpstr>Solid Ink Printer - Disadvantages</vt:lpstr>
      <vt:lpstr>PowerPoint Presentation</vt:lpstr>
      <vt:lpstr>Plotters</vt:lpstr>
      <vt:lpstr> Flatbed Plotter</vt:lpstr>
      <vt:lpstr>Drum Plotters</vt:lpstr>
      <vt:lpstr>Care and Feeding of Printers</vt:lpstr>
      <vt:lpstr>Summary</vt:lpstr>
      <vt:lpstr>Summary</vt:lpstr>
      <vt:lpstr>Recommended Websites</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400</cp:revision>
  <dcterms:created xsi:type="dcterms:W3CDTF">2004-10-06T00:41:44Z</dcterms:created>
  <dcterms:modified xsi:type="dcterms:W3CDTF">2023-10-29T04:57:31Z</dcterms:modified>
</cp:coreProperties>
</file>