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40"/>
  </p:notesMasterIdLst>
  <p:sldIdLst>
    <p:sldId id="306" r:id="rId2"/>
    <p:sldId id="378" r:id="rId3"/>
    <p:sldId id="546" r:id="rId4"/>
    <p:sldId id="547" r:id="rId5"/>
    <p:sldId id="548" r:id="rId6"/>
    <p:sldId id="549" r:id="rId7"/>
    <p:sldId id="550" r:id="rId8"/>
    <p:sldId id="551" r:id="rId9"/>
    <p:sldId id="552" r:id="rId10"/>
    <p:sldId id="553" r:id="rId11"/>
    <p:sldId id="554" r:id="rId12"/>
    <p:sldId id="555" r:id="rId13"/>
    <p:sldId id="556" r:id="rId14"/>
    <p:sldId id="557" r:id="rId15"/>
    <p:sldId id="558" r:id="rId16"/>
    <p:sldId id="559" r:id="rId17"/>
    <p:sldId id="560" r:id="rId18"/>
    <p:sldId id="561" r:id="rId19"/>
    <p:sldId id="562" r:id="rId20"/>
    <p:sldId id="563" r:id="rId21"/>
    <p:sldId id="564" r:id="rId22"/>
    <p:sldId id="565" r:id="rId23"/>
    <p:sldId id="566" r:id="rId24"/>
    <p:sldId id="532" r:id="rId25"/>
    <p:sldId id="533" r:id="rId26"/>
    <p:sldId id="534" r:id="rId27"/>
    <p:sldId id="572" r:id="rId28"/>
    <p:sldId id="573" r:id="rId29"/>
    <p:sldId id="574" r:id="rId30"/>
    <p:sldId id="509" r:id="rId31"/>
    <p:sldId id="569" r:id="rId32"/>
    <p:sldId id="567" r:id="rId33"/>
    <p:sldId id="530" r:id="rId34"/>
    <p:sldId id="510" r:id="rId35"/>
    <p:sldId id="568" r:id="rId36"/>
    <p:sldId id="529" r:id="rId37"/>
    <p:sldId id="531" r:id="rId38"/>
    <p:sldId id="575"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00CC"/>
    <a:srgbClr val="000099"/>
    <a:srgbClr val="0066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3" autoAdjust="0"/>
    <p:restoredTop sz="88037" autoAdjust="0"/>
  </p:normalViewPr>
  <p:slideViewPr>
    <p:cSldViewPr>
      <p:cViewPr varScale="1">
        <p:scale>
          <a:sx n="63" d="100"/>
          <a:sy n="63" d="100"/>
        </p:scale>
        <p:origin x="1470" y="66"/>
      </p:cViewPr>
      <p:guideLst>
        <p:guide orient="horz" pos="2160"/>
        <p:guide pos="2880"/>
      </p:guideLst>
    </p:cSldViewPr>
  </p:slideViewPr>
  <p:outlineViewPr>
    <p:cViewPr>
      <p:scale>
        <a:sx n="33" d="100"/>
        <a:sy n="33" d="100"/>
      </p:scale>
      <p:origin x="0" y="11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85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7E34A1-01A7-4909-8C15-8D4B4F1264D9}" type="doc">
      <dgm:prSet loTypeId="urn:microsoft.com/office/officeart/2005/8/layout/vList2" loCatId="list" qsTypeId="urn:microsoft.com/office/officeart/2005/8/quickstyle/3d1" qsCatId="3D" csTypeId="urn:microsoft.com/office/officeart/2005/8/colors/accent2_5" csCatId="accent2" phldr="1"/>
      <dgm:spPr/>
      <dgm:t>
        <a:bodyPr/>
        <a:lstStyle/>
        <a:p>
          <a:endParaRPr lang="en-US"/>
        </a:p>
      </dgm:t>
    </dgm:pt>
    <dgm:pt modelId="{33DB948F-D513-4988-863E-EAD4401F9988}">
      <dgm:prSet phldrT="[Text]"/>
      <dgm:spPr/>
      <dgm:t>
        <a:bodyPr/>
        <a:lstStyle/>
        <a:p>
          <a:r>
            <a:rPr lang="en-US" dirty="0"/>
            <a:t>Drive bay(s)</a:t>
          </a:r>
        </a:p>
      </dgm:t>
    </dgm:pt>
    <dgm:pt modelId="{D5EDFF03-33B6-44DB-81B2-B7496DAA9F07}" type="parTrans" cxnId="{4D9B925A-2F22-40FD-982E-10D9195C0A30}">
      <dgm:prSet/>
      <dgm:spPr/>
      <dgm:t>
        <a:bodyPr/>
        <a:lstStyle/>
        <a:p>
          <a:endParaRPr lang="en-US"/>
        </a:p>
      </dgm:t>
    </dgm:pt>
    <dgm:pt modelId="{482960A1-E581-4A4C-B578-036BA5524A2F}" type="sibTrans" cxnId="{4D9B925A-2F22-40FD-982E-10D9195C0A30}">
      <dgm:prSet/>
      <dgm:spPr/>
      <dgm:t>
        <a:bodyPr/>
        <a:lstStyle/>
        <a:p>
          <a:endParaRPr lang="en-US"/>
        </a:p>
      </dgm:t>
    </dgm:pt>
    <dgm:pt modelId="{7D1C6490-ECDF-4DEA-A2AC-63CB7D8F088C}">
      <dgm:prSet phldrT="[Text]"/>
      <dgm:spPr/>
      <dgm:t>
        <a:bodyPr/>
        <a:lstStyle/>
        <a:p>
          <a:r>
            <a:rPr lang="en-US" dirty="0"/>
            <a:t>Power supply</a:t>
          </a:r>
        </a:p>
      </dgm:t>
    </dgm:pt>
    <dgm:pt modelId="{044DF067-D3A1-43D4-9844-BC24C11E7305}" type="parTrans" cxnId="{B503CD01-0323-4287-817E-7BAE54185405}">
      <dgm:prSet/>
      <dgm:spPr/>
      <dgm:t>
        <a:bodyPr/>
        <a:lstStyle/>
        <a:p>
          <a:endParaRPr lang="en-US"/>
        </a:p>
      </dgm:t>
    </dgm:pt>
    <dgm:pt modelId="{C3E441F5-EC92-4BBD-A331-1A1ADD79E978}" type="sibTrans" cxnId="{B503CD01-0323-4287-817E-7BAE54185405}">
      <dgm:prSet/>
      <dgm:spPr/>
      <dgm:t>
        <a:bodyPr/>
        <a:lstStyle/>
        <a:p>
          <a:endParaRPr lang="en-US"/>
        </a:p>
      </dgm:t>
    </dgm:pt>
    <dgm:pt modelId="{8ECBE45D-E4FD-46D3-8A78-672DCBCE652C}">
      <dgm:prSet phldrT="[Text]"/>
      <dgm:spPr/>
      <dgm:t>
        <a:bodyPr/>
        <a:lstStyle/>
        <a:p>
          <a:r>
            <a:rPr lang="en-US" dirty="0"/>
            <a:t>Sound card</a:t>
          </a:r>
        </a:p>
      </dgm:t>
    </dgm:pt>
    <dgm:pt modelId="{78A054F9-D146-45A3-9DF1-0A37594AE88F}" type="parTrans" cxnId="{DEE6BF8E-FBB6-49F6-B46D-F27F51E8A07E}">
      <dgm:prSet/>
      <dgm:spPr/>
      <dgm:t>
        <a:bodyPr/>
        <a:lstStyle/>
        <a:p>
          <a:endParaRPr lang="en-US"/>
        </a:p>
      </dgm:t>
    </dgm:pt>
    <dgm:pt modelId="{BC0992DE-B17D-4554-8D85-EF35BF6BFBAA}" type="sibTrans" cxnId="{DEE6BF8E-FBB6-49F6-B46D-F27F51E8A07E}">
      <dgm:prSet/>
      <dgm:spPr/>
      <dgm:t>
        <a:bodyPr/>
        <a:lstStyle/>
        <a:p>
          <a:endParaRPr lang="en-US"/>
        </a:p>
      </dgm:t>
    </dgm:pt>
    <dgm:pt modelId="{43BED282-EF8D-4773-A045-AAB8B17F1DE4}">
      <dgm:prSet phldrT="[Text]"/>
      <dgm:spPr/>
      <dgm:t>
        <a:bodyPr/>
        <a:lstStyle/>
        <a:p>
          <a:r>
            <a:rPr lang="en-US" dirty="0"/>
            <a:t>Video card</a:t>
          </a:r>
        </a:p>
      </dgm:t>
    </dgm:pt>
    <dgm:pt modelId="{42C9B655-B370-4286-B37E-76DEABADE5ED}" type="parTrans" cxnId="{5B0BFC19-A449-4A44-A602-17030E319F7C}">
      <dgm:prSet/>
      <dgm:spPr/>
      <dgm:t>
        <a:bodyPr/>
        <a:lstStyle/>
        <a:p>
          <a:endParaRPr lang="en-US"/>
        </a:p>
      </dgm:t>
    </dgm:pt>
    <dgm:pt modelId="{90E8CFA8-A9E3-4766-847D-880DA0CC9FFB}" type="sibTrans" cxnId="{5B0BFC19-A449-4A44-A602-17030E319F7C}">
      <dgm:prSet/>
      <dgm:spPr/>
      <dgm:t>
        <a:bodyPr/>
        <a:lstStyle/>
        <a:p>
          <a:endParaRPr lang="en-US"/>
        </a:p>
      </dgm:t>
    </dgm:pt>
    <dgm:pt modelId="{1C74C46F-96AB-475E-9CED-46CF611C1870}">
      <dgm:prSet phldrT="[Text]"/>
      <dgm:spPr/>
      <dgm:t>
        <a:bodyPr/>
        <a:lstStyle/>
        <a:p>
          <a:r>
            <a:rPr lang="en-US" dirty="0"/>
            <a:t>Processor</a:t>
          </a:r>
        </a:p>
      </dgm:t>
    </dgm:pt>
    <dgm:pt modelId="{09557C89-6021-4594-A852-FBA80E973968}" type="parTrans" cxnId="{CF367B60-A9B9-4D0C-938C-593007968015}">
      <dgm:prSet/>
      <dgm:spPr/>
      <dgm:t>
        <a:bodyPr/>
        <a:lstStyle/>
        <a:p>
          <a:endParaRPr lang="en-US"/>
        </a:p>
      </dgm:t>
    </dgm:pt>
    <dgm:pt modelId="{E268A7DB-16E3-4602-99F2-96CD9D499977}" type="sibTrans" cxnId="{CF367B60-A9B9-4D0C-938C-593007968015}">
      <dgm:prSet/>
      <dgm:spPr/>
      <dgm:t>
        <a:bodyPr/>
        <a:lstStyle/>
        <a:p>
          <a:endParaRPr lang="en-US"/>
        </a:p>
      </dgm:t>
    </dgm:pt>
    <dgm:pt modelId="{14438694-CBAD-4D60-9C6E-9E32058D74E6}">
      <dgm:prSet phldrT="[Text]"/>
      <dgm:spPr/>
      <dgm:t>
        <a:bodyPr/>
        <a:lstStyle/>
        <a:p>
          <a:r>
            <a:rPr lang="en-US" dirty="0"/>
            <a:t>Memory</a:t>
          </a:r>
        </a:p>
      </dgm:t>
    </dgm:pt>
    <dgm:pt modelId="{200CA008-ACA9-44A2-9989-7CEA95565ED6}" type="parTrans" cxnId="{401903B1-09A3-4878-B6A8-9101A3CEEC5E}">
      <dgm:prSet/>
      <dgm:spPr/>
      <dgm:t>
        <a:bodyPr/>
        <a:lstStyle/>
        <a:p>
          <a:endParaRPr lang="en-US"/>
        </a:p>
      </dgm:t>
    </dgm:pt>
    <dgm:pt modelId="{3A1E15C2-3357-453D-A0E7-30659126E663}" type="sibTrans" cxnId="{401903B1-09A3-4878-B6A8-9101A3CEEC5E}">
      <dgm:prSet/>
      <dgm:spPr/>
      <dgm:t>
        <a:bodyPr/>
        <a:lstStyle/>
        <a:p>
          <a:endParaRPr lang="en-US"/>
        </a:p>
      </dgm:t>
    </dgm:pt>
    <dgm:pt modelId="{FA4EE5C0-35D3-4DF0-B463-6AC882A192AB}" type="pres">
      <dgm:prSet presAssocID="{AC7E34A1-01A7-4909-8C15-8D4B4F1264D9}" presName="linear" presStyleCnt="0">
        <dgm:presLayoutVars>
          <dgm:animLvl val="lvl"/>
          <dgm:resizeHandles val="exact"/>
        </dgm:presLayoutVars>
      </dgm:prSet>
      <dgm:spPr/>
    </dgm:pt>
    <dgm:pt modelId="{D7CA8E8D-370D-4FAE-BA32-0784A6021007}" type="pres">
      <dgm:prSet presAssocID="{33DB948F-D513-4988-863E-EAD4401F9988}" presName="parentText" presStyleLbl="node1" presStyleIdx="0" presStyleCnt="6">
        <dgm:presLayoutVars>
          <dgm:chMax val="0"/>
          <dgm:bulletEnabled val="1"/>
        </dgm:presLayoutVars>
      </dgm:prSet>
      <dgm:spPr/>
    </dgm:pt>
    <dgm:pt modelId="{401EEA4F-21B6-4166-BF5D-75178F82A543}" type="pres">
      <dgm:prSet presAssocID="{482960A1-E581-4A4C-B578-036BA5524A2F}" presName="spacer" presStyleCnt="0"/>
      <dgm:spPr/>
    </dgm:pt>
    <dgm:pt modelId="{493BBAB9-6DFF-4C5A-B244-118D186CB280}" type="pres">
      <dgm:prSet presAssocID="{7D1C6490-ECDF-4DEA-A2AC-63CB7D8F088C}" presName="parentText" presStyleLbl="node1" presStyleIdx="1" presStyleCnt="6">
        <dgm:presLayoutVars>
          <dgm:chMax val="0"/>
          <dgm:bulletEnabled val="1"/>
        </dgm:presLayoutVars>
      </dgm:prSet>
      <dgm:spPr/>
    </dgm:pt>
    <dgm:pt modelId="{00472B64-9BE3-4607-BA0A-38C13BAC0429}" type="pres">
      <dgm:prSet presAssocID="{C3E441F5-EC92-4BBD-A331-1A1ADD79E978}" presName="spacer" presStyleCnt="0"/>
      <dgm:spPr/>
    </dgm:pt>
    <dgm:pt modelId="{895FDAB9-57AA-4BA9-91A8-211218E5F072}" type="pres">
      <dgm:prSet presAssocID="{8ECBE45D-E4FD-46D3-8A78-672DCBCE652C}" presName="parentText" presStyleLbl="node1" presStyleIdx="2" presStyleCnt="6">
        <dgm:presLayoutVars>
          <dgm:chMax val="0"/>
          <dgm:bulletEnabled val="1"/>
        </dgm:presLayoutVars>
      </dgm:prSet>
      <dgm:spPr/>
    </dgm:pt>
    <dgm:pt modelId="{DDE9860B-1881-4FE6-A596-65341D59285D}" type="pres">
      <dgm:prSet presAssocID="{BC0992DE-B17D-4554-8D85-EF35BF6BFBAA}" presName="spacer" presStyleCnt="0"/>
      <dgm:spPr/>
    </dgm:pt>
    <dgm:pt modelId="{4763E757-6139-46D9-8322-6395299C5CD0}" type="pres">
      <dgm:prSet presAssocID="{43BED282-EF8D-4773-A045-AAB8B17F1DE4}" presName="parentText" presStyleLbl="node1" presStyleIdx="3" presStyleCnt="6" custLinFactNeighborX="-3448">
        <dgm:presLayoutVars>
          <dgm:chMax val="0"/>
          <dgm:bulletEnabled val="1"/>
        </dgm:presLayoutVars>
      </dgm:prSet>
      <dgm:spPr/>
    </dgm:pt>
    <dgm:pt modelId="{8CBA2CB6-8841-4472-A33F-E904BCF7EC92}" type="pres">
      <dgm:prSet presAssocID="{90E8CFA8-A9E3-4766-847D-880DA0CC9FFB}" presName="spacer" presStyleCnt="0"/>
      <dgm:spPr/>
    </dgm:pt>
    <dgm:pt modelId="{E453C0A0-81B4-4173-BE08-655F2581B378}" type="pres">
      <dgm:prSet presAssocID="{1C74C46F-96AB-475E-9CED-46CF611C1870}" presName="parentText" presStyleLbl="node1" presStyleIdx="4" presStyleCnt="6">
        <dgm:presLayoutVars>
          <dgm:chMax val="0"/>
          <dgm:bulletEnabled val="1"/>
        </dgm:presLayoutVars>
      </dgm:prSet>
      <dgm:spPr/>
    </dgm:pt>
    <dgm:pt modelId="{A0486891-6B7C-4076-B8EE-38DD2CECDF84}" type="pres">
      <dgm:prSet presAssocID="{E268A7DB-16E3-4602-99F2-96CD9D499977}" presName="spacer" presStyleCnt="0"/>
      <dgm:spPr/>
    </dgm:pt>
    <dgm:pt modelId="{6C016112-B2D0-4C80-A90F-CE8F0A28E552}" type="pres">
      <dgm:prSet presAssocID="{14438694-CBAD-4D60-9C6E-9E32058D74E6}" presName="parentText" presStyleLbl="node1" presStyleIdx="5" presStyleCnt="6">
        <dgm:presLayoutVars>
          <dgm:chMax val="0"/>
          <dgm:bulletEnabled val="1"/>
        </dgm:presLayoutVars>
      </dgm:prSet>
      <dgm:spPr/>
    </dgm:pt>
  </dgm:ptLst>
  <dgm:cxnLst>
    <dgm:cxn modelId="{B503CD01-0323-4287-817E-7BAE54185405}" srcId="{AC7E34A1-01A7-4909-8C15-8D4B4F1264D9}" destId="{7D1C6490-ECDF-4DEA-A2AC-63CB7D8F088C}" srcOrd="1" destOrd="0" parTransId="{044DF067-D3A1-43D4-9844-BC24C11E7305}" sibTransId="{C3E441F5-EC92-4BBD-A331-1A1ADD79E978}"/>
    <dgm:cxn modelId="{5B0BFC19-A449-4A44-A602-17030E319F7C}" srcId="{AC7E34A1-01A7-4909-8C15-8D4B4F1264D9}" destId="{43BED282-EF8D-4773-A045-AAB8B17F1DE4}" srcOrd="3" destOrd="0" parTransId="{42C9B655-B370-4286-B37E-76DEABADE5ED}" sibTransId="{90E8CFA8-A9E3-4766-847D-880DA0CC9FFB}"/>
    <dgm:cxn modelId="{CF367B60-A9B9-4D0C-938C-593007968015}" srcId="{AC7E34A1-01A7-4909-8C15-8D4B4F1264D9}" destId="{1C74C46F-96AB-475E-9CED-46CF611C1870}" srcOrd="4" destOrd="0" parTransId="{09557C89-6021-4594-A852-FBA80E973968}" sibTransId="{E268A7DB-16E3-4602-99F2-96CD9D499977}"/>
    <dgm:cxn modelId="{68DA0C73-77CF-4E6B-B190-DCF3CC8F40A0}" type="presOf" srcId="{43BED282-EF8D-4773-A045-AAB8B17F1DE4}" destId="{4763E757-6139-46D9-8322-6395299C5CD0}" srcOrd="0" destOrd="0" presId="urn:microsoft.com/office/officeart/2005/8/layout/vList2"/>
    <dgm:cxn modelId="{4D9B925A-2F22-40FD-982E-10D9195C0A30}" srcId="{AC7E34A1-01A7-4909-8C15-8D4B4F1264D9}" destId="{33DB948F-D513-4988-863E-EAD4401F9988}" srcOrd="0" destOrd="0" parTransId="{D5EDFF03-33B6-44DB-81B2-B7496DAA9F07}" sibTransId="{482960A1-E581-4A4C-B578-036BA5524A2F}"/>
    <dgm:cxn modelId="{62A90F81-593D-4944-8914-D5D6498F6A85}" type="presOf" srcId="{7D1C6490-ECDF-4DEA-A2AC-63CB7D8F088C}" destId="{493BBAB9-6DFF-4C5A-B244-118D186CB280}" srcOrd="0" destOrd="0" presId="urn:microsoft.com/office/officeart/2005/8/layout/vList2"/>
    <dgm:cxn modelId="{DEE6BF8E-FBB6-49F6-B46D-F27F51E8A07E}" srcId="{AC7E34A1-01A7-4909-8C15-8D4B4F1264D9}" destId="{8ECBE45D-E4FD-46D3-8A78-672DCBCE652C}" srcOrd="2" destOrd="0" parTransId="{78A054F9-D146-45A3-9DF1-0A37594AE88F}" sibTransId="{BC0992DE-B17D-4554-8D85-EF35BF6BFBAA}"/>
    <dgm:cxn modelId="{B12C6996-4AD7-46DD-9A42-1018ECA42600}" type="presOf" srcId="{14438694-CBAD-4D60-9C6E-9E32058D74E6}" destId="{6C016112-B2D0-4C80-A90F-CE8F0A28E552}" srcOrd="0" destOrd="0" presId="urn:microsoft.com/office/officeart/2005/8/layout/vList2"/>
    <dgm:cxn modelId="{44BD06A7-D172-48CF-B7F5-22BD0C990F5B}" type="presOf" srcId="{33DB948F-D513-4988-863E-EAD4401F9988}" destId="{D7CA8E8D-370D-4FAE-BA32-0784A6021007}" srcOrd="0" destOrd="0" presId="urn:microsoft.com/office/officeart/2005/8/layout/vList2"/>
    <dgm:cxn modelId="{401903B1-09A3-4878-B6A8-9101A3CEEC5E}" srcId="{AC7E34A1-01A7-4909-8C15-8D4B4F1264D9}" destId="{14438694-CBAD-4D60-9C6E-9E32058D74E6}" srcOrd="5" destOrd="0" parTransId="{200CA008-ACA9-44A2-9989-7CEA95565ED6}" sibTransId="{3A1E15C2-3357-453D-A0E7-30659126E663}"/>
    <dgm:cxn modelId="{AEE8B5B9-5CF8-4624-8BB7-EABEEF4871FC}" type="presOf" srcId="{AC7E34A1-01A7-4909-8C15-8D4B4F1264D9}" destId="{FA4EE5C0-35D3-4DF0-B463-6AC882A192AB}" srcOrd="0" destOrd="0" presId="urn:microsoft.com/office/officeart/2005/8/layout/vList2"/>
    <dgm:cxn modelId="{D0E886CA-BBEB-48CD-A698-FB68CA4CB2AA}" type="presOf" srcId="{8ECBE45D-E4FD-46D3-8A78-672DCBCE652C}" destId="{895FDAB9-57AA-4BA9-91A8-211218E5F072}" srcOrd="0" destOrd="0" presId="urn:microsoft.com/office/officeart/2005/8/layout/vList2"/>
    <dgm:cxn modelId="{545503D2-5415-4CEE-B751-562536373141}" type="presOf" srcId="{1C74C46F-96AB-475E-9CED-46CF611C1870}" destId="{E453C0A0-81B4-4173-BE08-655F2581B378}" srcOrd="0" destOrd="0" presId="urn:microsoft.com/office/officeart/2005/8/layout/vList2"/>
    <dgm:cxn modelId="{8CFD7E55-4B85-4330-8CCD-F0189B49D7EA}" type="presParOf" srcId="{FA4EE5C0-35D3-4DF0-B463-6AC882A192AB}" destId="{D7CA8E8D-370D-4FAE-BA32-0784A6021007}" srcOrd="0" destOrd="0" presId="urn:microsoft.com/office/officeart/2005/8/layout/vList2"/>
    <dgm:cxn modelId="{D422F20A-1C9B-424C-8AE3-8FE44E46714B}" type="presParOf" srcId="{FA4EE5C0-35D3-4DF0-B463-6AC882A192AB}" destId="{401EEA4F-21B6-4166-BF5D-75178F82A543}" srcOrd="1" destOrd="0" presId="urn:microsoft.com/office/officeart/2005/8/layout/vList2"/>
    <dgm:cxn modelId="{044CD111-02D9-4A7D-9926-6BD1B057787A}" type="presParOf" srcId="{FA4EE5C0-35D3-4DF0-B463-6AC882A192AB}" destId="{493BBAB9-6DFF-4C5A-B244-118D186CB280}" srcOrd="2" destOrd="0" presId="urn:microsoft.com/office/officeart/2005/8/layout/vList2"/>
    <dgm:cxn modelId="{FD4E0DD7-5525-4942-8AFD-00EEFCB9487D}" type="presParOf" srcId="{FA4EE5C0-35D3-4DF0-B463-6AC882A192AB}" destId="{00472B64-9BE3-4607-BA0A-38C13BAC0429}" srcOrd="3" destOrd="0" presId="urn:microsoft.com/office/officeart/2005/8/layout/vList2"/>
    <dgm:cxn modelId="{4B79D127-6D1D-46F8-ACB3-BC693705B9A2}" type="presParOf" srcId="{FA4EE5C0-35D3-4DF0-B463-6AC882A192AB}" destId="{895FDAB9-57AA-4BA9-91A8-211218E5F072}" srcOrd="4" destOrd="0" presId="urn:microsoft.com/office/officeart/2005/8/layout/vList2"/>
    <dgm:cxn modelId="{7AC6DBA3-74B4-413B-89AB-7AB984092BC2}" type="presParOf" srcId="{FA4EE5C0-35D3-4DF0-B463-6AC882A192AB}" destId="{DDE9860B-1881-4FE6-A596-65341D59285D}" srcOrd="5" destOrd="0" presId="urn:microsoft.com/office/officeart/2005/8/layout/vList2"/>
    <dgm:cxn modelId="{C5DBF1FB-4596-4DCF-93A0-5DA463C80CA5}" type="presParOf" srcId="{FA4EE5C0-35D3-4DF0-B463-6AC882A192AB}" destId="{4763E757-6139-46D9-8322-6395299C5CD0}" srcOrd="6" destOrd="0" presId="urn:microsoft.com/office/officeart/2005/8/layout/vList2"/>
    <dgm:cxn modelId="{E82B304F-45B3-4B61-8F8D-37B82B0A3530}" type="presParOf" srcId="{FA4EE5C0-35D3-4DF0-B463-6AC882A192AB}" destId="{8CBA2CB6-8841-4472-A33F-E904BCF7EC92}" srcOrd="7" destOrd="0" presId="urn:microsoft.com/office/officeart/2005/8/layout/vList2"/>
    <dgm:cxn modelId="{98725C4E-2B01-4F1C-BD67-211603D6DB4C}" type="presParOf" srcId="{FA4EE5C0-35D3-4DF0-B463-6AC882A192AB}" destId="{E453C0A0-81B4-4173-BE08-655F2581B378}" srcOrd="8" destOrd="0" presId="urn:microsoft.com/office/officeart/2005/8/layout/vList2"/>
    <dgm:cxn modelId="{0ACA6B85-8E68-4411-9127-86CFEDF5B343}" type="presParOf" srcId="{FA4EE5C0-35D3-4DF0-B463-6AC882A192AB}" destId="{A0486891-6B7C-4076-B8EE-38DD2CECDF84}" srcOrd="9" destOrd="0" presId="urn:microsoft.com/office/officeart/2005/8/layout/vList2"/>
    <dgm:cxn modelId="{E54E2E96-4BB1-4846-B100-A6D2261558E4}" type="presParOf" srcId="{FA4EE5C0-35D3-4DF0-B463-6AC882A192AB}" destId="{6C016112-B2D0-4C80-A90F-CE8F0A28E552}"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A8E8D-370D-4FAE-BA32-0784A6021007}">
      <dsp:nvSpPr>
        <dsp:cNvPr id="0" name=""/>
        <dsp:cNvSpPr/>
      </dsp:nvSpPr>
      <dsp:spPr>
        <a:xfrm>
          <a:off x="0" y="49799"/>
          <a:ext cx="2209800" cy="514800"/>
        </a:xfrm>
        <a:prstGeom prst="roundRect">
          <a:avLst/>
        </a:prstGeom>
        <a:gradFill rotWithShape="0">
          <a:gsLst>
            <a:gs pos="0">
              <a:schemeClr val="accent2">
                <a:alpha val="90000"/>
                <a:hueOff val="0"/>
                <a:satOff val="0"/>
                <a:lumOff val="0"/>
                <a:alphaOff val="0"/>
                <a:shade val="51000"/>
                <a:satMod val="130000"/>
              </a:schemeClr>
            </a:gs>
            <a:gs pos="80000">
              <a:schemeClr val="accent2">
                <a:alpha val="90000"/>
                <a:hueOff val="0"/>
                <a:satOff val="0"/>
                <a:lumOff val="0"/>
                <a:alphaOff val="0"/>
                <a:shade val="93000"/>
                <a:satMod val="130000"/>
              </a:schemeClr>
            </a:gs>
            <a:gs pos="100000">
              <a:schemeClr val="accent2">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Drive bay(s)</a:t>
          </a:r>
        </a:p>
      </dsp:txBody>
      <dsp:txXfrm>
        <a:off x="25130" y="74929"/>
        <a:ext cx="2159540" cy="464540"/>
      </dsp:txXfrm>
    </dsp:sp>
    <dsp:sp modelId="{493BBAB9-6DFF-4C5A-B244-118D186CB280}">
      <dsp:nvSpPr>
        <dsp:cNvPr id="0" name=""/>
        <dsp:cNvSpPr/>
      </dsp:nvSpPr>
      <dsp:spPr>
        <a:xfrm>
          <a:off x="0" y="627959"/>
          <a:ext cx="2209800" cy="514800"/>
        </a:xfrm>
        <a:prstGeom prst="roundRect">
          <a:avLst/>
        </a:prstGeom>
        <a:gradFill rotWithShape="0">
          <a:gsLst>
            <a:gs pos="0">
              <a:schemeClr val="accent2">
                <a:alpha val="90000"/>
                <a:hueOff val="0"/>
                <a:satOff val="0"/>
                <a:lumOff val="0"/>
                <a:alphaOff val="-8000"/>
                <a:shade val="51000"/>
                <a:satMod val="130000"/>
              </a:schemeClr>
            </a:gs>
            <a:gs pos="80000">
              <a:schemeClr val="accent2">
                <a:alpha val="90000"/>
                <a:hueOff val="0"/>
                <a:satOff val="0"/>
                <a:lumOff val="0"/>
                <a:alphaOff val="-8000"/>
                <a:shade val="93000"/>
                <a:satMod val="130000"/>
              </a:schemeClr>
            </a:gs>
            <a:gs pos="100000">
              <a:schemeClr val="accent2">
                <a:alpha val="90000"/>
                <a:hueOff val="0"/>
                <a:satOff val="0"/>
                <a:lumOff val="0"/>
                <a:alphaOff val="-8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Power supply</a:t>
          </a:r>
        </a:p>
      </dsp:txBody>
      <dsp:txXfrm>
        <a:off x="25130" y="653089"/>
        <a:ext cx="2159540" cy="464540"/>
      </dsp:txXfrm>
    </dsp:sp>
    <dsp:sp modelId="{895FDAB9-57AA-4BA9-91A8-211218E5F072}">
      <dsp:nvSpPr>
        <dsp:cNvPr id="0" name=""/>
        <dsp:cNvSpPr/>
      </dsp:nvSpPr>
      <dsp:spPr>
        <a:xfrm>
          <a:off x="0" y="1206119"/>
          <a:ext cx="2209800" cy="514800"/>
        </a:xfrm>
        <a:prstGeom prst="roundRect">
          <a:avLst/>
        </a:prstGeom>
        <a:gradFill rotWithShape="0">
          <a:gsLst>
            <a:gs pos="0">
              <a:schemeClr val="accent2">
                <a:alpha val="90000"/>
                <a:hueOff val="0"/>
                <a:satOff val="0"/>
                <a:lumOff val="0"/>
                <a:alphaOff val="-16000"/>
                <a:shade val="51000"/>
                <a:satMod val="130000"/>
              </a:schemeClr>
            </a:gs>
            <a:gs pos="80000">
              <a:schemeClr val="accent2">
                <a:alpha val="90000"/>
                <a:hueOff val="0"/>
                <a:satOff val="0"/>
                <a:lumOff val="0"/>
                <a:alphaOff val="-16000"/>
                <a:shade val="93000"/>
                <a:satMod val="130000"/>
              </a:schemeClr>
            </a:gs>
            <a:gs pos="100000">
              <a:schemeClr val="accent2">
                <a:alpha val="90000"/>
                <a:hueOff val="0"/>
                <a:satOff val="0"/>
                <a:lumOff val="0"/>
                <a:alphaOff val="-16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Sound card</a:t>
          </a:r>
        </a:p>
      </dsp:txBody>
      <dsp:txXfrm>
        <a:off x="25130" y="1231249"/>
        <a:ext cx="2159540" cy="464540"/>
      </dsp:txXfrm>
    </dsp:sp>
    <dsp:sp modelId="{4763E757-6139-46D9-8322-6395299C5CD0}">
      <dsp:nvSpPr>
        <dsp:cNvPr id="0" name=""/>
        <dsp:cNvSpPr/>
      </dsp:nvSpPr>
      <dsp:spPr>
        <a:xfrm>
          <a:off x="0" y="1784280"/>
          <a:ext cx="2209800" cy="514800"/>
        </a:xfrm>
        <a:prstGeom prst="roundRect">
          <a:avLst/>
        </a:prstGeom>
        <a:gradFill rotWithShape="0">
          <a:gsLst>
            <a:gs pos="0">
              <a:schemeClr val="accent2">
                <a:alpha val="90000"/>
                <a:hueOff val="0"/>
                <a:satOff val="0"/>
                <a:lumOff val="0"/>
                <a:alphaOff val="-24000"/>
                <a:shade val="51000"/>
                <a:satMod val="130000"/>
              </a:schemeClr>
            </a:gs>
            <a:gs pos="80000">
              <a:schemeClr val="accent2">
                <a:alpha val="90000"/>
                <a:hueOff val="0"/>
                <a:satOff val="0"/>
                <a:lumOff val="0"/>
                <a:alphaOff val="-24000"/>
                <a:shade val="93000"/>
                <a:satMod val="130000"/>
              </a:schemeClr>
            </a:gs>
            <a:gs pos="100000">
              <a:schemeClr val="accent2">
                <a:alpha val="90000"/>
                <a:hueOff val="0"/>
                <a:satOff val="0"/>
                <a:lumOff val="0"/>
                <a:alphaOff val="-24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Video card</a:t>
          </a:r>
        </a:p>
      </dsp:txBody>
      <dsp:txXfrm>
        <a:off x="25130" y="1809410"/>
        <a:ext cx="2159540" cy="464540"/>
      </dsp:txXfrm>
    </dsp:sp>
    <dsp:sp modelId="{E453C0A0-81B4-4173-BE08-655F2581B378}">
      <dsp:nvSpPr>
        <dsp:cNvPr id="0" name=""/>
        <dsp:cNvSpPr/>
      </dsp:nvSpPr>
      <dsp:spPr>
        <a:xfrm>
          <a:off x="0" y="2362440"/>
          <a:ext cx="2209800" cy="514800"/>
        </a:xfrm>
        <a:prstGeom prst="roundRect">
          <a:avLst/>
        </a:prstGeom>
        <a:gradFill rotWithShape="0">
          <a:gsLst>
            <a:gs pos="0">
              <a:schemeClr val="accent2">
                <a:alpha val="90000"/>
                <a:hueOff val="0"/>
                <a:satOff val="0"/>
                <a:lumOff val="0"/>
                <a:alphaOff val="-32000"/>
                <a:shade val="51000"/>
                <a:satMod val="130000"/>
              </a:schemeClr>
            </a:gs>
            <a:gs pos="80000">
              <a:schemeClr val="accent2">
                <a:alpha val="90000"/>
                <a:hueOff val="0"/>
                <a:satOff val="0"/>
                <a:lumOff val="0"/>
                <a:alphaOff val="-32000"/>
                <a:shade val="93000"/>
                <a:satMod val="130000"/>
              </a:schemeClr>
            </a:gs>
            <a:gs pos="100000">
              <a:schemeClr val="accent2">
                <a:alpha val="90000"/>
                <a:hueOff val="0"/>
                <a:satOff val="0"/>
                <a:lumOff val="0"/>
                <a:alphaOff val="-32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Processor</a:t>
          </a:r>
        </a:p>
      </dsp:txBody>
      <dsp:txXfrm>
        <a:off x="25130" y="2387570"/>
        <a:ext cx="2159540" cy="464540"/>
      </dsp:txXfrm>
    </dsp:sp>
    <dsp:sp modelId="{6C016112-B2D0-4C80-A90F-CE8F0A28E552}">
      <dsp:nvSpPr>
        <dsp:cNvPr id="0" name=""/>
        <dsp:cNvSpPr/>
      </dsp:nvSpPr>
      <dsp:spPr>
        <a:xfrm>
          <a:off x="0" y="2940600"/>
          <a:ext cx="2209800" cy="514800"/>
        </a:xfrm>
        <a:prstGeom prst="roundRect">
          <a:avLst/>
        </a:prstGeom>
        <a:gradFill rotWithShape="0">
          <a:gsLst>
            <a:gs pos="0">
              <a:schemeClr val="accent2">
                <a:alpha val="90000"/>
                <a:hueOff val="0"/>
                <a:satOff val="0"/>
                <a:lumOff val="0"/>
                <a:alphaOff val="-40000"/>
                <a:shade val="51000"/>
                <a:satMod val="130000"/>
              </a:schemeClr>
            </a:gs>
            <a:gs pos="80000">
              <a:schemeClr val="accent2">
                <a:alpha val="90000"/>
                <a:hueOff val="0"/>
                <a:satOff val="0"/>
                <a:lumOff val="0"/>
                <a:alphaOff val="-40000"/>
                <a:shade val="93000"/>
                <a:satMod val="130000"/>
              </a:schemeClr>
            </a:gs>
            <a:gs pos="100000">
              <a:schemeClr val="accent2">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Memory</a:t>
          </a:r>
        </a:p>
      </dsp:txBody>
      <dsp:txXfrm>
        <a:off x="25130" y="2965730"/>
        <a:ext cx="2159540" cy="4645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Arial" charset="0"/>
              </a:defRPr>
            </a:lvl1pPr>
          </a:lstStyle>
          <a:p>
            <a:pPr>
              <a:defRPr/>
            </a:pPr>
            <a:endParaRPr lang="en-US" altLang="zh-TW"/>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Arial" charset="0"/>
              </a:defRPr>
            </a:lvl1pPr>
          </a:lstStyle>
          <a:p>
            <a:pPr>
              <a:defRPr/>
            </a:pPr>
            <a:endParaRPr lang="en-US" altLang="zh-TW"/>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Arial" charset="0"/>
              </a:defRPr>
            </a:lvl1pPr>
          </a:lstStyle>
          <a:p>
            <a:pPr>
              <a:defRPr/>
            </a:pPr>
            <a:endParaRPr lang="en-US" altLang="zh-TW"/>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latin typeface="Arial" charset="0"/>
              </a:defRPr>
            </a:lvl1pPr>
          </a:lstStyle>
          <a:p>
            <a:pPr>
              <a:defRPr/>
            </a:pPr>
            <a:fld id="{9E1B2F9A-186B-4AC8-B273-1CDEBB29F7E8}" type="slidenum">
              <a:rPr lang="zh-TW" altLang="en-US"/>
              <a:pPr>
                <a:defRPr/>
              </a:pPr>
              <a:t>‹#›</a:t>
            </a:fld>
            <a:endParaRPr lang="en-US" altLang="zh-TW"/>
          </a:p>
        </p:txBody>
      </p:sp>
    </p:spTree>
    <p:extLst>
      <p:ext uri="{BB962C8B-B14F-4D97-AF65-F5344CB8AC3E}">
        <p14:creationId xmlns:p14="http://schemas.microsoft.com/office/powerpoint/2010/main" val="7683950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1B2F9A-186B-4AC8-B273-1CDEBB29F7E8}" type="slidenum">
              <a:rPr lang="zh-TW" altLang="en-US" smtClean="0"/>
              <a:pPr>
                <a:defRPr/>
              </a:pPr>
              <a:t>1</a:t>
            </a:fld>
            <a:endParaRPr lang="en-US" altLang="zh-TW"/>
          </a:p>
        </p:txBody>
      </p:sp>
    </p:spTree>
    <p:extLst>
      <p:ext uri="{BB962C8B-B14F-4D97-AF65-F5344CB8AC3E}">
        <p14:creationId xmlns:p14="http://schemas.microsoft.com/office/powerpoint/2010/main" val="3263739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25</a:t>
            </a:fld>
            <a:endParaRPr lang="en-US"/>
          </a:p>
        </p:txBody>
      </p:sp>
    </p:spTree>
    <p:extLst>
      <p:ext uri="{BB962C8B-B14F-4D97-AF65-F5344CB8AC3E}">
        <p14:creationId xmlns:p14="http://schemas.microsoft.com/office/powerpoint/2010/main" val="69757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26</a:t>
            </a:fld>
            <a:endParaRPr lang="en-US"/>
          </a:p>
        </p:txBody>
      </p:sp>
    </p:spTree>
    <p:extLst>
      <p:ext uri="{BB962C8B-B14F-4D97-AF65-F5344CB8AC3E}">
        <p14:creationId xmlns:p14="http://schemas.microsoft.com/office/powerpoint/2010/main" val="2490801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0A7F48E-6364-4C8A-B019-98D5C3ED6547}" type="slidenum">
              <a:rPr lang="en-US" smtClean="0"/>
              <a:pPr/>
              <a:t>27</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GB">
              <a:latin typeface="Times New Roman" pitchFamily="18" charset="0"/>
            </a:endParaRPr>
          </a:p>
        </p:txBody>
      </p:sp>
    </p:spTree>
    <p:extLst>
      <p:ext uri="{BB962C8B-B14F-4D97-AF65-F5344CB8AC3E}">
        <p14:creationId xmlns:p14="http://schemas.microsoft.com/office/powerpoint/2010/main" val="1374800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BD16ADC-A77F-454C-B50C-001167E997D5}" type="slidenum">
              <a:rPr lang="en-US" smtClean="0"/>
              <a:pPr/>
              <a:t>28</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GB">
              <a:latin typeface="Times New Roman" pitchFamily="18" charset="0"/>
            </a:endParaRPr>
          </a:p>
        </p:txBody>
      </p:sp>
    </p:spTree>
    <p:extLst>
      <p:ext uri="{BB962C8B-B14F-4D97-AF65-F5344CB8AC3E}">
        <p14:creationId xmlns:p14="http://schemas.microsoft.com/office/powerpoint/2010/main" val="1356940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063B68F-2E5B-4288-8B58-3D0BEEE7A2CC}" type="slidenum">
              <a:rPr lang="en-US" smtClean="0"/>
              <a:pPr/>
              <a:t>29</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GB">
              <a:latin typeface="Times New Roman" pitchFamily="18" charset="0"/>
            </a:endParaRPr>
          </a:p>
        </p:txBody>
      </p:sp>
    </p:spTree>
    <p:extLst>
      <p:ext uri="{BB962C8B-B14F-4D97-AF65-F5344CB8AC3E}">
        <p14:creationId xmlns:p14="http://schemas.microsoft.com/office/powerpoint/2010/main" val="1980282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479EF886-EE97-426A-A1B4-1C78C3C5D73F}" type="slidenum">
              <a:rPr lang="en-US" smtClean="0"/>
              <a:pPr/>
              <a:t>30</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lgn="l" fontAlgn="base"/>
            <a:r>
              <a:rPr lang="en-US" b="0" i="0" dirty="0">
                <a:solidFill>
                  <a:srgbClr val="21242C"/>
                </a:solidFill>
                <a:effectLst/>
                <a:latin typeface="Lato" panose="020F0502020204030203" pitchFamily="34" charset="0"/>
              </a:rPr>
              <a:t>The </a:t>
            </a:r>
            <a:r>
              <a:rPr lang="en-US" b="1" i="0" dirty="0">
                <a:solidFill>
                  <a:srgbClr val="21242C"/>
                </a:solidFill>
                <a:effectLst/>
                <a:latin typeface="inherit"/>
              </a:rPr>
              <a:t>CPU</a:t>
            </a:r>
            <a:r>
              <a:rPr lang="en-US" b="0" i="0" dirty="0">
                <a:solidFill>
                  <a:srgbClr val="21242C"/>
                </a:solidFill>
                <a:effectLst/>
                <a:latin typeface="Lato" panose="020F0502020204030203" pitchFamily="34" charset="0"/>
              </a:rPr>
              <a:t> is the brain of a computer, containing all the circuitry needed to process input, store data, and output results.</a:t>
            </a:r>
          </a:p>
          <a:p>
            <a:pPr algn="l" fontAlgn="base"/>
            <a:r>
              <a:rPr lang="en-US" b="0" i="0" dirty="0">
                <a:solidFill>
                  <a:srgbClr val="21242C"/>
                </a:solidFill>
                <a:effectLst/>
                <a:latin typeface="Lato" panose="020F0502020204030203" pitchFamily="34" charset="0"/>
              </a:rPr>
              <a:t>The CPU is constantly following instructions of computer programs that tell it which data to process and how to process it. Without a CPU, we could not run programs on a computer.</a:t>
            </a:r>
          </a:p>
          <a:p>
            <a:pPr algn="l" fontAlgn="base"/>
            <a:r>
              <a:rPr lang="en-US" b="0" i="0" dirty="0">
                <a:solidFill>
                  <a:srgbClr val="21242C"/>
                </a:solidFill>
                <a:effectLst/>
                <a:latin typeface="Lato" panose="020F0502020204030203" pitchFamily="34" charset="0"/>
              </a:rPr>
              <a:t>For example, a simple calculator program might instruct the CPU to take two numbers, 2 and 2, add them, and send back the result.</a:t>
            </a:r>
            <a:endParaRPr lang="en-US" dirty="0"/>
          </a:p>
          <a:p>
            <a:pPr eaLnBrk="1" hangingPunct="1"/>
            <a:r>
              <a:rPr lang="en-US" b="0" i="0" dirty="0">
                <a:solidFill>
                  <a:srgbClr val="21242C"/>
                </a:solidFill>
                <a:effectLst/>
                <a:latin typeface="Lato" panose="020F0502020204030204" pitchFamily="34" charset="0"/>
              </a:rPr>
              <a:t>The CPU can process those instructions easily, thanks to a control unit that knows how to interpret program instructions and an Arithmetic Logic Unit (ALU) that knows how to add numbers. With the control unit and ALU combined, the CPU can process much more complex programs than a simple calculator.</a:t>
            </a:r>
          </a:p>
          <a:p>
            <a:r>
              <a:rPr lang="en-US" sz="1800" b="1" i="0" dirty="0">
                <a:solidFill>
                  <a:srgbClr val="000000"/>
                </a:solidFill>
                <a:effectLst/>
                <a:latin typeface="David" panose="020F0502020204030204" pitchFamily="34" charset="-79"/>
                <a:cs typeface="David" panose="020F0502020204030204" pitchFamily="34" charset="-79"/>
              </a:rPr>
              <a:t>The Control Unit</a:t>
            </a:r>
          </a:p>
          <a:p>
            <a:r>
              <a:rPr lang="en-US" sz="1800" b="0" i="0" dirty="0">
                <a:solidFill>
                  <a:srgbClr val="000000"/>
                </a:solidFill>
                <a:effectLst/>
                <a:latin typeface="LucidaSansUnicode"/>
              </a:rPr>
              <a:t>All the computer’s resources are managed from the control unit. Think of the control unit as a traffic signal directing the flow of data through the CPU, as well as to and from other devices. The control unit is the logical hub of the computer</a:t>
            </a:r>
          </a:p>
          <a:p>
            <a:r>
              <a:rPr lang="en-US" sz="1800" b="0" i="0" dirty="0">
                <a:solidFill>
                  <a:srgbClr val="000000"/>
                </a:solidFill>
                <a:effectLst/>
                <a:latin typeface="LucidaSansUnicode"/>
              </a:rPr>
              <a:t>The CPU's instructions for carrying our commands are built into the control unit. The instructions, or instruction set, list all the operations that the CPU can perform. Each instruction in the instruction set is expressed in microcode—a series of basic directions that tell the CPU how to execute more complex operations</a:t>
            </a:r>
            <a:r>
              <a:rPr lang="en-US" dirty="0"/>
              <a:t> </a:t>
            </a:r>
            <a:br>
              <a:rPr lang="en-US" dirty="0"/>
            </a:br>
            <a:endParaRPr lang="en-US" dirty="0"/>
          </a:p>
        </p:txBody>
      </p:sp>
    </p:spTree>
    <p:extLst>
      <p:ext uri="{BB962C8B-B14F-4D97-AF65-F5344CB8AC3E}">
        <p14:creationId xmlns:p14="http://schemas.microsoft.com/office/powerpoint/2010/main" val="2520417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479EF886-EE97-426A-A1B4-1C78C3C5D73F}" type="slidenum">
              <a:rPr lang="en-US" smtClean="0"/>
              <a:pPr/>
              <a:t>32</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b="1" i="1">
                <a:cs typeface="Times New Roman" pitchFamily="18" charset="0"/>
              </a:rPr>
              <a:t>Teaching tip</a:t>
            </a:r>
          </a:p>
          <a:p>
            <a:pPr eaLnBrk="1" hangingPunct="1"/>
            <a:r>
              <a:rPr lang="en-US"/>
              <a:t>Table 4A.4 on page 190 lists the operations handled by the common ALU. </a:t>
            </a:r>
          </a:p>
        </p:txBody>
      </p:sp>
    </p:spTree>
    <p:extLst>
      <p:ext uri="{BB962C8B-B14F-4D97-AF65-F5344CB8AC3E}">
        <p14:creationId xmlns:p14="http://schemas.microsoft.com/office/powerpoint/2010/main" val="262344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77C34BA-8963-4B8E-983B-FF3BF2D17BBF}" type="slidenum">
              <a:rPr lang="en-US" smtClean="0"/>
              <a:pPr/>
              <a:t>34</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b="1" i="1" dirty="0">
                <a:cs typeface="Times New Roman" pitchFamily="18" charset="0"/>
              </a:rPr>
              <a:t>Insider information</a:t>
            </a:r>
          </a:p>
          <a:p>
            <a:pPr eaLnBrk="1" hangingPunct="1"/>
            <a:r>
              <a:rPr lang="en-US" dirty="0"/>
              <a:t>More pipelines mean a faster and more efficient CPU. The current fastest CPU on the market, the Apple G4 has 80 pipelines! </a:t>
            </a:r>
          </a:p>
          <a:p>
            <a:r>
              <a:rPr lang="en-US" sz="1800" b="1" i="0" dirty="0">
                <a:solidFill>
                  <a:srgbClr val="000000"/>
                </a:solidFill>
                <a:effectLst/>
                <a:latin typeface="LucidaSansUnicode"/>
              </a:rPr>
              <a:t>1. Fetching. </a:t>
            </a:r>
            <a:r>
              <a:rPr lang="en-US" sz="1800" b="0" i="0" dirty="0">
                <a:solidFill>
                  <a:srgbClr val="000000"/>
                </a:solidFill>
                <a:effectLst/>
                <a:latin typeface="LucidaSansUnicode"/>
              </a:rPr>
              <a:t>Before the CPU can execute an instruction, the control unit must retrieve (or fetch) a command or data from the computer's memory.</a:t>
            </a:r>
          </a:p>
          <a:p>
            <a:r>
              <a:rPr lang="en-US" sz="1800" b="1" i="0" dirty="0">
                <a:solidFill>
                  <a:srgbClr val="000000"/>
                </a:solidFill>
                <a:effectLst/>
                <a:latin typeface="LucidaSansUnicode"/>
              </a:rPr>
              <a:t>2. Decoding</a:t>
            </a:r>
            <a:r>
              <a:rPr lang="en-US" sz="1800" b="0" i="0" dirty="0">
                <a:solidFill>
                  <a:srgbClr val="000000"/>
                </a:solidFill>
                <a:effectLst/>
                <a:latin typeface="LucidaSansUnicode"/>
              </a:rPr>
              <a:t>. Before a command can be executed, the control unit must break down (or decode) the command into instructions that correspond to those in the CPU’s instruction set.</a:t>
            </a:r>
          </a:p>
          <a:p>
            <a:r>
              <a:rPr lang="en-US" sz="1800" b="0" i="0" dirty="0">
                <a:solidFill>
                  <a:srgbClr val="000000"/>
                </a:solidFill>
                <a:effectLst/>
                <a:latin typeface="LucidaSansUnicode"/>
              </a:rPr>
              <a:t>At this point, the CPU is ready to begin the execution cycle:</a:t>
            </a:r>
            <a:r>
              <a:rPr lang="en-US" dirty="0"/>
              <a:t> </a:t>
            </a:r>
            <a:br>
              <a:rPr lang="en-US" dirty="0"/>
            </a:br>
            <a:r>
              <a:rPr lang="en-US" b="1" dirty="0"/>
              <a:t>1. </a:t>
            </a:r>
            <a:r>
              <a:rPr lang="en-US" sz="1800" b="1" i="0" dirty="0">
                <a:solidFill>
                  <a:srgbClr val="000000"/>
                </a:solidFill>
                <a:effectLst/>
                <a:latin typeface="LucidaSansUnicode"/>
              </a:rPr>
              <a:t>Executing. </a:t>
            </a:r>
            <a:r>
              <a:rPr lang="en-US" sz="1800" b="0" i="0" dirty="0">
                <a:solidFill>
                  <a:srgbClr val="000000"/>
                </a:solidFill>
                <a:effectLst/>
                <a:latin typeface="LucidaSansUnicode"/>
              </a:rPr>
              <a:t>When the command is executed, the CPU carries out the instructions in order by converting them into microcode.</a:t>
            </a:r>
          </a:p>
          <a:p>
            <a:r>
              <a:rPr lang="en-US" sz="1800" b="1" i="0" dirty="0">
                <a:solidFill>
                  <a:srgbClr val="000000"/>
                </a:solidFill>
                <a:effectLst/>
                <a:latin typeface="LucidaSansUnicode"/>
              </a:rPr>
              <a:t>2. Storing</a:t>
            </a:r>
            <a:r>
              <a:rPr lang="en-US" sz="1800" b="0" i="0" dirty="0">
                <a:solidFill>
                  <a:srgbClr val="000000"/>
                </a:solidFill>
                <a:effectLst/>
                <a:latin typeface="LucidaSansUnicode"/>
              </a:rPr>
              <a:t>. The CPU may be required to store the results of an instruction in memory (but this condition is not always required). Figure 4A.7 shows the result of the sound being played</a:t>
            </a:r>
            <a:r>
              <a:rPr lang="en-US" dirty="0"/>
              <a:t> </a:t>
            </a:r>
            <a:br>
              <a:rPr lang="en-US" dirty="0"/>
            </a:br>
            <a:br>
              <a:rPr lang="en-US" dirty="0"/>
            </a:br>
            <a:endParaRPr lang="en-US" dirty="0"/>
          </a:p>
        </p:txBody>
      </p:sp>
    </p:spTree>
    <p:extLst>
      <p:ext uri="{BB962C8B-B14F-4D97-AF65-F5344CB8AC3E}">
        <p14:creationId xmlns:p14="http://schemas.microsoft.com/office/powerpoint/2010/main" val="640350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77C34BA-8963-4B8E-983B-FF3BF2D17BBF}" type="slidenum">
              <a:rPr lang="en-US" smtClean="0"/>
              <a:pPr/>
              <a:t>35</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b="1" i="1" dirty="0">
                <a:cs typeface="Times New Roman" pitchFamily="18" charset="0"/>
              </a:rPr>
              <a:t>Insider information</a:t>
            </a:r>
          </a:p>
          <a:p>
            <a:pPr eaLnBrk="1" hangingPunct="1"/>
            <a:r>
              <a:rPr lang="en-US" dirty="0"/>
              <a:t>More pipelines mean a faster and more efficient CPU. The current fastest CPU on the market, the Apple G4 has 80 pipelines! </a:t>
            </a:r>
          </a:p>
        </p:txBody>
      </p:sp>
    </p:spTree>
    <p:extLst>
      <p:ext uri="{BB962C8B-B14F-4D97-AF65-F5344CB8AC3E}">
        <p14:creationId xmlns:p14="http://schemas.microsoft.com/office/powerpoint/2010/main" val="1990082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38</a:t>
            </a:fld>
            <a:endParaRPr lang="en-US">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a:latin typeface="Times New Roman" pitchFamily="18" charset="0"/>
            </a:endParaRPr>
          </a:p>
        </p:txBody>
      </p:sp>
    </p:spTree>
    <p:extLst>
      <p:ext uri="{BB962C8B-B14F-4D97-AF65-F5344CB8AC3E}">
        <p14:creationId xmlns:p14="http://schemas.microsoft.com/office/powerpoint/2010/main" val="4178058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2</a:t>
            </a:fld>
            <a:endParaRPr lang="en-US">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a:latin typeface="Times New Roman" pitchFamily="18" charset="0"/>
            </a:endParaRPr>
          </a:p>
        </p:txBody>
      </p:sp>
    </p:spTree>
    <p:extLst>
      <p:ext uri="{BB962C8B-B14F-4D97-AF65-F5344CB8AC3E}">
        <p14:creationId xmlns:p14="http://schemas.microsoft.com/office/powerpoint/2010/main" val="2918686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4</a:t>
            </a:fld>
            <a:endParaRPr lang="en-US"/>
          </a:p>
        </p:txBody>
      </p:sp>
    </p:spTree>
    <p:extLst>
      <p:ext uri="{BB962C8B-B14F-4D97-AF65-F5344CB8AC3E}">
        <p14:creationId xmlns:p14="http://schemas.microsoft.com/office/powerpoint/2010/main" val="1936699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815DD4D-FB4C-478B-865E-174E45A616FB}" type="slidenum">
              <a:rPr lang="en-US" smtClean="0"/>
              <a:pPr/>
              <a:t>5</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b="1" i="1">
                <a:cs typeface="Times New Roman" pitchFamily="18" charset="0"/>
              </a:rPr>
              <a:t>Insider information</a:t>
            </a:r>
          </a:p>
          <a:p>
            <a:pPr eaLnBrk="1" hangingPunct="1"/>
            <a:r>
              <a:rPr lang="en-US"/>
              <a:t>Windows XP, Mac OS X and newer flavors of Linux are fully Unicode compatible. </a:t>
            </a:r>
          </a:p>
        </p:txBody>
      </p:sp>
    </p:spTree>
    <p:extLst>
      <p:ext uri="{BB962C8B-B14F-4D97-AF65-F5344CB8AC3E}">
        <p14:creationId xmlns:p14="http://schemas.microsoft.com/office/powerpoint/2010/main" val="3467425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815DD4D-FB4C-478B-865E-174E45A616FB}" type="slidenum">
              <a:rPr lang="en-US" smtClean="0"/>
              <a:pPr/>
              <a:t>6</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b="1" i="1">
                <a:cs typeface="Times New Roman" pitchFamily="18" charset="0"/>
              </a:rPr>
              <a:t>Insider information</a:t>
            </a:r>
          </a:p>
          <a:p>
            <a:pPr eaLnBrk="1" hangingPunct="1"/>
            <a:r>
              <a:rPr lang="en-US"/>
              <a:t>Windows XP, Mac OS X and newer flavors of Linux are fully Unicode compatible. </a:t>
            </a:r>
          </a:p>
        </p:txBody>
      </p:sp>
    </p:spTree>
    <p:extLst>
      <p:ext uri="{BB962C8B-B14F-4D97-AF65-F5344CB8AC3E}">
        <p14:creationId xmlns:p14="http://schemas.microsoft.com/office/powerpoint/2010/main" val="3302907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815DD4D-FB4C-478B-865E-174E45A616FB}" type="slidenum">
              <a:rPr lang="en-US" smtClean="0"/>
              <a:pPr/>
              <a:t>8</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b="1" i="1">
                <a:cs typeface="Times New Roman" pitchFamily="18" charset="0"/>
              </a:rPr>
              <a:t>Insider information</a:t>
            </a:r>
          </a:p>
          <a:p>
            <a:pPr eaLnBrk="1" hangingPunct="1"/>
            <a:r>
              <a:rPr lang="en-US"/>
              <a:t>Windows XP, Mac OS X and newer flavors of Linux are fully Unicode compatible. </a:t>
            </a:r>
          </a:p>
        </p:txBody>
      </p:sp>
    </p:spTree>
    <p:extLst>
      <p:ext uri="{BB962C8B-B14F-4D97-AF65-F5344CB8AC3E}">
        <p14:creationId xmlns:p14="http://schemas.microsoft.com/office/powerpoint/2010/main" val="939704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815DD4D-FB4C-478B-865E-174E45A616FB}" type="slidenum">
              <a:rPr lang="en-US" smtClean="0"/>
              <a:pPr/>
              <a:t>11</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b="1" i="1">
                <a:cs typeface="Times New Roman" pitchFamily="18" charset="0"/>
              </a:rPr>
              <a:t>Insider information</a:t>
            </a:r>
          </a:p>
          <a:p>
            <a:pPr eaLnBrk="1" hangingPunct="1"/>
            <a:r>
              <a:rPr lang="en-US"/>
              <a:t>Windows XP, Mac OS X and newer flavors of Linux are fully Unicode compatible. </a:t>
            </a:r>
          </a:p>
        </p:txBody>
      </p:sp>
    </p:spTree>
    <p:extLst>
      <p:ext uri="{BB962C8B-B14F-4D97-AF65-F5344CB8AC3E}">
        <p14:creationId xmlns:p14="http://schemas.microsoft.com/office/powerpoint/2010/main" val="4189529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815DD4D-FB4C-478B-865E-174E45A616FB}" type="slidenum">
              <a:rPr lang="en-US" smtClean="0"/>
              <a:pPr/>
              <a:t>14</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b="1" i="1">
                <a:cs typeface="Times New Roman" pitchFamily="18" charset="0"/>
              </a:rPr>
              <a:t>Insider information</a:t>
            </a:r>
          </a:p>
          <a:p>
            <a:pPr eaLnBrk="1" hangingPunct="1"/>
            <a:r>
              <a:rPr lang="en-US"/>
              <a:t>Windows XP, Mac OS X and newer flavors of Linux are fully Unicode compatible. </a:t>
            </a:r>
          </a:p>
        </p:txBody>
      </p:sp>
    </p:spTree>
    <p:extLst>
      <p:ext uri="{BB962C8B-B14F-4D97-AF65-F5344CB8AC3E}">
        <p14:creationId xmlns:p14="http://schemas.microsoft.com/office/powerpoint/2010/main" val="1917154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24</a:t>
            </a:fld>
            <a:endParaRPr lang="en-US"/>
          </a:p>
        </p:txBody>
      </p:sp>
    </p:spTree>
    <p:extLst>
      <p:ext uri="{BB962C8B-B14F-4D97-AF65-F5344CB8AC3E}">
        <p14:creationId xmlns:p14="http://schemas.microsoft.com/office/powerpoint/2010/main" val="1864410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6" name="Line 9"/>
          <p:cNvSpPr>
            <a:spLocks noChangeShapeType="1"/>
          </p:cNvSpPr>
          <p:nvPr/>
        </p:nvSpPr>
        <p:spPr bwMode="auto">
          <a:xfrm>
            <a:off x="762000" y="1371600"/>
            <a:ext cx="8077200" cy="0"/>
          </a:xfrm>
          <a:prstGeom prst="line">
            <a:avLst/>
          </a:prstGeom>
          <a:noFill/>
          <a:ln w="9525">
            <a:solidFill>
              <a:schemeClr val="tx1"/>
            </a:solidFill>
            <a:round/>
            <a:headEnd/>
            <a:tailEnd/>
          </a:ln>
          <a:effectLst/>
        </p:spPr>
        <p:txBody>
          <a:bodyPr/>
          <a:lstStyle/>
          <a:p>
            <a:pPr>
              <a:defRPr/>
            </a:pPr>
            <a:endParaRPr lang="en-US"/>
          </a:p>
        </p:txBody>
      </p:sp>
      <p:sp>
        <p:nvSpPr>
          <p:cNvPr id="151554" name="Rectangle 2"/>
          <p:cNvSpPr>
            <a:spLocks noGrp="1" noChangeArrowheads="1"/>
          </p:cNvSpPr>
          <p:nvPr>
            <p:ph type="ctrTitle"/>
          </p:nvPr>
        </p:nvSpPr>
        <p:spPr>
          <a:xfrm>
            <a:off x="914400" y="1524000"/>
            <a:ext cx="7924800" cy="1752600"/>
          </a:xfrm>
        </p:spPr>
        <p:txBody>
          <a:bodyPr/>
          <a:lstStyle>
            <a:lvl1pPr>
              <a:defRPr sz="4200"/>
            </a:lvl1pPr>
          </a:lstStyle>
          <a:p>
            <a:r>
              <a:rPr lang="en-US" altLang="en-US" dirty="0"/>
              <a:t>Click to edit Master title style</a:t>
            </a:r>
          </a:p>
        </p:txBody>
      </p:sp>
      <p:sp>
        <p:nvSpPr>
          <p:cNvPr id="151555" name="Rectangle 3"/>
          <p:cNvSpPr>
            <a:spLocks noGrp="1" noChangeArrowheads="1"/>
          </p:cNvSpPr>
          <p:nvPr>
            <p:ph type="subTitle" idx="1"/>
          </p:nvPr>
        </p:nvSpPr>
        <p:spPr>
          <a:xfrm>
            <a:off x="914400" y="3962400"/>
            <a:ext cx="5715000" cy="1752600"/>
          </a:xfrm>
        </p:spPr>
        <p:txBody>
          <a:bodyPr/>
          <a:lstStyle>
            <a:lvl1pPr marL="0" indent="0">
              <a:buFont typeface="Wingdings" pitchFamily="2" charset="2"/>
              <a:buNone/>
              <a:defRPr sz="3000"/>
            </a:lvl1pPr>
          </a:lstStyle>
          <a:p>
            <a:r>
              <a:rPr lang="en-US" altLang="en-US"/>
              <a:t>Click to edit Master subtitle style</a:t>
            </a:r>
            <a:endParaRPr lang="en-US" altLang="en-US" dirty="0"/>
          </a:p>
        </p:txBody>
      </p:sp>
      <p:sp>
        <p:nvSpPr>
          <p:cNvPr id="7" name="Slide Number Placeholder 6"/>
          <p:cNvSpPr>
            <a:spLocks noGrp="1" noChangeArrowheads="1"/>
          </p:cNvSpPr>
          <p:nvPr>
            <p:ph type="sldNum" sz="quarter" idx="4"/>
          </p:nvPr>
        </p:nvSpPr>
        <p:spPr>
          <a:xfrm>
            <a:off x="7620000" y="6248400"/>
            <a:ext cx="609600" cy="457200"/>
          </a:xfrm>
          <a:prstGeom prst="rect">
            <a:avLst/>
          </a:prstGeom>
        </p:spPr>
        <p:txBody>
          <a:bodyPr/>
          <a:lstStyle>
            <a:lvl1pPr>
              <a:defRPr sz="1600"/>
            </a:lvl1pPr>
          </a:lstStyle>
          <a:p>
            <a:pPr>
              <a:defRPr/>
            </a:pPr>
            <a:fld id="{9780756C-F960-4117-80AF-EA23FC974A5B}"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305800" cy="83502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4"/>
          </p:nvPr>
        </p:nvSpPr>
        <p:spPr>
          <a:xfrm>
            <a:off x="7620000" y="6248400"/>
            <a:ext cx="609600" cy="457200"/>
          </a:xfrm>
          <a:prstGeom prst="rect">
            <a:avLst/>
          </a:prstGeom>
        </p:spPr>
        <p:txBody>
          <a:bodyPr/>
          <a:lstStyle>
            <a:lvl1pPr>
              <a:defRPr sz="1600"/>
            </a:lvl1pPr>
          </a:lstStyle>
          <a:p>
            <a:pPr>
              <a:defRPr/>
            </a:pPr>
            <a:fld id="{9780756C-F960-4117-80AF-EA23FC974A5B}"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46075"/>
            <a:ext cx="2057400" cy="5902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04800"/>
            <a:ext cx="6019800" cy="5902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4"/>
          </p:nvPr>
        </p:nvSpPr>
        <p:spPr>
          <a:xfrm>
            <a:off x="7620000" y="6248400"/>
            <a:ext cx="609600" cy="457200"/>
          </a:xfrm>
          <a:prstGeom prst="rect">
            <a:avLst/>
          </a:prstGeom>
        </p:spPr>
        <p:txBody>
          <a:bodyPr/>
          <a:lstStyle>
            <a:lvl1pPr>
              <a:defRPr sz="1600"/>
            </a:lvl1pPr>
          </a:lstStyle>
          <a:p>
            <a:pPr>
              <a:defRPr/>
            </a:pPr>
            <a:fld id="{9780756C-F960-4117-80AF-EA23FC974A5B}" type="slidenum">
              <a:rPr lang="en-US" smtClean="0"/>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305800" cy="835025"/>
          </a:xfrm>
        </p:spPr>
        <p:txBody>
          <a:bodyPr/>
          <a:lstStyle/>
          <a:p>
            <a:r>
              <a:rPr lang="en-US"/>
              <a:t>Click to edit Master title style</a:t>
            </a:r>
          </a:p>
        </p:txBody>
      </p:sp>
      <p:sp>
        <p:nvSpPr>
          <p:cNvPr id="3" name="Content Placeholder 2"/>
          <p:cNvSpPr>
            <a:spLocks noGrp="1"/>
          </p:cNvSpPr>
          <p:nvPr>
            <p:ph idx="1"/>
          </p:nvPr>
        </p:nvSpPr>
        <p:spPr>
          <a:xfrm>
            <a:off x="381000" y="1600200"/>
            <a:ext cx="84582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4"/>
          </p:nvPr>
        </p:nvSpPr>
        <p:spPr>
          <a:xfrm>
            <a:off x="7620000" y="6248400"/>
            <a:ext cx="609600" cy="457200"/>
          </a:xfrm>
          <a:prstGeom prst="rect">
            <a:avLst/>
          </a:prstGeom>
        </p:spPr>
        <p:txBody>
          <a:bodyPr/>
          <a:lstStyle>
            <a:lvl1pPr>
              <a:defRPr sz="1600"/>
            </a:lvl1pPr>
          </a:lstStyle>
          <a:p>
            <a:pPr>
              <a:defRPr/>
            </a:pPr>
            <a:fld id="{9780756C-F960-4117-80AF-EA23FC974A5B}" type="slidenum">
              <a:rPr lang="en-US" smtClean="0"/>
              <a:pPr>
                <a:defRPr/>
              </a:pPr>
              <a:t>‹#›</a:t>
            </a:fld>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82000" cy="835025"/>
          </a:xfrm>
        </p:spPr>
        <p:txBody>
          <a:bodyPr/>
          <a:lstStyle/>
          <a:p>
            <a:r>
              <a:rPr lang="en-US"/>
              <a:t>Click to edit Master title style</a:t>
            </a:r>
          </a:p>
        </p:txBody>
      </p:sp>
      <p:sp>
        <p:nvSpPr>
          <p:cNvPr id="3" name="Content Placeholder 2"/>
          <p:cNvSpPr>
            <a:spLocks noGrp="1"/>
          </p:cNvSpPr>
          <p:nvPr>
            <p:ph idx="1"/>
          </p:nvPr>
        </p:nvSpPr>
        <p:spPr>
          <a:xfrm>
            <a:off x="304800" y="1600200"/>
            <a:ext cx="85344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4"/>
          </p:nvPr>
        </p:nvSpPr>
        <p:spPr>
          <a:xfrm>
            <a:off x="7620000" y="6248400"/>
            <a:ext cx="609600" cy="457200"/>
          </a:xfrm>
          <a:prstGeom prst="rect">
            <a:avLst/>
          </a:prstGeom>
        </p:spPr>
        <p:txBody>
          <a:bodyPr/>
          <a:lstStyle>
            <a:lvl1pPr>
              <a:defRPr sz="1600"/>
            </a:lvl1pPr>
          </a:lstStyle>
          <a:p>
            <a:pPr>
              <a:defRPr/>
            </a:pPr>
            <a:fld id="{9780756C-F960-4117-80AF-EA23FC974A5B}" type="slidenum">
              <a:rPr lang="en-US" smtClean="0"/>
              <a:pPr>
                <a:defRPr/>
              </a:pPr>
              <a:t>‹#›</a:t>
            </a:fld>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305800" cy="835025"/>
          </a:xfrm>
        </p:spPr>
        <p:txBody>
          <a:bodyPr/>
          <a:lstStyle/>
          <a:p>
            <a:r>
              <a:rPr lang="en-US" dirty="0"/>
              <a:t>Click to edit Master title style</a:t>
            </a:r>
          </a:p>
        </p:txBody>
      </p:sp>
      <p:sp>
        <p:nvSpPr>
          <p:cNvPr id="3" name="Content Placeholder 2"/>
          <p:cNvSpPr>
            <a:spLocks noGrp="1"/>
          </p:cNvSpPr>
          <p:nvPr>
            <p:ph idx="1"/>
          </p:nvPr>
        </p:nvSpPr>
        <p:spPr>
          <a:xfrm>
            <a:off x="381000" y="1600200"/>
            <a:ext cx="84582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4"/>
          </p:nvPr>
        </p:nvSpPr>
        <p:spPr>
          <a:xfrm>
            <a:off x="7620000" y="6248400"/>
            <a:ext cx="609600" cy="457200"/>
          </a:xfrm>
          <a:prstGeom prst="rect">
            <a:avLst/>
          </a:prstGeom>
        </p:spPr>
        <p:txBody>
          <a:bodyPr/>
          <a:lstStyle>
            <a:lvl1pPr>
              <a:defRPr sz="1600"/>
            </a:lvl1pPr>
          </a:lstStyle>
          <a:p>
            <a:pPr>
              <a:defRPr/>
            </a:pPr>
            <a:fld id="{9780756C-F960-4117-80AF-EA23FC974A5B}" type="slidenum">
              <a:rPr lang="en-US" smtClean="0"/>
              <a:pPr>
                <a:defRPr/>
              </a:pPr>
              <a:t>‹#›</a:t>
            </a:fld>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a:xfrm>
            <a:off x="2743200" y="6400800"/>
            <a:ext cx="3810000" cy="457200"/>
          </a:xfrm>
          <a:prstGeom prst="rect">
            <a:avLst/>
          </a:prstGeom>
        </p:spPr>
        <p:txBody>
          <a:bodyPr/>
          <a:lstStyle/>
          <a:p>
            <a:r>
              <a:rPr lang="en-US"/>
              <a:t>Discovering Computers 2011: Living in a Digital World Chapter 4</a:t>
            </a:r>
          </a:p>
        </p:txBody>
      </p:sp>
      <p:sp>
        <p:nvSpPr>
          <p:cNvPr id="9" name="Slide Number Placeholder 8"/>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
        <p:nvSpPr>
          <p:cNvPr id="10"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a:t>Page </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305800" cy="835025"/>
          </a:xfrm>
        </p:spPr>
        <p:txBody>
          <a:bodyPr/>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304800" y="1219200"/>
            <a:ext cx="8534400" cy="4835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4"/>
          </p:nvPr>
        </p:nvSpPr>
        <p:spPr>
          <a:xfrm>
            <a:off x="7620000" y="6248400"/>
            <a:ext cx="609600" cy="457200"/>
          </a:xfrm>
          <a:prstGeom prst="rect">
            <a:avLst/>
          </a:prstGeom>
        </p:spPr>
        <p:txBody>
          <a:bodyPr/>
          <a:lstStyle>
            <a:lvl1pPr>
              <a:defRPr sz="1600"/>
            </a:lvl1pPr>
          </a:lstStyle>
          <a:p>
            <a:pPr>
              <a:defRPr/>
            </a:pPr>
            <a:fld id="{9780756C-F960-4117-80AF-EA23FC974A5B}"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406900"/>
            <a:ext cx="8305800" cy="1362075"/>
          </a:xfrm>
        </p:spPr>
        <p:txBody>
          <a:bodyPr/>
          <a:lstStyle>
            <a:lvl1pPr algn="l">
              <a:defRPr sz="4200" b="1" cap="all"/>
            </a:lvl1pPr>
          </a:lstStyle>
          <a:p>
            <a:r>
              <a:rPr lang="en-US"/>
              <a:t>Click to edit Master title style</a:t>
            </a:r>
            <a:endParaRPr lang="en-US" dirty="0"/>
          </a:p>
        </p:txBody>
      </p:sp>
      <p:sp>
        <p:nvSpPr>
          <p:cNvPr id="3" name="Text Placeholder 2"/>
          <p:cNvSpPr>
            <a:spLocks noGrp="1"/>
          </p:cNvSpPr>
          <p:nvPr>
            <p:ph type="body" idx="1"/>
          </p:nvPr>
        </p:nvSpPr>
        <p:spPr>
          <a:xfrm>
            <a:off x="457200" y="2906713"/>
            <a:ext cx="83058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8" name="Slide Number Placeholder 7"/>
          <p:cNvSpPr>
            <a:spLocks noGrp="1" noChangeArrowheads="1"/>
          </p:cNvSpPr>
          <p:nvPr>
            <p:ph type="sldNum" sz="quarter" idx="4"/>
          </p:nvPr>
        </p:nvSpPr>
        <p:spPr>
          <a:xfrm>
            <a:off x="7620000" y="6248400"/>
            <a:ext cx="609600" cy="457200"/>
          </a:xfrm>
          <a:prstGeom prst="rect">
            <a:avLst/>
          </a:prstGeom>
        </p:spPr>
        <p:txBody>
          <a:bodyPr/>
          <a:lstStyle>
            <a:lvl1pPr>
              <a:defRPr sz="1600"/>
            </a:lvl1pPr>
          </a:lstStyle>
          <a:p>
            <a:pPr>
              <a:defRPr/>
            </a:pPr>
            <a:fld id="{9780756C-F960-4117-80AF-EA23FC974A5B}"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835025"/>
          </a:xfrm>
        </p:spPr>
        <p:txBody>
          <a:bodyPr/>
          <a:lstStyle/>
          <a:p>
            <a:r>
              <a:rPr lang="en-US" dirty="0"/>
              <a:t>Click to edit Master title style</a:t>
            </a:r>
          </a:p>
        </p:txBody>
      </p:sp>
      <p:sp>
        <p:nvSpPr>
          <p:cNvPr id="3" name="Content Placeholder 2"/>
          <p:cNvSpPr>
            <a:spLocks noGrp="1"/>
          </p:cNvSpPr>
          <p:nvPr>
            <p:ph sz="half" idx="1"/>
          </p:nvPr>
        </p:nvSpPr>
        <p:spPr>
          <a:xfrm>
            <a:off x="304800" y="1295400"/>
            <a:ext cx="42672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24400" y="1295400"/>
            <a:ext cx="41148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dirty="0"/>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dirty="0"/>
          </a:p>
        </p:txBody>
      </p:sp>
      <p:sp>
        <p:nvSpPr>
          <p:cNvPr id="8" name="Slide Number Placeholder 7"/>
          <p:cNvSpPr>
            <a:spLocks noGrp="1" noChangeArrowheads="1"/>
          </p:cNvSpPr>
          <p:nvPr>
            <p:ph type="sldNum" sz="quarter" idx="4"/>
          </p:nvPr>
        </p:nvSpPr>
        <p:spPr>
          <a:xfrm>
            <a:off x="7620000" y="6248400"/>
            <a:ext cx="609600" cy="457200"/>
          </a:xfrm>
          <a:prstGeom prst="rect">
            <a:avLst/>
          </a:prstGeom>
        </p:spPr>
        <p:txBody>
          <a:bodyPr/>
          <a:lstStyle>
            <a:lvl1pPr>
              <a:defRPr sz="1600"/>
            </a:lvl1pPr>
          </a:lstStyle>
          <a:p>
            <a:pPr>
              <a:defRPr/>
            </a:pPr>
            <a:fld id="{9780756C-F960-4117-80AF-EA23FC974A5B}"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82000" cy="762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39624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39624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0" y="1570038"/>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209800"/>
            <a:ext cx="4267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10" name="Slide Number Placeholder 9"/>
          <p:cNvSpPr>
            <a:spLocks noGrp="1" noChangeArrowheads="1"/>
          </p:cNvSpPr>
          <p:nvPr>
            <p:ph type="sldNum" sz="quarter" idx="4"/>
          </p:nvPr>
        </p:nvSpPr>
        <p:spPr>
          <a:xfrm>
            <a:off x="7620000" y="6248400"/>
            <a:ext cx="609600" cy="457200"/>
          </a:xfrm>
          <a:prstGeom prst="rect">
            <a:avLst/>
          </a:prstGeom>
        </p:spPr>
        <p:txBody>
          <a:bodyPr/>
          <a:lstStyle>
            <a:lvl1pPr>
              <a:defRPr sz="1600"/>
            </a:lvl1pPr>
          </a:lstStyle>
          <a:p>
            <a:pPr>
              <a:defRPr/>
            </a:pPr>
            <a:fld id="{9780756C-F960-4117-80AF-EA23FC974A5B}"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305800" cy="835025"/>
          </a:xfrm>
        </p:spPr>
        <p:txBody>
          <a:bodyPr/>
          <a:lstStyle/>
          <a:p>
            <a:r>
              <a:rPr lang="en-US" dirty="0"/>
              <a:t>Click to edit Master title style</a:t>
            </a:r>
          </a:p>
        </p:txBody>
      </p:sp>
      <p:sp>
        <p:nvSpPr>
          <p:cNvPr id="3"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Slide Number Placeholder 5"/>
          <p:cNvSpPr>
            <a:spLocks noGrp="1" noChangeArrowheads="1"/>
          </p:cNvSpPr>
          <p:nvPr>
            <p:ph type="sldNum" sz="quarter" idx="4"/>
          </p:nvPr>
        </p:nvSpPr>
        <p:spPr>
          <a:xfrm>
            <a:off x="7620000" y="6248400"/>
            <a:ext cx="609600" cy="457200"/>
          </a:xfrm>
          <a:prstGeom prst="rect">
            <a:avLst/>
          </a:prstGeom>
        </p:spPr>
        <p:txBody>
          <a:bodyPr/>
          <a:lstStyle>
            <a:lvl1pPr>
              <a:defRPr sz="1600"/>
            </a:lvl1pPr>
          </a:lstStyle>
          <a:p>
            <a:pPr>
              <a:defRPr/>
            </a:pPr>
            <a:fld id="{9780756C-F960-4117-80AF-EA23FC974A5B}"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5" name="Slide Number Placeholder 4"/>
          <p:cNvSpPr>
            <a:spLocks noGrp="1" noChangeArrowheads="1"/>
          </p:cNvSpPr>
          <p:nvPr>
            <p:ph type="sldNum" sz="quarter" idx="4"/>
          </p:nvPr>
        </p:nvSpPr>
        <p:spPr>
          <a:xfrm>
            <a:off x="7620000" y="6248400"/>
            <a:ext cx="609600" cy="457200"/>
          </a:xfrm>
          <a:prstGeom prst="rect">
            <a:avLst/>
          </a:prstGeom>
        </p:spPr>
        <p:txBody>
          <a:bodyPr/>
          <a:lstStyle>
            <a:lvl1pPr>
              <a:defRPr sz="1600"/>
            </a:lvl1pPr>
          </a:lstStyle>
          <a:p>
            <a:pPr>
              <a:defRPr/>
            </a:pPr>
            <a:fld id="{9780756C-F960-4117-80AF-EA23FC974A5B}"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8" name="Slide Number Placeholder 7"/>
          <p:cNvSpPr>
            <a:spLocks noGrp="1" noChangeArrowheads="1"/>
          </p:cNvSpPr>
          <p:nvPr>
            <p:ph type="sldNum" sz="quarter" idx="4"/>
          </p:nvPr>
        </p:nvSpPr>
        <p:spPr>
          <a:xfrm>
            <a:off x="7620000" y="6248400"/>
            <a:ext cx="609600" cy="457200"/>
          </a:xfrm>
          <a:prstGeom prst="rect">
            <a:avLst/>
          </a:prstGeom>
        </p:spPr>
        <p:txBody>
          <a:bodyPr/>
          <a:lstStyle>
            <a:lvl1pPr>
              <a:defRPr sz="1600"/>
            </a:lvl1pPr>
          </a:lstStyle>
          <a:p>
            <a:pPr>
              <a:defRPr/>
            </a:pPr>
            <a:fld id="{9780756C-F960-4117-80AF-EA23FC974A5B}"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42999"/>
            <a:ext cx="5486400" cy="3584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8" name="Slide Number Placeholder 7"/>
          <p:cNvSpPr>
            <a:spLocks noGrp="1" noChangeArrowheads="1"/>
          </p:cNvSpPr>
          <p:nvPr>
            <p:ph type="sldNum" sz="quarter" idx="4"/>
          </p:nvPr>
        </p:nvSpPr>
        <p:spPr>
          <a:xfrm>
            <a:off x="7620000" y="6248400"/>
            <a:ext cx="609600" cy="457200"/>
          </a:xfrm>
          <a:prstGeom prst="rect">
            <a:avLst/>
          </a:prstGeom>
        </p:spPr>
        <p:txBody>
          <a:bodyPr/>
          <a:lstStyle>
            <a:lvl1pPr>
              <a:defRPr sz="1600"/>
            </a:lvl1pPr>
          </a:lstStyle>
          <a:p>
            <a:pPr>
              <a:defRPr/>
            </a:pPr>
            <a:fld id="{9780756C-F960-4117-80AF-EA23FC974A5B}"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3400" y="228600"/>
            <a:ext cx="8305800" cy="91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3075" name="Rectangle 3"/>
          <p:cNvSpPr>
            <a:spLocks noGrp="1" noChangeArrowheads="1"/>
          </p:cNvSpPr>
          <p:nvPr>
            <p:ph type="body" idx="1"/>
          </p:nvPr>
        </p:nvSpPr>
        <p:spPr bwMode="auto">
          <a:xfrm>
            <a:off x="381000" y="1219200"/>
            <a:ext cx="8458200" cy="4835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50535" name="Freeform 7"/>
          <p:cNvSpPr>
            <a:spLocks noChangeArrowheads="1"/>
          </p:cNvSpPr>
          <p:nvPr/>
        </p:nvSpPr>
        <p:spPr bwMode="auto">
          <a:xfrm>
            <a:off x="381000" y="228600"/>
            <a:ext cx="84582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150537" name="Line 9"/>
          <p:cNvSpPr>
            <a:spLocks noChangeShapeType="1"/>
          </p:cNvSpPr>
          <p:nvPr/>
        </p:nvSpPr>
        <p:spPr bwMode="auto">
          <a:xfrm>
            <a:off x="762000" y="1066800"/>
            <a:ext cx="8077200" cy="0"/>
          </a:xfrm>
          <a:prstGeom prst="line">
            <a:avLst/>
          </a:prstGeom>
          <a:noFill/>
          <a:ln w="9525">
            <a:solidFill>
              <a:schemeClr val="tx1"/>
            </a:solidFill>
            <a:round/>
            <a:headEnd/>
            <a:tailEnd/>
          </a:ln>
          <a:effectLst/>
        </p:spPr>
        <p:txBody>
          <a:bodyPr/>
          <a:lstStyle/>
          <a:p>
            <a:pPr>
              <a:defRPr/>
            </a:pPr>
            <a:endParaRPr lang="en-US"/>
          </a:p>
        </p:txBody>
      </p:sp>
      <p:sp>
        <p:nvSpPr>
          <p:cNvPr id="9" name="Slide Number Placeholder 8"/>
          <p:cNvSpPr>
            <a:spLocks noGrp="1" noChangeArrowheads="1"/>
          </p:cNvSpPr>
          <p:nvPr>
            <p:ph type="sldNum" sz="quarter" idx="4"/>
          </p:nvPr>
        </p:nvSpPr>
        <p:spPr>
          <a:xfrm>
            <a:off x="7620000" y="6248400"/>
            <a:ext cx="609600" cy="457200"/>
          </a:xfrm>
          <a:prstGeom prst="rect">
            <a:avLst/>
          </a:prstGeom>
        </p:spPr>
        <p:txBody>
          <a:bodyPr/>
          <a:lstStyle>
            <a:lvl1pPr>
              <a:defRPr/>
            </a:lvl1pPr>
          </a:lstStyle>
          <a:p>
            <a:pPr>
              <a:defRPr/>
            </a:pPr>
            <a:fld id="{9780756C-F960-4117-80AF-EA23FC974A5B}"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Lst>
  <p:hf hdr="0" ftr="0" dt="0"/>
  <p:txStyles>
    <p:titleStyle>
      <a:lvl1pPr algn="l" rtl="0" eaLnBrk="1" fontAlgn="base" hangingPunct="1">
        <a:spcBef>
          <a:spcPct val="0"/>
        </a:spcBef>
        <a:spcAft>
          <a:spcPct val="0"/>
        </a:spcAft>
        <a:defRPr sz="4200">
          <a:solidFill>
            <a:srgbClr val="0000CC"/>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24.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524000"/>
            <a:ext cx="6477000" cy="2819400"/>
          </a:xfrm>
        </p:spPr>
        <p:txBody>
          <a:bodyPr/>
          <a:lstStyle/>
          <a:p>
            <a:pPr algn="ctr"/>
            <a:r>
              <a:rPr lang="en-US" b="1" dirty="0"/>
              <a:t>CSC 101</a:t>
            </a:r>
            <a:br>
              <a:rPr lang="en-US" b="1" dirty="0"/>
            </a:br>
            <a:r>
              <a:rPr lang="en-US" b="1" dirty="0"/>
              <a:t>Introduction to Computing</a:t>
            </a:r>
            <a:br>
              <a:rPr lang="en-US" b="1" dirty="0"/>
            </a:br>
            <a:br>
              <a:rPr lang="en-US" b="1" dirty="0"/>
            </a:br>
            <a:r>
              <a:rPr lang="en-US" b="1" dirty="0"/>
              <a:t>Lecture 9</a:t>
            </a:r>
            <a:br>
              <a:rPr lang="en-US" b="1" dirty="0"/>
            </a:br>
            <a:endParaRPr lang="en-US" b="1" dirty="0"/>
          </a:p>
        </p:txBody>
      </p:sp>
      <p:sp>
        <p:nvSpPr>
          <p:cNvPr id="3" name="Subtitle 2"/>
          <p:cNvSpPr>
            <a:spLocks noGrp="1"/>
          </p:cNvSpPr>
          <p:nvPr>
            <p:ph type="subTitle" idx="1"/>
          </p:nvPr>
        </p:nvSpPr>
        <p:spPr>
          <a:xfrm>
            <a:off x="1447800" y="4648200"/>
            <a:ext cx="5715000" cy="1066800"/>
          </a:xfrm>
        </p:spPr>
        <p:txBody>
          <a:bodyPr/>
          <a:lstStyle/>
          <a:p>
            <a:pPr algn="ctr"/>
            <a:r>
              <a:rPr lang="en-US" dirty="0"/>
              <a:t>Mr. Khurram Nissar</a:t>
            </a:r>
          </a:p>
          <a:p>
            <a:pPr algn="ctr"/>
            <a:r>
              <a:rPr lang="en-US" sz="2400" dirty="0">
                <a:solidFill>
                  <a:srgbClr val="000099"/>
                </a:solidFill>
              </a:rPr>
              <a:t>khurramnissar@comsats.edu.pk</a:t>
            </a:r>
            <a:endParaRPr lang="en-US" sz="2800" dirty="0">
              <a:solidFill>
                <a:srgbClr val="000099"/>
              </a:solidFill>
            </a:endParaRPr>
          </a:p>
        </p:txBody>
      </p:sp>
      <p:sp>
        <p:nvSpPr>
          <p:cNvPr id="5"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t>ASCII Code</a:t>
            </a:r>
          </a:p>
        </p:txBody>
      </p:sp>
      <p:pic>
        <p:nvPicPr>
          <p:cNvPr id="11268" name="Picture 3"/>
          <p:cNvPicPr>
            <a:picLocks noGrp="1" noChangeAspect="1" noChangeArrowheads="1"/>
          </p:cNvPicPr>
          <p:nvPr>
            <p:ph idx="1"/>
          </p:nvPr>
        </p:nvPicPr>
        <p:blipFill>
          <a:blip r:embed="rId2" cstate="print"/>
          <a:srcRect/>
          <a:stretch>
            <a:fillRect/>
          </a:stretch>
        </p:blipFill>
        <p:spPr>
          <a:xfrm>
            <a:off x="376707" y="1143000"/>
            <a:ext cx="7243293" cy="5357019"/>
          </a:xfrm>
          <a:noFill/>
        </p:spPr>
      </p:pic>
      <p:sp>
        <p:nvSpPr>
          <p:cNvPr id="6"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228600"/>
            <a:ext cx="7162800" cy="911225"/>
          </a:xfrm>
        </p:spPr>
        <p:txBody>
          <a:bodyPr/>
          <a:lstStyle/>
          <a:p>
            <a:pPr eaLnBrk="1" hangingPunct="1"/>
            <a:r>
              <a:rPr lang="en-US" dirty="0"/>
              <a:t>Extended ASCII</a:t>
            </a:r>
          </a:p>
        </p:txBody>
      </p:sp>
      <p:sp>
        <p:nvSpPr>
          <p:cNvPr id="10244" name="Rectangle 3"/>
          <p:cNvSpPr>
            <a:spLocks noGrp="1" noChangeArrowheads="1"/>
          </p:cNvSpPr>
          <p:nvPr>
            <p:ph type="body" idx="1"/>
          </p:nvPr>
        </p:nvSpPr>
        <p:spPr>
          <a:xfrm>
            <a:off x="304800" y="1143000"/>
            <a:ext cx="8153400" cy="4419600"/>
          </a:xfrm>
        </p:spPr>
        <p:txBody>
          <a:bodyPr>
            <a:normAutofit/>
          </a:bodyPr>
          <a:lstStyle/>
          <a:p>
            <a:pPr lvl="0"/>
            <a:r>
              <a:rPr lang="en-US" dirty="0"/>
              <a:t>8-bit code that specifies the characters for values from 128 to 255. </a:t>
            </a:r>
          </a:p>
          <a:p>
            <a:r>
              <a:rPr lang="en-US" dirty="0"/>
              <a:t>First 40 symbols represent pronunciation and special punctuation symbol</a:t>
            </a:r>
          </a:p>
          <a:p>
            <a:pPr lvl="1"/>
            <a:r>
              <a:rPr lang="en-US" dirty="0"/>
              <a:t>128 to 167</a:t>
            </a:r>
          </a:p>
          <a:p>
            <a:r>
              <a:rPr lang="en-US" dirty="0"/>
              <a:t>Remaining are for graphics and other symbols</a:t>
            </a:r>
          </a:p>
        </p:txBody>
      </p:sp>
      <p:sp>
        <p:nvSpPr>
          <p:cNvPr id="6"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Extended ASCII Code</a:t>
            </a:r>
          </a:p>
        </p:txBody>
      </p:sp>
      <p:sp>
        <p:nvSpPr>
          <p:cNvPr id="6" name="Content Placeholder 5"/>
          <p:cNvSpPr>
            <a:spLocks noGrp="1"/>
          </p:cNvSpPr>
          <p:nvPr>
            <p:ph idx="1"/>
          </p:nvPr>
        </p:nvSpPr>
        <p:spPr>
          <a:xfrm>
            <a:off x="304800" y="1219200"/>
            <a:ext cx="1752600" cy="4835525"/>
          </a:xfrm>
        </p:spPr>
        <p:txBody>
          <a:bodyPr/>
          <a:lstStyle/>
          <a:p>
            <a:endParaRPr lang="en-US" dirty="0"/>
          </a:p>
        </p:txBody>
      </p:sp>
      <p:pic>
        <p:nvPicPr>
          <p:cNvPr id="6150" name="Picture 6"/>
          <p:cNvPicPr>
            <a:picLocks noChangeAspect="1" noChangeArrowheads="1"/>
          </p:cNvPicPr>
          <p:nvPr/>
        </p:nvPicPr>
        <p:blipFill>
          <a:blip r:embed="rId2" cstate="print"/>
          <a:srcRect/>
          <a:stretch>
            <a:fillRect/>
          </a:stretch>
        </p:blipFill>
        <p:spPr bwMode="auto">
          <a:xfrm>
            <a:off x="533400" y="1143000"/>
            <a:ext cx="6867525" cy="5624465"/>
          </a:xfrm>
          <a:prstGeom prst="rect">
            <a:avLst/>
          </a:prstGeom>
          <a:noFill/>
          <a:ln w="9525">
            <a:noFill/>
            <a:miter lim="800000"/>
            <a:headEnd/>
            <a:tailEnd/>
          </a:ln>
        </p:spPr>
      </p:pic>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162800" cy="911225"/>
          </a:xfrm>
        </p:spPr>
        <p:txBody>
          <a:bodyPr/>
          <a:lstStyle/>
          <a:p>
            <a:r>
              <a:rPr lang="en-US" dirty="0"/>
              <a:t>Letter Conversion to Binary</a:t>
            </a:r>
          </a:p>
        </p:txBody>
      </p:sp>
      <p:sp>
        <p:nvSpPr>
          <p:cNvPr id="3" name="Content Placeholder 2"/>
          <p:cNvSpPr>
            <a:spLocks noGrp="1"/>
          </p:cNvSpPr>
          <p:nvPr>
            <p:ph idx="1"/>
          </p:nvPr>
        </p:nvSpPr>
        <p:spPr>
          <a:xfrm>
            <a:off x="304800" y="1219201"/>
            <a:ext cx="7315200" cy="1295400"/>
          </a:xfrm>
        </p:spPr>
        <p:txBody>
          <a:bodyPr/>
          <a:lstStyle/>
          <a:p>
            <a:endParaRPr lang="en-US" dirty="0"/>
          </a:p>
        </p:txBody>
      </p:sp>
      <p:pic>
        <p:nvPicPr>
          <p:cNvPr id="5" name="Content Placeholder 7" descr="CFig4-15.gif"/>
          <p:cNvPicPr>
            <a:picLocks noChangeAspect="1"/>
          </p:cNvPicPr>
          <p:nvPr/>
        </p:nvPicPr>
        <p:blipFill>
          <a:blip r:embed="rId2" cstate="print"/>
          <a:srcRect r="3509" b="8197"/>
          <a:stretch>
            <a:fillRect/>
          </a:stretch>
        </p:blipFill>
        <p:spPr bwMode="auto">
          <a:xfrm>
            <a:off x="228600" y="1143000"/>
            <a:ext cx="8020554" cy="5410200"/>
          </a:xfrm>
          <a:prstGeom prst="rect">
            <a:avLst/>
          </a:prstGeom>
          <a:noFill/>
          <a:ln w="9525">
            <a:noFill/>
            <a:miter lim="800000"/>
            <a:headEnd/>
            <a:tailEnd/>
          </a:ln>
        </p:spPr>
      </p:pic>
      <p:sp>
        <p:nvSpPr>
          <p:cNvPr id="6"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228600"/>
            <a:ext cx="7162800" cy="911225"/>
          </a:xfrm>
        </p:spPr>
        <p:txBody>
          <a:bodyPr/>
          <a:lstStyle/>
          <a:p>
            <a:pPr eaLnBrk="1" hangingPunct="1"/>
            <a:r>
              <a:rPr lang="en-US" dirty="0"/>
              <a:t>Unicode</a:t>
            </a:r>
          </a:p>
        </p:txBody>
      </p:sp>
      <p:sp>
        <p:nvSpPr>
          <p:cNvPr id="10244" name="Rectangle 3"/>
          <p:cNvSpPr>
            <a:spLocks noGrp="1" noChangeArrowheads="1"/>
          </p:cNvSpPr>
          <p:nvPr>
            <p:ph type="body" idx="1"/>
          </p:nvPr>
        </p:nvSpPr>
        <p:spPr>
          <a:xfrm>
            <a:off x="304800" y="1143000"/>
            <a:ext cx="8153400" cy="5486400"/>
          </a:xfrm>
        </p:spPr>
        <p:txBody>
          <a:bodyPr>
            <a:normAutofit fontScale="92500" lnSpcReduction="20000"/>
          </a:bodyPr>
          <a:lstStyle/>
          <a:p>
            <a:r>
              <a:rPr lang="en-US" dirty="0"/>
              <a:t>Unicode Worldwide Character Standard provides up to </a:t>
            </a:r>
            <a:r>
              <a:rPr lang="en-US" dirty="0">
                <a:solidFill>
                  <a:srgbClr val="0000CC"/>
                </a:solidFill>
              </a:rPr>
              <a:t>4-bytes—32 bits</a:t>
            </a:r>
          </a:p>
          <a:p>
            <a:r>
              <a:rPr lang="en-US" dirty="0"/>
              <a:t>Can represent more than </a:t>
            </a:r>
            <a:r>
              <a:rPr lang="en-US" dirty="0">
                <a:solidFill>
                  <a:srgbClr val="0000CC"/>
                </a:solidFill>
              </a:rPr>
              <a:t>4 billion characters </a:t>
            </a:r>
            <a:r>
              <a:rPr lang="en-US" dirty="0"/>
              <a:t>or symbols</a:t>
            </a:r>
          </a:p>
          <a:p>
            <a:pPr lvl="1"/>
            <a:r>
              <a:rPr lang="en-US" dirty="0"/>
              <a:t>2</a:t>
            </a:r>
            <a:r>
              <a:rPr lang="en-US" baseline="30000" dirty="0"/>
              <a:t>32 </a:t>
            </a:r>
            <a:r>
              <a:rPr lang="en-US" dirty="0"/>
              <a:t>= 1,073,741,832</a:t>
            </a:r>
          </a:p>
          <a:p>
            <a:r>
              <a:rPr lang="en-US" dirty="0"/>
              <a:t>Enough for every unique character and symbol in the world</a:t>
            </a:r>
          </a:p>
          <a:p>
            <a:pPr lvl="1"/>
            <a:r>
              <a:rPr lang="en-US" dirty="0"/>
              <a:t>Chinese, Korean and Japanese Languages</a:t>
            </a:r>
          </a:p>
          <a:p>
            <a:r>
              <a:rPr lang="en-US" dirty="0"/>
              <a:t>Codes for special mathematical and scientific symbols</a:t>
            </a:r>
          </a:p>
          <a:p>
            <a:r>
              <a:rPr lang="en-US" dirty="0"/>
              <a:t>First 256 characters are same as ASCII</a:t>
            </a:r>
          </a:p>
          <a:p>
            <a:r>
              <a:rPr lang="en-US" dirty="0"/>
              <a:t>Current version (Jan 2012) is 6.1</a:t>
            </a:r>
          </a:p>
          <a:p>
            <a:pPr lvl="1"/>
            <a:r>
              <a:rPr lang="en-US" dirty="0"/>
              <a:t>Contains </a:t>
            </a:r>
            <a:r>
              <a:rPr lang="en-US" dirty="0">
                <a:solidFill>
                  <a:srgbClr val="0000CC"/>
                </a:solidFill>
              </a:rPr>
              <a:t>110,181 characters </a:t>
            </a:r>
            <a:r>
              <a:rPr lang="en-US" dirty="0"/>
              <a:t>from </a:t>
            </a:r>
            <a:r>
              <a:rPr lang="en-US" dirty="0">
                <a:solidFill>
                  <a:srgbClr val="0000CC"/>
                </a:solidFill>
              </a:rPr>
              <a:t>100</a:t>
            </a:r>
            <a:r>
              <a:rPr lang="en-US" dirty="0"/>
              <a:t> different languages and scripts</a:t>
            </a:r>
          </a:p>
        </p:txBody>
      </p:sp>
      <p:sp>
        <p:nvSpPr>
          <p:cNvPr id="6"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Arithmetic</a:t>
            </a:r>
          </a:p>
        </p:txBody>
      </p:sp>
      <p:sp>
        <p:nvSpPr>
          <p:cNvPr id="3" name="Content Placeholder 2"/>
          <p:cNvSpPr>
            <a:spLocks noGrp="1"/>
          </p:cNvSpPr>
          <p:nvPr>
            <p:ph idx="1"/>
          </p:nvPr>
        </p:nvSpPr>
        <p:spPr/>
        <p:txBody>
          <a:bodyPr/>
          <a:lstStyle/>
          <a:p>
            <a:r>
              <a:rPr lang="en-US" dirty="0"/>
              <a:t>Similar to arithmetic in decimal number system</a:t>
            </a:r>
          </a:p>
          <a:p>
            <a:r>
              <a:rPr lang="en-US" dirty="0"/>
              <a:t>Operations performed</a:t>
            </a:r>
          </a:p>
          <a:p>
            <a:pPr lvl="1"/>
            <a:r>
              <a:rPr lang="en-US" dirty="0"/>
              <a:t>Addition</a:t>
            </a:r>
          </a:p>
          <a:p>
            <a:pPr lvl="1"/>
            <a:r>
              <a:rPr lang="en-US" dirty="0"/>
              <a:t>Subtraction</a:t>
            </a:r>
          </a:p>
          <a:p>
            <a:pPr lvl="1"/>
            <a:r>
              <a:rPr lang="en-US" dirty="0"/>
              <a:t>Multiplication</a:t>
            </a:r>
          </a:p>
          <a:p>
            <a:pPr lvl="1"/>
            <a:r>
              <a:rPr lang="en-US" dirty="0"/>
              <a:t>Division</a:t>
            </a:r>
          </a:p>
          <a:p>
            <a:pPr lvl="1"/>
            <a:endParaRPr lang="en-US" dirty="0"/>
          </a:p>
        </p:txBody>
      </p:sp>
      <p:sp>
        <p:nvSpPr>
          <p:cNvPr id="4" name="Slide Number Placeholder 3"/>
          <p:cNvSpPr>
            <a:spLocks noGrp="1"/>
          </p:cNvSpPr>
          <p:nvPr>
            <p:ph type="sldNum" sz="quarter" idx="4"/>
          </p:nvPr>
        </p:nvSpPr>
        <p:spPr/>
        <p:txBody>
          <a:bodyPr/>
          <a:lstStyle/>
          <a:p>
            <a:pPr>
              <a:defRPr/>
            </a:pPr>
            <a:fld id="{9780756C-F960-4117-80AF-EA23FC974A5B}"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Arithmetic</a:t>
            </a:r>
          </a:p>
        </p:txBody>
      </p:sp>
      <p:sp>
        <p:nvSpPr>
          <p:cNvPr id="3" name="Content Placeholder 2"/>
          <p:cNvSpPr>
            <a:spLocks noGrp="1"/>
          </p:cNvSpPr>
          <p:nvPr>
            <p:ph idx="1"/>
          </p:nvPr>
        </p:nvSpPr>
        <p:spPr>
          <a:xfrm>
            <a:off x="304800" y="1219200"/>
            <a:ext cx="8229600" cy="533400"/>
          </a:xfrm>
        </p:spPr>
        <p:txBody>
          <a:bodyPr/>
          <a:lstStyle/>
          <a:p>
            <a:r>
              <a:rPr lang="en-US" dirty="0" err="1"/>
              <a:t>i</a:t>
            </a:r>
            <a:endParaRPr lang="en-US" dirty="0"/>
          </a:p>
          <a:p>
            <a:endParaRPr lang="en-US" dirty="0"/>
          </a:p>
          <a:p>
            <a:pPr lvl="1"/>
            <a:endParaRPr lang="en-US" dirty="0"/>
          </a:p>
        </p:txBody>
      </p:sp>
      <p:sp>
        <p:nvSpPr>
          <p:cNvPr id="4" name="Slide Number Placeholder 3"/>
          <p:cNvSpPr>
            <a:spLocks noGrp="1"/>
          </p:cNvSpPr>
          <p:nvPr>
            <p:ph type="sldNum" sz="quarter" idx="4"/>
          </p:nvPr>
        </p:nvSpPr>
        <p:spPr/>
        <p:txBody>
          <a:bodyPr/>
          <a:lstStyle/>
          <a:p>
            <a:pPr>
              <a:defRPr/>
            </a:pPr>
            <a:fld id="{9780756C-F960-4117-80AF-EA23FC974A5B}" type="slidenum">
              <a:rPr lang="en-US" smtClean="0"/>
              <a:pPr>
                <a:defRPr/>
              </a:pPr>
              <a:t>16</a:t>
            </a:fld>
            <a:endParaRPr lang="en-US" dirty="0"/>
          </a:p>
        </p:txBody>
      </p:sp>
      <p:pic>
        <p:nvPicPr>
          <p:cNvPr id="5" name="Picture 4"/>
          <p:cNvPicPr/>
          <p:nvPr/>
        </p:nvPicPr>
        <p:blipFill>
          <a:blip r:embed="rId2" cstate="print"/>
          <a:srcRect/>
          <a:stretch>
            <a:fillRect/>
          </a:stretch>
        </p:blipFill>
        <p:spPr bwMode="auto">
          <a:xfrm>
            <a:off x="457200" y="1219200"/>
            <a:ext cx="7467600" cy="4953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Arithmetic</a:t>
            </a:r>
          </a:p>
        </p:txBody>
      </p:sp>
      <p:sp>
        <p:nvSpPr>
          <p:cNvPr id="3" name="Content Placeholder 2"/>
          <p:cNvSpPr>
            <a:spLocks noGrp="1"/>
          </p:cNvSpPr>
          <p:nvPr>
            <p:ph idx="1"/>
          </p:nvPr>
        </p:nvSpPr>
        <p:spPr>
          <a:xfrm>
            <a:off x="228600" y="1219201"/>
            <a:ext cx="8458200" cy="533400"/>
          </a:xfrm>
        </p:spPr>
        <p:txBody>
          <a:bodyPr/>
          <a:lstStyle/>
          <a:p>
            <a:r>
              <a:rPr lang="en-US" dirty="0" err="1"/>
              <a:t>i</a:t>
            </a:r>
            <a:endParaRPr lang="en-US" dirty="0"/>
          </a:p>
        </p:txBody>
      </p:sp>
      <p:sp>
        <p:nvSpPr>
          <p:cNvPr id="4" name="Slide Number Placeholder 3"/>
          <p:cNvSpPr>
            <a:spLocks noGrp="1"/>
          </p:cNvSpPr>
          <p:nvPr>
            <p:ph type="sldNum" sz="quarter" idx="4"/>
          </p:nvPr>
        </p:nvSpPr>
        <p:spPr/>
        <p:txBody>
          <a:bodyPr/>
          <a:lstStyle/>
          <a:p>
            <a:pPr>
              <a:defRPr/>
            </a:pPr>
            <a:fld id="{9780756C-F960-4117-80AF-EA23FC974A5B}" type="slidenum">
              <a:rPr lang="en-US" smtClean="0"/>
              <a:pPr>
                <a:defRPr/>
              </a:pPr>
              <a:t>17</a:t>
            </a:fld>
            <a:endParaRPr lang="en-US" dirty="0"/>
          </a:p>
        </p:txBody>
      </p:sp>
      <p:pic>
        <p:nvPicPr>
          <p:cNvPr id="5" name="Picture 4"/>
          <p:cNvPicPr/>
          <p:nvPr/>
        </p:nvPicPr>
        <p:blipFill>
          <a:blip r:embed="rId2" cstate="print"/>
          <a:srcRect/>
          <a:stretch>
            <a:fillRect/>
          </a:stretch>
        </p:blipFill>
        <p:spPr bwMode="auto">
          <a:xfrm>
            <a:off x="381000" y="1219200"/>
            <a:ext cx="7315200" cy="54102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Arithmetic</a:t>
            </a:r>
          </a:p>
        </p:txBody>
      </p:sp>
      <p:sp>
        <p:nvSpPr>
          <p:cNvPr id="3" name="Content Placeholder 2"/>
          <p:cNvSpPr>
            <a:spLocks noGrp="1"/>
          </p:cNvSpPr>
          <p:nvPr>
            <p:ph idx="1"/>
          </p:nvPr>
        </p:nvSpPr>
        <p:spPr>
          <a:xfrm>
            <a:off x="304800" y="1219201"/>
            <a:ext cx="8534400" cy="533400"/>
          </a:xfrm>
        </p:spPr>
        <p:txBody>
          <a:bodyPr/>
          <a:lstStyle/>
          <a:p>
            <a:r>
              <a:rPr lang="en-US" dirty="0" err="1"/>
              <a:t>i</a:t>
            </a:r>
            <a:endParaRPr lang="en-US" dirty="0"/>
          </a:p>
          <a:p>
            <a:pPr lvl="1"/>
            <a:endParaRPr lang="en-US" dirty="0"/>
          </a:p>
        </p:txBody>
      </p:sp>
      <p:sp>
        <p:nvSpPr>
          <p:cNvPr id="4" name="Slide Number Placeholder 3"/>
          <p:cNvSpPr>
            <a:spLocks noGrp="1"/>
          </p:cNvSpPr>
          <p:nvPr>
            <p:ph type="sldNum" sz="quarter" idx="4"/>
          </p:nvPr>
        </p:nvSpPr>
        <p:spPr/>
        <p:txBody>
          <a:bodyPr/>
          <a:lstStyle/>
          <a:p>
            <a:pPr>
              <a:defRPr/>
            </a:pPr>
            <a:fld id="{9780756C-F960-4117-80AF-EA23FC974A5B}" type="slidenum">
              <a:rPr lang="en-US" smtClean="0"/>
              <a:pPr>
                <a:defRPr/>
              </a:pPr>
              <a:t>18</a:t>
            </a:fld>
            <a:endParaRPr lang="en-US" dirty="0"/>
          </a:p>
        </p:txBody>
      </p:sp>
      <p:pic>
        <p:nvPicPr>
          <p:cNvPr id="5" name="Picture 4"/>
          <p:cNvPicPr/>
          <p:nvPr/>
        </p:nvPicPr>
        <p:blipFill>
          <a:blip r:embed="rId2" cstate="print"/>
          <a:srcRect/>
          <a:stretch>
            <a:fillRect/>
          </a:stretch>
        </p:blipFill>
        <p:spPr bwMode="auto">
          <a:xfrm>
            <a:off x="457200" y="1219200"/>
            <a:ext cx="7239000" cy="52578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Algebra</a:t>
            </a:r>
          </a:p>
        </p:txBody>
      </p:sp>
      <p:sp>
        <p:nvSpPr>
          <p:cNvPr id="3" name="Content Placeholder 2"/>
          <p:cNvSpPr>
            <a:spLocks noGrp="1"/>
          </p:cNvSpPr>
          <p:nvPr>
            <p:ph idx="1"/>
          </p:nvPr>
        </p:nvSpPr>
        <p:spPr>
          <a:xfrm>
            <a:off x="304800" y="1219200"/>
            <a:ext cx="8534400" cy="5029199"/>
          </a:xfrm>
        </p:spPr>
        <p:txBody>
          <a:bodyPr/>
          <a:lstStyle/>
          <a:p>
            <a:r>
              <a:rPr lang="en-US" dirty="0"/>
              <a:t>Describes the relationship between the inputs and outputs of a digital circuit</a:t>
            </a:r>
          </a:p>
          <a:p>
            <a:r>
              <a:rPr lang="en-US" dirty="0"/>
              <a:t>George Boole, an English Mathematician in 1854 proposed the basic principles of algebra</a:t>
            </a:r>
          </a:p>
          <a:p>
            <a:r>
              <a:rPr lang="en-US" dirty="0"/>
              <a:t>Uses Variables and operations</a:t>
            </a:r>
          </a:p>
          <a:p>
            <a:r>
              <a:rPr lang="en-US" dirty="0"/>
              <a:t>Boolean variable has only two possible  values</a:t>
            </a:r>
          </a:p>
          <a:p>
            <a:pPr lvl="1"/>
            <a:r>
              <a:rPr lang="en-US" dirty="0"/>
              <a:t>0 or 1   or  False  or True</a:t>
            </a:r>
          </a:p>
          <a:p>
            <a:r>
              <a:rPr lang="en-US" dirty="0"/>
              <a:t>Basic Logical operations are</a:t>
            </a:r>
          </a:p>
          <a:p>
            <a:pPr lvl="1"/>
            <a:r>
              <a:rPr lang="en-US" dirty="0"/>
              <a:t>AND, OR and NOT</a:t>
            </a:r>
          </a:p>
        </p:txBody>
      </p:sp>
      <p:sp>
        <p:nvSpPr>
          <p:cNvPr id="4" name="Slide Number Placeholder 3"/>
          <p:cNvSpPr>
            <a:spLocks noGrp="1"/>
          </p:cNvSpPr>
          <p:nvPr>
            <p:ph type="sldNum" sz="quarter" idx="4"/>
          </p:nvPr>
        </p:nvSpPr>
        <p:spPr/>
        <p:txBody>
          <a:bodyPr/>
          <a:lstStyle/>
          <a:p>
            <a:pPr>
              <a:defRPr/>
            </a:pPr>
            <a:fld id="{9780756C-F960-4117-80AF-EA23FC974A5B}" type="slidenum">
              <a:rPr lang="en-US" smtClean="0"/>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
          <p:cNvSpPr>
            <a:spLocks noGrp="1" noChangeArrowheads="1"/>
          </p:cNvSpPr>
          <p:nvPr>
            <p:ph type="title" idx="4294967295"/>
          </p:nvPr>
        </p:nvSpPr>
        <p:spPr>
          <a:xfrm>
            <a:off x="381000" y="228600"/>
            <a:ext cx="8534400" cy="8382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Last Lecture Summary </a:t>
            </a:r>
          </a:p>
        </p:txBody>
      </p:sp>
      <p:sp>
        <p:nvSpPr>
          <p:cNvPr id="9"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10" name="Content Placeholder 9"/>
          <p:cNvSpPr>
            <a:spLocks noGrp="1"/>
          </p:cNvSpPr>
          <p:nvPr>
            <p:ph idx="1"/>
          </p:nvPr>
        </p:nvSpPr>
        <p:spPr/>
        <p:txBody>
          <a:bodyPr/>
          <a:lstStyle/>
          <a:p>
            <a:pPr lvl="0">
              <a:defRPr/>
            </a:pPr>
            <a:r>
              <a:rPr lang="en-US" altLang="zh-TW" dirty="0">
                <a:ea typeface="新細明體" pitchFamily="18" charset="-120"/>
              </a:rPr>
              <a:t>Number System</a:t>
            </a:r>
          </a:p>
          <a:p>
            <a:pPr marL="800100" lvl="1" indent="-342900">
              <a:buClr>
                <a:schemeClr val="accent1"/>
              </a:buClr>
              <a:buSzPct val="65000"/>
              <a:buFont typeface="Wingdings" pitchFamily="2" charset="2"/>
              <a:buChar char="n"/>
              <a:defRPr/>
            </a:pPr>
            <a:r>
              <a:rPr lang="en-US" altLang="zh-TW" sz="3000" dirty="0">
                <a:ea typeface="新細明體" pitchFamily="18" charset="-120"/>
              </a:rPr>
              <a:t>Decimal</a:t>
            </a:r>
          </a:p>
          <a:p>
            <a:pPr marL="800100" lvl="1" indent="-342900">
              <a:buClr>
                <a:schemeClr val="accent1"/>
              </a:buClr>
              <a:buSzPct val="65000"/>
              <a:buFont typeface="Wingdings" pitchFamily="2" charset="2"/>
              <a:buChar char="n"/>
              <a:defRPr/>
            </a:pPr>
            <a:r>
              <a:rPr lang="en-US" altLang="zh-TW" sz="3000" dirty="0">
                <a:ea typeface="新細明體" pitchFamily="18" charset="-120"/>
              </a:rPr>
              <a:t>Binary</a:t>
            </a:r>
          </a:p>
          <a:p>
            <a:pPr marL="800100" lvl="1" indent="-342900">
              <a:buClr>
                <a:schemeClr val="accent1"/>
              </a:buClr>
              <a:buSzPct val="65000"/>
              <a:buFont typeface="Wingdings" pitchFamily="2" charset="2"/>
              <a:buChar char="n"/>
              <a:defRPr/>
            </a:pPr>
            <a:r>
              <a:rPr lang="en-US" altLang="zh-TW" sz="3000" dirty="0">
                <a:ea typeface="新細明體" pitchFamily="18" charset="-120"/>
              </a:rPr>
              <a:t>Octal</a:t>
            </a:r>
          </a:p>
          <a:p>
            <a:pPr marL="800100" lvl="1" indent="-342900">
              <a:buClr>
                <a:schemeClr val="accent1"/>
              </a:buClr>
              <a:buSzPct val="65000"/>
              <a:buFont typeface="Wingdings" pitchFamily="2" charset="2"/>
              <a:buChar char="n"/>
              <a:defRPr/>
            </a:pPr>
            <a:r>
              <a:rPr lang="en-US" altLang="zh-TW" sz="3000" dirty="0">
                <a:ea typeface="新細明體" pitchFamily="18" charset="-120"/>
              </a:rPr>
              <a:t>Hexadecimal</a:t>
            </a:r>
          </a:p>
          <a:p>
            <a:pPr>
              <a:defRPr/>
            </a:pPr>
            <a:r>
              <a:rPr lang="en-US" altLang="zh-TW" dirty="0">
                <a:ea typeface="新細明體" pitchFamily="18" charset="-120"/>
              </a:rPr>
              <a:t>Number conversion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Logical Operations</a:t>
            </a:r>
          </a:p>
        </p:txBody>
      </p:sp>
      <p:sp>
        <p:nvSpPr>
          <p:cNvPr id="3" name="Content Placeholder 2"/>
          <p:cNvSpPr>
            <a:spLocks noGrp="1"/>
          </p:cNvSpPr>
          <p:nvPr>
            <p:ph idx="1"/>
          </p:nvPr>
        </p:nvSpPr>
        <p:spPr>
          <a:xfrm>
            <a:off x="304800" y="1219201"/>
            <a:ext cx="8534400" cy="3657599"/>
          </a:xfrm>
        </p:spPr>
        <p:txBody>
          <a:bodyPr>
            <a:normAutofit lnSpcReduction="10000"/>
          </a:bodyPr>
          <a:lstStyle/>
          <a:p>
            <a:r>
              <a:rPr lang="en-US" dirty="0"/>
              <a:t>AND operation</a:t>
            </a:r>
          </a:p>
          <a:p>
            <a:pPr lvl="1"/>
            <a:r>
              <a:rPr lang="en-US" dirty="0"/>
              <a:t>yields true in case when </a:t>
            </a:r>
            <a:r>
              <a:rPr lang="en-US" dirty="0">
                <a:solidFill>
                  <a:srgbClr val="0000CC"/>
                </a:solidFill>
              </a:rPr>
              <a:t>both</a:t>
            </a:r>
            <a:r>
              <a:rPr lang="en-US" dirty="0"/>
              <a:t> of its operands are true</a:t>
            </a:r>
          </a:p>
          <a:p>
            <a:r>
              <a:rPr lang="en-US" dirty="0"/>
              <a:t>OR operation</a:t>
            </a:r>
          </a:p>
          <a:p>
            <a:pPr lvl="1"/>
            <a:r>
              <a:rPr lang="en-US" dirty="0"/>
              <a:t>yields true in case when </a:t>
            </a:r>
            <a:r>
              <a:rPr lang="en-US" dirty="0">
                <a:solidFill>
                  <a:srgbClr val="0000CC"/>
                </a:solidFill>
              </a:rPr>
              <a:t>either or both </a:t>
            </a:r>
            <a:r>
              <a:rPr lang="en-US" dirty="0"/>
              <a:t>of its operands are true</a:t>
            </a:r>
          </a:p>
          <a:p>
            <a:r>
              <a:rPr lang="en-US" dirty="0"/>
              <a:t>NOT operation</a:t>
            </a:r>
          </a:p>
          <a:p>
            <a:pPr lvl="1"/>
            <a:r>
              <a:rPr lang="en-US" dirty="0"/>
              <a:t>Used to invert the value of its operand</a:t>
            </a:r>
          </a:p>
        </p:txBody>
      </p:sp>
      <p:sp>
        <p:nvSpPr>
          <p:cNvPr id="4" name="Slide Number Placeholder 3"/>
          <p:cNvSpPr>
            <a:spLocks noGrp="1"/>
          </p:cNvSpPr>
          <p:nvPr>
            <p:ph type="sldNum" sz="quarter" idx="4"/>
          </p:nvPr>
        </p:nvSpPr>
        <p:spPr/>
        <p:txBody>
          <a:bodyPr/>
          <a:lstStyle/>
          <a:p>
            <a:pPr>
              <a:defRPr/>
            </a:pPr>
            <a:fld id="{9780756C-F960-4117-80AF-EA23FC974A5B}" type="slidenum">
              <a:rPr lang="en-US" smtClean="0"/>
              <a:pPr>
                <a:defRPr/>
              </a:pPr>
              <a:t>20</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33400" y="4876800"/>
            <a:ext cx="7729303" cy="11906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Operations</a:t>
            </a:r>
          </a:p>
        </p:txBody>
      </p:sp>
      <p:sp>
        <p:nvSpPr>
          <p:cNvPr id="3" name="Content Placeholder 2"/>
          <p:cNvSpPr>
            <a:spLocks noGrp="1"/>
          </p:cNvSpPr>
          <p:nvPr>
            <p:ph idx="1"/>
          </p:nvPr>
        </p:nvSpPr>
        <p:spPr>
          <a:xfrm>
            <a:off x="304800" y="1219201"/>
            <a:ext cx="8534400" cy="1066800"/>
          </a:xfrm>
        </p:spPr>
        <p:txBody>
          <a:bodyPr/>
          <a:lstStyle/>
          <a:p>
            <a:r>
              <a:rPr lang="en-US" dirty="0">
                <a:solidFill>
                  <a:srgbClr val="0000CC"/>
                </a:solidFill>
              </a:rPr>
              <a:t>Truth Table </a:t>
            </a:r>
            <a:r>
              <a:rPr lang="en-US" dirty="0"/>
              <a:t>is a list of all possible input values and the output for each input combination</a:t>
            </a:r>
          </a:p>
        </p:txBody>
      </p:sp>
      <p:sp>
        <p:nvSpPr>
          <p:cNvPr id="4" name="Slide Number Placeholder 3"/>
          <p:cNvSpPr>
            <a:spLocks noGrp="1"/>
          </p:cNvSpPr>
          <p:nvPr>
            <p:ph type="sldNum" sz="quarter" idx="4"/>
          </p:nvPr>
        </p:nvSpPr>
        <p:spPr/>
        <p:txBody>
          <a:bodyPr/>
          <a:lstStyle/>
          <a:p>
            <a:pPr>
              <a:defRPr/>
            </a:pPr>
            <a:fld id="{9780756C-F960-4117-80AF-EA23FC974A5B}" type="slidenum">
              <a:rPr lang="en-US" smtClean="0"/>
              <a:pPr>
                <a:defRPr/>
              </a:pPr>
              <a:t>21</a:t>
            </a:fld>
            <a:endParaRPr lang="en-US" dirty="0"/>
          </a:p>
        </p:txBody>
      </p:sp>
      <p:pic>
        <p:nvPicPr>
          <p:cNvPr id="5" name="Picture 4"/>
          <p:cNvPicPr/>
          <p:nvPr/>
        </p:nvPicPr>
        <p:blipFill>
          <a:blip r:embed="rId2" cstate="print"/>
          <a:srcRect/>
          <a:stretch>
            <a:fillRect/>
          </a:stretch>
        </p:blipFill>
        <p:spPr bwMode="auto">
          <a:xfrm>
            <a:off x="533400" y="2438400"/>
            <a:ext cx="2667000" cy="3276600"/>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3505200" y="2438400"/>
            <a:ext cx="2819400" cy="33528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6477000" y="2438400"/>
            <a:ext cx="1790700" cy="19526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Operations</a:t>
            </a:r>
          </a:p>
        </p:txBody>
      </p:sp>
      <p:sp>
        <p:nvSpPr>
          <p:cNvPr id="3" name="Content Placeholder 2"/>
          <p:cNvSpPr>
            <a:spLocks noGrp="1"/>
          </p:cNvSpPr>
          <p:nvPr>
            <p:ph idx="1"/>
          </p:nvPr>
        </p:nvSpPr>
        <p:spPr>
          <a:xfrm>
            <a:off x="304800" y="1219201"/>
            <a:ext cx="8534400" cy="533399"/>
          </a:xfrm>
        </p:spPr>
        <p:txBody>
          <a:bodyPr/>
          <a:lstStyle/>
          <a:p>
            <a:endParaRPr lang="en-US" dirty="0"/>
          </a:p>
        </p:txBody>
      </p:sp>
      <p:sp>
        <p:nvSpPr>
          <p:cNvPr id="4" name="Slide Number Placeholder 3"/>
          <p:cNvSpPr>
            <a:spLocks noGrp="1"/>
          </p:cNvSpPr>
          <p:nvPr>
            <p:ph type="sldNum" sz="quarter" idx="4"/>
          </p:nvPr>
        </p:nvSpPr>
        <p:spPr/>
        <p:txBody>
          <a:bodyPr/>
          <a:lstStyle/>
          <a:p>
            <a:pPr>
              <a:defRPr/>
            </a:pPr>
            <a:fld id="{9780756C-F960-4117-80AF-EA23FC974A5B}" type="slidenum">
              <a:rPr lang="en-US" smtClean="0"/>
              <a:pPr>
                <a:defRPr/>
              </a:pPr>
              <a:t>22</a:t>
            </a:fld>
            <a:endParaRPr lang="en-US" dirty="0"/>
          </a:p>
        </p:txBody>
      </p:sp>
      <p:pic>
        <p:nvPicPr>
          <p:cNvPr id="8" name="Picture 7"/>
          <p:cNvPicPr/>
          <p:nvPr/>
        </p:nvPicPr>
        <p:blipFill>
          <a:blip r:embed="rId2" cstate="print"/>
          <a:srcRect/>
          <a:stretch>
            <a:fillRect/>
          </a:stretch>
        </p:blipFill>
        <p:spPr bwMode="auto">
          <a:xfrm>
            <a:off x="457200" y="1295400"/>
            <a:ext cx="2790825" cy="3952875"/>
          </a:xfrm>
          <a:prstGeom prst="rect">
            <a:avLst/>
          </a:prstGeom>
          <a:noFill/>
          <a:ln w="9525">
            <a:noFill/>
            <a:miter lim="800000"/>
            <a:headEnd/>
            <a:tailEnd/>
          </a:ln>
        </p:spPr>
      </p:pic>
      <p:pic>
        <p:nvPicPr>
          <p:cNvPr id="9" name="Picture 8"/>
          <p:cNvPicPr/>
          <p:nvPr/>
        </p:nvPicPr>
        <p:blipFill>
          <a:blip r:embed="rId3" cstate="print"/>
          <a:srcRect/>
          <a:stretch>
            <a:fillRect/>
          </a:stretch>
        </p:blipFill>
        <p:spPr bwMode="auto">
          <a:xfrm>
            <a:off x="3352800" y="1295400"/>
            <a:ext cx="3048000" cy="3962400"/>
          </a:xfrm>
          <a:prstGeom prst="rect">
            <a:avLst/>
          </a:prstGeom>
          <a:noFill/>
          <a:ln w="9525">
            <a:noFill/>
            <a:miter lim="800000"/>
            <a:headEnd/>
            <a:tailEnd/>
          </a:ln>
        </p:spPr>
      </p:pic>
      <p:pic>
        <p:nvPicPr>
          <p:cNvPr id="10" name="Picture 9"/>
          <p:cNvPicPr/>
          <p:nvPr/>
        </p:nvPicPr>
        <p:blipFill>
          <a:blip r:embed="rId4" cstate="print"/>
          <a:srcRect/>
          <a:stretch>
            <a:fillRect/>
          </a:stretch>
        </p:blipFill>
        <p:spPr bwMode="auto">
          <a:xfrm>
            <a:off x="6248400" y="1219200"/>
            <a:ext cx="2667000" cy="29718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Operations</a:t>
            </a:r>
          </a:p>
        </p:txBody>
      </p:sp>
      <p:sp>
        <p:nvSpPr>
          <p:cNvPr id="3" name="Content Placeholder 2"/>
          <p:cNvSpPr>
            <a:spLocks noGrp="1"/>
          </p:cNvSpPr>
          <p:nvPr>
            <p:ph idx="1"/>
          </p:nvPr>
        </p:nvSpPr>
        <p:spPr>
          <a:xfrm>
            <a:off x="304800" y="1219201"/>
            <a:ext cx="8534400" cy="533399"/>
          </a:xfrm>
        </p:spPr>
        <p:txBody>
          <a:bodyPr/>
          <a:lstStyle/>
          <a:p>
            <a:endParaRPr lang="en-US" dirty="0"/>
          </a:p>
        </p:txBody>
      </p:sp>
      <p:sp>
        <p:nvSpPr>
          <p:cNvPr id="4" name="Slide Number Placeholder 3"/>
          <p:cNvSpPr>
            <a:spLocks noGrp="1"/>
          </p:cNvSpPr>
          <p:nvPr>
            <p:ph type="sldNum" sz="quarter" idx="4"/>
          </p:nvPr>
        </p:nvSpPr>
        <p:spPr/>
        <p:txBody>
          <a:bodyPr/>
          <a:lstStyle/>
          <a:p>
            <a:pPr>
              <a:defRPr/>
            </a:pPr>
            <a:fld id="{9780756C-F960-4117-80AF-EA23FC974A5B}" type="slidenum">
              <a:rPr lang="en-US" smtClean="0"/>
              <a:pPr>
                <a:defRPr/>
              </a:pPr>
              <a:t>23</a:t>
            </a:fld>
            <a:endParaRPr lang="en-US" dirty="0"/>
          </a:p>
        </p:txBody>
      </p:sp>
      <p:pic>
        <p:nvPicPr>
          <p:cNvPr id="11" name="Picture 10"/>
          <p:cNvPicPr/>
          <p:nvPr/>
        </p:nvPicPr>
        <p:blipFill>
          <a:blip r:embed="rId2" cstate="print"/>
          <a:srcRect/>
          <a:stretch>
            <a:fillRect/>
          </a:stretch>
        </p:blipFill>
        <p:spPr bwMode="auto">
          <a:xfrm>
            <a:off x="457200" y="1219200"/>
            <a:ext cx="2590800" cy="5029200"/>
          </a:xfrm>
          <a:prstGeom prst="rect">
            <a:avLst/>
          </a:prstGeom>
          <a:noFill/>
          <a:ln w="9525">
            <a:noFill/>
            <a:miter lim="800000"/>
            <a:headEnd/>
            <a:tailEnd/>
          </a:ln>
        </p:spPr>
      </p:pic>
      <p:pic>
        <p:nvPicPr>
          <p:cNvPr id="12" name="Picture 11"/>
          <p:cNvPicPr/>
          <p:nvPr/>
        </p:nvPicPr>
        <p:blipFill>
          <a:blip r:embed="rId3" cstate="print"/>
          <a:srcRect/>
          <a:stretch>
            <a:fillRect/>
          </a:stretch>
        </p:blipFill>
        <p:spPr bwMode="auto">
          <a:xfrm>
            <a:off x="3048000" y="1219200"/>
            <a:ext cx="2857500" cy="4953000"/>
          </a:xfrm>
          <a:prstGeom prst="rect">
            <a:avLst/>
          </a:prstGeom>
          <a:noFill/>
          <a:ln w="9525">
            <a:noFill/>
            <a:miter lim="800000"/>
            <a:headEnd/>
            <a:tailEnd/>
          </a:ln>
        </p:spPr>
      </p:pic>
      <p:pic>
        <p:nvPicPr>
          <p:cNvPr id="13" name="Picture 12"/>
          <p:cNvPicPr/>
          <p:nvPr/>
        </p:nvPicPr>
        <p:blipFill>
          <a:blip r:embed="rId4" cstate="print"/>
          <a:srcRect/>
          <a:stretch>
            <a:fillRect/>
          </a:stretch>
        </p:blipFill>
        <p:spPr bwMode="auto">
          <a:xfrm>
            <a:off x="5943600" y="1219200"/>
            <a:ext cx="2790825" cy="36576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System Unit</a:t>
            </a:r>
          </a:p>
        </p:txBody>
      </p:sp>
      <p:sp>
        <p:nvSpPr>
          <p:cNvPr id="3" name="Content Placeholder 2"/>
          <p:cNvSpPr>
            <a:spLocks noGrp="1"/>
          </p:cNvSpPr>
          <p:nvPr>
            <p:ph idx="1"/>
          </p:nvPr>
        </p:nvSpPr>
        <p:spPr>
          <a:xfrm>
            <a:off x="228600" y="1143000"/>
            <a:ext cx="8686800" cy="1752600"/>
          </a:xfrm>
        </p:spPr>
        <p:txBody>
          <a:bodyPr>
            <a:normAutofit/>
          </a:bodyPr>
          <a:lstStyle/>
          <a:p>
            <a:r>
              <a:rPr lang="en-US" sz="2800" dirty="0"/>
              <a:t>The </a:t>
            </a:r>
            <a:r>
              <a:rPr lang="en-US" sz="2800" b="1" dirty="0">
                <a:solidFill>
                  <a:srgbClr val="A52439"/>
                </a:solidFill>
              </a:rPr>
              <a:t>system unit</a:t>
            </a:r>
            <a:r>
              <a:rPr lang="en-US" sz="2800" dirty="0">
                <a:solidFill>
                  <a:srgbClr val="A52439"/>
                </a:solidFill>
              </a:rPr>
              <a:t> </a:t>
            </a:r>
            <a:r>
              <a:rPr lang="en-US" sz="2800" dirty="0"/>
              <a:t>is a case that contains electronic components of the computer used to process data</a:t>
            </a:r>
          </a:p>
        </p:txBody>
      </p:sp>
      <p:pic>
        <p:nvPicPr>
          <p:cNvPr id="8" name="Picture 7" descr="CFig4-01.gif"/>
          <p:cNvPicPr>
            <a:picLocks noChangeAspect="1"/>
          </p:cNvPicPr>
          <p:nvPr/>
        </p:nvPicPr>
        <p:blipFill>
          <a:blip r:embed="rId3" cstate="print"/>
          <a:stretch>
            <a:fillRect/>
          </a:stretch>
        </p:blipFill>
        <p:spPr>
          <a:xfrm>
            <a:off x="838200" y="2169026"/>
            <a:ext cx="5943600" cy="4444678"/>
          </a:xfrm>
          <a:prstGeom prst="rect">
            <a:avLst/>
          </a:prstGeom>
        </p:spPr>
      </p:pic>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2500"/>
                            </p:stCondLst>
                            <p:childTnLst>
                              <p:par>
                                <p:cTn id="9" presetID="9" presetClass="entr" presetSubtype="0" fill="hold" nodeType="afterEffect">
                                  <p:stCondLst>
                                    <p:cond delay="200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System Unit</a:t>
            </a:r>
          </a:p>
        </p:txBody>
      </p:sp>
      <p:sp>
        <p:nvSpPr>
          <p:cNvPr id="3" name="Content Placeholder 2"/>
          <p:cNvSpPr>
            <a:spLocks noGrp="1"/>
          </p:cNvSpPr>
          <p:nvPr>
            <p:ph idx="1"/>
          </p:nvPr>
        </p:nvSpPr>
        <p:spPr>
          <a:xfrm>
            <a:off x="304800" y="1219200"/>
            <a:ext cx="8458200" cy="1143000"/>
          </a:xfrm>
        </p:spPr>
        <p:txBody>
          <a:bodyPr/>
          <a:lstStyle/>
          <a:p>
            <a:r>
              <a:rPr lang="en-US" dirty="0"/>
              <a:t>The inside of the system unit on a desktop personal computer includes:</a:t>
            </a:r>
          </a:p>
        </p:txBody>
      </p:sp>
      <p:graphicFrame>
        <p:nvGraphicFramePr>
          <p:cNvPr id="7" name="Diagram 6"/>
          <p:cNvGraphicFramePr/>
          <p:nvPr/>
        </p:nvGraphicFramePr>
        <p:xfrm>
          <a:off x="304800" y="2438400"/>
          <a:ext cx="2209800" cy="350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descr="CFig4-02.gif"/>
          <p:cNvPicPr>
            <a:picLocks noChangeAspect="1"/>
          </p:cNvPicPr>
          <p:nvPr/>
        </p:nvPicPr>
        <p:blipFill>
          <a:blip r:embed="rId8" cstate="print"/>
          <a:stretch>
            <a:fillRect/>
          </a:stretch>
        </p:blipFill>
        <p:spPr>
          <a:xfrm>
            <a:off x="2590800" y="2438400"/>
            <a:ext cx="5943600" cy="3962400"/>
          </a:xfrm>
          <a:prstGeom prst="rect">
            <a:avLst/>
          </a:prstGeom>
        </p:spPr>
      </p:pic>
      <p:sp>
        <p:nvSpPr>
          <p:cNvPr id="10"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2500"/>
                            </p:stCondLst>
                            <p:childTnLst>
                              <p:par>
                                <p:cTn id="9" presetID="9" presetClass="entr" presetSubtype="0" fill="hold" grpId="0" nodeType="afterEffect">
                                  <p:stCondLst>
                                    <p:cond delay="2000"/>
                                  </p:stCondLst>
                                  <p:childTnLst>
                                    <p:set>
                                      <p:cBhvr>
                                        <p:cTn id="10" dur="1" fill="hold">
                                          <p:stCondLst>
                                            <p:cond delay="0"/>
                                          </p:stCondLst>
                                        </p:cTn>
                                        <p:tgtEl>
                                          <p:spTgt spid="7">
                                            <p:graphicEl>
                                              <a:dgm id="{D7CA8E8D-370D-4FAE-BA32-0784A6021007}"/>
                                            </p:graphicEl>
                                          </p:spTgt>
                                        </p:tgtEl>
                                        <p:attrNameLst>
                                          <p:attrName>style.visibility</p:attrName>
                                        </p:attrNameLst>
                                      </p:cBhvr>
                                      <p:to>
                                        <p:strVal val="visible"/>
                                      </p:to>
                                    </p:set>
                                    <p:animEffect transition="in" filter="dissolve">
                                      <p:cBhvr>
                                        <p:cTn id="11" dur="500"/>
                                        <p:tgtEl>
                                          <p:spTgt spid="7">
                                            <p:graphicEl>
                                              <a:dgm id="{D7CA8E8D-370D-4FAE-BA32-0784A6021007}"/>
                                            </p:graphicEl>
                                          </p:spTgt>
                                        </p:tgtEl>
                                      </p:cBhvr>
                                    </p:animEffect>
                                  </p:childTnLst>
                                </p:cTn>
                              </p:par>
                            </p:childTnLst>
                          </p:cTn>
                        </p:par>
                        <p:par>
                          <p:cTn id="12" fill="hold">
                            <p:stCondLst>
                              <p:cond delay="5000"/>
                            </p:stCondLst>
                            <p:childTnLst>
                              <p:par>
                                <p:cTn id="13" presetID="9" presetClass="entr" presetSubtype="0" fill="hold" grpId="0" nodeType="afterEffect">
                                  <p:stCondLst>
                                    <p:cond delay="2000"/>
                                  </p:stCondLst>
                                  <p:childTnLst>
                                    <p:set>
                                      <p:cBhvr>
                                        <p:cTn id="14" dur="1" fill="hold">
                                          <p:stCondLst>
                                            <p:cond delay="0"/>
                                          </p:stCondLst>
                                        </p:cTn>
                                        <p:tgtEl>
                                          <p:spTgt spid="7">
                                            <p:graphicEl>
                                              <a:dgm id="{493BBAB9-6DFF-4C5A-B244-118D186CB280}"/>
                                            </p:graphicEl>
                                          </p:spTgt>
                                        </p:tgtEl>
                                        <p:attrNameLst>
                                          <p:attrName>style.visibility</p:attrName>
                                        </p:attrNameLst>
                                      </p:cBhvr>
                                      <p:to>
                                        <p:strVal val="visible"/>
                                      </p:to>
                                    </p:set>
                                    <p:animEffect transition="in" filter="dissolve">
                                      <p:cBhvr>
                                        <p:cTn id="15" dur="500"/>
                                        <p:tgtEl>
                                          <p:spTgt spid="7">
                                            <p:graphicEl>
                                              <a:dgm id="{493BBAB9-6DFF-4C5A-B244-118D186CB280}"/>
                                            </p:graphicEl>
                                          </p:spTgt>
                                        </p:tgtEl>
                                      </p:cBhvr>
                                    </p:animEffect>
                                  </p:childTnLst>
                                </p:cTn>
                              </p:par>
                            </p:childTnLst>
                          </p:cTn>
                        </p:par>
                        <p:par>
                          <p:cTn id="16" fill="hold">
                            <p:stCondLst>
                              <p:cond delay="7500"/>
                            </p:stCondLst>
                            <p:childTnLst>
                              <p:par>
                                <p:cTn id="17" presetID="9" presetClass="entr" presetSubtype="0" fill="hold" grpId="0" nodeType="afterEffect">
                                  <p:stCondLst>
                                    <p:cond delay="2000"/>
                                  </p:stCondLst>
                                  <p:childTnLst>
                                    <p:set>
                                      <p:cBhvr>
                                        <p:cTn id="18" dur="1" fill="hold">
                                          <p:stCondLst>
                                            <p:cond delay="0"/>
                                          </p:stCondLst>
                                        </p:cTn>
                                        <p:tgtEl>
                                          <p:spTgt spid="7">
                                            <p:graphicEl>
                                              <a:dgm id="{895FDAB9-57AA-4BA9-91A8-211218E5F072}"/>
                                            </p:graphicEl>
                                          </p:spTgt>
                                        </p:tgtEl>
                                        <p:attrNameLst>
                                          <p:attrName>style.visibility</p:attrName>
                                        </p:attrNameLst>
                                      </p:cBhvr>
                                      <p:to>
                                        <p:strVal val="visible"/>
                                      </p:to>
                                    </p:set>
                                    <p:animEffect transition="in" filter="dissolve">
                                      <p:cBhvr>
                                        <p:cTn id="19" dur="500"/>
                                        <p:tgtEl>
                                          <p:spTgt spid="7">
                                            <p:graphicEl>
                                              <a:dgm id="{895FDAB9-57AA-4BA9-91A8-211218E5F072}"/>
                                            </p:graphicEl>
                                          </p:spTgt>
                                        </p:tgtEl>
                                      </p:cBhvr>
                                    </p:animEffect>
                                  </p:childTnLst>
                                </p:cTn>
                              </p:par>
                            </p:childTnLst>
                          </p:cTn>
                        </p:par>
                        <p:par>
                          <p:cTn id="20" fill="hold">
                            <p:stCondLst>
                              <p:cond delay="10000"/>
                            </p:stCondLst>
                            <p:childTnLst>
                              <p:par>
                                <p:cTn id="21" presetID="9" presetClass="entr" presetSubtype="0" fill="hold" grpId="0" nodeType="afterEffect">
                                  <p:stCondLst>
                                    <p:cond delay="2000"/>
                                  </p:stCondLst>
                                  <p:childTnLst>
                                    <p:set>
                                      <p:cBhvr>
                                        <p:cTn id="22" dur="1" fill="hold">
                                          <p:stCondLst>
                                            <p:cond delay="0"/>
                                          </p:stCondLst>
                                        </p:cTn>
                                        <p:tgtEl>
                                          <p:spTgt spid="7">
                                            <p:graphicEl>
                                              <a:dgm id="{4763E757-6139-46D9-8322-6395299C5CD0}"/>
                                            </p:graphicEl>
                                          </p:spTgt>
                                        </p:tgtEl>
                                        <p:attrNameLst>
                                          <p:attrName>style.visibility</p:attrName>
                                        </p:attrNameLst>
                                      </p:cBhvr>
                                      <p:to>
                                        <p:strVal val="visible"/>
                                      </p:to>
                                    </p:set>
                                    <p:animEffect transition="in" filter="dissolve">
                                      <p:cBhvr>
                                        <p:cTn id="23" dur="500"/>
                                        <p:tgtEl>
                                          <p:spTgt spid="7">
                                            <p:graphicEl>
                                              <a:dgm id="{4763E757-6139-46D9-8322-6395299C5CD0}"/>
                                            </p:graphicEl>
                                          </p:spTgt>
                                        </p:tgtEl>
                                      </p:cBhvr>
                                    </p:animEffect>
                                  </p:childTnLst>
                                </p:cTn>
                              </p:par>
                            </p:childTnLst>
                          </p:cTn>
                        </p:par>
                        <p:par>
                          <p:cTn id="24" fill="hold">
                            <p:stCondLst>
                              <p:cond delay="12500"/>
                            </p:stCondLst>
                            <p:childTnLst>
                              <p:par>
                                <p:cTn id="25" presetID="9" presetClass="entr" presetSubtype="0" fill="hold" grpId="0" nodeType="afterEffect">
                                  <p:stCondLst>
                                    <p:cond delay="2000"/>
                                  </p:stCondLst>
                                  <p:childTnLst>
                                    <p:set>
                                      <p:cBhvr>
                                        <p:cTn id="26" dur="1" fill="hold">
                                          <p:stCondLst>
                                            <p:cond delay="0"/>
                                          </p:stCondLst>
                                        </p:cTn>
                                        <p:tgtEl>
                                          <p:spTgt spid="7">
                                            <p:graphicEl>
                                              <a:dgm id="{E453C0A0-81B4-4173-BE08-655F2581B378}"/>
                                            </p:graphicEl>
                                          </p:spTgt>
                                        </p:tgtEl>
                                        <p:attrNameLst>
                                          <p:attrName>style.visibility</p:attrName>
                                        </p:attrNameLst>
                                      </p:cBhvr>
                                      <p:to>
                                        <p:strVal val="visible"/>
                                      </p:to>
                                    </p:set>
                                    <p:animEffect transition="in" filter="dissolve">
                                      <p:cBhvr>
                                        <p:cTn id="27" dur="500"/>
                                        <p:tgtEl>
                                          <p:spTgt spid="7">
                                            <p:graphicEl>
                                              <a:dgm id="{E453C0A0-81B4-4173-BE08-655F2581B378}"/>
                                            </p:graphicEl>
                                          </p:spTgt>
                                        </p:tgtEl>
                                      </p:cBhvr>
                                    </p:animEffect>
                                  </p:childTnLst>
                                </p:cTn>
                              </p:par>
                            </p:childTnLst>
                          </p:cTn>
                        </p:par>
                        <p:par>
                          <p:cTn id="28" fill="hold">
                            <p:stCondLst>
                              <p:cond delay="15000"/>
                            </p:stCondLst>
                            <p:childTnLst>
                              <p:par>
                                <p:cTn id="29" presetID="9" presetClass="entr" presetSubtype="0" fill="hold" grpId="0" nodeType="afterEffect">
                                  <p:stCondLst>
                                    <p:cond delay="2000"/>
                                  </p:stCondLst>
                                  <p:childTnLst>
                                    <p:set>
                                      <p:cBhvr>
                                        <p:cTn id="30" dur="1" fill="hold">
                                          <p:stCondLst>
                                            <p:cond delay="0"/>
                                          </p:stCondLst>
                                        </p:cTn>
                                        <p:tgtEl>
                                          <p:spTgt spid="7">
                                            <p:graphicEl>
                                              <a:dgm id="{6C016112-B2D0-4C80-A90F-CE8F0A28E552}"/>
                                            </p:graphicEl>
                                          </p:spTgt>
                                        </p:tgtEl>
                                        <p:attrNameLst>
                                          <p:attrName>style.visibility</p:attrName>
                                        </p:attrNameLst>
                                      </p:cBhvr>
                                      <p:to>
                                        <p:strVal val="visible"/>
                                      </p:to>
                                    </p:set>
                                    <p:animEffect transition="in" filter="dissolve">
                                      <p:cBhvr>
                                        <p:cTn id="31" dur="500"/>
                                        <p:tgtEl>
                                          <p:spTgt spid="7">
                                            <p:graphicEl>
                                              <a:dgm id="{6C016112-B2D0-4C80-A90F-CE8F0A28E552}"/>
                                            </p:graphicEl>
                                          </p:spTgt>
                                        </p:tgtEl>
                                      </p:cBhvr>
                                    </p:animEffect>
                                  </p:childTnLst>
                                </p:cTn>
                              </p:par>
                            </p:childTnLst>
                          </p:cTn>
                        </p:par>
                        <p:par>
                          <p:cTn id="32" fill="hold">
                            <p:stCondLst>
                              <p:cond delay="17500"/>
                            </p:stCondLst>
                            <p:childTnLst>
                              <p:par>
                                <p:cTn id="33" presetID="9" presetClass="entr" presetSubtype="0" fill="hold" nodeType="afterEffect">
                                  <p:stCondLst>
                                    <p:cond delay="2000"/>
                                  </p:stCondLst>
                                  <p:childTnLst>
                                    <p:set>
                                      <p:cBhvr>
                                        <p:cTn id="34" dur="1" fill="hold">
                                          <p:stCondLst>
                                            <p:cond delay="0"/>
                                          </p:stCondLst>
                                        </p:cTn>
                                        <p:tgtEl>
                                          <p:spTgt spid="9"/>
                                        </p:tgtEl>
                                        <p:attrNameLst>
                                          <p:attrName>style.visibility</p:attrName>
                                        </p:attrNameLst>
                                      </p:cBhvr>
                                      <p:to>
                                        <p:strVal val="visible"/>
                                      </p:to>
                                    </p:set>
                                    <p:animEffect transition="in" filter="dissolv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7" grpId="0">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System Unit</a:t>
            </a:r>
          </a:p>
        </p:txBody>
      </p:sp>
      <p:sp>
        <p:nvSpPr>
          <p:cNvPr id="3" name="Content Placeholder 2"/>
          <p:cNvSpPr>
            <a:spLocks noGrp="1"/>
          </p:cNvSpPr>
          <p:nvPr>
            <p:ph idx="1"/>
          </p:nvPr>
        </p:nvSpPr>
        <p:spPr>
          <a:xfrm>
            <a:off x="304800" y="1219200"/>
            <a:ext cx="8305800" cy="4648200"/>
          </a:xfrm>
        </p:spPr>
        <p:txBody>
          <a:bodyPr/>
          <a:lstStyle/>
          <a:p>
            <a:r>
              <a:rPr lang="en-US" dirty="0"/>
              <a:t>The </a:t>
            </a:r>
            <a:r>
              <a:rPr lang="en-US" dirty="0">
                <a:solidFill>
                  <a:srgbClr val="0000CC"/>
                </a:solidFill>
              </a:rPr>
              <a:t>motherboard</a:t>
            </a:r>
            <a:r>
              <a:rPr lang="en-US" dirty="0"/>
              <a:t> is the main circuit board of the system unit</a:t>
            </a:r>
          </a:p>
          <a:p>
            <a:pPr lvl="1"/>
            <a:r>
              <a:rPr lang="en-US" dirty="0"/>
              <a:t>A computer </a:t>
            </a:r>
            <a:r>
              <a:rPr lang="en-US" b="1" dirty="0">
                <a:solidFill>
                  <a:srgbClr val="0000CC"/>
                </a:solidFill>
              </a:rPr>
              <a:t>chip</a:t>
            </a:r>
            <a:r>
              <a:rPr lang="en-US" dirty="0"/>
              <a:t> contains integrated circuits (IC)</a:t>
            </a:r>
          </a:p>
        </p:txBody>
      </p:sp>
      <p:pic>
        <p:nvPicPr>
          <p:cNvPr id="7" name="Picture 6" descr="CFig4-03.gif"/>
          <p:cNvPicPr>
            <a:picLocks noChangeAspect="1"/>
          </p:cNvPicPr>
          <p:nvPr/>
        </p:nvPicPr>
        <p:blipFill>
          <a:blip r:embed="rId3" cstate="print"/>
          <a:stretch>
            <a:fillRect/>
          </a:stretch>
        </p:blipFill>
        <p:spPr>
          <a:xfrm>
            <a:off x="838200" y="2819399"/>
            <a:ext cx="6096000" cy="3832859"/>
          </a:xfrm>
          <a:prstGeom prst="rect">
            <a:avLst/>
          </a:prstGeom>
        </p:spPr>
      </p:pic>
      <p:sp>
        <p:nvSpPr>
          <p:cNvPr id="9"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2500"/>
                            </p:stCondLst>
                            <p:childTnLst>
                              <p:par>
                                <p:cTn id="9" presetID="22" presetClass="entr" presetSubtype="8" fill="hold" grpId="0" nodeType="afterEffect">
                                  <p:stCondLst>
                                    <p:cond delay="2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5000"/>
                            </p:stCondLst>
                            <p:childTnLst>
                              <p:par>
                                <p:cTn id="13" presetID="9" presetClass="entr" presetSubtype="0" fill="hold" nodeType="afterEffect">
                                  <p:stCondLst>
                                    <p:cond delay="200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a:noFill/>
          <a:ln cap="flat">
            <a:solidFill>
              <a:schemeClr val="tx1"/>
            </a:solidFill>
          </a:ln>
        </p:spPr>
        <p:txBody>
          <a:bodyPr lIns="90000" tIns="46800" rIns="90000" bIns="46800"/>
          <a:lstStyle/>
          <a:p>
            <a:r>
              <a:rPr lang="en-GB"/>
              <a:t>Structure - Top Level</a:t>
            </a:r>
          </a:p>
        </p:txBody>
      </p:sp>
      <p:grpSp>
        <p:nvGrpSpPr>
          <p:cNvPr id="22" name="Group 21"/>
          <p:cNvGrpSpPr/>
          <p:nvPr/>
        </p:nvGrpSpPr>
        <p:grpSpPr>
          <a:xfrm>
            <a:off x="304799" y="1600200"/>
            <a:ext cx="8305801" cy="4648200"/>
            <a:chOff x="138113" y="2057400"/>
            <a:chExt cx="8472487" cy="4648200"/>
          </a:xfrm>
        </p:grpSpPr>
        <p:sp>
          <p:nvSpPr>
            <p:cNvPr id="28674" name="Oval 5" descr="50%"/>
            <p:cNvSpPr>
              <a:spLocks noChangeArrowheads="1"/>
            </p:cNvSpPr>
            <p:nvPr/>
          </p:nvSpPr>
          <p:spPr bwMode="auto">
            <a:xfrm>
              <a:off x="3886200" y="2057400"/>
              <a:ext cx="4724400" cy="4648200"/>
            </a:xfrm>
            <a:prstGeom prst="ellipse">
              <a:avLst/>
            </a:prstGeom>
            <a:pattFill prst="pct50">
              <a:fgClr>
                <a:schemeClr val="tx1"/>
              </a:fgClr>
              <a:bgClr>
                <a:schemeClr val="bg1"/>
              </a:bgClr>
            </a:pattFill>
            <a:ln w="9525">
              <a:solidFill>
                <a:schemeClr val="tx1"/>
              </a:solidFill>
              <a:round/>
              <a:headEnd/>
              <a:tailEnd/>
            </a:ln>
          </p:spPr>
          <p:txBody>
            <a:bodyPr wrap="none" lIns="90000" tIns="46800" rIns="90000" bIns="46800" anchor="ctr"/>
            <a:lstStyle/>
            <a:p>
              <a:pPr algn="ctr"/>
              <a:endParaRPr lang="en-GB" sz="1600">
                <a:latin typeface="Arial" charset="0"/>
              </a:endParaRPr>
            </a:p>
          </p:txBody>
        </p:sp>
        <p:sp>
          <p:nvSpPr>
            <p:cNvPr id="28675" name="Oval 9"/>
            <p:cNvSpPr>
              <a:spLocks noChangeArrowheads="1"/>
            </p:cNvSpPr>
            <p:nvPr/>
          </p:nvSpPr>
          <p:spPr bwMode="auto">
            <a:xfrm>
              <a:off x="5410200" y="3581400"/>
              <a:ext cx="1524000" cy="1524000"/>
            </a:xfrm>
            <a:prstGeom prst="ellipse">
              <a:avLst/>
            </a:prstGeom>
            <a:solidFill>
              <a:schemeClr val="bg1"/>
            </a:solidFill>
            <a:ln w="9525">
              <a:solidFill>
                <a:schemeClr val="tx1"/>
              </a:solidFill>
              <a:round/>
              <a:headEnd/>
              <a:tailEnd/>
            </a:ln>
          </p:spPr>
          <p:txBody>
            <a:bodyPr wrap="none" lIns="90000" tIns="46800" rIns="90000" bIns="46800" anchor="ctr"/>
            <a:lstStyle/>
            <a:p>
              <a:endParaRPr lang="en-US"/>
            </a:p>
          </p:txBody>
        </p:sp>
        <p:sp>
          <p:nvSpPr>
            <p:cNvPr id="28676" name="Oval 6"/>
            <p:cNvSpPr>
              <a:spLocks noChangeArrowheads="1"/>
            </p:cNvSpPr>
            <p:nvPr/>
          </p:nvSpPr>
          <p:spPr bwMode="auto">
            <a:xfrm>
              <a:off x="4648200" y="2743200"/>
              <a:ext cx="1371600" cy="1371600"/>
            </a:xfrm>
            <a:prstGeom prst="ellipse">
              <a:avLst/>
            </a:prstGeom>
            <a:solidFill>
              <a:schemeClr val="bg1"/>
            </a:solidFill>
            <a:ln w="9525">
              <a:solidFill>
                <a:schemeClr val="tx1"/>
              </a:solidFill>
              <a:round/>
              <a:headEnd/>
              <a:tailEnd/>
            </a:ln>
          </p:spPr>
          <p:txBody>
            <a:bodyPr wrap="none" lIns="90000" tIns="46800" rIns="90000" bIns="46800" anchor="ctr"/>
            <a:lstStyle/>
            <a:p>
              <a:endParaRPr lang="en-US"/>
            </a:p>
          </p:txBody>
        </p:sp>
        <p:sp>
          <p:nvSpPr>
            <p:cNvPr id="28678" name="Oval 4"/>
            <p:cNvSpPr>
              <a:spLocks noChangeArrowheads="1"/>
            </p:cNvSpPr>
            <p:nvPr/>
          </p:nvSpPr>
          <p:spPr bwMode="auto">
            <a:xfrm>
              <a:off x="533400" y="3657600"/>
              <a:ext cx="1066800" cy="1066800"/>
            </a:xfrm>
            <a:prstGeom prst="ellipse">
              <a:avLst/>
            </a:prstGeom>
            <a:noFill/>
            <a:ln w="9525">
              <a:solidFill>
                <a:schemeClr val="tx1"/>
              </a:solidFill>
              <a:round/>
              <a:headEnd/>
              <a:tailEnd/>
            </a:ln>
          </p:spPr>
          <p:txBody>
            <a:bodyPr wrap="none" lIns="90000" tIns="46800" rIns="90000" bIns="46800" anchor="ctr"/>
            <a:lstStyle/>
            <a:p>
              <a:endParaRPr lang="en-US"/>
            </a:p>
          </p:txBody>
        </p:sp>
        <p:sp>
          <p:nvSpPr>
            <p:cNvPr id="28679" name="Oval 7"/>
            <p:cNvSpPr>
              <a:spLocks noChangeArrowheads="1"/>
            </p:cNvSpPr>
            <p:nvPr/>
          </p:nvSpPr>
          <p:spPr bwMode="auto">
            <a:xfrm>
              <a:off x="6400800" y="2743200"/>
              <a:ext cx="1371600" cy="1371600"/>
            </a:xfrm>
            <a:prstGeom prst="ellipse">
              <a:avLst/>
            </a:prstGeom>
            <a:solidFill>
              <a:schemeClr val="bg1"/>
            </a:solidFill>
            <a:ln w="9525">
              <a:solidFill>
                <a:schemeClr val="tx1"/>
              </a:solidFill>
              <a:round/>
              <a:headEnd/>
              <a:tailEnd/>
            </a:ln>
          </p:spPr>
          <p:txBody>
            <a:bodyPr wrap="none" lIns="90000" tIns="46800" rIns="90000" bIns="46800" anchor="ctr"/>
            <a:lstStyle/>
            <a:p>
              <a:endParaRPr lang="en-US"/>
            </a:p>
          </p:txBody>
        </p:sp>
        <p:sp>
          <p:nvSpPr>
            <p:cNvPr id="28680" name="Oval 8"/>
            <p:cNvSpPr>
              <a:spLocks noChangeArrowheads="1"/>
            </p:cNvSpPr>
            <p:nvPr/>
          </p:nvSpPr>
          <p:spPr bwMode="auto">
            <a:xfrm>
              <a:off x="5486400" y="4800600"/>
              <a:ext cx="1371600" cy="1371600"/>
            </a:xfrm>
            <a:prstGeom prst="ellipse">
              <a:avLst/>
            </a:prstGeom>
            <a:solidFill>
              <a:schemeClr val="bg1"/>
            </a:solidFill>
            <a:ln w="9525">
              <a:solidFill>
                <a:schemeClr val="tx1"/>
              </a:solidFill>
              <a:round/>
              <a:headEnd/>
              <a:tailEnd/>
            </a:ln>
          </p:spPr>
          <p:txBody>
            <a:bodyPr wrap="none" lIns="90000" tIns="46800" rIns="90000" bIns="46800" anchor="ctr"/>
            <a:lstStyle/>
            <a:p>
              <a:endParaRPr lang="en-US"/>
            </a:p>
          </p:txBody>
        </p:sp>
        <p:sp>
          <p:nvSpPr>
            <p:cNvPr id="28681" name="Text Box 10"/>
            <p:cNvSpPr txBox="1">
              <a:spLocks noChangeArrowheads="1"/>
            </p:cNvSpPr>
            <p:nvPr/>
          </p:nvSpPr>
          <p:spPr bwMode="auto">
            <a:xfrm>
              <a:off x="519113" y="3946525"/>
              <a:ext cx="1073150" cy="336550"/>
            </a:xfrm>
            <a:prstGeom prst="rect">
              <a:avLst/>
            </a:prstGeom>
            <a:noFill/>
            <a:ln w="9525">
              <a:noFill/>
              <a:miter lim="800000"/>
              <a:headEnd/>
              <a:tailEnd/>
            </a:ln>
          </p:spPr>
          <p:txBody>
            <a:bodyPr wrap="none" lIns="90000" tIns="46800" rIns="90000" bIns="46800">
              <a:spAutoFit/>
            </a:bodyPr>
            <a:lstStyle/>
            <a:p>
              <a:r>
                <a:rPr lang="en-GB" sz="1600">
                  <a:latin typeface="Arial" charset="0"/>
                </a:rPr>
                <a:t>Computer</a:t>
              </a:r>
              <a:endParaRPr lang="en-GB"/>
            </a:p>
          </p:txBody>
        </p:sp>
        <p:sp>
          <p:nvSpPr>
            <p:cNvPr id="28682" name="Text Box 12"/>
            <p:cNvSpPr txBox="1">
              <a:spLocks noChangeArrowheads="1"/>
            </p:cNvSpPr>
            <p:nvPr/>
          </p:nvSpPr>
          <p:spPr bwMode="auto">
            <a:xfrm>
              <a:off x="6629400" y="3048000"/>
              <a:ext cx="915988" cy="581025"/>
            </a:xfrm>
            <a:prstGeom prst="rect">
              <a:avLst/>
            </a:prstGeom>
            <a:noFill/>
            <a:ln w="9525">
              <a:noFill/>
              <a:miter lim="800000"/>
              <a:headEnd/>
              <a:tailEnd/>
            </a:ln>
          </p:spPr>
          <p:txBody>
            <a:bodyPr wrap="none" lIns="90000" tIns="46800" rIns="90000" bIns="46800">
              <a:spAutoFit/>
            </a:bodyPr>
            <a:lstStyle/>
            <a:p>
              <a:r>
                <a:rPr lang="en-GB" sz="1600">
                  <a:latin typeface="Arial" charset="0"/>
                </a:rPr>
                <a:t>Main </a:t>
              </a:r>
            </a:p>
            <a:p>
              <a:r>
                <a:rPr lang="en-GB" sz="1600">
                  <a:latin typeface="Arial" charset="0"/>
                </a:rPr>
                <a:t>Memory</a:t>
              </a:r>
            </a:p>
          </p:txBody>
        </p:sp>
        <p:sp>
          <p:nvSpPr>
            <p:cNvPr id="28683" name="Text Box 13"/>
            <p:cNvSpPr txBox="1">
              <a:spLocks noChangeArrowheads="1"/>
            </p:cNvSpPr>
            <p:nvPr/>
          </p:nvSpPr>
          <p:spPr bwMode="auto">
            <a:xfrm>
              <a:off x="5791200" y="5133975"/>
              <a:ext cx="792163" cy="581025"/>
            </a:xfrm>
            <a:prstGeom prst="rect">
              <a:avLst/>
            </a:prstGeom>
            <a:noFill/>
            <a:ln w="9525">
              <a:noFill/>
              <a:miter lim="800000"/>
              <a:headEnd/>
              <a:tailEnd/>
            </a:ln>
          </p:spPr>
          <p:txBody>
            <a:bodyPr wrap="none" lIns="90000" tIns="46800" rIns="90000" bIns="46800">
              <a:spAutoFit/>
            </a:bodyPr>
            <a:lstStyle/>
            <a:p>
              <a:r>
                <a:rPr lang="en-GB" sz="1600">
                  <a:latin typeface="Arial" charset="0"/>
                </a:rPr>
                <a:t>Input</a:t>
              </a:r>
            </a:p>
            <a:p>
              <a:r>
                <a:rPr lang="en-GB" sz="1600">
                  <a:latin typeface="Arial" charset="0"/>
                </a:rPr>
                <a:t>Output</a:t>
              </a:r>
            </a:p>
          </p:txBody>
        </p:sp>
        <p:sp>
          <p:nvSpPr>
            <p:cNvPr id="28684" name="Text Box 14"/>
            <p:cNvSpPr txBox="1">
              <a:spLocks noChangeArrowheads="1"/>
            </p:cNvSpPr>
            <p:nvPr/>
          </p:nvSpPr>
          <p:spPr bwMode="auto">
            <a:xfrm>
              <a:off x="5410200" y="4067175"/>
              <a:ext cx="1570038" cy="581025"/>
            </a:xfrm>
            <a:prstGeom prst="rect">
              <a:avLst/>
            </a:prstGeom>
            <a:noFill/>
            <a:ln w="9525">
              <a:noFill/>
              <a:miter lim="800000"/>
              <a:headEnd/>
              <a:tailEnd/>
            </a:ln>
          </p:spPr>
          <p:txBody>
            <a:bodyPr wrap="none" lIns="90000" tIns="46800" rIns="90000" bIns="46800">
              <a:spAutoFit/>
            </a:bodyPr>
            <a:lstStyle/>
            <a:p>
              <a:r>
                <a:rPr lang="en-GB" sz="1600">
                  <a:latin typeface="Arial" charset="0"/>
                </a:rPr>
                <a:t>Systems</a:t>
              </a:r>
            </a:p>
            <a:p>
              <a:r>
                <a:rPr lang="en-GB" sz="1600">
                  <a:latin typeface="Arial" charset="0"/>
                </a:rPr>
                <a:t>Interconnection</a:t>
              </a:r>
            </a:p>
          </p:txBody>
        </p:sp>
        <p:sp>
          <p:nvSpPr>
            <p:cNvPr id="28685" name="Line 15"/>
            <p:cNvSpPr>
              <a:spLocks noChangeShapeType="1"/>
            </p:cNvSpPr>
            <p:nvPr/>
          </p:nvSpPr>
          <p:spPr bwMode="auto">
            <a:xfrm flipV="1">
              <a:off x="1066800" y="2209800"/>
              <a:ext cx="4343400" cy="1447800"/>
            </a:xfrm>
            <a:prstGeom prst="line">
              <a:avLst/>
            </a:prstGeom>
            <a:noFill/>
            <a:ln w="9525">
              <a:solidFill>
                <a:schemeClr val="tx1"/>
              </a:solidFill>
              <a:round/>
              <a:headEnd/>
              <a:tailEnd/>
            </a:ln>
          </p:spPr>
          <p:txBody>
            <a:bodyPr wrap="none" lIns="90000" tIns="46800" rIns="90000" bIns="46800" anchor="ctr"/>
            <a:lstStyle/>
            <a:p>
              <a:endParaRPr lang="en-US"/>
            </a:p>
          </p:txBody>
        </p:sp>
        <p:sp>
          <p:nvSpPr>
            <p:cNvPr id="28686" name="Line 16"/>
            <p:cNvSpPr>
              <a:spLocks noChangeShapeType="1"/>
            </p:cNvSpPr>
            <p:nvPr/>
          </p:nvSpPr>
          <p:spPr bwMode="auto">
            <a:xfrm>
              <a:off x="1066800" y="4724400"/>
              <a:ext cx="4191000" cy="1752600"/>
            </a:xfrm>
            <a:prstGeom prst="line">
              <a:avLst/>
            </a:prstGeom>
            <a:noFill/>
            <a:ln w="9525">
              <a:solidFill>
                <a:schemeClr val="tx1"/>
              </a:solidFill>
              <a:round/>
              <a:headEnd/>
              <a:tailEnd/>
            </a:ln>
          </p:spPr>
          <p:txBody>
            <a:bodyPr wrap="none" lIns="90000" tIns="46800" rIns="90000" bIns="46800" anchor="ctr"/>
            <a:lstStyle/>
            <a:p>
              <a:endParaRPr lang="en-US"/>
            </a:p>
          </p:txBody>
        </p:sp>
        <p:sp>
          <p:nvSpPr>
            <p:cNvPr id="28687" name="Text Box 19"/>
            <p:cNvSpPr txBox="1">
              <a:spLocks noChangeArrowheads="1"/>
            </p:cNvSpPr>
            <p:nvPr/>
          </p:nvSpPr>
          <p:spPr bwMode="auto">
            <a:xfrm>
              <a:off x="290513" y="2346325"/>
              <a:ext cx="1206500" cy="336550"/>
            </a:xfrm>
            <a:prstGeom prst="rect">
              <a:avLst/>
            </a:prstGeom>
            <a:noFill/>
            <a:ln w="9525">
              <a:noFill/>
              <a:miter lim="800000"/>
              <a:headEnd/>
              <a:tailEnd/>
            </a:ln>
          </p:spPr>
          <p:txBody>
            <a:bodyPr wrap="none" lIns="90000" tIns="46800" rIns="90000" bIns="46800">
              <a:spAutoFit/>
            </a:bodyPr>
            <a:lstStyle/>
            <a:p>
              <a:r>
                <a:rPr lang="en-GB" sz="1600" dirty="0">
                  <a:latin typeface="Arial" charset="0"/>
                </a:rPr>
                <a:t>Peripherals</a:t>
              </a:r>
            </a:p>
          </p:txBody>
        </p:sp>
        <p:sp>
          <p:nvSpPr>
            <p:cNvPr id="28688" name="Text Box 20"/>
            <p:cNvSpPr txBox="1">
              <a:spLocks noChangeArrowheads="1"/>
            </p:cNvSpPr>
            <p:nvPr/>
          </p:nvSpPr>
          <p:spPr bwMode="auto">
            <a:xfrm>
              <a:off x="138113" y="5622925"/>
              <a:ext cx="1590675" cy="581025"/>
            </a:xfrm>
            <a:prstGeom prst="rect">
              <a:avLst/>
            </a:prstGeom>
            <a:noFill/>
            <a:ln w="9525">
              <a:noFill/>
              <a:miter lim="800000"/>
              <a:headEnd/>
              <a:tailEnd/>
            </a:ln>
          </p:spPr>
          <p:txBody>
            <a:bodyPr wrap="none" lIns="90000" tIns="46800" rIns="90000" bIns="46800">
              <a:spAutoFit/>
            </a:bodyPr>
            <a:lstStyle/>
            <a:p>
              <a:r>
                <a:rPr lang="en-GB" sz="1600">
                  <a:latin typeface="Arial" charset="0"/>
                </a:rPr>
                <a:t>Communication</a:t>
              </a:r>
            </a:p>
            <a:p>
              <a:r>
                <a:rPr lang="en-GB" sz="1600">
                  <a:latin typeface="Arial" charset="0"/>
                </a:rPr>
                <a:t>lines</a:t>
              </a:r>
            </a:p>
          </p:txBody>
        </p:sp>
        <p:sp>
          <p:nvSpPr>
            <p:cNvPr id="28689" name="Text Box 11"/>
            <p:cNvSpPr txBox="1">
              <a:spLocks noChangeArrowheads="1"/>
            </p:cNvSpPr>
            <p:nvPr/>
          </p:nvSpPr>
          <p:spPr bwMode="auto">
            <a:xfrm>
              <a:off x="4800600" y="2971800"/>
              <a:ext cx="1241425" cy="825500"/>
            </a:xfrm>
            <a:prstGeom prst="rect">
              <a:avLst/>
            </a:prstGeom>
            <a:noFill/>
            <a:ln w="9525">
              <a:noFill/>
              <a:miter lim="800000"/>
              <a:headEnd/>
              <a:tailEnd/>
            </a:ln>
          </p:spPr>
          <p:txBody>
            <a:bodyPr wrap="none" lIns="90000" tIns="46800" rIns="90000" bIns="46800">
              <a:spAutoFit/>
            </a:bodyPr>
            <a:lstStyle/>
            <a:p>
              <a:r>
                <a:rPr lang="en-GB" sz="1600">
                  <a:latin typeface="Arial" charset="0"/>
                </a:rPr>
                <a:t>Central</a:t>
              </a:r>
            </a:p>
            <a:p>
              <a:r>
                <a:rPr lang="en-GB" sz="1600">
                  <a:latin typeface="Arial" charset="0"/>
                </a:rPr>
                <a:t>Processing </a:t>
              </a:r>
            </a:p>
            <a:p>
              <a:r>
                <a:rPr lang="en-GB" sz="1600">
                  <a:latin typeface="Arial" charset="0"/>
                </a:rPr>
                <a:t>Unit</a:t>
              </a:r>
            </a:p>
          </p:txBody>
        </p:sp>
        <p:sp>
          <p:nvSpPr>
            <p:cNvPr id="28690" name="Line 21"/>
            <p:cNvSpPr>
              <a:spLocks noChangeShapeType="1"/>
            </p:cNvSpPr>
            <p:nvPr/>
          </p:nvSpPr>
          <p:spPr bwMode="auto">
            <a:xfrm>
              <a:off x="914400" y="2743200"/>
              <a:ext cx="0" cy="914400"/>
            </a:xfrm>
            <a:prstGeom prst="line">
              <a:avLst/>
            </a:prstGeom>
            <a:noFill/>
            <a:ln w="9525">
              <a:solidFill>
                <a:schemeClr val="tx1"/>
              </a:solidFill>
              <a:round/>
              <a:headEnd type="triangle" w="med" len="med"/>
              <a:tailEnd type="triangle" w="med" len="med"/>
            </a:ln>
          </p:spPr>
          <p:txBody>
            <a:bodyPr wrap="none" lIns="90000" tIns="46800" rIns="90000" bIns="46800" anchor="ctr"/>
            <a:lstStyle/>
            <a:p>
              <a:endParaRPr lang="en-US"/>
            </a:p>
          </p:txBody>
        </p:sp>
        <p:sp>
          <p:nvSpPr>
            <p:cNvPr id="28691" name="Line 22"/>
            <p:cNvSpPr>
              <a:spLocks noChangeShapeType="1"/>
            </p:cNvSpPr>
            <p:nvPr/>
          </p:nvSpPr>
          <p:spPr bwMode="auto">
            <a:xfrm>
              <a:off x="914400" y="4724400"/>
              <a:ext cx="0" cy="914400"/>
            </a:xfrm>
            <a:prstGeom prst="line">
              <a:avLst/>
            </a:prstGeom>
            <a:noFill/>
            <a:ln w="9525">
              <a:solidFill>
                <a:schemeClr val="tx1"/>
              </a:solidFill>
              <a:round/>
              <a:headEnd type="triangle" w="med" len="med"/>
              <a:tailEnd type="triangle" w="med" len="med"/>
            </a:ln>
          </p:spPr>
          <p:txBody>
            <a:bodyPr wrap="none" lIns="90000" tIns="46800" rIns="90000" bIns="46800" anchor="ctr"/>
            <a:lstStyle/>
            <a:p>
              <a:endParaRPr lang="en-US"/>
            </a:p>
          </p:txBody>
        </p:sp>
      </p:grpSp>
      <p:sp>
        <p:nvSpPr>
          <p:cNvPr id="28692" name="Text Box 24"/>
          <p:cNvSpPr txBox="1">
            <a:spLocks noChangeArrowheads="1"/>
          </p:cNvSpPr>
          <p:nvPr/>
        </p:nvSpPr>
        <p:spPr bwMode="auto">
          <a:xfrm>
            <a:off x="5598042" y="1749892"/>
            <a:ext cx="1307066" cy="402291"/>
          </a:xfrm>
          <a:prstGeom prst="rect">
            <a:avLst/>
          </a:prstGeom>
          <a:noFill/>
          <a:ln w="9525">
            <a:noFill/>
            <a:miter lim="800000"/>
            <a:headEnd/>
            <a:tailEnd/>
          </a:ln>
        </p:spPr>
        <p:txBody>
          <a:bodyPr wrap="none" lIns="90000" tIns="46800" rIns="90000" bIns="46800" anchor="ctr">
            <a:spAutoFit/>
          </a:bodyPr>
          <a:lstStyle/>
          <a:p>
            <a:pPr algn="ctr"/>
            <a:r>
              <a:rPr lang="en-US" sz="2000" dirty="0">
                <a:solidFill>
                  <a:schemeClr val="bg1"/>
                </a:solidFill>
                <a:latin typeface="Arial" charset="0"/>
              </a:rPr>
              <a:t>Computer</a:t>
            </a:r>
            <a:endParaRPr lang="en-US" sz="1600" dirty="0">
              <a:solidFill>
                <a:schemeClr val="bg1"/>
              </a:solidFill>
              <a:latin typeface="Arial" charset="0"/>
            </a:endParaRPr>
          </a:p>
        </p:txBody>
      </p:sp>
      <p:sp>
        <p:nvSpPr>
          <p:cNvPr id="23" name="Slide Number Placeholder 3"/>
          <p:cNvSpPr>
            <a:spLocks noGrp="1"/>
          </p:cNvSpPr>
          <p:nvPr>
            <p:ph type="sldNum" sz="quarter" idx="4"/>
          </p:nvPr>
        </p:nvSpPr>
        <p:spPr>
          <a:xfrm>
            <a:off x="7620000" y="6248400"/>
            <a:ext cx="609600" cy="457200"/>
          </a:xfrm>
        </p:spPr>
        <p:txBody>
          <a:bodyPr/>
          <a:lstStyle/>
          <a:p>
            <a:pPr>
              <a:defRPr/>
            </a:pPr>
            <a:fld id="{9780756C-F960-4117-80AF-EA23FC974A5B}"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val 20" descr="50%"/>
          <p:cNvSpPr>
            <a:spLocks noChangeArrowheads="1"/>
          </p:cNvSpPr>
          <p:nvPr/>
        </p:nvSpPr>
        <p:spPr bwMode="auto">
          <a:xfrm>
            <a:off x="3886200" y="2057400"/>
            <a:ext cx="4724400" cy="4648200"/>
          </a:xfrm>
          <a:prstGeom prst="ellipse">
            <a:avLst/>
          </a:prstGeom>
          <a:pattFill prst="pct50">
            <a:fgClr>
              <a:schemeClr val="tx1"/>
            </a:fgClr>
            <a:bgClr>
              <a:schemeClr val="bg1"/>
            </a:bgClr>
          </a:pattFill>
          <a:ln w="9525">
            <a:solidFill>
              <a:schemeClr val="tx1"/>
            </a:solidFill>
            <a:round/>
            <a:headEnd/>
            <a:tailEnd/>
          </a:ln>
        </p:spPr>
        <p:txBody>
          <a:bodyPr wrap="none" lIns="90000" tIns="46800" rIns="90000" bIns="46800" anchor="ctr"/>
          <a:lstStyle/>
          <a:p>
            <a:pPr algn="ctr"/>
            <a:endParaRPr lang="en-GB" sz="1600">
              <a:latin typeface="Arial" charset="0"/>
            </a:endParaRPr>
          </a:p>
        </p:txBody>
      </p:sp>
      <p:sp>
        <p:nvSpPr>
          <p:cNvPr id="29699" name="Oval 25"/>
          <p:cNvSpPr>
            <a:spLocks noChangeArrowheads="1"/>
          </p:cNvSpPr>
          <p:nvPr/>
        </p:nvSpPr>
        <p:spPr bwMode="auto">
          <a:xfrm>
            <a:off x="5410200" y="3581400"/>
            <a:ext cx="1524000" cy="1524000"/>
          </a:xfrm>
          <a:prstGeom prst="ellipse">
            <a:avLst/>
          </a:prstGeom>
          <a:solidFill>
            <a:schemeClr val="bg1"/>
          </a:solidFill>
          <a:ln w="9525">
            <a:solidFill>
              <a:schemeClr val="tx1"/>
            </a:solidFill>
            <a:round/>
            <a:headEnd/>
            <a:tailEnd/>
          </a:ln>
        </p:spPr>
        <p:txBody>
          <a:bodyPr wrap="none" lIns="90000" tIns="46800" rIns="90000" bIns="46800" anchor="ctr"/>
          <a:lstStyle/>
          <a:p>
            <a:endParaRPr lang="en-US"/>
          </a:p>
        </p:txBody>
      </p:sp>
      <p:sp>
        <p:nvSpPr>
          <p:cNvPr id="29700" name="Rectangle 2"/>
          <p:cNvSpPr>
            <a:spLocks noGrp="1" noChangeArrowheads="1"/>
          </p:cNvSpPr>
          <p:nvPr>
            <p:ph type="title"/>
          </p:nvPr>
        </p:nvSpPr>
        <p:spPr>
          <a:noFill/>
          <a:ln cap="flat">
            <a:solidFill>
              <a:schemeClr val="tx1"/>
            </a:solidFill>
          </a:ln>
        </p:spPr>
        <p:txBody>
          <a:bodyPr lIns="90000" tIns="46800" rIns="90000" bIns="46800"/>
          <a:lstStyle/>
          <a:p>
            <a:r>
              <a:rPr lang="en-GB"/>
              <a:t>Structure - The CPU</a:t>
            </a:r>
          </a:p>
        </p:txBody>
      </p:sp>
      <p:sp>
        <p:nvSpPr>
          <p:cNvPr id="29701" name="Oval 21"/>
          <p:cNvSpPr>
            <a:spLocks noChangeArrowheads="1"/>
          </p:cNvSpPr>
          <p:nvPr/>
        </p:nvSpPr>
        <p:spPr bwMode="auto">
          <a:xfrm>
            <a:off x="4648200" y="2743200"/>
            <a:ext cx="1371600" cy="1371600"/>
          </a:xfrm>
          <a:prstGeom prst="ellipse">
            <a:avLst/>
          </a:prstGeom>
          <a:solidFill>
            <a:schemeClr val="bg1"/>
          </a:solidFill>
          <a:ln w="9525">
            <a:solidFill>
              <a:schemeClr val="tx1"/>
            </a:solidFill>
            <a:round/>
            <a:headEnd/>
            <a:tailEnd/>
          </a:ln>
        </p:spPr>
        <p:txBody>
          <a:bodyPr wrap="none" lIns="90000" tIns="46800" rIns="90000" bIns="46800" anchor="ctr"/>
          <a:lstStyle/>
          <a:p>
            <a:endParaRPr lang="en-US"/>
          </a:p>
        </p:txBody>
      </p:sp>
      <p:sp>
        <p:nvSpPr>
          <p:cNvPr id="29702" name="Oval 22"/>
          <p:cNvSpPr>
            <a:spLocks noChangeArrowheads="1"/>
          </p:cNvSpPr>
          <p:nvPr/>
        </p:nvSpPr>
        <p:spPr bwMode="auto">
          <a:xfrm>
            <a:off x="76200" y="2971800"/>
            <a:ext cx="1981200" cy="2057400"/>
          </a:xfrm>
          <a:prstGeom prst="ellipse">
            <a:avLst/>
          </a:prstGeom>
          <a:noFill/>
          <a:ln w="9525">
            <a:solidFill>
              <a:schemeClr val="tx1"/>
            </a:solidFill>
            <a:round/>
            <a:headEnd/>
            <a:tailEnd/>
          </a:ln>
        </p:spPr>
        <p:txBody>
          <a:bodyPr wrap="none" lIns="90000" tIns="46800" rIns="90000" bIns="46800" anchor="ctr"/>
          <a:lstStyle/>
          <a:p>
            <a:endParaRPr lang="en-US"/>
          </a:p>
        </p:txBody>
      </p:sp>
      <p:sp>
        <p:nvSpPr>
          <p:cNvPr id="29703" name="Oval 23"/>
          <p:cNvSpPr>
            <a:spLocks noChangeArrowheads="1"/>
          </p:cNvSpPr>
          <p:nvPr/>
        </p:nvSpPr>
        <p:spPr bwMode="auto">
          <a:xfrm>
            <a:off x="6400800" y="2743200"/>
            <a:ext cx="1371600" cy="1371600"/>
          </a:xfrm>
          <a:prstGeom prst="ellipse">
            <a:avLst/>
          </a:prstGeom>
          <a:solidFill>
            <a:schemeClr val="bg1"/>
          </a:solidFill>
          <a:ln w="9525">
            <a:solidFill>
              <a:schemeClr val="tx1"/>
            </a:solidFill>
            <a:round/>
            <a:headEnd/>
            <a:tailEnd/>
          </a:ln>
        </p:spPr>
        <p:txBody>
          <a:bodyPr wrap="none" lIns="90000" tIns="46800" rIns="90000" bIns="46800" anchor="ctr"/>
          <a:lstStyle/>
          <a:p>
            <a:endParaRPr lang="en-US"/>
          </a:p>
        </p:txBody>
      </p:sp>
      <p:sp>
        <p:nvSpPr>
          <p:cNvPr id="29704" name="Oval 24"/>
          <p:cNvSpPr>
            <a:spLocks noChangeArrowheads="1"/>
          </p:cNvSpPr>
          <p:nvPr/>
        </p:nvSpPr>
        <p:spPr bwMode="auto">
          <a:xfrm>
            <a:off x="5486400" y="4800600"/>
            <a:ext cx="1371600" cy="1371600"/>
          </a:xfrm>
          <a:prstGeom prst="ellipse">
            <a:avLst/>
          </a:prstGeom>
          <a:solidFill>
            <a:schemeClr val="bg1"/>
          </a:solidFill>
          <a:ln w="9525">
            <a:solidFill>
              <a:schemeClr val="tx1"/>
            </a:solidFill>
            <a:round/>
            <a:headEnd/>
            <a:tailEnd/>
          </a:ln>
        </p:spPr>
        <p:txBody>
          <a:bodyPr wrap="none" lIns="90000" tIns="46800" rIns="90000" bIns="46800" anchor="ctr"/>
          <a:lstStyle/>
          <a:p>
            <a:endParaRPr lang="en-US"/>
          </a:p>
        </p:txBody>
      </p:sp>
      <p:sp>
        <p:nvSpPr>
          <p:cNvPr id="29705" name="Text Box 26"/>
          <p:cNvSpPr txBox="1">
            <a:spLocks noChangeArrowheads="1"/>
          </p:cNvSpPr>
          <p:nvPr/>
        </p:nvSpPr>
        <p:spPr bwMode="auto">
          <a:xfrm>
            <a:off x="603250" y="3016250"/>
            <a:ext cx="1073150" cy="336550"/>
          </a:xfrm>
          <a:prstGeom prst="rect">
            <a:avLst/>
          </a:prstGeom>
          <a:noFill/>
          <a:ln w="9525">
            <a:noFill/>
            <a:miter lim="800000"/>
            <a:headEnd/>
            <a:tailEnd/>
          </a:ln>
        </p:spPr>
        <p:txBody>
          <a:bodyPr wrap="none" lIns="90000" tIns="46800" rIns="90000" bIns="46800">
            <a:spAutoFit/>
          </a:bodyPr>
          <a:lstStyle/>
          <a:p>
            <a:r>
              <a:rPr lang="en-GB" sz="1600">
                <a:latin typeface="Arial" charset="0"/>
              </a:rPr>
              <a:t>Computer</a:t>
            </a:r>
            <a:endParaRPr lang="en-GB"/>
          </a:p>
        </p:txBody>
      </p:sp>
      <p:sp>
        <p:nvSpPr>
          <p:cNvPr id="29706" name="Text Box 27"/>
          <p:cNvSpPr txBox="1">
            <a:spLocks noChangeArrowheads="1"/>
          </p:cNvSpPr>
          <p:nvPr/>
        </p:nvSpPr>
        <p:spPr bwMode="auto">
          <a:xfrm>
            <a:off x="6553200" y="2971800"/>
            <a:ext cx="1093788" cy="825500"/>
          </a:xfrm>
          <a:prstGeom prst="rect">
            <a:avLst/>
          </a:prstGeom>
          <a:noFill/>
          <a:ln w="9525">
            <a:noFill/>
            <a:miter lim="800000"/>
            <a:headEnd/>
            <a:tailEnd/>
          </a:ln>
        </p:spPr>
        <p:txBody>
          <a:bodyPr wrap="none" lIns="90000" tIns="46800" rIns="90000" bIns="46800">
            <a:spAutoFit/>
          </a:bodyPr>
          <a:lstStyle/>
          <a:p>
            <a:r>
              <a:rPr lang="en-GB" sz="1600">
                <a:latin typeface="Arial" charset="0"/>
              </a:rPr>
              <a:t>Arithmetic</a:t>
            </a:r>
          </a:p>
          <a:p>
            <a:r>
              <a:rPr lang="en-GB" sz="1600">
                <a:latin typeface="Arial" charset="0"/>
              </a:rPr>
              <a:t>and </a:t>
            </a:r>
          </a:p>
          <a:p>
            <a:r>
              <a:rPr lang="en-GB" sz="1600">
                <a:latin typeface="Arial" charset="0"/>
              </a:rPr>
              <a:t>Login Unit</a:t>
            </a:r>
          </a:p>
        </p:txBody>
      </p:sp>
      <p:sp>
        <p:nvSpPr>
          <p:cNvPr id="29707" name="Text Box 28"/>
          <p:cNvSpPr txBox="1">
            <a:spLocks noChangeArrowheads="1"/>
          </p:cNvSpPr>
          <p:nvPr/>
        </p:nvSpPr>
        <p:spPr bwMode="auto">
          <a:xfrm>
            <a:off x="5715000" y="5133975"/>
            <a:ext cx="835025" cy="581025"/>
          </a:xfrm>
          <a:prstGeom prst="rect">
            <a:avLst/>
          </a:prstGeom>
          <a:noFill/>
          <a:ln w="9525">
            <a:noFill/>
            <a:miter lim="800000"/>
            <a:headEnd/>
            <a:tailEnd/>
          </a:ln>
        </p:spPr>
        <p:txBody>
          <a:bodyPr wrap="none" lIns="90000" tIns="46800" rIns="90000" bIns="46800">
            <a:spAutoFit/>
          </a:bodyPr>
          <a:lstStyle/>
          <a:p>
            <a:r>
              <a:rPr lang="en-GB" sz="1600">
                <a:latin typeface="Arial" charset="0"/>
              </a:rPr>
              <a:t>Control</a:t>
            </a:r>
          </a:p>
          <a:p>
            <a:r>
              <a:rPr lang="en-GB" sz="1600">
                <a:latin typeface="Arial" charset="0"/>
              </a:rPr>
              <a:t>Unit</a:t>
            </a:r>
          </a:p>
        </p:txBody>
      </p:sp>
      <p:sp>
        <p:nvSpPr>
          <p:cNvPr id="29708" name="Text Box 29"/>
          <p:cNvSpPr txBox="1">
            <a:spLocks noChangeArrowheads="1"/>
          </p:cNvSpPr>
          <p:nvPr/>
        </p:nvSpPr>
        <p:spPr bwMode="auto">
          <a:xfrm>
            <a:off x="5410200" y="4067175"/>
            <a:ext cx="1570038" cy="581025"/>
          </a:xfrm>
          <a:prstGeom prst="rect">
            <a:avLst/>
          </a:prstGeom>
          <a:noFill/>
          <a:ln w="9525">
            <a:noFill/>
            <a:miter lim="800000"/>
            <a:headEnd/>
            <a:tailEnd/>
          </a:ln>
        </p:spPr>
        <p:txBody>
          <a:bodyPr wrap="none" lIns="90000" tIns="46800" rIns="90000" bIns="46800">
            <a:spAutoFit/>
          </a:bodyPr>
          <a:lstStyle/>
          <a:p>
            <a:r>
              <a:rPr lang="en-GB" sz="1600">
                <a:latin typeface="Arial" charset="0"/>
              </a:rPr>
              <a:t>Internal CPU</a:t>
            </a:r>
          </a:p>
          <a:p>
            <a:r>
              <a:rPr lang="en-GB" sz="1600">
                <a:latin typeface="Arial" charset="0"/>
              </a:rPr>
              <a:t>Interconnection</a:t>
            </a:r>
          </a:p>
        </p:txBody>
      </p:sp>
      <p:sp>
        <p:nvSpPr>
          <p:cNvPr id="29709" name="Line 30"/>
          <p:cNvSpPr>
            <a:spLocks noChangeShapeType="1"/>
          </p:cNvSpPr>
          <p:nvPr/>
        </p:nvSpPr>
        <p:spPr bwMode="auto">
          <a:xfrm flipV="1">
            <a:off x="1524000" y="2209800"/>
            <a:ext cx="3886200" cy="1371600"/>
          </a:xfrm>
          <a:prstGeom prst="line">
            <a:avLst/>
          </a:prstGeom>
          <a:noFill/>
          <a:ln w="9525">
            <a:solidFill>
              <a:schemeClr val="tx1"/>
            </a:solidFill>
            <a:round/>
            <a:headEnd/>
            <a:tailEnd/>
          </a:ln>
        </p:spPr>
        <p:txBody>
          <a:bodyPr wrap="none" lIns="90000" tIns="46800" rIns="90000" bIns="46800" anchor="ctr"/>
          <a:lstStyle/>
          <a:p>
            <a:endParaRPr lang="en-US"/>
          </a:p>
        </p:txBody>
      </p:sp>
      <p:sp>
        <p:nvSpPr>
          <p:cNvPr id="29710" name="Line 31"/>
          <p:cNvSpPr>
            <a:spLocks noChangeShapeType="1"/>
          </p:cNvSpPr>
          <p:nvPr/>
        </p:nvSpPr>
        <p:spPr bwMode="auto">
          <a:xfrm>
            <a:off x="1524000" y="4343400"/>
            <a:ext cx="3733800" cy="2133600"/>
          </a:xfrm>
          <a:prstGeom prst="line">
            <a:avLst/>
          </a:prstGeom>
          <a:noFill/>
          <a:ln w="9525">
            <a:solidFill>
              <a:schemeClr val="tx1"/>
            </a:solidFill>
            <a:round/>
            <a:headEnd/>
            <a:tailEnd/>
          </a:ln>
        </p:spPr>
        <p:txBody>
          <a:bodyPr wrap="none" lIns="90000" tIns="46800" rIns="90000" bIns="46800" anchor="ctr"/>
          <a:lstStyle/>
          <a:p>
            <a:endParaRPr lang="en-US"/>
          </a:p>
        </p:txBody>
      </p:sp>
      <p:sp>
        <p:nvSpPr>
          <p:cNvPr id="29711" name="Text Box 34"/>
          <p:cNvSpPr txBox="1">
            <a:spLocks noChangeArrowheads="1"/>
          </p:cNvSpPr>
          <p:nvPr/>
        </p:nvSpPr>
        <p:spPr bwMode="auto">
          <a:xfrm>
            <a:off x="4829175" y="3168650"/>
            <a:ext cx="1038225" cy="336550"/>
          </a:xfrm>
          <a:prstGeom prst="rect">
            <a:avLst/>
          </a:prstGeom>
          <a:noFill/>
          <a:ln w="9525">
            <a:noFill/>
            <a:miter lim="800000"/>
            <a:headEnd/>
            <a:tailEnd/>
          </a:ln>
        </p:spPr>
        <p:txBody>
          <a:bodyPr wrap="none" lIns="90000" tIns="46800" rIns="90000" bIns="46800">
            <a:spAutoFit/>
          </a:bodyPr>
          <a:lstStyle/>
          <a:p>
            <a:r>
              <a:rPr lang="en-GB" sz="1600">
                <a:latin typeface="Arial" charset="0"/>
              </a:rPr>
              <a:t>Registers</a:t>
            </a:r>
          </a:p>
        </p:txBody>
      </p:sp>
      <p:sp>
        <p:nvSpPr>
          <p:cNvPr id="29712" name="Oval 37"/>
          <p:cNvSpPr>
            <a:spLocks noChangeArrowheads="1"/>
          </p:cNvSpPr>
          <p:nvPr/>
        </p:nvSpPr>
        <p:spPr bwMode="auto">
          <a:xfrm>
            <a:off x="1219200" y="3581400"/>
            <a:ext cx="685800" cy="762000"/>
          </a:xfrm>
          <a:prstGeom prst="ellipse">
            <a:avLst/>
          </a:prstGeom>
          <a:noFill/>
          <a:ln w="9525">
            <a:solidFill>
              <a:schemeClr val="tx1"/>
            </a:solidFill>
            <a:round/>
            <a:headEnd/>
            <a:tailEnd/>
          </a:ln>
        </p:spPr>
        <p:txBody>
          <a:bodyPr wrap="none" lIns="90000" tIns="46800" rIns="90000" bIns="46800" anchor="ctr"/>
          <a:lstStyle/>
          <a:p>
            <a:endParaRPr lang="en-US"/>
          </a:p>
        </p:txBody>
      </p:sp>
      <p:sp>
        <p:nvSpPr>
          <p:cNvPr id="29713" name="Text Box 38"/>
          <p:cNvSpPr txBox="1">
            <a:spLocks noChangeArrowheads="1"/>
          </p:cNvSpPr>
          <p:nvPr/>
        </p:nvSpPr>
        <p:spPr bwMode="auto">
          <a:xfrm>
            <a:off x="1327150" y="3810000"/>
            <a:ext cx="501650" cy="274638"/>
          </a:xfrm>
          <a:prstGeom prst="rect">
            <a:avLst/>
          </a:prstGeom>
          <a:noFill/>
          <a:ln w="9525">
            <a:noFill/>
            <a:miter lim="800000"/>
            <a:headEnd/>
            <a:tailEnd/>
          </a:ln>
        </p:spPr>
        <p:txBody>
          <a:bodyPr wrap="none" lIns="90000" tIns="46800" rIns="90000" bIns="46800" anchor="ctr">
            <a:spAutoFit/>
          </a:bodyPr>
          <a:lstStyle/>
          <a:p>
            <a:pPr algn="ctr"/>
            <a:r>
              <a:rPr lang="en-US" sz="1200" dirty="0">
                <a:latin typeface="Arial" charset="0"/>
              </a:rPr>
              <a:t>CPU</a:t>
            </a:r>
            <a:endParaRPr lang="en-US" sz="1600" dirty="0">
              <a:latin typeface="Arial" charset="0"/>
            </a:endParaRPr>
          </a:p>
        </p:txBody>
      </p:sp>
      <p:sp>
        <p:nvSpPr>
          <p:cNvPr id="29714" name="Oval 39"/>
          <p:cNvSpPr>
            <a:spLocks noChangeArrowheads="1"/>
          </p:cNvSpPr>
          <p:nvPr/>
        </p:nvSpPr>
        <p:spPr bwMode="auto">
          <a:xfrm>
            <a:off x="304800" y="3276600"/>
            <a:ext cx="609600" cy="609600"/>
          </a:xfrm>
          <a:prstGeom prst="ellipse">
            <a:avLst/>
          </a:prstGeom>
          <a:noFill/>
          <a:ln w="9525">
            <a:solidFill>
              <a:schemeClr val="tx1"/>
            </a:solidFill>
            <a:round/>
            <a:headEnd/>
            <a:tailEnd/>
          </a:ln>
        </p:spPr>
        <p:txBody>
          <a:bodyPr wrap="none" lIns="90000" tIns="46800" rIns="90000" bIns="46800" anchor="ctr"/>
          <a:lstStyle/>
          <a:p>
            <a:pPr algn="ctr"/>
            <a:r>
              <a:rPr lang="en-US" sz="1200" dirty="0">
                <a:latin typeface="Arial" charset="0"/>
              </a:rPr>
              <a:t>I/O</a:t>
            </a:r>
            <a:endParaRPr lang="en-US" sz="1600" dirty="0">
              <a:latin typeface="Arial" charset="0"/>
            </a:endParaRPr>
          </a:p>
        </p:txBody>
      </p:sp>
      <p:sp>
        <p:nvSpPr>
          <p:cNvPr id="29715" name="Oval 40"/>
          <p:cNvSpPr>
            <a:spLocks noChangeArrowheads="1"/>
          </p:cNvSpPr>
          <p:nvPr/>
        </p:nvSpPr>
        <p:spPr bwMode="auto">
          <a:xfrm>
            <a:off x="381000" y="4191000"/>
            <a:ext cx="685800" cy="685800"/>
          </a:xfrm>
          <a:prstGeom prst="ellipse">
            <a:avLst/>
          </a:prstGeom>
          <a:noFill/>
          <a:ln w="9525">
            <a:solidFill>
              <a:schemeClr val="tx1"/>
            </a:solidFill>
            <a:round/>
            <a:headEnd/>
            <a:tailEnd/>
          </a:ln>
        </p:spPr>
        <p:txBody>
          <a:bodyPr wrap="none" lIns="90000" tIns="46800" rIns="90000" bIns="46800" anchor="ctr"/>
          <a:lstStyle/>
          <a:p>
            <a:endParaRPr lang="en-US"/>
          </a:p>
        </p:txBody>
      </p:sp>
      <p:sp>
        <p:nvSpPr>
          <p:cNvPr id="29716" name="Oval 41"/>
          <p:cNvSpPr>
            <a:spLocks noChangeArrowheads="1"/>
          </p:cNvSpPr>
          <p:nvPr/>
        </p:nvSpPr>
        <p:spPr bwMode="auto">
          <a:xfrm>
            <a:off x="609600" y="3581400"/>
            <a:ext cx="685800" cy="762000"/>
          </a:xfrm>
          <a:prstGeom prst="ellipse">
            <a:avLst/>
          </a:prstGeom>
          <a:noFill/>
          <a:ln w="9525">
            <a:solidFill>
              <a:schemeClr val="tx1"/>
            </a:solidFill>
            <a:round/>
            <a:headEnd/>
            <a:tailEnd/>
          </a:ln>
        </p:spPr>
        <p:txBody>
          <a:bodyPr wrap="none" lIns="90000" tIns="46800" rIns="90000" bIns="46800" anchor="ctr"/>
          <a:lstStyle/>
          <a:p>
            <a:endParaRPr lang="en-US"/>
          </a:p>
        </p:txBody>
      </p:sp>
      <p:sp>
        <p:nvSpPr>
          <p:cNvPr id="29717" name="Text Box 43"/>
          <p:cNvSpPr txBox="1">
            <a:spLocks noChangeArrowheads="1"/>
          </p:cNvSpPr>
          <p:nvPr/>
        </p:nvSpPr>
        <p:spPr bwMode="auto">
          <a:xfrm>
            <a:off x="381000" y="4373563"/>
            <a:ext cx="730250" cy="274637"/>
          </a:xfrm>
          <a:prstGeom prst="rect">
            <a:avLst/>
          </a:prstGeom>
          <a:noFill/>
          <a:ln w="9525">
            <a:noFill/>
            <a:miter lim="800000"/>
            <a:headEnd/>
            <a:tailEnd/>
          </a:ln>
        </p:spPr>
        <p:txBody>
          <a:bodyPr wrap="none" lIns="90000" tIns="46800" rIns="90000" bIns="46800" anchor="ctr">
            <a:spAutoFit/>
          </a:bodyPr>
          <a:lstStyle/>
          <a:p>
            <a:pPr algn="ctr"/>
            <a:r>
              <a:rPr lang="en-US" sz="1200">
                <a:latin typeface="Arial" charset="0"/>
              </a:rPr>
              <a:t>Memory</a:t>
            </a:r>
            <a:endParaRPr lang="en-US" sz="1600">
              <a:latin typeface="Arial" charset="0"/>
            </a:endParaRPr>
          </a:p>
        </p:txBody>
      </p:sp>
      <p:sp>
        <p:nvSpPr>
          <p:cNvPr id="29718" name="Text Box 44"/>
          <p:cNvSpPr txBox="1">
            <a:spLocks noChangeArrowheads="1"/>
          </p:cNvSpPr>
          <p:nvPr/>
        </p:nvSpPr>
        <p:spPr bwMode="auto">
          <a:xfrm>
            <a:off x="606425" y="3810000"/>
            <a:ext cx="688975" cy="457200"/>
          </a:xfrm>
          <a:prstGeom prst="rect">
            <a:avLst/>
          </a:prstGeom>
          <a:noFill/>
          <a:ln w="9525">
            <a:noFill/>
            <a:miter lim="800000"/>
            <a:headEnd/>
            <a:tailEnd/>
          </a:ln>
        </p:spPr>
        <p:txBody>
          <a:bodyPr wrap="none" lIns="90000" tIns="46800" rIns="90000" bIns="46800" anchor="ctr">
            <a:spAutoFit/>
          </a:bodyPr>
          <a:lstStyle/>
          <a:p>
            <a:pPr algn="ctr"/>
            <a:r>
              <a:rPr lang="en-US" sz="1200" dirty="0">
                <a:latin typeface="Arial" charset="0"/>
              </a:rPr>
              <a:t>System</a:t>
            </a:r>
          </a:p>
          <a:p>
            <a:pPr algn="ctr"/>
            <a:r>
              <a:rPr lang="en-US" sz="1200" dirty="0">
                <a:latin typeface="Arial" charset="0"/>
              </a:rPr>
              <a:t>Bus</a:t>
            </a:r>
          </a:p>
        </p:txBody>
      </p:sp>
      <p:sp>
        <p:nvSpPr>
          <p:cNvPr id="29719" name="Text Box 46"/>
          <p:cNvSpPr txBox="1">
            <a:spLocks noChangeArrowheads="1"/>
          </p:cNvSpPr>
          <p:nvPr/>
        </p:nvSpPr>
        <p:spPr bwMode="auto">
          <a:xfrm>
            <a:off x="5907244" y="2315042"/>
            <a:ext cx="725176" cy="402291"/>
          </a:xfrm>
          <a:prstGeom prst="rect">
            <a:avLst/>
          </a:prstGeom>
          <a:noFill/>
          <a:ln w="9525">
            <a:noFill/>
            <a:miter lim="800000"/>
            <a:headEnd/>
            <a:tailEnd/>
          </a:ln>
        </p:spPr>
        <p:txBody>
          <a:bodyPr wrap="none" lIns="90000" tIns="46800" rIns="90000" bIns="46800" anchor="ctr">
            <a:spAutoFit/>
          </a:bodyPr>
          <a:lstStyle/>
          <a:p>
            <a:pPr algn="ctr"/>
            <a:r>
              <a:rPr lang="en-US" sz="2000" dirty="0">
                <a:solidFill>
                  <a:schemeClr val="bg1"/>
                </a:solidFill>
                <a:latin typeface="Arial" charset="0"/>
              </a:rPr>
              <a:t>CPU</a:t>
            </a:r>
            <a:endParaRPr lang="en-US" sz="1600" dirty="0">
              <a:solidFill>
                <a:schemeClr val="bg1"/>
              </a:solidFill>
              <a:latin typeface="Arial" charset="0"/>
            </a:endParaRPr>
          </a:p>
        </p:txBody>
      </p:sp>
      <p:sp>
        <p:nvSpPr>
          <p:cNvPr id="24" name="Slide Number Placeholder 3"/>
          <p:cNvSpPr>
            <a:spLocks noGrp="1"/>
          </p:cNvSpPr>
          <p:nvPr>
            <p:ph type="sldNum" sz="quarter" idx="4"/>
          </p:nvPr>
        </p:nvSpPr>
        <p:spPr>
          <a:xfrm>
            <a:off x="7620000" y="6248400"/>
            <a:ext cx="609600" cy="457200"/>
          </a:xfrm>
        </p:spPr>
        <p:txBody>
          <a:bodyPr/>
          <a:lstStyle/>
          <a:p>
            <a:pPr>
              <a:defRPr/>
            </a:pPr>
            <a:fld id="{9780756C-F960-4117-80AF-EA23FC974A5B}"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val 35" descr="50%"/>
          <p:cNvSpPr>
            <a:spLocks noChangeArrowheads="1"/>
          </p:cNvSpPr>
          <p:nvPr/>
        </p:nvSpPr>
        <p:spPr bwMode="auto">
          <a:xfrm>
            <a:off x="3886200" y="2057400"/>
            <a:ext cx="4724400" cy="4648200"/>
          </a:xfrm>
          <a:prstGeom prst="ellipse">
            <a:avLst/>
          </a:prstGeom>
          <a:pattFill prst="pct50">
            <a:fgClr>
              <a:schemeClr val="tx1"/>
            </a:fgClr>
            <a:bgClr>
              <a:schemeClr val="bg1"/>
            </a:bgClr>
          </a:pattFill>
          <a:ln w="9525">
            <a:solidFill>
              <a:schemeClr val="tx1"/>
            </a:solidFill>
            <a:round/>
            <a:headEnd/>
            <a:tailEnd/>
          </a:ln>
        </p:spPr>
        <p:txBody>
          <a:bodyPr wrap="none" lIns="90000" tIns="46800" rIns="90000" bIns="46800" anchor="ctr"/>
          <a:lstStyle/>
          <a:p>
            <a:endParaRPr lang="en-US"/>
          </a:p>
        </p:txBody>
      </p:sp>
      <p:sp>
        <p:nvSpPr>
          <p:cNvPr id="30723" name="Oval 40"/>
          <p:cNvSpPr>
            <a:spLocks noChangeArrowheads="1"/>
          </p:cNvSpPr>
          <p:nvPr/>
        </p:nvSpPr>
        <p:spPr bwMode="auto">
          <a:xfrm>
            <a:off x="5410200" y="3581400"/>
            <a:ext cx="1828800" cy="1828800"/>
          </a:xfrm>
          <a:prstGeom prst="ellipse">
            <a:avLst/>
          </a:prstGeom>
          <a:solidFill>
            <a:schemeClr val="bg1"/>
          </a:solidFill>
          <a:ln w="9525">
            <a:solidFill>
              <a:schemeClr val="tx1"/>
            </a:solidFill>
            <a:round/>
            <a:headEnd/>
            <a:tailEnd/>
          </a:ln>
        </p:spPr>
        <p:txBody>
          <a:bodyPr wrap="none" lIns="90000" tIns="46800" rIns="90000" bIns="46800" anchor="ctr"/>
          <a:lstStyle/>
          <a:p>
            <a:endParaRPr lang="en-US"/>
          </a:p>
        </p:txBody>
      </p:sp>
      <p:sp>
        <p:nvSpPr>
          <p:cNvPr id="30724" name="Rectangle 2"/>
          <p:cNvSpPr>
            <a:spLocks noGrp="1" noChangeArrowheads="1"/>
          </p:cNvSpPr>
          <p:nvPr>
            <p:ph type="title"/>
          </p:nvPr>
        </p:nvSpPr>
        <p:spPr>
          <a:noFill/>
          <a:ln cap="flat">
            <a:solidFill>
              <a:schemeClr val="tx1"/>
            </a:solidFill>
          </a:ln>
        </p:spPr>
        <p:txBody>
          <a:bodyPr lIns="90000" tIns="46800" rIns="90000" bIns="46800"/>
          <a:lstStyle/>
          <a:p>
            <a:r>
              <a:rPr lang="en-GB"/>
              <a:t>Structure - The Control Unit</a:t>
            </a:r>
          </a:p>
        </p:txBody>
      </p:sp>
      <p:sp>
        <p:nvSpPr>
          <p:cNvPr id="30725" name="Oval 36"/>
          <p:cNvSpPr>
            <a:spLocks noChangeArrowheads="1"/>
          </p:cNvSpPr>
          <p:nvPr/>
        </p:nvSpPr>
        <p:spPr bwMode="auto">
          <a:xfrm>
            <a:off x="4648200" y="2743200"/>
            <a:ext cx="1507976" cy="1371600"/>
          </a:xfrm>
          <a:prstGeom prst="ellipse">
            <a:avLst/>
          </a:prstGeom>
          <a:solidFill>
            <a:schemeClr val="bg1"/>
          </a:solidFill>
          <a:ln w="9525">
            <a:solidFill>
              <a:schemeClr val="tx1"/>
            </a:solidFill>
            <a:round/>
            <a:headEnd/>
            <a:tailEnd/>
          </a:ln>
        </p:spPr>
        <p:txBody>
          <a:bodyPr wrap="none" lIns="90000" tIns="46800" rIns="90000" bIns="46800" anchor="ctr"/>
          <a:lstStyle/>
          <a:p>
            <a:endParaRPr lang="en-US"/>
          </a:p>
        </p:txBody>
      </p:sp>
      <p:sp>
        <p:nvSpPr>
          <p:cNvPr id="30726" name="Oval 37"/>
          <p:cNvSpPr>
            <a:spLocks noChangeArrowheads="1"/>
          </p:cNvSpPr>
          <p:nvPr/>
        </p:nvSpPr>
        <p:spPr bwMode="auto">
          <a:xfrm>
            <a:off x="76200" y="2971800"/>
            <a:ext cx="1981200" cy="2057400"/>
          </a:xfrm>
          <a:prstGeom prst="ellipse">
            <a:avLst/>
          </a:prstGeom>
          <a:noFill/>
          <a:ln w="9525">
            <a:solidFill>
              <a:schemeClr val="tx1"/>
            </a:solidFill>
            <a:round/>
            <a:headEnd/>
            <a:tailEnd/>
          </a:ln>
        </p:spPr>
        <p:txBody>
          <a:bodyPr wrap="none" lIns="90000" tIns="46800" rIns="90000" bIns="46800" anchor="ctr"/>
          <a:lstStyle/>
          <a:p>
            <a:endParaRPr lang="en-US"/>
          </a:p>
        </p:txBody>
      </p:sp>
      <p:sp>
        <p:nvSpPr>
          <p:cNvPr id="30727" name="Oval 39"/>
          <p:cNvSpPr>
            <a:spLocks noChangeArrowheads="1"/>
          </p:cNvSpPr>
          <p:nvPr/>
        </p:nvSpPr>
        <p:spPr bwMode="auto">
          <a:xfrm>
            <a:off x="5715000" y="5029200"/>
            <a:ext cx="1371600" cy="1371600"/>
          </a:xfrm>
          <a:prstGeom prst="ellipse">
            <a:avLst/>
          </a:prstGeom>
          <a:solidFill>
            <a:schemeClr val="bg1"/>
          </a:solidFill>
          <a:ln w="9525">
            <a:solidFill>
              <a:schemeClr val="tx1"/>
            </a:solidFill>
            <a:round/>
            <a:headEnd/>
            <a:tailEnd/>
          </a:ln>
        </p:spPr>
        <p:txBody>
          <a:bodyPr wrap="none" lIns="90000" tIns="46800" rIns="90000" bIns="46800" anchor="ctr"/>
          <a:lstStyle/>
          <a:p>
            <a:endParaRPr lang="en-US"/>
          </a:p>
        </p:txBody>
      </p:sp>
      <p:sp>
        <p:nvSpPr>
          <p:cNvPr id="30728" name="Text Box 41"/>
          <p:cNvSpPr txBox="1">
            <a:spLocks noChangeArrowheads="1"/>
          </p:cNvSpPr>
          <p:nvPr/>
        </p:nvSpPr>
        <p:spPr bwMode="auto">
          <a:xfrm>
            <a:off x="763588" y="3016250"/>
            <a:ext cx="608012" cy="336550"/>
          </a:xfrm>
          <a:prstGeom prst="rect">
            <a:avLst/>
          </a:prstGeom>
          <a:noFill/>
          <a:ln w="9525">
            <a:noFill/>
            <a:miter lim="800000"/>
            <a:headEnd/>
            <a:tailEnd/>
          </a:ln>
        </p:spPr>
        <p:txBody>
          <a:bodyPr wrap="none" lIns="90000" tIns="46800" rIns="90000" bIns="46800">
            <a:spAutoFit/>
          </a:bodyPr>
          <a:lstStyle/>
          <a:p>
            <a:r>
              <a:rPr lang="en-GB" sz="1600">
                <a:latin typeface="Arial" charset="0"/>
              </a:rPr>
              <a:t>CPU</a:t>
            </a:r>
            <a:endParaRPr lang="en-GB"/>
          </a:p>
        </p:txBody>
      </p:sp>
      <p:sp>
        <p:nvSpPr>
          <p:cNvPr id="30729" name="Text Box 43"/>
          <p:cNvSpPr txBox="1">
            <a:spLocks noChangeArrowheads="1"/>
          </p:cNvSpPr>
          <p:nvPr/>
        </p:nvSpPr>
        <p:spPr bwMode="auto">
          <a:xfrm>
            <a:off x="5942013" y="5362575"/>
            <a:ext cx="915987" cy="581025"/>
          </a:xfrm>
          <a:prstGeom prst="rect">
            <a:avLst/>
          </a:prstGeom>
          <a:noFill/>
          <a:ln w="9525">
            <a:noFill/>
            <a:miter lim="800000"/>
            <a:headEnd/>
            <a:tailEnd/>
          </a:ln>
        </p:spPr>
        <p:txBody>
          <a:bodyPr wrap="none" lIns="90000" tIns="46800" rIns="90000" bIns="46800">
            <a:spAutoFit/>
          </a:bodyPr>
          <a:lstStyle/>
          <a:p>
            <a:r>
              <a:rPr lang="en-GB" sz="1600">
                <a:latin typeface="Arial" charset="0"/>
              </a:rPr>
              <a:t>Control</a:t>
            </a:r>
          </a:p>
          <a:p>
            <a:r>
              <a:rPr lang="en-GB" sz="1600">
                <a:latin typeface="Arial" charset="0"/>
              </a:rPr>
              <a:t>Memory</a:t>
            </a:r>
          </a:p>
        </p:txBody>
      </p:sp>
      <p:sp>
        <p:nvSpPr>
          <p:cNvPr id="30730" name="Text Box 44"/>
          <p:cNvSpPr txBox="1">
            <a:spLocks noChangeArrowheads="1"/>
          </p:cNvSpPr>
          <p:nvPr/>
        </p:nvSpPr>
        <p:spPr bwMode="auto">
          <a:xfrm>
            <a:off x="5672138" y="4067175"/>
            <a:ext cx="1490662" cy="825500"/>
          </a:xfrm>
          <a:prstGeom prst="rect">
            <a:avLst/>
          </a:prstGeom>
          <a:noFill/>
          <a:ln w="9525">
            <a:noFill/>
            <a:miter lim="800000"/>
            <a:headEnd/>
            <a:tailEnd/>
          </a:ln>
        </p:spPr>
        <p:txBody>
          <a:bodyPr wrap="none" lIns="90000" tIns="46800" rIns="90000" bIns="46800">
            <a:spAutoFit/>
          </a:bodyPr>
          <a:lstStyle/>
          <a:p>
            <a:r>
              <a:rPr lang="en-GB" sz="1600">
                <a:latin typeface="Arial" charset="0"/>
              </a:rPr>
              <a:t>Control Unit </a:t>
            </a:r>
          </a:p>
          <a:p>
            <a:r>
              <a:rPr lang="en-GB" sz="1600">
                <a:latin typeface="Arial" charset="0"/>
              </a:rPr>
              <a:t>Registers and </a:t>
            </a:r>
          </a:p>
          <a:p>
            <a:r>
              <a:rPr lang="en-GB" sz="1600">
                <a:latin typeface="Arial" charset="0"/>
              </a:rPr>
              <a:t>Decoders</a:t>
            </a:r>
          </a:p>
        </p:txBody>
      </p:sp>
      <p:sp>
        <p:nvSpPr>
          <p:cNvPr id="30731" name="Line 45"/>
          <p:cNvSpPr>
            <a:spLocks noChangeShapeType="1"/>
          </p:cNvSpPr>
          <p:nvPr/>
        </p:nvSpPr>
        <p:spPr bwMode="auto">
          <a:xfrm flipV="1">
            <a:off x="1524000" y="2209800"/>
            <a:ext cx="3886200" cy="1371600"/>
          </a:xfrm>
          <a:prstGeom prst="line">
            <a:avLst/>
          </a:prstGeom>
          <a:noFill/>
          <a:ln w="9525">
            <a:solidFill>
              <a:schemeClr val="tx1"/>
            </a:solidFill>
            <a:round/>
            <a:headEnd/>
            <a:tailEnd/>
          </a:ln>
        </p:spPr>
        <p:txBody>
          <a:bodyPr wrap="none" lIns="90000" tIns="46800" rIns="90000" bIns="46800" anchor="ctr"/>
          <a:lstStyle/>
          <a:p>
            <a:endParaRPr lang="en-US"/>
          </a:p>
        </p:txBody>
      </p:sp>
      <p:sp>
        <p:nvSpPr>
          <p:cNvPr id="30732" name="Line 46"/>
          <p:cNvSpPr>
            <a:spLocks noChangeShapeType="1"/>
          </p:cNvSpPr>
          <p:nvPr/>
        </p:nvSpPr>
        <p:spPr bwMode="auto">
          <a:xfrm>
            <a:off x="1524000" y="4343400"/>
            <a:ext cx="3733800" cy="2133600"/>
          </a:xfrm>
          <a:prstGeom prst="line">
            <a:avLst/>
          </a:prstGeom>
          <a:noFill/>
          <a:ln w="9525">
            <a:solidFill>
              <a:schemeClr val="tx1"/>
            </a:solidFill>
            <a:round/>
            <a:headEnd/>
            <a:tailEnd/>
          </a:ln>
        </p:spPr>
        <p:txBody>
          <a:bodyPr wrap="none" lIns="90000" tIns="46800" rIns="90000" bIns="46800" anchor="ctr"/>
          <a:lstStyle/>
          <a:p>
            <a:endParaRPr lang="en-US"/>
          </a:p>
        </p:txBody>
      </p:sp>
      <p:sp>
        <p:nvSpPr>
          <p:cNvPr id="30733" name="Text Box 47"/>
          <p:cNvSpPr txBox="1">
            <a:spLocks noChangeArrowheads="1"/>
          </p:cNvSpPr>
          <p:nvPr/>
        </p:nvSpPr>
        <p:spPr bwMode="auto">
          <a:xfrm>
            <a:off x="4829175" y="3168650"/>
            <a:ext cx="1250950" cy="581025"/>
          </a:xfrm>
          <a:prstGeom prst="rect">
            <a:avLst/>
          </a:prstGeom>
          <a:noFill/>
          <a:ln w="9525">
            <a:noFill/>
            <a:miter lim="800000"/>
            <a:headEnd/>
            <a:tailEnd/>
          </a:ln>
        </p:spPr>
        <p:txBody>
          <a:bodyPr wrap="none" lIns="90000" tIns="46800" rIns="90000" bIns="46800">
            <a:spAutoFit/>
          </a:bodyPr>
          <a:lstStyle/>
          <a:p>
            <a:r>
              <a:rPr lang="en-GB" sz="1600" dirty="0">
                <a:latin typeface="Arial" charset="0"/>
              </a:rPr>
              <a:t>Sequencing</a:t>
            </a:r>
          </a:p>
          <a:p>
            <a:r>
              <a:rPr lang="en-GB" sz="1600" dirty="0">
                <a:latin typeface="Arial" charset="0"/>
              </a:rPr>
              <a:t>Login</a:t>
            </a:r>
          </a:p>
        </p:txBody>
      </p:sp>
      <p:sp>
        <p:nvSpPr>
          <p:cNvPr id="30734" name="Oval 48"/>
          <p:cNvSpPr>
            <a:spLocks noChangeArrowheads="1"/>
          </p:cNvSpPr>
          <p:nvPr/>
        </p:nvSpPr>
        <p:spPr bwMode="auto">
          <a:xfrm>
            <a:off x="1219200" y="3581400"/>
            <a:ext cx="685800" cy="762000"/>
          </a:xfrm>
          <a:prstGeom prst="ellipse">
            <a:avLst/>
          </a:prstGeom>
          <a:noFill/>
          <a:ln w="9525">
            <a:solidFill>
              <a:schemeClr val="tx1"/>
            </a:solidFill>
            <a:round/>
            <a:headEnd/>
            <a:tailEnd/>
          </a:ln>
        </p:spPr>
        <p:txBody>
          <a:bodyPr wrap="none" lIns="90000" tIns="46800" rIns="90000" bIns="46800" anchor="ctr"/>
          <a:lstStyle/>
          <a:p>
            <a:endParaRPr lang="en-US"/>
          </a:p>
        </p:txBody>
      </p:sp>
      <p:sp>
        <p:nvSpPr>
          <p:cNvPr id="30735" name="Text Box 49"/>
          <p:cNvSpPr txBox="1">
            <a:spLocks noChangeArrowheads="1"/>
          </p:cNvSpPr>
          <p:nvPr/>
        </p:nvSpPr>
        <p:spPr bwMode="auto">
          <a:xfrm>
            <a:off x="1246188" y="3719513"/>
            <a:ext cx="669925" cy="457200"/>
          </a:xfrm>
          <a:prstGeom prst="rect">
            <a:avLst/>
          </a:prstGeom>
          <a:noFill/>
          <a:ln w="9525">
            <a:noFill/>
            <a:miter lim="800000"/>
            <a:headEnd/>
            <a:tailEnd/>
          </a:ln>
        </p:spPr>
        <p:txBody>
          <a:bodyPr wrap="none" lIns="90000" tIns="46800" rIns="90000" bIns="46800" anchor="ctr">
            <a:spAutoFit/>
          </a:bodyPr>
          <a:lstStyle/>
          <a:p>
            <a:pPr algn="ctr"/>
            <a:r>
              <a:rPr lang="en-US" sz="1200">
                <a:latin typeface="Arial" charset="0"/>
              </a:rPr>
              <a:t>Control</a:t>
            </a:r>
          </a:p>
          <a:p>
            <a:pPr algn="ctr"/>
            <a:r>
              <a:rPr lang="en-US" sz="1200">
                <a:latin typeface="Arial" charset="0"/>
              </a:rPr>
              <a:t>Unit</a:t>
            </a:r>
            <a:endParaRPr lang="en-US" sz="1600">
              <a:latin typeface="Arial" charset="0"/>
            </a:endParaRPr>
          </a:p>
        </p:txBody>
      </p:sp>
      <p:sp>
        <p:nvSpPr>
          <p:cNvPr id="30736" name="Oval 50"/>
          <p:cNvSpPr>
            <a:spLocks noChangeArrowheads="1"/>
          </p:cNvSpPr>
          <p:nvPr/>
        </p:nvSpPr>
        <p:spPr bwMode="auto">
          <a:xfrm>
            <a:off x="304800" y="3276600"/>
            <a:ext cx="609600" cy="609600"/>
          </a:xfrm>
          <a:prstGeom prst="ellipse">
            <a:avLst/>
          </a:prstGeom>
          <a:noFill/>
          <a:ln w="9525">
            <a:solidFill>
              <a:schemeClr val="tx1"/>
            </a:solidFill>
            <a:round/>
            <a:headEnd/>
            <a:tailEnd/>
          </a:ln>
        </p:spPr>
        <p:txBody>
          <a:bodyPr wrap="none" lIns="90000" tIns="46800" rIns="90000" bIns="46800" anchor="ctr"/>
          <a:lstStyle/>
          <a:p>
            <a:pPr algn="ctr"/>
            <a:r>
              <a:rPr lang="en-US" sz="1200">
                <a:latin typeface="Arial" charset="0"/>
              </a:rPr>
              <a:t>ALU</a:t>
            </a:r>
            <a:endParaRPr lang="en-US" sz="1600">
              <a:latin typeface="Arial" charset="0"/>
            </a:endParaRPr>
          </a:p>
        </p:txBody>
      </p:sp>
      <p:sp>
        <p:nvSpPr>
          <p:cNvPr id="30737" name="Oval 51"/>
          <p:cNvSpPr>
            <a:spLocks noChangeArrowheads="1"/>
          </p:cNvSpPr>
          <p:nvPr/>
        </p:nvSpPr>
        <p:spPr bwMode="auto">
          <a:xfrm>
            <a:off x="381000" y="4191000"/>
            <a:ext cx="685800" cy="685800"/>
          </a:xfrm>
          <a:prstGeom prst="ellipse">
            <a:avLst/>
          </a:prstGeom>
          <a:noFill/>
          <a:ln w="9525">
            <a:solidFill>
              <a:schemeClr val="tx1"/>
            </a:solidFill>
            <a:round/>
            <a:headEnd/>
            <a:tailEnd/>
          </a:ln>
        </p:spPr>
        <p:txBody>
          <a:bodyPr wrap="none" lIns="90000" tIns="46800" rIns="90000" bIns="46800" anchor="ctr"/>
          <a:lstStyle/>
          <a:p>
            <a:endParaRPr lang="en-US"/>
          </a:p>
        </p:txBody>
      </p:sp>
      <p:sp>
        <p:nvSpPr>
          <p:cNvPr id="30738" name="Oval 52"/>
          <p:cNvSpPr>
            <a:spLocks noChangeArrowheads="1"/>
          </p:cNvSpPr>
          <p:nvPr/>
        </p:nvSpPr>
        <p:spPr bwMode="auto">
          <a:xfrm>
            <a:off x="609600" y="3581400"/>
            <a:ext cx="685800" cy="762000"/>
          </a:xfrm>
          <a:prstGeom prst="ellipse">
            <a:avLst/>
          </a:prstGeom>
          <a:noFill/>
          <a:ln w="9525">
            <a:solidFill>
              <a:schemeClr val="tx1"/>
            </a:solidFill>
            <a:round/>
            <a:headEnd/>
            <a:tailEnd/>
          </a:ln>
        </p:spPr>
        <p:txBody>
          <a:bodyPr wrap="none" lIns="90000" tIns="46800" rIns="90000" bIns="46800" anchor="ctr"/>
          <a:lstStyle/>
          <a:p>
            <a:endParaRPr lang="en-US"/>
          </a:p>
        </p:txBody>
      </p:sp>
      <p:sp>
        <p:nvSpPr>
          <p:cNvPr id="30739" name="Text Box 53"/>
          <p:cNvSpPr txBox="1">
            <a:spLocks noChangeArrowheads="1"/>
          </p:cNvSpPr>
          <p:nvPr/>
        </p:nvSpPr>
        <p:spPr bwMode="auto">
          <a:xfrm>
            <a:off x="338138" y="4373563"/>
            <a:ext cx="822325" cy="274637"/>
          </a:xfrm>
          <a:prstGeom prst="rect">
            <a:avLst/>
          </a:prstGeom>
          <a:noFill/>
          <a:ln w="9525">
            <a:noFill/>
            <a:miter lim="800000"/>
            <a:headEnd/>
            <a:tailEnd/>
          </a:ln>
        </p:spPr>
        <p:txBody>
          <a:bodyPr wrap="none" lIns="90000" tIns="46800" rIns="90000" bIns="46800" anchor="ctr">
            <a:spAutoFit/>
          </a:bodyPr>
          <a:lstStyle/>
          <a:p>
            <a:pPr algn="ctr"/>
            <a:r>
              <a:rPr lang="en-US" sz="1200" dirty="0">
                <a:latin typeface="Arial" charset="0"/>
              </a:rPr>
              <a:t>Registers</a:t>
            </a:r>
            <a:endParaRPr lang="en-US" sz="1600" dirty="0">
              <a:latin typeface="Arial" charset="0"/>
            </a:endParaRPr>
          </a:p>
        </p:txBody>
      </p:sp>
      <p:sp>
        <p:nvSpPr>
          <p:cNvPr id="30740" name="Text Box 54"/>
          <p:cNvSpPr txBox="1">
            <a:spLocks noChangeArrowheads="1"/>
          </p:cNvSpPr>
          <p:nvPr/>
        </p:nvSpPr>
        <p:spPr bwMode="auto">
          <a:xfrm>
            <a:off x="609600" y="3810000"/>
            <a:ext cx="687388" cy="457200"/>
          </a:xfrm>
          <a:prstGeom prst="rect">
            <a:avLst/>
          </a:prstGeom>
          <a:noFill/>
          <a:ln w="9525">
            <a:noFill/>
            <a:miter lim="800000"/>
            <a:headEnd/>
            <a:tailEnd/>
          </a:ln>
        </p:spPr>
        <p:txBody>
          <a:bodyPr wrap="none" lIns="90000" tIns="46800" rIns="90000" bIns="46800" anchor="ctr">
            <a:spAutoFit/>
          </a:bodyPr>
          <a:lstStyle/>
          <a:p>
            <a:pPr algn="ctr"/>
            <a:r>
              <a:rPr lang="en-US" sz="1200">
                <a:latin typeface="Arial" charset="0"/>
              </a:rPr>
              <a:t>Internal</a:t>
            </a:r>
          </a:p>
          <a:p>
            <a:pPr algn="ctr"/>
            <a:r>
              <a:rPr lang="en-US" sz="1200">
                <a:latin typeface="Arial" charset="0"/>
              </a:rPr>
              <a:t>Bus</a:t>
            </a:r>
          </a:p>
        </p:txBody>
      </p:sp>
      <p:sp>
        <p:nvSpPr>
          <p:cNvPr id="30741" name="Text Box 55"/>
          <p:cNvSpPr txBox="1">
            <a:spLocks noChangeArrowheads="1"/>
          </p:cNvSpPr>
          <p:nvPr/>
        </p:nvSpPr>
        <p:spPr bwMode="auto">
          <a:xfrm>
            <a:off x="5404846" y="2283292"/>
            <a:ext cx="1536296" cy="402291"/>
          </a:xfrm>
          <a:prstGeom prst="rect">
            <a:avLst/>
          </a:prstGeom>
          <a:noFill/>
          <a:ln w="9525">
            <a:noFill/>
            <a:miter lim="800000"/>
            <a:headEnd/>
            <a:tailEnd/>
          </a:ln>
        </p:spPr>
        <p:txBody>
          <a:bodyPr wrap="none" lIns="90000" tIns="46800" rIns="90000" bIns="46800" anchor="ctr">
            <a:spAutoFit/>
          </a:bodyPr>
          <a:lstStyle/>
          <a:p>
            <a:pPr algn="ctr">
              <a:spcBef>
                <a:spcPct val="50000"/>
              </a:spcBef>
            </a:pPr>
            <a:r>
              <a:rPr lang="en-US" sz="2000" dirty="0">
                <a:solidFill>
                  <a:schemeClr val="bg1"/>
                </a:solidFill>
                <a:latin typeface="Arial" charset="0"/>
              </a:rPr>
              <a:t>Control Unit</a:t>
            </a:r>
            <a:endParaRPr lang="en-US" sz="1600" dirty="0">
              <a:solidFill>
                <a:schemeClr val="bg1"/>
              </a:solidFill>
              <a:latin typeface="Arial" charset="0"/>
            </a:endParaRPr>
          </a:p>
        </p:txBody>
      </p:sp>
      <p:sp>
        <p:nvSpPr>
          <p:cNvPr id="22" name="Slide Number Placeholder 3"/>
          <p:cNvSpPr>
            <a:spLocks noGrp="1"/>
          </p:cNvSpPr>
          <p:nvPr>
            <p:ph type="sldNum" sz="quarter" idx="4"/>
          </p:nvPr>
        </p:nvSpPr>
        <p:spPr>
          <a:xfrm>
            <a:off x="7620000" y="6248400"/>
            <a:ext cx="609600" cy="457200"/>
          </a:xfrm>
        </p:spPr>
        <p:txBody>
          <a:bodyPr/>
          <a:lstStyle/>
          <a:p>
            <a:pPr>
              <a:defRPr/>
            </a:pPr>
            <a:fld id="{9780756C-F960-4117-80AF-EA23FC974A5B}"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dirty="0"/>
              <a:t>Bits and Bytes</a:t>
            </a:r>
          </a:p>
        </p:txBody>
      </p:sp>
      <p:sp>
        <p:nvSpPr>
          <p:cNvPr id="9220" name="Rectangle 3"/>
          <p:cNvSpPr>
            <a:spLocks noGrp="1" noChangeArrowheads="1"/>
          </p:cNvSpPr>
          <p:nvPr>
            <p:ph type="body" idx="1"/>
          </p:nvPr>
        </p:nvSpPr>
        <p:spPr>
          <a:xfrm>
            <a:off x="304800" y="1143000"/>
            <a:ext cx="7315200" cy="2133600"/>
          </a:xfrm>
        </p:spPr>
        <p:txBody>
          <a:bodyPr/>
          <a:lstStyle/>
          <a:p>
            <a:r>
              <a:rPr lang="en-US" dirty="0"/>
              <a:t>Binary numbers are made of bits</a:t>
            </a:r>
          </a:p>
          <a:p>
            <a:r>
              <a:rPr lang="en-US" dirty="0"/>
              <a:t>Bit represents a switch</a:t>
            </a:r>
          </a:p>
          <a:p>
            <a:r>
              <a:rPr lang="en-US" dirty="0"/>
              <a:t>A byte is 8 bits</a:t>
            </a:r>
          </a:p>
          <a:p>
            <a:r>
              <a:rPr lang="en-US" dirty="0"/>
              <a:t>Byte represents one character</a:t>
            </a:r>
          </a:p>
        </p:txBody>
      </p:sp>
      <p:pic>
        <p:nvPicPr>
          <p:cNvPr id="9221" name="Picture 4" descr="byte"/>
          <p:cNvPicPr>
            <a:picLocks noChangeAspect="1" noChangeArrowheads="1"/>
          </p:cNvPicPr>
          <p:nvPr/>
        </p:nvPicPr>
        <p:blipFill>
          <a:blip r:embed="rId2" cstate="print"/>
          <a:srcRect/>
          <a:stretch>
            <a:fillRect/>
          </a:stretch>
        </p:blipFill>
        <p:spPr bwMode="auto">
          <a:xfrm>
            <a:off x="228600" y="3505200"/>
            <a:ext cx="7315200" cy="1135063"/>
          </a:xfrm>
          <a:prstGeom prst="rect">
            <a:avLst/>
          </a:prstGeom>
          <a:noFill/>
          <a:ln w="9525">
            <a:noFill/>
            <a:miter lim="800000"/>
            <a:headEnd/>
            <a:tailEnd/>
          </a:ln>
        </p:spPr>
      </p:pic>
      <p:pic>
        <p:nvPicPr>
          <p:cNvPr id="7" name="Picture 5"/>
          <p:cNvPicPr>
            <a:picLocks noChangeAspect="1" noChangeArrowheads="1"/>
          </p:cNvPicPr>
          <p:nvPr/>
        </p:nvPicPr>
        <p:blipFill>
          <a:blip r:embed="rId3" cstate="print"/>
          <a:srcRect/>
          <a:stretch>
            <a:fillRect/>
          </a:stretch>
        </p:blipFill>
        <p:spPr bwMode="auto">
          <a:xfrm>
            <a:off x="1752600" y="4724400"/>
            <a:ext cx="3962400" cy="1981200"/>
          </a:xfrm>
          <a:prstGeom prst="rect">
            <a:avLst/>
          </a:prstGeom>
          <a:noFill/>
          <a:ln w="9525">
            <a:noFill/>
            <a:miter lim="800000"/>
            <a:headEnd/>
            <a:tailEnd/>
          </a:ln>
        </p:spPr>
      </p:pic>
      <p:pic>
        <p:nvPicPr>
          <p:cNvPr id="4098" name="Picture 2"/>
          <p:cNvPicPr>
            <a:picLocks noChangeAspect="1" noChangeArrowheads="1"/>
          </p:cNvPicPr>
          <p:nvPr/>
        </p:nvPicPr>
        <p:blipFill>
          <a:blip r:embed="rId4" cstate="print"/>
          <a:srcRect/>
          <a:stretch>
            <a:fillRect/>
          </a:stretch>
        </p:blipFill>
        <p:spPr bwMode="auto">
          <a:xfrm>
            <a:off x="6324600" y="1219199"/>
            <a:ext cx="1371600" cy="2185639"/>
          </a:xfrm>
          <a:prstGeom prst="rect">
            <a:avLst/>
          </a:prstGeom>
          <a:noFill/>
          <a:ln w="9525">
            <a:noFill/>
            <a:miter lim="800000"/>
            <a:headEnd/>
            <a:tailEnd/>
          </a:ln>
        </p:spPr>
      </p:pic>
      <p:sp>
        <p:nvSpPr>
          <p:cNvPr id="8"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228600"/>
            <a:ext cx="7162800" cy="911225"/>
          </a:xfrm>
        </p:spPr>
        <p:txBody>
          <a:bodyPr/>
          <a:lstStyle/>
          <a:p>
            <a:pPr eaLnBrk="1" hangingPunct="1"/>
            <a:r>
              <a:rPr lang="en-US" dirty="0"/>
              <a:t>CPU</a:t>
            </a:r>
          </a:p>
        </p:txBody>
      </p:sp>
      <p:sp>
        <p:nvSpPr>
          <p:cNvPr id="12292" name="Rectangle 3"/>
          <p:cNvSpPr>
            <a:spLocks noGrp="1" noChangeArrowheads="1"/>
          </p:cNvSpPr>
          <p:nvPr>
            <p:ph type="body" idx="1"/>
          </p:nvPr>
        </p:nvSpPr>
        <p:spPr>
          <a:xfrm>
            <a:off x="304800" y="1219200"/>
            <a:ext cx="7315200" cy="5334000"/>
          </a:xfrm>
        </p:spPr>
        <p:txBody>
          <a:bodyPr/>
          <a:lstStyle/>
          <a:p>
            <a:r>
              <a:rPr lang="en-US" dirty="0"/>
              <a:t>Central Processing Unit</a:t>
            </a:r>
          </a:p>
          <a:p>
            <a:r>
              <a:rPr lang="en-US" dirty="0"/>
              <a:t>Brain of the computer</a:t>
            </a:r>
          </a:p>
          <a:p>
            <a:r>
              <a:rPr lang="en-US" dirty="0"/>
              <a:t>Control unit</a:t>
            </a:r>
          </a:p>
          <a:p>
            <a:pPr lvl="1"/>
            <a:r>
              <a:rPr lang="en-US" dirty="0"/>
              <a:t>Controls resources in computer</a:t>
            </a:r>
          </a:p>
          <a:p>
            <a:pPr lvl="1"/>
            <a:r>
              <a:rPr lang="en-US" dirty="0"/>
              <a:t>Instruction set</a:t>
            </a:r>
          </a:p>
          <a:p>
            <a:r>
              <a:rPr lang="en-US" dirty="0"/>
              <a:t>Arithmetic logic unit</a:t>
            </a:r>
          </a:p>
          <a:p>
            <a:pPr lvl="1"/>
            <a:r>
              <a:rPr lang="en-US" dirty="0"/>
              <a:t>Simple math operations</a:t>
            </a:r>
          </a:p>
          <a:p>
            <a:pPr lvl="1"/>
            <a:r>
              <a:rPr lang="en-US" dirty="0"/>
              <a:t>Comparisons </a:t>
            </a:r>
          </a:p>
          <a:p>
            <a:pPr lvl="1"/>
            <a:r>
              <a:rPr lang="en-US" dirty="0"/>
              <a:t>Logic operations</a:t>
            </a:r>
          </a:p>
          <a:p>
            <a:pPr lvl="1"/>
            <a:r>
              <a:rPr lang="en-US" dirty="0"/>
              <a:t>Registers</a:t>
            </a:r>
          </a:p>
        </p:txBody>
      </p:sp>
      <p:sp>
        <p:nvSpPr>
          <p:cNvPr id="8"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of CPU</a:t>
            </a:r>
          </a:p>
        </p:txBody>
      </p:sp>
      <p:sp>
        <p:nvSpPr>
          <p:cNvPr id="3" name="Content Placeholder 2"/>
          <p:cNvSpPr>
            <a:spLocks noGrp="1"/>
          </p:cNvSpPr>
          <p:nvPr>
            <p:ph idx="1"/>
          </p:nvPr>
        </p:nvSpPr>
        <p:spPr>
          <a:xfrm>
            <a:off x="304800" y="1219201"/>
            <a:ext cx="4419600" cy="2971800"/>
          </a:xfrm>
        </p:spPr>
        <p:txBody>
          <a:bodyPr/>
          <a:lstStyle/>
          <a:p>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457200" y="1142999"/>
            <a:ext cx="7391400" cy="5410201"/>
          </a:xfrm>
          <a:prstGeom prst="rect">
            <a:avLst/>
          </a:prstGeom>
          <a:noFill/>
          <a:ln w="9525">
            <a:noFill/>
            <a:miter lim="800000"/>
            <a:headEnd/>
            <a:tailEnd/>
          </a:ln>
        </p:spPr>
      </p:pic>
      <p:sp>
        <p:nvSpPr>
          <p:cNvPr id="6"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228600"/>
            <a:ext cx="7162800" cy="911225"/>
          </a:xfrm>
        </p:spPr>
        <p:txBody>
          <a:bodyPr/>
          <a:lstStyle/>
          <a:p>
            <a:pPr eaLnBrk="1" hangingPunct="1"/>
            <a:r>
              <a:rPr lang="en-US" dirty="0"/>
              <a:t>ALU Operations</a:t>
            </a:r>
          </a:p>
        </p:txBody>
      </p:sp>
      <p:sp>
        <p:nvSpPr>
          <p:cNvPr id="12292" name="Rectangle 3"/>
          <p:cNvSpPr>
            <a:spLocks noGrp="1" noChangeArrowheads="1"/>
          </p:cNvSpPr>
          <p:nvPr>
            <p:ph type="body" idx="1"/>
          </p:nvPr>
        </p:nvSpPr>
        <p:spPr>
          <a:xfrm>
            <a:off x="304800" y="1219200"/>
            <a:ext cx="7315200" cy="5334000"/>
          </a:xfrm>
        </p:spPr>
        <p:txBody>
          <a:bodyPr/>
          <a:lstStyle/>
          <a:p>
            <a:r>
              <a:rPr lang="en-US" dirty="0"/>
              <a:t>Registers</a:t>
            </a:r>
          </a:p>
        </p:txBody>
      </p:sp>
      <p:sp>
        <p:nvSpPr>
          <p:cNvPr id="8"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pic>
        <p:nvPicPr>
          <p:cNvPr id="5" name="Picture 4"/>
          <p:cNvPicPr/>
          <p:nvPr/>
        </p:nvPicPr>
        <p:blipFill>
          <a:blip r:embed="rId3" cstate="print"/>
          <a:srcRect/>
          <a:stretch>
            <a:fillRect/>
          </a:stretch>
        </p:blipFill>
        <p:spPr bwMode="auto">
          <a:xfrm>
            <a:off x="533400" y="1219200"/>
            <a:ext cx="7543800" cy="49530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Movement of Instruction and Data</a:t>
            </a:r>
          </a:p>
        </p:txBody>
      </p:sp>
      <p:sp>
        <p:nvSpPr>
          <p:cNvPr id="3" name="Content Placeholder 2"/>
          <p:cNvSpPr>
            <a:spLocks noGrp="1"/>
          </p:cNvSpPr>
          <p:nvPr>
            <p:ph idx="1"/>
          </p:nvPr>
        </p:nvSpPr>
        <p:spPr>
          <a:xfrm>
            <a:off x="304800" y="1219201"/>
            <a:ext cx="8534400" cy="762000"/>
          </a:xfrm>
        </p:spPr>
        <p:txBody>
          <a:bodyPr/>
          <a:lstStyle/>
          <a:p>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609600" y="1219200"/>
            <a:ext cx="7391400" cy="5403050"/>
          </a:xfrm>
          <a:prstGeom prst="rect">
            <a:avLst/>
          </a:prstGeom>
          <a:noFill/>
          <a:ln w="9525">
            <a:noFill/>
            <a:miter lim="800000"/>
            <a:headEnd/>
            <a:tailEnd/>
          </a:ln>
        </p:spPr>
      </p:pic>
      <p:sp>
        <p:nvSpPr>
          <p:cNvPr id="8"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533400" y="228600"/>
            <a:ext cx="7086600" cy="911225"/>
          </a:xfrm>
        </p:spPr>
        <p:txBody>
          <a:bodyPr/>
          <a:lstStyle/>
          <a:p>
            <a:pPr eaLnBrk="1" hangingPunct="1"/>
            <a:r>
              <a:rPr lang="en-US" dirty="0"/>
              <a:t>Machine Cycle</a:t>
            </a:r>
          </a:p>
        </p:txBody>
      </p:sp>
      <p:sp>
        <p:nvSpPr>
          <p:cNvPr id="13316" name="Rectangle 3"/>
          <p:cNvSpPr>
            <a:spLocks noGrp="1" noChangeArrowheads="1"/>
          </p:cNvSpPr>
          <p:nvPr>
            <p:ph type="body" idx="1"/>
          </p:nvPr>
        </p:nvSpPr>
        <p:spPr>
          <a:xfrm>
            <a:off x="304800" y="1219200"/>
            <a:ext cx="8534400" cy="5181600"/>
          </a:xfrm>
        </p:spPr>
        <p:txBody>
          <a:bodyPr/>
          <a:lstStyle/>
          <a:p>
            <a:r>
              <a:rPr lang="en-US" dirty="0"/>
              <a:t>Steps by CPU to process data</a:t>
            </a:r>
          </a:p>
          <a:p>
            <a:r>
              <a:rPr lang="en-US" dirty="0"/>
              <a:t>Instruction cycle</a:t>
            </a:r>
          </a:p>
          <a:p>
            <a:pPr lvl="1"/>
            <a:r>
              <a:rPr lang="en-US" dirty="0"/>
              <a:t>CPU fetches the instruction</a:t>
            </a:r>
          </a:p>
          <a:p>
            <a:pPr lvl="1"/>
            <a:r>
              <a:rPr lang="en-US" dirty="0"/>
              <a:t>Decodes the instruction</a:t>
            </a:r>
          </a:p>
          <a:p>
            <a:r>
              <a:rPr lang="en-US" dirty="0"/>
              <a:t>Execution cycle</a:t>
            </a:r>
          </a:p>
          <a:p>
            <a:pPr lvl="1"/>
            <a:r>
              <a:rPr lang="en-US" dirty="0"/>
              <a:t>CPU performs the instruction</a:t>
            </a:r>
          </a:p>
          <a:p>
            <a:pPr lvl="1"/>
            <a:r>
              <a:rPr lang="en-US" dirty="0"/>
              <a:t>Stores the result (sometimes required)</a:t>
            </a:r>
          </a:p>
          <a:p>
            <a:r>
              <a:rPr lang="en-US" dirty="0"/>
              <a:t>Million Instructions per second (MIPS)</a:t>
            </a:r>
          </a:p>
          <a:p>
            <a:r>
              <a:rPr lang="en-US" dirty="0"/>
              <a:t>Billions of cycles per second (BIPS)</a:t>
            </a:r>
          </a:p>
        </p:txBody>
      </p:sp>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533400" y="228600"/>
            <a:ext cx="7086600" cy="911225"/>
          </a:xfrm>
        </p:spPr>
        <p:txBody>
          <a:bodyPr/>
          <a:lstStyle/>
          <a:p>
            <a:pPr eaLnBrk="1" hangingPunct="1"/>
            <a:r>
              <a:rPr lang="en-US" dirty="0"/>
              <a:t>Machine Cycle</a:t>
            </a:r>
          </a:p>
        </p:txBody>
      </p:sp>
      <p:sp>
        <p:nvSpPr>
          <p:cNvPr id="13316" name="Rectangle 3"/>
          <p:cNvSpPr>
            <a:spLocks noGrp="1" noChangeArrowheads="1"/>
          </p:cNvSpPr>
          <p:nvPr>
            <p:ph type="body" idx="1"/>
          </p:nvPr>
        </p:nvSpPr>
        <p:spPr>
          <a:xfrm>
            <a:off x="304800" y="1219200"/>
            <a:ext cx="3581400" cy="4952999"/>
          </a:xfrm>
        </p:spPr>
        <p:txBody>
          <a:bodyPr/>
          <a:lstStyle/>
          <a:p>
            <a:r>
              <a:rPr lang="en-US" dirty="0"/>
              <a:t>Instruction cycle</a:t>
            </a:r>
          </a:p>
          <a:p>
            <a:endParaRPr lang="en-US" dirty="0"/>
          </a:p>
          <a:p>
            <a:endParaRPr lang="en-US" dirty="0"/>
          </a:p>
          <a:p>
            <a:endParaRPr lang="en-US" dirty="0"/>
          </a:p>
          <a:p>
            <a:endParaRPr lang="en-US" dirty="0"/>
          </a:p>
          <a:p>
            <a:endParaRPr lang="en-US" dirty="0"/>
          </a:p>
          <a:p>
            <a:r>
              <a:rPr lang="en-US" dirty="0"/>
              <a:t>Execution cycle</a:t>
            </a:r>
          </a:p>
        </p:txBody>
      </p:sp>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pic>
        <p:nvPicPr>
          <p:cNvPr id="5" name="Picture 4"/>
          <p:cNvPicPr/>
          <p:nvPr/>
        </p:nvPicPr>
        <p:blipFill>
          <a:blip r:embed="rId3" cstate="print"/>
          <a:srcRect/>
          <a:stretch>
            <a:fillRect/>
          </a:stretch>
        </p:blipFill>
        <p:spPr bwMode="auto">
          <a:xfrm>
            <a:off x="3810000" y="1066800"/>
            <a:ext cx="5029200" cy="2362200"/>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3886200" y="3810000"/>
            <a:ext cx="4953000" cy="25908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a Machine Cycle</a:t>
            </a:r>
          </a:p>
        </p:txBody>
      </p:sp>
      <p:sp>
        <p:nvSpPr>
          <p:cNvPr id="3" name="Content Placeholder 2"/>
          <p:cNvSpPr>
            <a:spLocks noGrp="1"/>
          </p:cNvSpPr>
          <p:nvPr>
            <p:ph idx="1"/>
          </p:nvPr>
        </p:nvSpPr>
        <p:spPr>
          <a:xfrm>
            <a:off x="304800" y="1219201"/>
            <a:ext cx="8534400" cy="457199"/>
          </a:xfrm>
        </p:spPr>
        <p:txBody>
          <a:bodyPr/>
          <a:lstStyle/>
          <a:p>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533399" y="1143000"/>
            <a:ext cx="7836071" cy="5334000"/>
          </a:xfrm>
          <a:prstGeom prst="rect">
            <a:avLst/>
          </a:prstGeom>
          <a:noFill/>
          <a:ln w="9525">
            <a:noFill/>
            <a:miter lim="800000"/>
            <a:headEnd/>
            <a:tailEnd/>
          </a:ln>
        </p:spPr>
      </p:pic>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a:t>
            </a:r>
            <a:r>
              <a:rPr lang="en-US"/>
              <a:t>Cycle Pipelining</a:t>
            </a:r>
          </a:p>
        </p:txBody>
      </p:sp>
      <p:sp>
        <p:nvSpPr>
          <p:cNvPr id="3" name="Content Placeholder 2"/>
          <p:cNvSpPr>
            <a:spLocks noGrp="1"/>
          </p:cNvSpPr>
          <p:nvPr>
            <p:ph idx="1"/>
          </p:nvPr>
        </p:nvSpPr>
        <p:spPr>
          <a:xfrm>
            <a:off x="304800" y="1143000"/>
            <a:ext cx="7315200" cy="1447800"/>
          </a:xfrm>
        </p:spPr>
        <p:txBody>
          <a:bodyPr>
            <a:normAutofit fontScale="92500" lnSpcReduction="20000"/>
          </a:bodyPr>
          <a:lstStyle/>
          <a:p>
            <a:r>
              <a:rPr lang="en-US" dirty="0"/>
              <a:t>Pipelining</a:t>
            </a:r>
          </a:p>
          <a:p>
            <a:pPr lvl="1"/>
            <a:r>
              <a:rPr lang="en-US" dirty="0"/>
              <a:t>Processor begins fetching a second instruction before it completes the machine cycle for the first instruction</a:t>
            </a:r>
          </a:p>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762000" y="2438400"/>
            <a:ext cx="7315200" cy="4240021"/>
          </a:xfrm>
          <a:prstGeom prst="rect">
            <a:avLst/>
          </a:prstGeom>
          <a:noFill/>
          <a:ln w="9525">
            <a:noFill/>
            <a:miter lim="800000"/>
            <a:headEnd/>
            <a:tailEnd/>
          </a:ln>
        </p:spPr>
      </p:pic>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
          <p:cNvSpPr>
            <a:spLocks noGrp="1" noChangeArrowheads="1"/>
          </p:cNvSpPr>
          <p:nvPr>
            <p:ph type="title"/>
          </p:nvPr>
        </p:nvSpPr>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Summary</a:t>
            </a:r>
          </a:p>
        </p:txBody>
      </p:sp>
      <p:sp>
        <p:nvSpPr>
          <p:cNvPr id="9" name="Content Placeholder 8"/>
          <p:cNvSpPr>
            <a:spLocks noGrp="1"/>
          </p:cNvSpPr>
          <p:nvPr>
            <p:ph idx="1"/>
          </p:nvPr>
        </p:nvSpPr>
        <p:spPr>
          <a:xfrm>
            <a:off x="457200" y="1219200"/>
            <a:ext cx="8382000" cy="4835525"/>
          </a:xfrm>
        </p:spPr>
        <p:txBody>
          <a:bodyPr/>
          <a:lstStyle/>
          <a:p>
            <a:r>
              <a:rPr lang="en-US" dirty="0"/>
              <a:t>How Computer Stores Data</a:t>
            </a:r>
          </a:p>
          <a:p>
            <a:r>
              <a:rPr lang="en-US" dirty="0"/>
              <a:t>Text Codes</a:t>
            </a:r>
          </a:p>
          <a:p>
            <a:pPr lvl="1"/>
            <a:r>
              <a:rPr lang="en-US" dirty="0"/>
              <a:t>EBCDIC, ASCII, Extended ASCII and Unicode</a:t>
            </a:r>
          </a:p>
          <a:p>
            <a:r>
              <a:rPr lang="en-US" dirty="0"/>
              <a:t>Binary Arithmetic</a:t>
            </a:r>
          </a:p>
          <a:p>
            <a:r>
              <a:rPr lang="en-US" dirty="0"/>
              <a:t>Boolean Algebra</a:t>
            </a:r>
          </a:p>
          <a:p>
            <a:r>
              <a:rPr lang="en-US" dirty="0"/>
              <a:t>Central Processing Unit (CPU)</a:t>
            </a:r>
          </a:p>
          <a:p>
            <a:pPr lvl="1"/>
            <a:r>
              <a:rPr lang="en-US" dirty="0"/>
              <a:t>Control Unit and ALU</a:t>
            </a:r>
          </a:p>
          <a:p>
            <a:r>
              <a:rPr lang="en-US" dirty="0"/>
              <a:t>Machine Cycle</a:t>
            </a:r>
          </a:p>
        </p:txBody>
      </p:sp>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and Byte</a:t>
            </a:r>
          </a:p>
        </p:txBody>
      </p:sp>
      <p:pic>
        <p:nvPicPr>
          <p:cNvPr id="12" name="Content Placeholder 11" descr="Fig4-12.gif"/>
          <p:cNvPicPr>
            <a:picLocks noGrp="1" noChangeAspect="1"/>
          </p:cNvPicPr>
          <p:nvPr>
            <p:ph sz="half" idx="2"/>
          </p:nvPr>
        </p:nvPicPr>
        <p:blipFill>
          <a:blip r:embed="rId3" cstate="print"/>
          <a:stretch>
            <a:fillRect/>
          </a:stretch>
        </p:blipFill>
        <p:spPr>
          <a:xfrm>
            <a:off x="609600" y="1143000"/>
            <a:ext cx="4040188" cy="2585720"/>
          </a:xfrm>
        </p:spPr>
      </p:pic>
      <p:sp>
        <p:nvSpPr>
          <p:cNvPr id="6"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dirty="0"/>
              <a:t>Text Codes</a:t>
            </a:r>
          </a:p>
        </p:txBody>
      </p:sp>
      <p:sp>
        <p:nvSpPr>
          <p:cNvPr id="10244" name="Rectangle 3"/>
          <p:cNvSpPr>
            <a:spLocks noGrp="1" noChangeArrowheads="1"/>
          </p:cNvSpPr>
          <p:nvPr>
            <p:ph type="body" idx="1"/>
          </p:nvPr>
        </p:nvSpPr>
        <p:spPr>
          <a:xfrm>
            <a:off x="304800" y="1143000"/>
            <a:ext cx="8001000" cy="5486400"/>
          </a:xfrm>
        </p:spPr>
        <p:txBody>
          <a:bodyPr>
            <a:normAutofit/>
          </a:bodyPr>
          <a:lstStyle/>
          <a:p>
            <a:r>
              <a:rPr lang="en-US" dirty="0"/>
              <a:t>Converts letters, numbers, special symbols into binary numbers</a:t>
            </a:r>
          </a:p>
          <a:p>
            <a:r>
              <a:rPr lang="en-US" dirty="0"/>
              <a:t>Standard codes necessary for data transfer</a:t>
            </a:r>
          </a:p>
          <a:p>
            <a:r>
              <a:rPr lang="en-US" dirty="0"/>
              <a:t>Same combinations of numbers to represent the same individual pieces of data</a:t>
            </a:r>
          </a:p>
          <a:p>
            <a:r>
              <a:rPr lang="en-US" dirty="0"/>
              <a:t>Four most popular codes</a:t>
            </a:r>
          </a:p>
          <a:p>
            <a:pPr lvl="1"/>
            <a:r>
              <a:rPr lang="en-US" dirty="0"/>
              <a:t>EBCDIC</a:t>
            </a:r>
          </a:p>
          <a:p>
            <a:pPr lvl="1"/>
            <a:r>
              <a:rPr lang="en-US" dirty="0"/>
              <a:t>ASCII</a:t>
            </a:r>
          </a:p>
          <a:p>
            <a:pPr lvl="1"/>
            <a:r>
              <a:rPr lang="en-US" dirty="0"/>
              <a:t>Extended ASCII</a:t>
            </a:r>
          </a:p>
          <a:p>
            <a:pPr lvl="1"/>
            <a:r>
              <a:rPr lang="en-US" dirty="0"/>
              <a:t>Unicode</a:t>
            </a:r>
          </a:p>
        </p:txBody>
      </p:sp>
      <p:sp>
        <p:nvSpPr>
          <p:cNvPr id="6"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533400" y="228600"/>
            <a:ext cx="7086600" cy="911225"/>
          </a:xfrm>
        </p:spPr>
        <p:txBody>
          <a:bodyPr/>
          <a:lstStyle/>
          <a:p>
            <a:pPr eaLnBrk="1" hangingPunct="1"/>
            <a:r>
              <a:rPr lang="en-US" dirty="0"/>
              <a:t>EBCDIC</a:t>
            </a:r>
          </a:p>
        </p:txBody>
      </p:sp>
      <p:sp>
        <p:nvSpPr>
          <p:cNvPr id="10244" name="Rectangle 3"/>
          <p:cNvSpPr>
            <a:spLocks noGrp="1" noChangeArrowheads="1"/>
          </p:cNvSpPr>
          <p:nvPr>
            <p:ph type="body" idx="1"/>
          </p:nvPr>
        </p:nvSpPr>
        <p:spPr>
          <a:xfrm>
            <a:off x="304800" y="1143000"/>
            <a:ext cx="8077200" cy="5486400"/>
          </a:xfrm>
        </p:spPr>
        <p:txBody>
          <a:bodyPr>
            <a:normAutofit/>
          </a:bodyPr>
          <a:lstStyle/>
          <a:p>
            <a:r>
              <a:rPr lang="en-US" dirty="0"/>
              <a:t>Extended Binary Coded Decimal Interchange Code</a:t>
            </a:r>
          </a:p>
          <a:p>
            <a:r>
              <a:rPr lang="en-US" dirty="0"/>
              <a:t>8-bit code to represent 256 symbols</a:t>
            </a:r>
          </a:p>
          <a:p>
            <a:r>
              <a:rPr lang="en-US" dirty="0"/>
              <a:t>Still used in IBM mainframes and mid range computers</a:t>
            </a:r>
          </a:p>
          <a:p>
            <a:r>
              <a:rPr lang="en-US" dirty="0"/>
              <a:t>Rarely used in PCs</a:t>
            </a:r>
          </a:p>
        </p:txBody>
      </p:sp>
      <p:sp>
        <p:nvSpPr>
          <p:cNvPr id="6"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EDCDIC</a:t>
            </a:r>
          </a:p>
        </p:txBody>
      </p:sp>
      <p:pic>
        <p:nvPicPr>
          <p:cNvPr id="2" name="Content Placeholder 1"/>
          <p:cNvPicPr>
            <a:picLocks noGrp="1" noChangeAspect="1"/>
          </p:cNvPicPr>
          <p:nvPr>
            <p:ph idx="1"/>
          </p:nvPr>
        </p:nvPicPr>
        <p:blipFill>
          <a:blip r:embed="rId2"/>
          <a:stretch>
            <a:fillRect/>
          </a:stretch>
        </p:blipFill>
        <p:spPr>
          <a:xfrm>
            <a:off x="838199" y="1092141"/>
            <a:ext cx="7162801" cy="5463440"/>
          </a:xfrm>
          <a:prstGeom prst="rect">
            <a:avLst/>
          </a:prstGeom>
        </p:spPr>
      </p:pic>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09600" y="228600"/>
            <a:ext cx="7010400" cy="911225"/>
          </a:xfrm>
        </p:spPr>
        <p:txBody>
          <a:bodyPr/>
          <a:lstStyle/>
          <a:p>
            <a:pPr eaLnBrk="1" hangingPunct="1"/>
            <a:r>
              <a:rPr lang="en-US" dirty="0"/>
              <a:t>ASCII</a:t>
            </a:r>
          </a:p>
        </p:txBody>
      </p:sp>
      <p:sp>
        <p:nvSpPr>
          <p:cNvPr id="10244" name="Rectangle 3"/>
          <p:cNvSpPr>
            <a:spLocks noGrp="1" noChangeArrowheads="1"/>
          </p:cNvSpPr>
          <p:nvPr>
            <p:ph type="body" idx="1"/>
          </p:nvPr>
        </p:nvSpPr>
        <p:spPr>
          <a:xfrm>
            <a:off x="304800" y="1143000"/>
            <a:ext cx="8382000" cy="5486400"/>
          </a:xfrm>
        </p:spPr>
        <p:txBody>
          <a:bodyPr>
            <a:normAutofit/>
          </a:bodyPr>
          <a:lstStyle/>
          <a:p>
            <a:r>
              <a:rPr lang="en-US" dirty="0"/>
              <a:t>American Standard Code for Information Interchange</a:t>
            </a:r>
          </a:p>
          <a:p>
            <a:r>
              <a:rPr lang="en-US" dirty="0"/>
              <a:t>Most popular and widely used character set</a:t>
            </a:r>
          </a:p>
          <a:p>
            <a:r>
              <a:rPr lang="en-US" dirty="0"/>
              <a:t>Used to represent English symbols</a:t>
            </a:r>
          </a:p>
          <a:p>
            <a:r>
              <a:rPr lang="en-US" dirty="0"/>
              <a:t>7-bit code to represent 128 characters</a:t>
            </a:r>
          </a:p>
          <a:p>
            <a:pPr lvl="1"/>
            <a:r>
              <a:rPr lang="en-US" dirty="0"/>
              <a:t>From 0 to 127</a:t>
            </a:r>
          </a:p>
          <a:p>
            <a:pPr lvl="1"/>
            <a:r>
              <a:rPr lang="en-US" dirty="0"/>
              <a:t>33 are non-printing control characters (now mostly obsolete)</a:t>
            </a:r>
          </a:p>
          <a:p>
            <a:pPr lvl="1"/>
            <a:r>
              <a:rPr lang="en-US" dirty="0"/>
              <a:t>95 printable characters including space (invisible graphic character)</a:t>
            </a:r>
          </a:p>
          <a:p>
            <a:endParaRPr lang="en-US" dirty="0"/>
          </a:p>
        </p:txBody>
      </p:sp>
      <p:sp>
        <p:nvSpPr>
          <p:cNvPr id="6"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ASCII Codes</a:t>
            </a:r>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533400" y="1143000"/>
            <a:ext cx="7315200" cy="5257800"/>
          </a:xfrm>
          <a:prstGeom prst="rect">
            <a:avLst/>
          </a:prstGeom>
          <a:noFill/>
          <a:ln w="9525">
            <a:noFill/>
            <a:miter lim="800000"/>
            <a:headEnd/>
            <a:tailEnd/>
          </a:ln>
        </p:spPr>
      </p:pic>
      <p:sp>
        <p:nvSpPr>
          <p:cNvPr id="6"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Virtual_Slide_Template_Final</Template>
  <TotalTime>5981</TotalTime>
  <Words>1330</Words>
  <Application>Microsoft Office PowerPoint</Application>
  <PresentationFormat>On-screen Show (4:3)</PresentationFormat>
  <Paragraphs>280</Paragraphs>
  <Slides>38</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David</vt:lpstr>
      <vt:lpstr>Garamond</vt:lpstr>
      <vt:lpstr>inherit</vt:lpstr>
      <vt:lpstr>Lato</vt:lpstr>
      <vt:lpstr>LucidaSansUnicode</vt:lpstr>
      <vt:lpstr>Times New Roman</vt:lpstr>
      <vt:lpstr>Wingdings</vt:lpstr>
      <vt:lpstr>Edge</vt:lpstr>
      <vt:lpstr>CSC 101 Introduction to Computing  Lecture 9 </vt:lpstr>
      <vt:lpstr>Last Lecture Summary </vt:lpstr>
      <vt:lpstr>Bits and Bytes</vt:lpstr>
      <vt:lpstr>Bit and Byte</vt:lpstr>
      <vt:lpstr>Text Codes</vt:lpstr>
      <vt:lpstr>EBCDIC</vt:lpstr>
      <vt:lpstr>EDCDIC</vt:lpstr>
      <vt:lpstr>ASCII</vt:lpstr>
      <vt:lpstr>ASCII Codes</vt:lpstr>
      <vt:lpstr>ASCII Code</vt:lpstr>
      <vt:lpstr>Extended ASCII</vt:lpstr>
      <vt:lpstr>Extended ASCII Code</vt:lpstr>
      <vt:lpstr>Letter Conversion to Binary</vt:lpstr>
      <vt:lpstr>Unicode</vt:lpstr>
      <vt:lpstr>Binary Arithmetic</vt:lpstr>
      <vt:lpstr>Binary Arithmetic</vt:lpstr>
      <vt:lpstr>Binary Arithmetic</vt:lpstr>
      <vt:lpstr>Binary Arithmetic</vt:lpstr>
      <vt:lpstr>Boolean Algebra</vt:lpstr>
      <vt:lpstr>Basic Logical Operations</vt:lpstr>
      <vt:lpstr>Logical Operations</vt:lpstr>
      <vt:lpstr>Logical Operations</vt:lpstr>
      <vt:lpstr>Logical Operations</vt:lpstr>
      <vt:lpstr>The System Unit</vt:lpstr>
      <vt:lpstr>The System Unit</vt:lpstr>
      <vt:lpstr>The System Unit</vt:lpstr>
      <vt:lpstr>Structure - Top Level</vt:lpstr>
      <vt:lpstr>Structure - The CPU</vt:lpstr>
      <vt:lpstr>Structure - The Control Unit</vt:lpstr>
      <vt:lpstr>CPU</vt:lpstr>
      <vt:lpstr>Function of CPU</vt:lpstr>
      <vt:lpstr>ALU Operations</vt:lpstr>
      <vt:lpstr>Movement of Instruction and Data</vt:lpstr>
      <vt:lpstr>Machine Cycle</vt:lpstr>
      <vt:lpstr>Machine Cycle</vt:lpstr>
      <vt:lpstr>Steps In a Machine Cycle</vt:lpstr>
      <vt:lpstr>Machine Cycle Pipelining</vt:lpstr>
      <vt:lpstr>Summary</vt:lpstr>
    </vt:vector>
  </TitlesOfParts>
  <Company>Cottrell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subject>Introduction to Computing</dc:subject>
  <dc:creator>Dr. Iftikhar Azim Niaz</dc:creator>
  <cp:lastModifiedBy>HABIB UR REHMAN</cp:lastModifiedBy>
  <cp:revision>386</cp:revision>
  <dcterms:created xsi:type="dcterms:W3CDTF">2004-10-06T00:41:44Z</dcterms:created>
  <dcterms:modified xsi:type="dcterms:W3CDTF">2023-10-29T09:06:17Z</dcterms:modified>
</cp:coreProperties>
</file>