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2" r:id="rId4"/>
    <p:sldId id="259" r:id="rId5"/>
    <p:sldId id="260" r:id="rId6"/>
    <p:sldId id="261" r:id="rId7"/>
    <p:sldId id="269" r:id="rId8"/>
    <p:sldId id="270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152335"/>
    <a:srgbClr val="D9C5B8"/>
    <a:srgbClr val="A89C97"/>
    <a:srgbClr val="0F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138CD-DE10-480A-987B-2130E7ADC1B7}" v="12" dt="2025-10-05T09:14:19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>
        <p:scale>
          <a:sx n="75" d="100"/>
          <a:sy n="75" d="100"/>
        </p:scale>
        <p:origin x="112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59D1-9D4A-475C-940C-FC8CB81A70F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4E75-62C1-42AB-AC06-B3F4D261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A4E75-62C1-42AB-AC06-B3F4D26141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6A8054-6AC1-204E-9795-525EE7BB5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00C93-1CD8-12B4-F479-2CF3A48BF9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3765"/>
            <a:ext cx="12191999" cy="627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4D99E-500B-34C5-0F64-2429F2503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1452" y="1754149"/>
            <a:ext cx="6802348" cy="2387600"/>
          </a:xfrm>
        </p:spPr>
        <p:txBody>
          <a:bodyPr anchor="ctr"/>
          <a:lstStyle>
            <a:lvl1pPr algn="r" rtl="1">
              <a:defRPr sz="6000">
                <a:solidFill>
                  <a:schemeClr val="bg2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84DB-3F89-35A7-4074-65AA0BE3B4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1452" y="4233824"/>
            <a:ext cx="6802348" cy="1655762"/>
          </a:xfrm>
        </p:spPr>
        <p:txBody>
          <a:bodyPr anchor="ctr"/>
          <a:lstStyle>
            <a:lvl1pPr marL="0" indent="0" algn="r" rtl="1">
              <a:buNone/>
              <a:defRPr sz="2400">
                <a:solidFill>
                  <a:srgbClr val="D9C5B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dirty="0"/>
              <a:t>العنوان الفرعي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4463-D5A4-9A78-87AA-C68A7E48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1452" y="6044348"/>
            <a:ext cx="2743200" cy="365125"/>
          </a:xfrm>
        </p:spPr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E9B113-FCF9-8B3C-C6C3-1CF9FE8EED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FDF3F-BC1E-62CE-F63F-D3EC29B442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65"/>
            <a:ext cx="12192000" cy="627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668D0-1130-F229-031A-B93C441D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10C49-2074-53A0-6A64-024779EA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10415-C439-B810-AE68-E24C3162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4080-89C6-053A-C6DE-DB0D583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43D614-CCCC-521D-A38F-3B5DA4A9BC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E3C4D-1DDB-0134-B752-A290EB6ED4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65"/>
            <a:ext cx="12192000" cy="627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90930-9097-A6CC-79E0-55540572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760D-FBD1-3D40-95C8-F9177A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34273-9054-1DBB-782D-E4A67187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43CAC-DA3E-400F-31A1-FF1A89B2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730D00F-C29B-D482-B7A8-432761EB63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67278-A82D-EF75-1423-F4D57B1F8F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65"/>
            <a:ext cx="12192000" cy="627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33D81-22AC-496C-1EF3-98CCAC4C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ACF97-22C8-2285-644E-2C784565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E6B38-7332-B212-1A4F-27D25D9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6E0F-7243-833D-EEB0-39BD994E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6A8054-6AC1-204E-9795-525EE7BB5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BBCFD-4B7B-836E-EC4F-70C8DADACF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3765"/>
            <a:ext cx="12191999" cy="627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4D99E-500B-34C5-0F64-2429F2503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51452" y="1962614"/>
            <a:ext cx="6802348" cy="1196624"/>
          </a:xfrm>
        </p:spPr>
        <p:txBody>
          <a:bodyPr wrap="none" anchor="ctr">
            <a:noAutofit/>
          </a:bodyPr>
          <a:lstStyle>
            <a:lvl1pPr algn="r" rtl="1">
              <a:defRPr sz="4000">
                <a:solidFill>
                  <a:schemeClr val="bg1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84DB-3F89-35A7-4074-65AA0BE3B4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51452" y="3315203"/>
            <a:ext cx="6802348" cy="2573180"/>
          </a:xfrm>
        </p:spPr>
        <p:txBody>
          <a:bodyPr anchor="t">
            <a:normAutofit/>
          </a:bodyPr>
          <a:lstStyle>
            <a:lvl1pPr marL="342900" indent="-342900" algn="r" rtl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dirty="0"/>
              <a:t>العنوان الفرعي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0E3466-5A0F-F1FD-AF6D-11833780BF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472F8-6D52-CFE6-4BB3-592E1B5235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250"/>
          <a:stretch>
            <a:fillRect/>
          </a:stretch>
        </p:blipFill>
        <p:spPr>
          <a:xfrm>
            <a:off x="-2012" y="711797"/>
            <a:ext cx="3566160" cy="543440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8720D-8F58-7C42-DC3D-A0CDB6B8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CDFA-5AED-3940-6921-B910BA36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5EFA7-6356-F8AF-892E-D39B26A6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21E3EB-CDFF-152D-1134-57895AC7D4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2192881"/>
            <a:ext cx="7315200" cy="1325563"/>
          </a:xfrm>
        </p:spPr>
        <p:txBody>
          <a:bodyPr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F9F1C8-4A31-6D19-11FD-417706C188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3787195"/>
            <a:ext cx="7315200" cy="2275390"/>
          </a:xfrm>
        </p:spPr>
        <p:txBody>
          <a:bodyPr/>
          <a:lstStyle>
            <a:lvl1pPr algn="r" rtl="1">
              <a:defRPr>
                <a:solidFill>
                  <a:schemeClr val="tx1"/>
                </a:solidFill>
              </a:defRPr>
            </a:lvl1pPr>
            <a:lvl2pPr algn="r" rtl="1">
              <a:defRPr>
                <a:solidFill>
                  <a:schemeClr val="tx1"/>
                </a:solidFill>
              </a:defRPr>
            </a:lvl2pPr>
            <a:lvl3pPr algn="r" rtl="1">
              <a:defRPr>
                <a:solidFill>
                  <a:schemeClr val="tx1"/>
                </a:solidFill>
              </a:defRPr>
            </a:lvl3pPr>
            <a:lvl4pPr algn="r" rtl="1">
              <a:defRPr>
                <a:solidFill>
                  <a:schemeClr val="tx1"/>
                </a:solidFill>
              </a:defRPr>
            </a:lvl4pPr>
            <a:lvl5pPr algn="r" rtl="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/>
              <a:t>العنوان الفرعي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24F46C-7F5A-A4B4-5012-A232956A18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C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0F68F-57DD-9B0C-7936-A6B610FE3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65"/>
            <a:ext cx="12192000" cy="6270470"/>
          </a:xfrm>
          <a:prstGeom prst="rect">
            <a:avLst/>
          </a:prstGeom>
        </p:spPr>
      </p:pic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F7D2805C-7FF6-8E62-3F30-1A5B1FFA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BA18BFB-37BB-9290-91DF-3162C507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CF1D63BC-6785-F093-163C-08E5FB9D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02BD087-7A60-FFAF-889F-7612EA69C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2192881"/>
            <a:ext cx="7315200" cy="1325563"/>
          </a:xfrm>
        </p:spPr>
        <p:txBody>
          <a:bodyPr/>
          <a:lstStyle>
            <a:lvl1pPr algn="r" rtl="1">
              <a:defRPr>
                <a:solidFill>
                  <a:schemeClr val="tx1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17EF467-747D-C273-A4EC-F2C33D169A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3787195"/>
            <a:ext cx="7315200" cy="2275390"/>
          </a:xfrm>
        </p:spPr>
        <p:txBody>
          <a:bodyPr/>
          <a:lstStyle>
            <a:lvl1pPr algn="r" rtl="1">
              <a:defRPr>
                <a:solidFill>
                  <a:schemeClr val="tx1"/>
                </a:solidFill>
              </a:defRPr>
            </a:lvl1pPr>
            <a:lvl2pPr algn="r" rtl="1">
              <a:defRPr>
                <a:solidFill>
                  <a:schemeClr val="tx1"/>
                </a:solidFill>
              </a:defRPr>
            </a:lvl2pPr>
            <a:lvl3pPr algn="r" rtl="1">
              <a:defRPr>
                <a:solidFill>
                  <a:schemeClr val="tx1"/>
                </a:solidFill>
              </a:defRPr>
            </a:lvl3pPr>
            <a:lvl4pPr algn="r" rtl="1">
              <a:defRPr>
                <a:solidFill>
                  <a:schemeClr val="tx1"/>
                </a:solidFill>
              </a:defRPr>
            </a:lvl4pPr>
            <a:lvl5pPr algn="r" rtl="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/>
              <a:t>العنوان الفرعي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D0D435-4CEA-34DE-AC82-8B5705311B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54069-4055-B3D4-9ADA-21689BAAE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765"/>
            <a:ext cx="12192000" cy="6270470"/>
          </a:xfrm>
          <a:prstGeom prst="rect">
            <a:avLst/>
          </a:prstGeom>
        </p:spPr>
      </p:pic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3D57E928-46A5-19F7-757D-A47A8458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D70E511-6651-4EC6-8D16-8C66EFEB8864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A5E74AC-BB41-4D91-9143-C3EE531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E1FB7F6-E255-EDF7-0602-8C1F16B6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D500CE-71FB-4913-AD18-D72996773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E15D0F-6884-8F30-149A-0DAD5DD6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2192881"/>
            <a:ext cx="7315200" cy="1325563"/>
          </a:xfrm>
        </p:spPr>
        <p:txBody>
          <a:bodyPr/>
          <a:lstStyle>
            <a:lvl1pPr algn="r" rtl="1">
              <a:defRPr>
                <a:solidFill>
                  <a:schemeClr val="bg2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D96646-FAA0-3B15-1AEE-0A3EC7D295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8600" y="3787195"/>
            <a:ext cx="7315200" cy="2275390"/>
          </a:xfrm>
        </p:spPr>
        <p:txBody>
          <a:bodyPr/>
          <a:lstStyle>
            <a:lvl1pPr algn="r" rtl="1">
              <a:defRPr>
                <a:solidFill>
                  <a:schemeClr val="bg2"/>
                </a:solidFill>
              </a:defRPr>
            </a:lvl1pPr>
            <a:lvl2pPr algn="r" rtl="1">
              <a:defRPr>
                <a:solidFill>
                  <a:schemeClr val="tx1"/>
                </a:solidFill>
              </a:defRPr>
            </a:lvl2pPr>
            <a:lvl3pPr algn="r" rtl="1">
              <a:defRPr>
                <a:solidFill>
                  <a:schemeClr val="tx1"/>
                </a:solidFill>
              </a:defRPr>
            </a:lvl3pPr>
            <a:lvl4pPr algn="r" rtl="1">
              <a:defRPr>
                <a:solidFill>
                  <a:schemeClr val="tx1"/>
                </a:solidFill>
              </a:defRPr>
            </a:lvl4pPr>
            <a:lvl5pPr algn="r" rtl="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/>
              <a:t>العنوان الفرعي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0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D0D435-4CEA-34DE-AC82-8B5705311B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54069-4055-B3D4-9ADA-21689BAAE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93765"/>
            <a:ext cx="12191999" cy="627047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A5E74AC-BB41-4D91-9143-C3EE531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5720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E1FB7F6-E255-EDF7-0602-8C1F16B6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D500CE-71FB-4913-AD18-D72996773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E15D0F-6884-8F30-149A-0DAD5DD6B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727424"/>
            <a:ext cx="7772400" cy="1325563"/>
          </a:xfrm>
        </p:spPr>
        <p:txBody>
          <a:bodyPr/>
          <a:lstStyle>
            <a:lvl1pPr algn="r" rtl="1">
              <a:defRPr>
                <a:solidFill>
                  <a:schemeClr val="bg2"/>
                </a:solidFill>
              </a:defRPr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D96646-FAA0-3B15-1AEE-0A3EC7D2952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1400" y="2321737"/>
            <a:ext cx="7772400" cy="3575479"/>
          </a:xfrm>
        </p:spPr>
        <p:txBody>
          <a:bodyPr/>
          <a:lstStyle>
            <a:lvl1pPr algn="r" rtl="1">
              <a:defRPr>
                <a:solidFill>
                  <a:schemeClr val="bg2"/>
                </a:solidFill>
              </a:defRPr>
            </a:lvl1pPr>
            <a:lvl2pPr algn="r" rtl="1">
              <a:defRPr>
                <a:solidFill>
                  <a:schemeClr val="tx1"/>
                </a:solidFill>
              </a:defRPr>
            </a:lvl2pPr>
            <a:lvl3pPr algn="r" rtl="1">
              <a:defRPr>
                <a:solidFill>
                  <a:schemeClr val="tx1"/>
                </a:solidFill>
              </a:defRPr>
            </a:lvl3pPr>
            <a:lvl4pPr algn="r" rtl="1">
              <a:defRPr>
                <a:solidFill>
                  <a:schemeClr val="tx1"/>
                </a:solidFill>
              </a:defRPr>
            </a:lvl4pPr>
            <a:lvl5pPr algn="r" rtl="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ar-SA" dirty="0"/>
              <a:t>العنوان الفرعي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9C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D58-2306-0499-6B35-346EB3E563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ar-SA" dirty="0"/>
              <a:t>العنوان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8E8B6-5FEA-2A19-B945-AB877997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1741-F4FB-BDCA-B13F-CFB2769B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5499-124B-7D7E-DAF6-607B2265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080E83-EE97-8EF4-1C69-C205CAD759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9217F-3452-C4C0-0898-D4594CAA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71"/>
            <a:ext cx="7315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A3730-70F3-F1F8-409B-A3AD8360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1AD57-CD2B-C4CC-E2BD-9E6F711F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83936-720D-B4E6-3E00-86807DD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CAD85-DF4C-5FC9-E125-C686AA1A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985"/>
            <a:ext cx="7315200" cy="41170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130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8F845E-136D-6490-EA0F-0A436C245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9217F-3452-C4C0-0898-D4594CAA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71"/>
            <a:ext cx="7315200" cy="1325563"/>
          </a:xfrm>
        </p:spPr>
        <p:txBody>
          <a:bodyPr/>
          <a:lstStyle>
            <a:lvl1pPr>
              <a:defRPr>
                <a:solidFill>
                  <a:srgbClr val="15233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A3730-70F3-F1F8-409B-A3AD8360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152335"/>
                </a:solidFill>
              </a:defRPr>
            </a:lvl1pPr>
          </a:lstStyle>
          <a:p>
            <a:fld id="{9D70E511-6651-4EC6-8D16-8C66EFEB8864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1AD57-CD2B-C4CC-E2BD-9E6F711F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52335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83936-720D-B4E6-3E00-86807DD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52335"/>
                </a:solidFill>
              </a:defRPr>
            </a:lvl1pPr>
          </a:lstStyle>
          <a:p>
            <a:fld id="{59D500CE-71FB-4913-AD18-D729967733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9CAD85-DF4C-5FC9-E125-C686AA1A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985"/>
            <a:ext cx="7315200" cy="4117006"/>
          </a:xfrm>
        </p:spPr>
        <p:txBody>
          <a:bodyPr/>
          <a:lstStyle>
            <a:lvl1pPr>
              <a:defRPr>
                <a:solidFill>
                  <a:srgbClr val="152335"/>
                </a:solidFill>
              </a:defRPr>
            </a:lvl1pPr>
            <a:lvl2pPr>
              <a:defRPr>
                <a:solidFill>
                  <a:srgbClr val="152335"/>
                </a:solidFill>
              </a:defRPr>
            </a:lvl2pPr>
            <a:lvl3pPr>
              <a:defRPr>
                <a:solidFill>
                  <a:srgbClr val="152335"/>
                </a:solidFill>
              </a:defRPr>
            </a:lvl3pPr>
            <a:lvl4pPr>
              <a:defRPr>
                <a:solidFill>
                  <a:srgbClr val="152335"/>
                </a:solidFill>
              </a:defRPr>
            </a:lvl4pPr>
            <a:lvl5pPr>
              <a:defRPr>
                <a:solidFill>
                  <a:srgbClr val="15233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5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A05F7-E65D-F556-F1EA-551DEE93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22EA-4DDC-191D-75F9-CCBEA137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59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0961-A33E-DCC1-7E18-8BFD75B0A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E511-6651-4EC6-8D16-8C66EFEB886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B5C8-6C42-CD25-15BA-BF9ECFB4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FE8A5-1AE4-4603-7467-DA659EAC7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00CE-71FB-4913-AD18-D72996773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56" r:id="rId4"/>
    <p:sldLayoutId id="2147483662" r:id="rId5"/>
    <p:sldLayoutId id="2147483664" r:id="rId6"/>
    <p:sldLayoutId id="2147483650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F6CAB38-9B42-2FF8-C913-F2A865BF6C98}"/>
              </a:ext>
            </a:extLst>
          </p:cNvPr>
          <p:cNvSpPr txBox="1">
            <a:spLocks/>
          </p:cNvSpPr>
          <p:nvPr/>
        </p:nvSpPr>
        <p:spPr>
          <a:xfrm>
            <a:off x="4551452" y="3357676"/>
            <a:ext cx="680234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sz="4000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التوجهات الاستراتيجية</a:t>
            </a:r>
            <a:endParaRPr lang="en-US" sz="40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029BDF0F-D5FE-74ED-76B7-3B36E8E03A1D}"/>
              </a:ext>
            </a:extLst>
          </p:cNvPr>
          <p:cNvSpPr txBox="1">
            <a:spLocks/>
          </p:cNvSpPr>
          <p:nvPr/>
        </p:nvSpPr>
        <p:spPr>
          <a:xfrm>
            <a:off x="4551452" y="4257585"/>
            <a:ext cx="6802348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9C5B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خيارات التطوير وممكنات تحقيق الرؤية</a:t>
            </a:r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599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E05E-146C-BE7A-329B-1138E477A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954774-AA9F-A8ED-C995-545ADC9757CC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الوصول بالمبيعات السنوية إلى 2 مليار ريال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08FDDED-45AA-4750-9036-7623D82FD7EA}"/>
              </a:ext>
            </a:extLst>
          </p:cNvPr>
          <p:cNvSpPr txBox="1">
            <a:spLocks/>
          </p:cNvSpPr>
          <p:nvPr/>
        </p:nvSpPr>
        <p:spPr>
          <a:xfrm>
            <a:off x="3246120" y="2810775"/>
            <a:ext cx="8756904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للوصول إلى </a:t>
            </a:r>
            <a:r>
              <a:rPr lang="ar-SA" sz="2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مبيعات 2 مليار ريال سنويًا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 بهامش صافي 15%، يجب ان نقوم ببناء:</a:t>
            </a:r>
            <a:endParaRPr lang="en-US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endParaRPr lang="ar-SA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ar-SA" sz="2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محفظة مشاريع سنوية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 بحجم </a:t>
            </a:r>
            <a:r>
              <a:rPr lang="ar-SA" sz="2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2.5–3 مليار ريال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 (لأن ليس كل المبيعات تتحقق في نفس السنة، وبعضها يمتد على سنوات).</a:t>
            </a:r>
          </a:p>
          <a:p>
            <a:r>
              <a:rPr lang="ar-SA" sz="2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مبيعات مسبقة </a:t>
            </a:r>
            <a:r>
              <a:rPr lang="en-US" sz="2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)</a:t>
            </a:r>
            <a:r>
              <a:rPr lang="en-US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يغطي على الأقل سنة كاملة من الإيرادات (≈ 2 مليار ريال).</a:t>
            </a:r>
          </a:p>
          <a:p>
            <a:endParaRPr lang="ar-SA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576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6A49-EEE1-4517-BAB0-67C1E3F7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4C9862-5518-C246-8DD9-C75B992BCAB7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الوصول بالمبيعات السنوية إلى 2 مليار ريال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E12A717-AD5E-56F6-67D7-3C61187E2D21}"/>
              </a:ext>
            </a:extLst>
          </p:cNvPr>
          <p:cNvSpPr txBox="1">
            <a:spLocks/>
          </p:cNvSpPr>
          <p:nvPr/>
        </p:nvSpPr>
        <p:spPr>
          <a:xfrm>
            <a:off x="3246120" y="1983794"/>
            <a:ext cx="8756904" cy="371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متوسط حجم المشروع</a:t>
            </a:r>
          </a:p>
          <a:p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المشاريع السكنية الكبرى في السوق السعودي تتراوح من </a:t>
            </a:r>
            <a:r>
              <a:rPr lang="ar-SA" sz="1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500–2,000 وحدة</a:t>
            </a:r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.</a:t>
            </a:r>
          </a:p>
          <a:p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متوسط سعر بيع الوحدة المستهدفة </a:t>
            </a:r>
            <a:r>
              <a:rPr lang="ar-SA" sz="18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للفايزية</a:t>
            </a:r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:</a:t>
            </a:r>
            <a:endParaRPr lang="en-US" sz="1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0" indent="0">
              <a:buNone/>
            </a:pPr>
            <a:endParaRPr lang="ar-SA" sz="1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lvl="1"/>
            <a:r>
              <a:rPr lang="ar-SA" sz="18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فلل مستقلة:</a:t>
            </a:r>
            <a:r>
              <a:rPr lang="ar-SA" sz="1800" dirty="0">
                <a:latin typeface="Dubai Light" panose="020B0303030403030204" pitchFamily="34" charset="-78"/>
                <a:cs typeface="Dubai Light" panose="020B0303030403030204" pitchFamily="34" charset="-78"/>
              </a:rPr>
              <a:t> 1.3–1.8 مليون ريال.</a:t>
            </a:r>
          </a:p>
          <a:p>
            <a:pPr lvl="1"/>
            <a:r>
              <a:rPr lang="ar-SA" sz="18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تاون هاوس/دوبلكس:</a:t>
            </a:r>
            <a:r>
              <a:rPr lang="ar-SA" sz="1800" dirty="0">
                <a:latin typeface="Dubai Light" panose="020B0303030403030204" pitchFamily="34" charset="-78"/>
                <a:cs typeface="Dubai Light" panose="020B0303030403030204" pitchFamily="34" charset="-78"/>
              </a:rPr>
              <a:t> 800 ألف – 1.2 مليون ريال.</a:t>
            </a:r>
          </a:p>
          <a:p>
            <a:pPr lvl="1"/>
            <a:r>
              <a:rPr lang="ar-SA" sz="18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شقق:</a:t>
            </a:r>
            <a:r>
              <a:rPr lang="ar-SA" sz="1800" dirty="0">
                <a:latin typeface="Dubai Light" panose="020B0303030403030204" pitchFamily="34" charset="-78"/>
                <a:cs typeface="Dubai Light" panose="020B0303030403030204" pitchFamily="34" charset="-78"/>
              </a:rPr>
              <a:t> 400–700 ألف ريال.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إذا أخذنا مزيج مشاريع، فإن كل مشروع رئيسي يمكن أن يحقق:</a:t>
            </a:r>
          </a:p>
          <a:p>
            <a:r>
              <a:rPr lang="ar-SA" sz="1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800 مليون – 1.2 مليار ريال</a:t>
            </a:r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 للمشروع الكبير (1,000–1,500 وحدة).</a:t>
            </a:r>
          </a:p>
          <a:p>
            <a:r>
              <a:rPr lang="ar-SA" sz="1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300–600 مليون ريال</a:t>
            </a:r>
            <a:r>
              <a:rPr lang="ar-SA" sz="1800" dirty="0">
                <a:latin typeface="Dubai Medium" panose="020B0603030403030204" pitchFamily="34" charset="-78"/>
                <a:cs typeface="Dubai Medium" panose="020B0603030403030204" pitchFamily="34" charset="-78"/>
              </a:rPr>
              <a:t> للمشروع المتوسط (300–600 وحدة).</a:t>
            </a:r>
          </a:p>
          <a:p>
            <a:endParaRPr lang="ar-SA" sz="18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984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3CD5E-D11E-76F3-35B6-073E6561B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FB32E48B-46CC-6A89-668D-B79BCC004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5705"/>
              </p:ext>
            </p:extLst>
          </p:nvPr>
        </p:nvGraphicFramePr>
        <p:xfrm>
          <a:off x="2726436" y="2591943"/>
          <a:ext cx="6739128" cy="2274889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702953">
                  <a:extLst>
                    <a:ext uri="{9D8B030D-6E8A-4147-A177-3AD203B41FA5}">
                      <a16:colId xmlns:a16="http://schemas.microsoft.com/office/drawing/2014/main" val="1010495211"/>
                    </a:ext>
                  </a:extLst>
                </a:gridCol>
                <a:gridCol w="1542004">
                  <a:extLst>
                    <a:ext uri="{9D8B030D-6E8A-4147-A177-3AD203B41FA5}">
                      <a16:colId xmlns:a16="http://schemas.microsoft.com/office/drawing/2014/main" val="3619755738"/>
                    </a:ext>
                  </a:extLst>
                </a:gridCol>
                <a:gridCol w="1604308">
                  <a:extLst>
                    <a:ext uri="{9D8B030D-6E8A-4147-A177-3AD203B41FA5}">
                      <a16:colId xmlns:a16="http://schemas.microsoft.com/office/drawing/2014/main" val="903658214"/>
                    </a:ext>
                  </a:extLst>
                </a:gridCol>
                <a:gridCol w="955316">
                  <a:extLst>
                    <a:ext uri="{9D8B030D-6E8A-4147-A177-3AD203B41FA5}">
                      <a16:colId xmlns:a16="http://schemas.microsoft.com/office/drawing/2014/main" val="412478416"/>
                    </a:ext>
                  </a:extLst>
                </a:gridCol>
                <a:gridCol w="934547">
                  <a:extLst>
                    <a:ext uri="{9D8B030D-6E8A-4147-A177-3AD203B41FA5}">
                      <a16:colId xmlns:a16="http://schemas.microsoft.com/office/drawing/2014/main" val="575330312"/>
                    </a:ext>
                  </a:extLst>
                </a:gridCol>
              </a:tblGrid>
              <a:tr h="454978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05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المشروع</a:t>
                      </a:r>
                      <a:endParaRPr lang="ar-SA" sz="105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05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حجم المبيعات/المشروع</a:t>
                      </a:r>
                      <a:endParaRPr lang="ar-SA" sz="105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05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عدد الوحدات</a:t>
                      </a:r>
                      <a:endParaRPr lang="ar-SA" sz="105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05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عدد المشاريع/سنة</a:t>
                      </a:r>
                      <a:endParaRPr lang="ar-SA" sz="105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05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المساهمة في المبيعات</a:t>
                      </a:r>
                      <a:endParaRPr lang="ar-SA" sz="105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>
                    <a:solidFill>
                      <a:srgbClr val="152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652379"/>
                  </a:ext>
                </a:extLst>
              </a:tr>
              <a:tr h="758296"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b="1" u="none" strike="noStrike" dirty="0">
                          <a:effectLst/>
                        </a:rPr>
                        <a:t>مشروع رئيسي متكامل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ar-SA" sz="900" u="none" strike="noStrike" dirty="0">
                          <a:effectLst/>
                        </a:rPr>
                        <a:t>800–1,200 مليون</a:t>
                      </a:r>
                      <a:endParaRPr lang="ar-S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ar-SA" sz="900" u="none" strike="noStrike" dirty="0">
                          <a:effectLst/>
                        </a:rPr>
                        <a:t>800–1,500 وحدة</a:t>
                      </a:r>
                      <a:endParaRPr lang="ar-S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 dirty="0">
                          <a:effectLst/>
                        </a:rPr>
                        <a:t>65%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840710930"/>
                  </a:ext>
                </a:extLst>
              </a:tr>
              <a:tr h="606637"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b="1" u="none" strike="noStrike" dirty="0">
                          <a:effectLst/>
                        </a:rPr>
                        <a:t>مشروع متوسط (شقق/تاون هاوس)</a:t>
                      </a:r>
                      <a:endParaRPr lang="ar-S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u="none" strike="noStrike" dirty="0">
                          <a:effectLst/>
                        </a:rPr>
                        <a:t>300–500 مليون</a:t>
                      </a:r>
                      <a:endParaRPr lang="ar-S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u="none" strike="noStrike">
                          <a:effectLst/>
                        </a:rPr>
                        <a:t>300–600 وحدة</a:t>
                      </a:r>
                      <a:endParaRPr lang="ar-S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 dirty="0"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>
                          <a:effectLst/>
                        </a:rPr>
                        <a:t>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123412883"/>
                  </a:ext>
                </a:extLst>
              </a:tr>
              <a:tr h="454978"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b="1" u="none" strike="noStrike" dirty="0">
                          <a:effectLst/>
                        </a:rPr>
                        <a:t>مشروع صغير/تجاري داعم</a:t>
                      </a:r>
                      <a:endParaRPr lang="ar-SA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u="none" strike="noStrike" dirty="0">
                          <a:effectLst/>
                        </a:rPr>
                        <a:t>100–200 مليون</a:t>
                      </a:r>
                      <a:endParaRPr lang="ar-S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900" u="none" strike="noStrike" dirty="0">
                          <a:effectLst/>
                        </a:rPr>
                        <a:t>وحدات تجارية + شقق</a:t>
                      </a:r>
                      <a:endParaRPr lang="ar-S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900" u="none" strike="noStrike" dirty="0">
                          <a:effectLst/>
                        </a:rPr>
                        <a:t>10%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83" marR="7583" marT="7583" marB="0" anchor="ctr"/>
                </a:tc>
                <a:extLst>
                  <a:ext uri="{0D108BD9-81ED-4DB2-BD59-A6C34878D82A}">
                    <a16:rowId xmlns:a16="http://schemas.microsoft.com/office/drawing/2014/main" val="238587923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F506988-8D9E-A075-F256-FEFDCCE17776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الوصول بالمبيعات السنوية إلى 2 مليار ريال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56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38531F-8049-C940-23CC-5298D627768E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متابعة المشاريع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686A03-DB9D-A2F2-DFBA-02E6D0382033}"/>
              </a:ext>
            </a:extLst>
          </p:cNvPr>
          <p:cNvSpPr txBox="1">
            <a:spLocks/>
          </p:cNvSpPr>
          <p:nvPr/>
        </p:nvSpPr>
        <p:spPr>
          <a:xfrm>
            <a:off x="3392424" y="2399339"/>
            <a:ext cx="8720328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200" b="1">
                <a:latin typeface="Dubai Light" panose="020B0303030403030204" pitchFamily="34" charset="-78"/>
                <a:cs typeface="Dubai Light" panose="020B0303030403030204" pitchFamily="34" charset="-78"/>
              </a:rPr>
              <a:t>دورة تطوير المشروع: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 ≤ 24 شهر (من الأرض حتى التسليم).</a:t>
            </a:r>
          </a:p>
          <a:p>
            <a:r>
              <a:rPr lang="ar-SA" sz="2200" b="1">
                <a:latin typeface="Dubai Light" panose="020B0303030403030204" pitchFamily="34" charset="-78"/>
                <a:cs typeface="Dubai Light" panose="020B0303030403030204" pitchFamily="34" charset="-78"/>
              </a:rPr>
              <a:t>دورة البناء: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 ≤ 14–16 شهر للوحدة.</a:t>
            </a:r>
          </a:p>
          <a:p>
            <a:r>
              <a:rPr lang="ar-SA" sz="2200" b="1">
                <a:latin typeface="Dubai Light" panose="020B0303030403030204" pitchFamily="34" charset="-78"/>
                <a:cs typeface="Dubai Light" panose="020B0303030403030204" pitchFamily="34" charset="-78"/>
              </a:rPr>
              <a:t>معدل الامتصاص: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 بيع ≥ 50% خلال أول 12 شهر من الإطلاق.</a:t>
            </a:r>
          </a:p>
          <a:p>
            <a:r>
              <a:rPr lang="ar-SA" sz="2200" b="1">
                <a:latin typeface="Dubai Light" panose="020B0303030403030204" pitchFamily="34" charset="-78"/>
                <a:cs typeface="Dubai Light" panose="020B0303030403030204" pitchFamily="34" charset="-78"/>
              </a:rPr>
              <a:t>البيع المسبق/تكلفة التطوير: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 ≥ 0.8</a:t>
            </a:r>
            <a:r>
              <a:rPr lang="en-US" sz="220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endParaRPr lang="en-US" sz="220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endParaRPr lang="en-US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363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D00C-B461-8360-70E7-D8310EE9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5C7A9B-5506-414B-1235-71868CF5DA8A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معدل النمو المطلوب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3C38332-0604-5A7C-61E6-893C7AAEBD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752" y="2648034"/>
                <a:ext cx="10759440" cy="22753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ar-SA" sz="2200" dirty="0">
                    <a:latin typeface="Dubai Light" panose="020B0303030403030204" pitchFamily="34" charset="-78"/>
                    <a:cs typeface="Dubai Light" panose="020B0303030403030204" pitchFamily="34" charset="-78"/>
                  </a:rPr>
                  <a:t>نريد الوصول من 450 مليون إلى 2,000 مليون خلال 4 سنوات 2026 الى 2030</a:t>
                </a:r>
              </a:p>
              <a:p>
                <a14:m>
                  <m:oMath xmlns:m="http://schemas.openxmlformats.org/officeDocument/2006/math">
                    <m:r>
                      <a:rPr lang="ar-SA" sz="2200" i="1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SA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SA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SA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SA" sz="2200">
                                    <a:latin typeface="Cambria Math" panose="02040503050406030204" pitchFamily="18" charset="0"/>
                                  </a:rPr>
                                  <m:t>2000</m:t>
                                </m:r>
                              </m:num>
                              <m:den>
                                <m:r>
                                  <a:rPr lang="ar-SA" sz="2200">
                                    <a:latin typeface="Cambria Math" panose="02040503050406030204" pitchFamily="18" charset="0"/>
                                  </a:rPr>
                                  <m:t>450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ar-SA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SA" sz="2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SA" sz="22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ar-SA" sz="22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1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45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2</m:t>
                    </m:r>
                    <m:r>
                      <a:rPr lang="ar-SA" sz="220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ar-SA" sz="2200" dirty="0">
                  <a:latin typeface="Dubai Light" panose="020B0303030403030204" pitchFamily="34" charset="-78"/>
                  <a:cs typeface="Dubai Light" panose="020B0303030403030204" pitchFamily="34" charset="-7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ar-SA" sz="2200" b="1" dirty="0">
                  <a:latin typeface="Dubai Light" panose="020B0303030403030204" pitchFamily="34" charset="-78"/>
                  <a:cs typeface="Dubai Light" panose="020B0303030403030204" pitchFamily="34" charset="-78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ar-SA" sz="2200" b="1" dirty="0">
                    <a:latin typeface="Dubai Light" panose="020B0303030403030204" pitchFamily="34" charset="-78"/>
                    <a:cs typeface="Dubai Light" panose="020B0303030403030204" pitchFamily="34" charset="-78"/>
                  </a:rPr>
                  <a:t>معدل النمو المركب المطلوب: ≈ 45% سنويًا</a:t>
                </a:r>
                <a:endParaRPr lang="ar-SA" sz="2200" dirty="0">
                  <a:latin typeface="Dubai Light" panose="020B0303030403030204" pitchFamily="34" charset="-78"/>
                  <a:cs typeface="Dubai Light" panose="020B0303030403030204" pitchFamily="34" charset="-78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3C38332-0604-5A7C-61E6-893C7AAE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52" y="2648034"/>
                <a:ext cx="10759440" cy="2275390"/>
              </a:xfrm>
              <a:prstGeom prst="rect">
                <a:avLst/>
              </a:prstGeom>
              <a:blipFill>
                <a:blip r:embed="rId2"/>
                <a:stretch>
                  <a:fillRect t="-4011" r="-737"/>
                </a:stretch>
              </a:blipFill>
            </p:spPr>
            <p:txBody>
              <a:bodyPr/>
              <a:lstStyle/>
              <a:p>
                <a:r>
                  <a:rPr lang="ar-S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22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5640-7CFC-5C97-92A0-8862FE69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917688-2765-C9EE-46A1-9A1DF0AB2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80611"/>
              </p:ext>
            </p:extLst>
          </p:nvPr>
        </p:nvGraphicFramePr>
        <p:xfrm>
          <a:off x="1964701" y="2112415"/>
          <a:ext cx="8595360" cy="3291841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638527">
                  <a:extLst>
                    <a:ext uri="{9D8B030D-6E8A-4147-A177-3AD203B41FA5}">
                      <a16:colId xmlns:a16="http://schemas.microsoft.com/office/drawing/2014/main" val="2684792560"/>
                    </a:ext>
                  </a:extLst>
                </a:gridCol>
                <a:gridCol w="1245910">
                  <a:extLst>
                    <a:ext uri="{9D8B030D-6E8A-4147-A177-3AD203B41FA5}">
                      <a16:colId xmlns:a16="http://schemas.microsoft.com/office/drawing/2014/main" val="2305676612"/>
                    </a:ext>
                  </a:extLst>
                </a:gridCol>
                <a:gridCol w="740664">
                  <a:extLst>
                    <a:ext uri="{9D8B030D-6E8A-4147-A177-3AD203B41FA5}">
                      <a16:colId xmlns:a16="http://schemas.microsoft.com/office/drawing/2014/main" val="3013204935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577092464"/>
                    </a:ext>
                  </a:extLst>
                </a:gridCol>
                <a:gridCol w="978408">
                  <a:extLst>
                    <a:ext uri="{9D8B030D-6E8A-4147-A177-3AD203B41FA5}">
                      <a16:colId xmlns:a16="http://schemas.microsoft.com/office/drawing/2014/main" val="4121535305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63667594"/>
                    </a:ext>
                  </a:extLst>
                </a:gridCol>
                <a:gridCol w="2797291">
                  <a:extLst>
                    <a:ext uri="{9D8B030D-6E8A-4147-A177-3AD203B41FA5}">
                      <a16:colId xmlns:a16="http://schemas.microsoft.com/office/drawing/2014/main" val="1841110638"/>
                    </a:ext>
                  </a:extLst>
                </a:gridCol>
              </a:tblGrid>
              <a:tr h="1088025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 dirty="0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السنة</a:t>
                      </a:r>
                      <a:endParaRPr lang="ar-SA" sz="1600" b="1" i="0" u="none" strike="noStrike" dirty="0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الإيرادات (مليون ريال)</a:t>
                      </a:r>
                      <a:endParaRPr lang="ar-SA" sz="1600" b="1" i="0" u="none" strike="noStrike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 dirty="0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النمو %</a:t>
                      </a:r>
                      <a:endParaRPr lang="ar-SA" sz="1600" b="1" i="0" u="none" strike="noStrike" dirty="0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صافي الربح (مليون ريال)</a:t>
                      </a:r>
                      <a:endParaRPr lang="ar-SA" sz="1600" b="1" i="0" u="none" strike="noStrike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 dirty="0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عدد المشاريع</a:t>
                      </a:r>
                      <a:endParaRPr lang="ar-SA" sz="1600" b="1" i="0" u="none" strike="noStrike" dirty="0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 dirty="0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متوسط حجم المشروع</a:t>
                      </a:r>
                      <a:endParaRPr lang="ar-SA" sz="1600" b="1" i="0" u="none" strike="noStrike" dirty="0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ar-SA" sz="1600" b="1" u="none" strike="noStrike" dirty="0">
                          <a:solidFill>
                            <a:schemeClr val="bg2"/>
                          </a:solidFill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ملاحظات تشغيلية</a:t>
                      </a:r>
                      <a:endParaRPr lang="ar-SA" sz="1600" b="1" i="0" u="none" strike="noStrike" dirty="0">
                        <a:solidFill>
                          <a:schemeClr val="bg2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>
                    <a:solidFill>
                      <a:srgbClr val="152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283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—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225 مليون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مرحلة الأساس – مشروعين متوسطين</a:t>
                      </a:r>
                      <a:endParaRPr lang="ar-SA" sz="14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3173147497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653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218 مليون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توسع في مشاريع </a:t>
                      </a:r>
                      <a:r>
                        <a:rPr lang="en-US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NHC / </a:t>
                      </a:r>
                      <a:r>
                        <a:rPr lang="ar-SA" sz="1400" b="0" u="none" strike="noStrike" dirty="0" err="1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روشن</a:t>
                      </a:r>
                      <a:endParaRPr lang="ar-SA" sz="14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4169496506"/>
                  </a:ext>
                </a:extLst>
              </a:tr>
              <a:tr h="278948"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948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45%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3–4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240 مليون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دخول مشروع رئيسي متكامل</a:t>
                      </a:r>
                      <a:endParaRPr lang="ar-SA" sz="14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7627841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1,376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344 مليون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تنويع: مشروع سكني + شقق + تجاري</a:t>
                      </a:r>
                      <a:endParaRPr lang="ar-SA" sz="14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22193489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2030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2,000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45%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0" fontAlgn="ctr">
                        <a:buNone/>
                      </a:pPr>
                      <a:r>
                        <a:rPr lang="en-US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4–5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60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500 مليون</a:t>
                      </a:r>
                      <a:endParaRPr lang="ar-SA" sz="16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tc>
                  <a:txBody>
                    <a:bodyPr/>
                    <a:lstStyle/>
                    <a:p>
                      <a:pPr algn="r" rtl="1" fontAlgn="ctr">
                        <a:buNone/>
                      </a:pPr>
                      <a:r>
                        <a:rPr lang="ar-SA" sz="1400" b="0" u="none" strike="noStrike" dirty="0">
                          <a:effectLst/>
                          <a:latin typeface="Dubai Light" panose="020B0303030403030204" pitchFamily="34" charset="-78"/>
                          <a:cs typeface="Dubai Light" panose="020B0303030403030204" pitchFamily="34" charset="-78"/>
                        </a:rPr>
                        <a:t>نضوج كامل – مشاريع متزامنة كبيرة</a:t>
                      </a:r>
                      <a:endParaRPr lang="ar-SA" sz="1400" b="0" i="0" u="none" strike="noStrike" dirty="0">
                        <a:solidFill>
                          <a:srgbClr val="000000"/>
                        </a:solidFill>
                        <a:effectLst/>
                        <a:latin typeface="Dubai Light" panose="020B0303030403030204" pitchFamily="34" charset="-78"/>
                        <a:cs typeface="Dubai Light" panose="020B0303030403030204" pitchFamily="34" charset="-78"/>
                      </a:endParaRPr>
                    </a:p>
                  </a:txBody>
                  <a:tcPr marL="8368" marR="8368" marT="8368" marB="0" anchor="ctr"/>
                </a:tc>
                <a:extLst>
                  <a:ext uri="{0D108BD9-81ED-4DB2-BD59-A6C34878D82A}">
                    <a16:rowId xmlns:a16="http://schemas.microsoft.com/office/drawing/2014/main" val="15324589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9B4F00E-ED89-B5BF-04A5-BF76FD5A0B11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معدل النمو المطلوب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093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DB5A-32BE-8BF1-4C15-4C56DD9F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08E40DB-7278-E8C7-C744-17D1C2EE4981}"/>
              </a:ext>
            </a:extLst>
          </p:cNvPr>
          <p:cNvSpPr txBox="1">
            <a:spLocks/>
          </p:cNvSpPr>
          <p:nvPr/>
        </p:nvSpPr>
        <p:spPr>
          <a:xfrm>
            <a:off x="7556024" y="1677129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1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2026 – مرحلة التأسيس والانضباط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استكمال بناء الهيكل المؤسسي والحوكمة.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تنفيذ مشروعين متوسطين (300–500 وحدة).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إطلاق نظام 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CRM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و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PMO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ومؤشرات مالية.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اعتماد 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ISO 9001 / ISO 45001.</a:t>
            </a:r>
            <a:endParaRPr lang="ar-SA" sz="11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بدء إعداد خطط التمويل والشراكات (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NHC، </a:t>
            </a:r>
            <a:r>
              <a:rPr lang="ar-SA" sz="11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روشن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E6331-4CBD-D045-6596-2742E8751BC2}"/>
              </a:ext>
            </a:extLst>
          </p:cNvPr>
          <p:cNvSpPr txBox="1">
            <a:spLocks/>
          </p:cNvSpPr>
          <p:nvPr/>
        </p:nvSpPr>
        <p:spPr>
          <a:xfrm>
            <a:off x="7556024" y="4153687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1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2027 – التوسع المدروس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الدخول في مشروع رئيسي &gt;700 وحدة.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الطاقة التشغيلية إلى 3 مشاريع متزامنة.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تفعيل نظام الـ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CDE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و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BIM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لتقليل الأخطاء وزمن التصميم.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الوصول إلى تغطية 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Presales 0.7x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من التكلفة المتبقية.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E4959E3-6EED-B05B-5ACB-34E716511B91}"/>
              </a:ext>
            </a:extLst>
          </p:cNvPr>
          <p:cNvSpPr txBox="1">
            <a:spLocks/>
          </p:cNvSpPr>
          <p:nvPr/>
        </p:nvSpPr>
        <p:spPr>
          <a:xfrm>
            <a:off x="2776696" y="1544429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1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2028 – بناء الحصة السوقية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توسع في مشاريع متوسطة (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Townhouse +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شقق).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استهداف مناطق جديدة (الرياض، جدة، الشرقية).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تطبيق 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MMC/Precast </a:t>
            </a:r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في 30% من الأعمال.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رضا العملاء (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NPS ≥ 55).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1D7AE07-E899-B112-38AB-F6699032EF4E}"/>
              </a:ext>
            </a:extLst>
          </p:cNvPr>
          <p:cNvSpPr txBox="1">
            <a:spLocks/>
          </p:cNvSpPr>
          <p:nvPr/>
        </p:nvSpPr>
        <p:spPr>
          <a:xfrm>
            <a:off x="2776696" y="3159194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1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2029 – مرحلة النضوج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إطلاق مشروع رئيسي متكامل + مشروعين داعمين.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شراكات تمويلية مع صناديق استثمارية / مطورين مشاركين.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صافي ربح يتجاوز 200 مليون.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2658A4C-B73E-AF9A-93C4-538E1D0A289B}"/>
              </a:ext>
            </a:extLst>
          </p:cNvPr>
          <p:cNvSpPr txBox="1">
            <a:spLocks/>
          </p:cNvSpPr>
          <p:nvPr/>
        </p:nvSpPr>
        <p:spPr>
          <a:xfrm>
            <a:off x="2776696" y="4582610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1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2030 – الاستدامة والتميز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تنفيذ 4–5 مشاريع في وقت واحد بإجمالي 2 مليار مبيعات.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صافي ربح مستدام 15–16% = 300–320 مليون ريال.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الحصول على تصنيف “مطور متميز” من إتمام.</a:t>
            </a:r>
          </a:p>
          <a:p>
            <a:r>
              <a:rPr lang="ar-SA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تحقيق نضج مؤسسي كامل (</a:t>
            </a:r>
            <a:r>
              <a:rPr lang="en-US" sz="1100" dirty="0">
                <a:latin typeface="Dubai Light" panose="020B0303030403030204" pitchFamily="34" charset="-78"/>
                <a:cs typeface="Dubai Light" panose="020B0303030403030204" pitchFamily="34" charset="-78"/>
              </a:rPr>
              <a:t>Managed + Improved).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E306A9-BA9D-B511-F3CC-99D393C345D7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خطة التطوير المرحلية (منظور تشغيلي)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184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1C2F0-2082-3A8F-E2D4-A1B36F46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3F67010-1E6E-9F08-BD25-C9738BE96B3D}"/>
              </a:ext>
            </a:extLst>
          </p:cNvPr>
          <p:cNvSpPr txBox="1">
            <a:spLocks/>
          </p:cNvSpPr>
          <p:nvPr/>
        </p:nvSpPr>
        <p:spPr>
          <a:xfrm>
            <a:off x="3402551" y="1752283"/>
            <a:ext cx="8455152" cy="360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الطاقة التشغيلية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إلى 5 مشاريع متزامنة في 2030.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تحسين رأس المال العامل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وتحويل النقد عبر </a:t>
            </a:r>
            <a:r>
              <a:rPr lang="en-US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Presales.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الاعتماد التدريجي على مقاولين مؤهلين وشراكات طويلة الأجل.</a:t>
            </a:r>
            <a:endParaRPr lang="ar-SA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تبني التقنية (</a:t>
            </a:r>
            <a:r>
              <a:rPr lang="en-US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BIM/ERP/CRM)</a:t>
            </a:r>
            <a:r>
              <a:rPr lang="en-US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لرفع كفاءة التنفيذ والمبيعات.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التوسع الجغرافي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المدروس في مدن النمو (الرياض، جدة، الطائف، الخبر).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التخطيط والتطوير</a:t>
            </a:r>
          </a:p>
          <a:p>
            <a:endParaRPr lang="ar-SA" sz="1200" b="1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اختيار الأراضي: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لجنة استثمار تقوم بدراسة كل أرض (موقع، سعر، كثافة عمرانية، جدوى مالية).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الدراسات الأولية: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إعداد نموذج مالي أولي لكل مشروع قبل اعتماده.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التصميم: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اعتماد المكاتب الاستشارية لتقديم عروض، اختيار الأنسب بناء على الجودة والتكلفة.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التنفيذ والإنشاءات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اختيار المقاولين: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نظام تأهيل مسبق (</a:t>
            </a:r>
            <a:r>
              <a:rPr lang="en-US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Pre-Qualification).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متابعة المشروع: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اجتماعات أسبوعية لمراجعة التقدم مقابل الخطة الزمنية والميزانية.</a:t>
            </a:r>
          </a:p>
          <a:p>
            <a:r>
              <a:rPr lang="ar-SA" sz="12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إجراء مراقبة الجودة:</a:t>
            </a:r>
            <a:r>
              <a:rPr lang="ar-SA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 فريق داخلي + مكتب استشاري مستقل لمتابعة الجودة وفق </a:t>
            </a:r>
            <a:r>
              <a:rPr lang="en-US" sz="1200" dirty="0">
                <a:latin typeface="Dubai Light" panose="020B0303030403030204" pitchFamily="34" charset="-78"/>
                <a:cs typeface="Dubai Light" panose="020B0303030403030204" pitchFamily="34" charset="-78"/>
              </a:rPr>
              <a:t>SBC.</a:t>
            </a:r>
          </a:p>
          <a:p>
            <a:endParaRPr lang="ar-SA" sz="1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9174B3-0371-0F5D-92A8-B293E89B40A7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العوامل الممكّنة: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866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8EAF-DE66-CF5F-989A-5CF5C79C3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32531-5DCF-D6D7-1584-C8A98E12A127}"/>
              </a:ext>
            </a:extLst>
          </p:cNvPr>
          <p:cNvSpPr txBox="1"/>
          <p:nvPr/>
        </p:nvSpPr>
        <p:spPr>
          <a:xfrm>
            <a:off x="4702650" y="2635220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defRPr sz="1200"/>
            </a:pPr>
            <a:r>
              <a:rPr lang="ar-SY"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-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مجلس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الإدارة</a:t>
            </a:r>
            <a:endParaRPr sz="1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 rtl="1">
              <a:defRPr sz="1200"/>
            </a:pP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-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الرئيس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التنفيذي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(CEO)</a:t>
            </a:r>
          </a:p>
          <a:p>
            <a:pPr algn="ctr" rtl="1">
              <a:defRPr sz="1200"/>
            </a:pP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-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إدارة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الاستراتيجية</a:t>
            </a:r>
            <a:r>
              <a:rPr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sz="1400"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والتحول</a:t>
            </a:r>
            <a:endParaRPr sz="1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B6AB6-36C9-E442-C9DB-1AD12A50A29B}"/>
              </a:ext>
            </a:extLst>
          </p:cNvPr>
          <p:cNvSpPr txBox="1"/>
          <p:nvPr/>
        </p:nvSpPr>
        <p:spPr>
          <a:xfrm>
            <a:off x="8657303" y="3437267"/>
            <a:ext cx="3200400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>
              <a:defRPr sz="1600" b="1"/>
            </a:pPr>
            <a:r>
              <a:rPr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القطاع</a:t>
            </a:r>
            <a:r>
              <a:rPr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dirty="0" err="1">
                <a:latin typeface="Dubai Medium" panose="020B0603030403030204" pitchFamily="34" charset="-78"/>
                <a:cs typeface="Dubai Medium" panose="020B0603030403030204" pitchFamily="34" charset="-78"/>
              </a:rPr>
              <a:t>التطويري</a:t>
            </a:r>
            <a:endParaRPr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algn="ctr">
              <a:defRPr sz="1200"/>
            </a:pPr>
            <a:r>
              <a:rPr dirty="0">
                <a:latin typeface="Dubai Light" panose="020B0303030403030204" pitchFamily="34" charset="-78"/>
                <a:cs typeface="Dubai Light" panose="020B0303030403030204" pitchFamily="34" charset="-78"/>
              </a:rPr>
              <a:t>-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إدارة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تطوير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المشاريع</a:t>
            </a:r>
            <a:endParaRPr sz="13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algn="ctr">
              <a:defRPr sz="1200"/>
            </a:pP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-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إدارة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الأراضي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والاستحواذ</a:t>
            </a:r>
            <a:endParaRPr sz="13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algn="ctr">
              <a:defRPr sz="1200"/>
            </a:pP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-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إدارة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التصميم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والتخطيط</a:t>
            </a:r>
            <a:r>
              <a:rPr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العمراني</a:t>
            </a:r>
            <a:endParaRPr sz="13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F2EE-7AF1-CCA2-5054-0C69C2125F7D}"/>
              </a:ext>
            </a:extLst>
          </p:cNvPr>
          <p:cNvSpPr txBox="1"/>
          <p:nvPr/>
        </p:nvSpPr>
        <p:spPr>
          <a:xfrm>
            <a:off x="5916643" y="3429000"/>
            <a:ext cx="3200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1600" b="1"/>
            </a:pPr>
            <a:r>
              <a:rPr dirty="0" err="1"/>
              <a:t>القطاع</a:t>
            </a:r>
            <a:r>
              <a:rPr dirty="0"/>
              <a:t> </a:t>
            </a:r>
            <a:r>
              <a:rPr dirty="0" err="1"/>
              <a:t>التنفيذي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الإنشاءات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المشتريات</a:t>
            </a:r>
            <a:r>
              <a:rPr dirty="0"/>
              <a:t> </a:t>
            </a:r>
            <a:r>
              <a:rPr dirty="0" err="1"/>
              <a:t>وسلسلة</a:t>
            </a:r>
            <a:r>
              <a:rPr dirty="0"/>
              <a:t> </a:t>
            </a:r>
            <a:r>
              <a:rPr dirty="0" err="1"/>
              <a:t>الإمداد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التشغيل</a:t>
            </a:r>
            <a:r>
              <a:rPr dirty="0"/>
              <a:t> </a:t>
            </a:r>
            <a:r>
              <a:rPr dirty="0" err="1"/>
              <a:t>والتسليم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A4F35-F9FB-075C-081F-52FF33E16323}"/>
              </a:ext>
            </a:extLst>
          </p:cNvPr>
          <p:cNvSpPr txBox="1"/>
          <p:nvPr/>
        </p:nvSpPr>
        <p:spPr>
          <a:xfrm>
            <a:off x="3429983" y="3428999"/>
            <a:ext cx="3200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1600" b="1"/>
            </a:pPr>
            <a:r>
              <a:rPr dirty="0" err="1"/>
              <a:t>القطاع</a:t>
            </a:r>
            <a:r>
              <a:rPr dirty="0"/>
              <a:t> </a:t>
            </a:r>
            <a:r>
              <a:rPr dirty="0" err="1"/>
              <a:t>التجاري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المبيعات</a:t>
            </a:r>
            <a:r>
              <a:rPr dirty="0"/>
              <a:t> </a:t>
            </a:r>
            <a:r>
              <a:rPr dirty="0" err="1"/>
              <a:t>والتسويق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علاقات</a:t>
            </a:r>
            <a:r>
              <a:rPr dirty="0"/>
              <a:t> </a:t>
            </a:r>
            <a:r>
              <a:rPr dirty="0" err="1"/>
              <a:t>العملاء</a:t>
            </a:r>
            <a:r>
              <a:rPr dirty="0"/>
              <a:t> (CRM)</a:t>
            </a:r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الشراكات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3CB2B-21CA-1DDC-FF2D-250A05A0BE0A}"/>
              </a:ext>
            </a:extLst>
          </p:cNvPr>
          <p:cNvSpPr txBox="1"/>
          <p:nvPr/>
        </p:nvSpPr>
        <p:spPr>
          <a:xfrm>
            <a:off x="816323" y="3391781"/>
            <a:ext cx="32004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1600" b="1"/>
            </a:pPr>
            <a:r>
              <a:rPr dirty="0" err="1"/>
              <a:t>القطاع</a:t>
            </a:r>
            <a:r>
              <a:rPr dirty="0"/>
              <a:t> </a:t>
            </a:r>
            <a:r>
              <a:rPr dirty="0" err="1"/>
              <a:t>المالي</a:t>
            </a:r>
            <a:r>
              <a:rPr dirty="0"/>
              <a:t> </a:t>
            </a:r>
            <a:r>
              <a:rPr dirty="0" err="1"/>
              <a:t>والإداري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الإدارة</a:t>
            </a:r>
            <a:r>
              <a:rPr dirty="0"/>
              <a:t> </a:t>
            </a:r>
            <a:r>
              <a:rPr dirty="0" err="1"/>
              <a:t>المالية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الموارد</a:t>
            </a:r>
            <a:r>
              <a:rPr dirty="0"/>
              <a:t> </a:t>
            </a:r>
            <a:r>
              <a:rPr dirty="0" err="1"/>
              <a:t>البشرية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الشؤون</a:t>
            </a:r>
            <a:r>
              <a:rPr dirty="0"/>
              <a:t> </a:t>
            </a:r>
            <a:r>
              <a:rPr dirty="0" err="1"/>
              <a:t>القانونية</a:t>
            </a:r>
            <a:r>
              <a:rPr dirty="0"/>
              <a:t> </a:t>
            </a:r>
            <a:r>
              <a:rPr dirty="0" err="1"/>
              <a:t>والحوكمة</a:t>
            </a:r>
            <a:endParaRPr dirty="0"/>
          </a:p>
          <a:p>
            <a:pPr algn="ctr">
              <a:defRPr sz="1200"/>
            </a:pPr>
            <a:r>
              <a:rPr dirty="0"/>
              <a:t>- </a:t>
            </a:r>
            <a:r>
              <a:rPr dirty="0" err="1"/>
              <a:t>إدارة</a:t>
            </a:r>
            <a:r>
              <a:rPr dirty="0"/>
              <a:t> </a:t>
            </a:r>
            <a:r>
              <a:rPr dirty="0" err="1"/>
              <a:t>تقنية</a:t>
            </a:r>
            <a:r>
              <a:rPr dirty="0"/>
              <a:t> </a:t>
            </a:r>
            <a:r>
              <a:rPr dirty="0" err="1"/>
              <a:t>المعلومات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90074-FB80-4C5B-014F-5CE8947D86B5}"/>
              </a:ext>
            </a:extLst>
          </p:cNvPr>
          <p:cNvSpPr txBox="1"/>
          <p:nvPr/>
        </p:nvSpPr>
        <p:spPr>
          <a:xfrm>
            <a:off x="1803081" y="1511201"/>
            <a:ext cx="897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يهدف هذا المقترح إلى تعزيز فعالية شركة </a:t>
            </a:r>
            <a:r>
              <a:rPr lang="ar-SA" sz="14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الفايزية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 للتطوير العقاري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من خلال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فصل قطاع التطوير العقاري عن قطاع التنفيذ والإنشاءات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، وإنشاء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إدارة إنشاءات مستقلة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تتولى الإشراف الفني وضبط الجودة ومتابعة المقاولين والموردين.</a:t>
            </a:r>
            <a:b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هذا التوجه يمثل أحد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أركان التميز المؤسسي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في كبرى شركات التطوير في السعودية ويضمن وضوحًا في المسؤوليات، وتسريع القرار، ورفع الكفاءة التشغيلية.</a:t>
            </a:r>
          </a:p>
          <a:p>
            <a:pPr algn="r" rtl="1"/>
            <a:endParaRPr lang="en-US" sz="1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41518-67C2-936B-8499-6251DF928086}"/>
              </a:ext>
            </a:extLst>
          </p:cNvPr>
          <p:cNvSpPr txBox="1"/>
          <p:nvPr/>
        </p:nvSpPr>
        <p:spPr>
          <a:xfrm>
            <a:off x="2228088" y="5422423"/>
            <a:ext cx="85542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اعتماد فصل قطاع التطوير العقاري عن قطاع التنفيذ وإنشاء إدارة إنشاءات </a:t>
            </a:r>
            <a:r>
              <a:rPr lang="ar-SA" sz="1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مستقلة،على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1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أن:تبقى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العلاقة بين القطاعين تكاملية وليست </a:t>
            </a:r>
            <a:r>
              <a:rPr lang="ar-SA" sz="1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تنافسية.يتم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تعريف مؤشرات أداء مستقلة لكل </a:t>
            </a:r>
            <a:r>
              <a:rPr lang="ar-SA" sz="1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قطاع:التطوير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يقاس بالربحية والبيع على </a:t>
            </a:r>
            <a:r>
              <a:rPr lang="ar-SA" sz="14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الخريطة.التنفيذ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يقاس بالوقت والجودة والتكلفة.</a:t>
            </a:r>
            <a:endParaRPr lang="en-US" sz="1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285FC17-A2A8-1743-9384-5693E77C3F42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الهيكل التنظيمي: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0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D978-C46B-0121-4688-5FD41CF6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B9C51C-256D-16D9-3845-0805AB0CD079}"/>
              </a:ext>
            </a:extLst>
          </p:cNvPr>
          <p:cNvSpPr txBox="1"/>
          <p:nvPr/>
        </p:nvSpPr>
        <p:spPr>
          <a:xfrm>
            <a:off x="2240561" y="1560028"/>
            <a:ext cx="89792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يهدف هذا المقترح إلى تعزيز فعالية شركة </a:t>
            </a:r>
            <a:r>
              <a:rPr lang="ar-SA" sz="14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الفايزية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 للتطوير العقاري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من خلال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فصل قطاع التطوير العقاري عن قطاع التنفيذ والإنشاءات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، وإنشاء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إدارة إنشاءات مستقلة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تتولى الإشراف الفني وضبط الجودة ومتابعة المقاولين والموردين.</a:t>
            </a:r>
            <a:b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هذا التوجه يمثل أحد </a:t>
            </a:r>
            <a:r>
              <a:rPr lang="ar-SA" sz="14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أركان التميز المؤسسي</a:t>
            </a:r>
            <a:r>
              <a:rPr lang="ar-SA" sz="1400" dirty="0">
                <a:latin typeface="Dubai Light" panose="020B0303030403030204" pitchFamily="34" charset="-78"/>
                <a:cs typeface="Dubai Light" panose="020B0303030403030204" pitchFamily="34" charset="-78"/>
              </a:rPr>
              <a:t> في كبرى شركات التطوير في السعودية ويضمن وضوحًا في المسؤوليات، وتسريع القرار، ورفع الكفاءة التشغيلية.</a:t>
            </a:r>
          </a:p>
          <a:p>
            <a:pPr algn="r" rtl="1"/>
            <a:endParaRPr lang="en-US" sz="14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0C463-8EAB-16F4-BB69-B3766F217339}"/>
              </a:ext>
            </a:extLst>
          </p:cNvPr>
          <p:cNvSpPr txBox="1"/>
          <p:nvPr/>
        </p:nvSpPr>
        <p:spPr>
          <a:xfrm>
            <a:off x="7162846" y="2597089"/>
            <a:ext cx="40553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وضوح الأدوار والمسؤوليات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التطوير مسؤول عن الربحية، النمو، دراسة السوق، واختيار المنتج.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التنفيذ مسؤول عن الجودة، المدة، والتكلفة الفعلية.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هذا الفصل يمنع تضارب المصالح ويعزز الشفافية في القياس والمساءلة.</a:t>
            </a:r>
            <a:endParaRPr lang="en-US" sz="13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32A6AB-F4F7-9962-4116-5FD1EB1991D2}"/>
              </a:ext>
            </a:extLst>
          </p:cNvPr>
          <p:cNvSpPr txBox="1"/>
          <p:nvPr/>
        </p:nvSpPr>
        <p:spPr>
          <a:xfrm>
            <a:off x="6476999" y="4051106"/>
            <a:ext cx="474121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الكفاءة المالية والرقابية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إمكانية 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احتساب تكلفة تنفيذ واقعية لكل مشروع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بشكل مستقل.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تمكين إدارة التطوير من مقارنة عروض المقاولين بشفافية.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سهولة 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قياس أداء المشاريع مقابل الموازنة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دون تأثير عوامل تصميم أو تطوير.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7D129-80B8-CEC4-CDD1-91BE1A70532B}"/>
              </a:ext>
            </a:extLst>
          </p:cNvPr>
          <p:cNvSpPr txBox="1"/>
          <p:nvPr/>
        </p:nvSpPr>
        <p:spPr>
          <a:xfrm>
            <a:off x="6476999" y="5172578"/>
            <a:ext cx="474121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جودة التنفيذ وضبط المخاطر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إدارة الإنشاءات المستقلة تُنشئ 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نظام مراقبة جودة 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و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خطة تفتيش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  <a:endParaRPr lang="ar-SA" sz="13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وجود فرق 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إشراف داخلي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على المقاولين بدلاً من الاعتماد على التقارير الورقية فقط.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تقليل أخطاء الموقع ونسب الهدر وتحسين الإنتاجية بما لا يقل عن 10–15%.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BC2DE-1AEF-8C08-5712-939DD65675E2}"/>
              </a:ext>
            </a:extLst>
          </p:cNvPr>
          <p:cNvSpPr txBox="1"/>
          <p:nvPr/>
        </p:nvSpPr>
        <p:spPr>
          <a:xfrm>
            <a:off x="1674367" y="2597089"/>
            <a:ext cx="45813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تسريع دورة التطوير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التطوير يعمل على مشروع جديد أثناء تنفيذ المشروع القائم.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هذا يتيح </a:t>
            </a: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تدفق مشاريع مستمر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ويمنع تباطؤ المبيعات.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بالتالي يتحقق نمو مبيعات مستدام (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CAGR ≥ 40%) 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دون عبء تشغيلي زائد.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AF5B6-0082-6C19-60F1-9629ED498EF2}"/>
              </a:ext>
            </a:extLst>
          </p:cNvPr>
          <p:cNvSpPr txBox="1"/>
          <p:nvPr/>
        </p:nvSpPr>
        <p:spPr>
          <a:xfrm>
            <a:off x="1508441" y="4051106"/>
            <a:ext cx="474730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3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القيمة السوقية للشركة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الفصل المؤسسي يُظهر أن </a:t>
            </a:r>
            <a:r>
              <a:rPr lang="ar-SA" sz="13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الفايزية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تعمل وفق نموذج “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Developer-led model” </a:t>
            </a: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 وليس</a:t>
            </a:r>
            <a:r>
              <a:rPr lang="en-US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Contractor-driven.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300" dirty="0">
                <a:latin typeface="Dubai Light" panose="020B0303030403030204" pitchFamily="34" charset="-78"/>
                <a:cs typeface="Dubai Light" panose="020B0303030403030204" pitchFamily="34" charset="-78"/>
              </a:rPr>
              <a:t>وهذا يعزز الثقة لدى المستثمرين والجهات التمويلية، ويرفع التقييم السوقي المتوقع عند دخول شركاء أو مستثمرين استراتيجيين.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D32D793-6D52-6C6B-AD0A-5982815288A4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الهيكل التنظيمي: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50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169242-1196-85C2-C2E0-32D8C597C268}"/>
              </a:ext>
            </a:extLst>
          </p:cNvPr>
          <p:cNvSpPr txBox="1">
            <a:spLocks/>
          </p:cNvSpPr>
          <p:nvPr/>
        </p:nvSpPr>
        <p:spPr>
          <a:xfrm>
            <a:off x="3134327" y="2028695"/>
            <a:ext cx="8723376" cy="419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تم تطوير هذه الوثيقة للوصول الى استراتيجية تمكن </a:t>
            </a:r>
            <a:r>
              <a:rPr lang="ar-SA" sz="22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الفايزية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 من المنافسة والنمو في سوق يوجد به عدد من المنافسين وتعزيز مكانتها كمطور عقاري موثوق.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ar-SA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تم تحليل عدد من المنافسين وفهم نموذج العمل الخاص بهم واستخلاص عدد من الدروس لتطوير نموذج عمل خاص </a:t>
            </a:r>
            <a:r>
              <a:rPr lang="ar-SA" sz="22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بالفايزية</a:t>
            </a: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ar-SA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تم استخدام اطار التميز للمطور العقاري لتحديد الممكنات اللازم توفرها للوصول الى اعلى درجات النضج.</a:t>
            </a:r>
            <a:endParaRPr lang="en-US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105EA4-68CA-2F78-DC02-E78887F79D12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مقدمة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957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FFCA2-AA15-38D7-59A2-483D77B0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A1FABFB-43D9-7ACD-DEA5-91B298FD79E7}"/>
              </a:ext>
            </a:extLst>
          </p:cNvPr>
          <p:cNvSpPr txBox="1"/>
          <p:nvPr/>
        </p:nvSpPr>
        <p:spPr>
          <a:xfrm>
            <a:off x="2350752" y="1738551"/>
            <a:ext cx="8979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dirty="0"/>
              <a:t>يهدف هذا المقترح إلى تعزيز فعالية شركة </a:t>
            </a:r>
            <a:r>
              <a:rPr lang="ar-SA" sz="1200" b="1" dirty="0" err="1"/>
              <a:t>الفايزية</a:t>
            </a:r>
            <a:r>
              <a:rPr lang="ar-SA" sz="1200" b="1" dirty="0"/>
              <a:t> للتطوير العقاري</a:t>
            </a:r>
            <a:r>
              <a:rPr lang="ar-SA" sz="1200" dirty="0"/>
              <a:t> من خلال </a:t>
            </a:r>
            <a:r>
              <a:rPr lang="ar-SA" sz="1200" b="1" dirty="0"/>
              <a:t>فصل قطاع التطوير العقاري عن قطاع التنفيذ والإنشاءات</a:t>
            </a:r>
            <a:r>
              <a:rPr lang="ar-SA" sz="1200" dirty="0"/>
              <a:t>، وإنشاء </a:t>
            </a:r>
            <a:r>
              <a:rPr lang="ar-SA" sz="1200" b="1" dirty="0"/>
              <a:t>إدارة إنشاءات مستقلة</a:t>
            </a:r>
            <a:r>
              <a:rPr lang="ar-SA" sz="1200" dirty="0"/>
              <a:t> تتولى الإشراف الفني وضبط الجودة ومتابعة المقاولين والموردين.</a:t>
            </a:r>
            <a:br>
              <a:rPr lang="ar-SA" sz="1200" dirty="0"/>
            </a:br>
            <a:r>
              <a:rPr lang="ar-SA" sz="1200" dirty="0"/>
              <a:t>هذا التوجه يمثل أحد </a:t>
            </a:r>
            <a:r>
              <a:rPr lang="ar-SA" sz="1200" b="1" dirty="0"/>
              <a:t>أركان التميز المؤسسي</a:t>
            </a:r>
            <a:r>
              <a:rPr lang="ar-SA" sz="1200" dirty="0"/>
              <a:t> في كبرى شركات التطوير في السعودية ويضمن وضوحًا في المسؤوليات، وتسريع القرار، ورفع الكفاءة التشغيلية.</a:t>
            </a:r>
          </a:p>
          <a:p>
            <a:pPr algn="r" rtl="1"/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0B050-5428-D56E-740B-681DE3CF581A}"/>
              </a:ext>
            </a:extLst>
          </p:cNvPr>
          <p:cNvSpPr txBox="1"/>
          <p:nvPr/>
        </p:nvSpPr>
        <p:spPr>
          <a:xfrm>
            <a:off x="7274607" y="2980220"/>
            <a:ext cx="4055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200" b="1" dirty="0"/>
              <a:t>وضوح الأدوار والمسؤوليات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200" dirty="0"/>
              <a:t>التطوير مسؤول عن الربحية، النمو، دراسة السوق، واختيار المنتج.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200" dirty="0"/>
              <a:t>التنفيذ مسؤول عن الجودة، المدة، والتكلفة الفعلية.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sz="1200" dirty="0"/>
              <a:t>هذا الفصل يمنع تضارب المصالح ويعزز الشفافية في القياس والمساءلة.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51D03-4C33-1021-CF6C-65733A8CC5AE}"/>
              </a:ext>
            </a:extLst>
          </p:cNvPr>
          <p:cNvSpPr txBox="1"/>
          <p:nvPr/>
        </p:nvSpPr>
        <p:spPr>
          <a:xfrm>
            <a:off x="6588759" y="4180549"/>
            <a:ext cx="4741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200" b="1" dirty="0"/>
              <a:t>رفع الكفاءة المالية والرقابية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إمكانية </a:t>
            </a:r>
            <a:r>
              <a:rPr lang="ar-SA" sz="1200" b="1" dirty="0"/>
              <a:t>احتساب تكلفة تنفيذ واقعية لكل مشروع</a:t>
            </a:r>
            <a:r>
              <a:rPr lang="ar-SA" sz="1200" dirty="0"/>
              <a:t> بشكل مستقل.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تمكين إدارة التطوير من مقارنة عروض المقاولين بشفافية.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سهولة </a:t>
            </a:r>
            <a:r>
              <a:rPr lang="ar-SA" sz="1200" b="1" dirty="0"/>
              <a:t>قياس أداء المشاريع مقابل الموازنة</a:t>
            </a:r>
            <a:r>
              <a:rPr lang="ar-SA" sz="1200" dirty="0"/>
              <a:t> دون تأثير عوامل تصميم أو تطوير.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31F5A-331F-2C7B-9FE8-D0F41FF76A4C}"/>
              </a:ext>
            </a:extLst>
          </p:cNvPr>
          <p:cNvSpPr txBox="1"/>
          <p:nvPr/>
        </p:nvSpPr>
        <p:spPr>
          <a:xfrm>
            <a:off x="6588759" y="5115898"/>
            <a:ext cx="4741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200" b="1" dirty="0"/>
              <a:t>جودة التنفيذ وضبط المخاطر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إدارة الإنشاءات المستقلة تُنشئ </a:t>
            </a:r>
            <a:r>
              <a:rPr lang="ar-SA" sz="1200" b="1" dirty="0"/>
              <a:t>نظام مراقبة جودة </a:t>
            </a:r>
            <a:r>
              <a:rPr lang="en-US" sz="1200" dirty="0"/>
              <a:t> </a:t>
            </a:r>
            <a:r>
              <a:rPr lang="ar-SA" sz="1200" dirty="0"/>
              <a:t>و</a:t>
            </a:r>
            <a:r>
              <a:rPr lang="ar-SA" sz="1200" b="1" dirty="0"/>
              <a:t>خطة تفتيش</a:t>
            </a:r>
            <a:r>
              <a:rPr lang="en-US" sz="1200" dirty="0"/>
              <a:t>.</a:t>
            </a:r>
            <a:endParaRPr lang="ar-SA" sz="12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وجود فرق </a:t>
            </a:r>
            <a:r>
              <a:rPr lang="ar-SA" sz="1200" b="1" dirty="0"/>
              <a:t>إشراف داخلي</a:t>
            </a:r>
            <a:r>
              <a:rPr lang="ar-SA" sz="1200" dirty="0"/>
              <a:t> على المقاولين بدلاً من الاعتماد على التقارير الورقية فقط.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تقليل أخطاء الموقع ونسب الهدر وتحسين الإنتاجية بما لا يقل عن 10–15%.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FA17DF-1B3D-E920-C180-86813E78F07A}"/>
              </a:ext>
            </a:extLst>
          </p:cNvPr>
          <p:cNvSpPr txBox="1"/>
          <p:nvPr/>
        </p:nvSpPr>
        <p:spPr>
          <a:xfrm>
            <a:off x="2446528" y="2806390"/>
            <a:ext cx="4581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200" b="1" dirty="0"/>
              <a:t>تسريع دورة التطوير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التطوير يعمل على مشروع جديد أثناء تنفيذ المشروع القائم.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هذا يتيح </a:t>
            </a:r>
            <a:r>
              <a:rPr lang="ar-SA" sz="1200" b="1" dirty="0"/>
              <a:t>تدفق مشاريع مستمر</a:t>
            </a:r>
            <a:r>
              <a:rPr lang="en-US" sz="1200" dirty="0"/>
              <a:t> </a:t>
            </a:r>
            <a:r>
              <a:rPr lang="ar-SA" sz="1200" dirty="0"/>
              <a:t>ويمنع تباطؤ المبيعات.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بالتالي يتحقق نمو مبيعات مستدام (</a:t>
            </a:r>
            <a:r>
              <a:rPr lang="en-US" sz="1200" dirty="0"/>
              <a:t>CAGR ≥ 40%) </a:t>
            </a:r>
            <a:r>
              <a:rPr lang="ar-SA" sz="1200" dirty="0"/>
              <a:t>دون عبء تشغيلي زائد.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2EA40-D541-F400-FB3E-27513FD79D35}"/>
              </a:ext>
            </a:extLst>
          </p:cNvPr>
          <p:cNvSpPr txBox="1"/>
          <p:nvPr/>
        </p:nvSpPr>
        <p:spPr>
          <a:xfrm>
            <a:off x="2193639" y="5046876"/>
            <a:ext cx="47473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1200" b="1" dirty="0"/>
              <a:t>رفع القيمة السوقية للشركة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الفصل المؤسسي يُظهر أن </a:t>
            </a:r>
            <a:r>
              <a:rPr lang="ar-SA" sz="1200" dirty="0" err="1"/>
              <a:t>الفايزية</a:t>
            </a:r>
            <a:r>
              <a:rPr lang="ar-SA" sz="1200" dirty="0"/>
              <a:t> تعمل وفق نموذج “</a:t>
            </a:r>
            <a:r>
              <a:rPr lang="en-US" sz="1200" dirty="0"/>
              <a:t>Developer-led model” </a:t>
            </a:r>
            <a:r>
              <a:rPr lang="ar-SA" sz="1200" dirty="0"/>
              <a:t> وليس</a:t>
            </a:r>
            <a:r>
              <a:rPr lang="en-US" sz="1200" dirty="0"/>
              <a:t>Contractor-driven.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200" dirty="0"/>
              <a:t>وهذا يعزز الثقة لدى المستثمرين والجهات التمويلية، ويرفع التقييم السوقي المتوقع عند دخول شركاء أو مستثمرين استراتيجيين.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3EBF68-FA2A-7810-871D-62AC4D9E833A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الهيكل التنظيمي: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04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1951-F768-69A3-BD84-16D6714B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C00EFB-F348-64B6-0042-A86E6809B50F}"/>
              </a:ext>
            </a:extLst>
          </p:cNvPr>
          <p:cNvSpPr txBox="1">
            <a:spLocks/>
          </p:cNvSpPr>
          <p:nvPr/>
        </p:nvSpPr>
        <p:spPr>
          <a:xfrm>
            <a:off x="4038600" y="2615668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نظرة على السوق 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6BCDC1-76CA-0CED-A6A6-4C8DC02244DB}"/>
              </a:ext>
            </a:extLst>
          </p:cNvPr>
          <p:cNvSpPr txBox="1">
            <a:spLocks/>
          </p:cNvSpPr>
          <p:nvPr/>
        </p:nvSpPr>
        <p:spPr>
          <a:xfrm>
            <a:off x="4038600" y="3851787"/>
            <a:ext cx="7315200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200">
                <a:latin typeface="Dubai Medium" panose="020B0603030403030204" pitchFamily="34" charset="-78"/>
                <a:cs typeface="Dubai Medium" panose="020B0603030403030204" pitchFamily="34" charset="-78"/>
              </a:rPr>
              <a:t>تحليل للمنافسين</a:t>
            </a:r>
            <a:endParaRPr lang="en-US" sz="2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12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54672693-F26E-D090-FBDC-207732C03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2431782"/>
              </p:ext>
            </p:extLst>
          </p:nvPr>
        </p:nvGraphicFramePr>
        <p:xfrm>
          <a:off x="2043143" y="1834501"/>
          <a:ext cx="8674610" cy="454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230">
                  <a:extLst>
                    <a:ext uri="{9D8B030D-6E8A-4147-A177-3AD203B41FA5}">
                      <a16:colId xmlns:a16="http://schemas.microsoft.com/office/drawing/2014/main" val="3876377649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3432962441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1215306525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922747607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3523073912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1117415812"/>
                    </a:ext>
                  </a:extLst>
                </a:gridCol>
                <a:gridCol w="1239230">
                  <a:extLst>
                    <a:ext uri="{9D8B030D-6E8A-4147-A177-3AD203B41FA5}">
                      <a16:colId xmlns:a16="http://schemas.microsoft.com/office/drawing/2014/main" val="182768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تعليق مختصر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محفظة دخل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سياسة الاطلاق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بيع على الخريطة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شراكات (DM/JV)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ملكية الأرض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FFFFFF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الشركة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2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مطور متكامل كبير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محدودة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إطلاقات مرحلية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عالٍ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قوي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تملك/شراكات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 err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رتال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94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نموذج خفيف الأصول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منخفضة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حسب المشروع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قوي جدًا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منخفضة</a:t>
                      </a:r>
                      <a:endParaRPr lang="en-US" sz="16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سمو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160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هجين بيع + إيجار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حسب المشروع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بنان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73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تنوع منتجات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مزيج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لدن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03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اعتماد على الإنشاء ونسبة الإنجاز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عالٍ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جيد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منخفضة</a:t>
                      </a:r>
                      <a:endParaRPr lang="en-US" sz="16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فيو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29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حضري موجه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منخفضة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فيرست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دورات قصيرة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منخفضة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مزيج تملك/استئجار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أساس مكين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92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فخامة/تصميم ذكي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محدود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تملك انتقائي</a:t>
                      </a:r>
                      <a:endParaRPr lang="en-US" sz="16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خوالد (خاص)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7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هوية معمارية مبتكرة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</a:t>
                      </a:r>
                      <a:endParaRPr lang="en-US" sz="110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شراكات/تملك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IQ (خاص)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375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تنوع جغرافي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—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متوسط-عالٍ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1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شراكات وتقنية</a:t>
                      </a:r>
                      <a:endParaRPr lang="en-US" sz="11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6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مزيج</a:t>
                      </a:r>
                      <a:endParaRPr lang="en-US" sz="16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Dubai Light" panose="020B0303030403030204" pitchFamily="34" charset="-78"/>
                          <a:ea typeface="MS Mincho" panose="02020609040205080304" pitchFamily="49" charset="-128"/>
                          <a:cs typeface="Dubai Light" panose="020B0303030403030204" pitchFamily="34" charset="-78"/>
                        </a:rPr>
                        <a:t>الرمز (خاص)</a:t>
                      </a:r>
                      <a:endParaRPr lang="en-US" sz="1800" dirty="0">
                        <a:effectLst/>
                        <a:latin typeface="Dubai Light" panose="020B0303030403030204" pitchFamily="34" charset="-78"/>
                        <a:ea typeface="MS Mincho" panose="02020609040205080304" pitchFamily="49" charset="-128"/>
                        <a:cs typeface="Dubai Light" panose="020B0303030403030204" pitchFamily="3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06868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BE26F545-ED89-536B-FF35-5AA857719D98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solidFill>
                  <a:srgbClr val="F5F5F5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شركات التطوير العقاري</a:t>
            </a:r>
            <a:endParaRPr lang="en-US" dirty="0">
              <a:solidFill>
                <a:srgbClr val="F5F5F5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092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FB37-6070-AB5B-B22E-3A76121E7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EBFD4-B821-B757-6C69-80F24F6B2487}"/>
              </a:ext>
            </a:extLst>
          </p:cNvPr>
          <p:cNvSpPr txBox="1">
            <a:spLocks/>
          </p:cNvSpPr>
          <p:nvPr/>
        </p:nvSpPr>
        <p:spPr>
          <a:xfrm>
            <a:off x="3364992" y="2796890"/>
            <a:ext cx="8604504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•</a:t>
            </a:r>
            <a:r>
              <a:rPr lang="ar-SA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الشراكات مع ملاك الأراضي لخفض رأس المال (سمو/فيو</a:t>
            </a:r>
            <a:r>
              <a:rPr lang="en-US" sz="2200">
                <a:latin typeface="Dubai Light" panose="020B0303030403030204" pitchFamily="34" charset="-78"/>
                <a:cs typeface="Dubai Light" panose="020B0303030403030204" pitchFamily="34" charset="-78"/>
              </a:rPr>
              <a:t>/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رتال)</a:t>
            </a:r>
            <a:endParaRPr lang="en-US" sz="220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• إطلاقات مرحلية منضبطة لتحسين التسعير (رتال)</a:t>
            </a:r>
            <a:endParaRPr lang="en-US" sz="220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• محفظة دخل صغيرة (5–10%) لاستقرار التدفقات (بنان)</a:t>
            </a:r>
            <a:endParaRPr lang="en-US" sz="220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• تركيز جغرافي</a:t>
            </a:r>
            <a:endParaRPr lang="en-US" sz="22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C0CCDB-033E-0DBB-2675-F74FF2CE9179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الدروس المستفادة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177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D534-D718-E1AB-B862-32BD0A7C9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730E88-C982-719C-0C8F-BB520C5194CC}"/>
              </a:ext>
            </a:extLst>
          </p:cNvPr>
          <p:cNvSpPr txBox="1">
            <a:spLocks/>
          </p:cNvSpPr>
          <p:nvPr/>
        </p:nvSpPr>
        <p:spPr>
          <a:xfrm>
            <a:off x="3364992" y="2964039"/>
            <a:ext cx="8604504" cy="2275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200" b="1">
                <a:latin typeface="Dubai Medium" panose="020B0603030403030204" pitchFamily="34" charset="-78"/>
                <a:cs typeface="Dubai Medium" panose="020B0603030403030204" pitchFamily="34" charset="-78"/>
              </a:rPr>
              <a:t>الرؤية:</a:t>
            </a:r>
            <a:r>
              <a:rPr lang="ar-SA" sz="220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أن تكون الفايزية من أبرز المطورين العقاريين في السعودية، معروفة بجودة المشاريع وموثوقية التنفيذ.</a:t>
            </a:r>
          </a:p>
          <a:p>
            <a:r>
              <a:rPr lang="ar-SA" sz="2200" b="1">
                <a:latin typeface="Dubai Medium" panose="020B0603030403030204" pitchFamily="34" charset="-78"/>
                <a:cs typeface="Dubai Medium" panose="020B0603030403030204" pitchFamily="34" charset="-78"/>
              </a:rPr>
              <a:t>الرسالة:</a:t>
            </a:r>
            <a:r>
              <a:rPr lang="ar-SA" sz="220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sz="2200">
                <a:latin typeface="Dubai Light" panose="020B0303030403030204" pitchFamily="34" charset="-78"/>
                <a:cs typeface="Dubai Light" panose="020B0303030403030204" pitchFamily="34" charset="-78"/>
              </a:rPr>
              <a:t>تقديم حلول سكنية وتجارية متكاملة، بتجربة عملاء متميزة، عبر تبني أفضل الممارسات في التخطيط والبناء والإدارة.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6530BC-216D-31A7-E941-3EF2C075711E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الرؤية و الرسالة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23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E0304-767D-827F-F6A4-F24A2384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C110AAC-1412-0916-1EAA-14FBEC206B73}"/>
              </a:ext>
            </a:extLst>
          </p:cNvPr>
          <p:cNvSpPr txBox="1">
            <a:spLocks/>
          </p:cNvSpPr>
          <p:nvPr/>
        </p:nvSpPr>
        <p:spPr>
          <a:xfrm>
            <a:off x="7619508" y="3785277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الثالث: الكفاءة المالية والتوازن الرأسمالي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تحقيق ربحية مستدامة بهوامش عالية وإدارة نقدية فعالة.</a:t>
            </a:r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b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          </a:t>
            </a:r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المحافظة على 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هامش صافي ≥ 15%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 وهامش إجمالي ≥ 30%.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تحسين رأس المال العامل عبر نموذج 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Presales/Advance Payments.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إدارة مالية قوية لإدارة التمويل والتدفقات النقدية.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تنويع مصادر التمويل (قروض بنكية، مستثمرين، صكوك، شراكات).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OCF/NI ≥ 1.0x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تغطية التمويل ≥ 1.5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x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المشاريع الجارية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دوران ذمم العملاء ≤ 45 يومًا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683D050-97DF-3487-15DE-6AB5549726F2}"/>
              </a:ext>
            </a:extLst>
          </p:cNvPr>
          <p:cNvSpPr txBox="1">
            <a:spLocks/>
          </p:cNvSpPr>
          <p:nvPr/>
        </p:nvSpPr>
        <p:spPr>
          <a:xfrm>
            <a:off x="2544588" y="3785277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الرابع: الشراكات والتوسع الاستراتيجي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شبكة شراكات قوية مع القطاعين العام والخاص.</a:t>
            </a:r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b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          </a:t>
            </a:r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شراكات تطوير مشترك مع </a:t>
            </a:r>
            <a: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NHC، </a:t>
            </a:r>
            <a:r>
              <a:rPr lang="ar-SA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روشن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، وصناديق محلية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تحالفات هندسية وتنفيذية مع شركات 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Precast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و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GRC.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تعاون مع البنوك لتسهيل التمويل العقاري للعملاء.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اتفاقيات مع شركات التسويق العقاري والمبيعات الرقمية.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عدد الشراكات المفعلة ≥ 10 بنهاية 2030.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قيمة المشاريع المشتركة ≥ 3 مليارات ريال.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214A9743-E2BA-371D-AD6A-9AE6C476C1FD}"/>
              </a:ext>
            </a:extLst>
          </p:cNvPr>
          <p:cNvSpPr txBox="1">
            <a:spLocks/>
          </p:cNvSpPr>
          <p:nvPr/>
        </p:nvSpPr>
        <p:spPr>
          <a:xfrm>
            <a:off x="2544588" y="1407746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الثاني: التميز التشغيلي والهندسي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قدرات تنفيذية متكاملة تُحقق سرعة وجودة في التسليم.</a:t>
            </a:r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  </a:t>
            </a:r>
            <a:b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     </a:t>
            </a:r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تطبيق 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نظام </a:t>
            </a:r>
            <a: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Stage-Gate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على جميع المشاريع لضبط دورة الحياة من الأرض حتى التسليم.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تقليص دورة التطوير إلى ≤ 24 شهرًا للمشاريع السكنية.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الاعتماد على تقنيات البناء الحديث (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Precast, 3D Printing, Modular)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إلى ≥ 35%.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تأسيس </a:t>
            </a:r>
            <a: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PMO 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مؤسسي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 يقيس الأداء ويضبط الانحراف الزمني والمالي.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تسليم ≥ 90% من المشاريع في الموعد المحدد.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انحراف التكلفة ≤ 5%.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معدل رضا العملاء عند التسليم ≥ 90%.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6775397-4D11-C0D5-3626-4EA5A203C3D8}"/>
              </a:ext>
            </a:extLst>
          </p:cNvPr>
          <p:cNvSpPr txBox="1">
            <a:spLocks/>
          </p:cNvSpPr>
          <p:nvPr/>
        </p:nvSpPr>
        <p:spPr>
          <a:xfrm>
            <a:off x="7619508" y="1325563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الأول: التوسع والنمو المستدام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رفع حجم المبيعات إلى 2 مليار ريال سنويًا بحلول 2030.</a:t>
            </a:r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b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          </a:t>
            </a:r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التوسع الجغرافي في 4 مناطق رئيسية (الرياض، مكة المكرمة، الشرقية، القصيم).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تطوير أكثر من 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5,000 وحدة سكنية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 خلال 5 سنوات.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محفظة أراضٍ إستراتيجية تغطي احتياج التطوير لـ 7 سنوات.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الدخول في شراكات تطويرية مع 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NHC </a:t>
            </a:r>
            <a:r>
              <a:rPr lang="ar-SA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وروشن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 وصناديق استثمارية.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الإيرادات السنوية ≥ 2 مليار ريال.</a:t>
            </a:r>
          </a:p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CAGR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نمو الإيرادات ≥ 45%.</a:t>
            </a:r>
          </a:p>
          <a:p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Backlog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مبيعات مسبقة يغطي ≥ سنة تشغيلية.</a:t>
            </a:r>
          </a:p>
          <a:p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BCC300F-3CF7-9EAD-8C27-5CA5434E8D45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الاستراتيجية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9366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8E6A-4EB0-C7BA-9A1D-C0C31912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97BAC6-6E58-0054-91CC-758C2B15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00" y="1542851"/>
            <a:ext cx="3718560" cy="2275390"/>
          </a:xfrm>
        </p:spPr>
        <p:txBody>
          <a:bodyPr>
            <a:normAutofit fontScale="25000" lnSpcReduction="20000"/>
          </a:bodyPr>
          <a:lstStyle/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الخامس: الحوكمة والتميز المؤسسي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الوصول إلى نضج مؤسسي كامل (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Managed + Improved).</a:t>
            </a:r>
          </a:p>
          <a:p>
            <a:pPr marL="0" indent="0">
              <a:buNone/>
            </a:pPr>
            <a:b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    </a:t>
            </a:r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تطبيق إطار </a:t>
            </a:r>
            <a:r>
              <a:rPr lang="ar-SA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تميّز المطور (</a:t>
            </a:r>
            <a:r>
              <a:rPr lang="en-US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Etmam</a:t>
            </a:r>
            <a:r>
              <a:rPr lang="en-US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 Developer Excellence Framework)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نظام حوكمة (لجان: استثمار، مخاطر، مناقصات، تدقيق).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الحصول على شهادات 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ISO 9001 / 14001 / 45001.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تطوير دليل سياسات وإجراءات (</a:t>
            </a:r>
            <a:r>
              <a:rPr lang="en-US" dirty="0">
                <a:latin typeface="Dubai Light" panose="020B0303030403030204" pitchFamily="34" charset="-78"/>
                <a:cs typeface="Dubai Light" panose="020B0303030403030204" pitchFamily="34" charset="-78"/>
              </a:rPr>
              <a:t>Finance, Procurement, Risk, HSE).</a:t>
            </a:r>
          </a:p>
          <a:p>
            <a:r>
              <a:rPr lang="ar-SA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تصنيف “مطور متميز” من إتمام.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تدقيق داخلي ربع سنوي فعال.</a:t>
            </a:r>
          </a:p>
          <a:p>
            <a:r>
              <a:rPr lang="ar-SA" dirty="0">
                <a:latin typeface="Dubai Light" panose="020B0303030403030204" pitchFamily="34" charset="-78"/>
                <a:cs typeface="Dubai Light" panose="020B0303030403030204" pitchFamily="34" charset="-78"/>
              </a:rPr>
              <a:t>نسبة الامتثال للإجراءات ≥ 95%.</a:t>
            </a:r>
          </a:p>
          <a:p>
            <a:endParaRPr lang="en-US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05A8233-E318-F9FB-281F-CEF1B8A56053}"/>
              </a:ext>
            </a:extLst>
          </p:cNvPr>
          <p:cNvSpPr txBox="1">
            <a:spLocks/>
          </p:cNvSpPr>
          <p:nvPr/>
        </p:nvSpPr>
        <p:spPr>
          <a:xfrm>
            <a:off x="7645400" y="4055759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Y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</a:t>
            </a:r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حور السابع: التحول الرقمي والذكاء المؤسسي</a:t>
            </a:r>
          </a:p>
          <a:p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sz="7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أن تكون </a:t>
            </a:r>
            <a:r>
              <a:rPr lang="ar-SA" sz="700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الفايزية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مطورًا رقمياً رائداً في السعودية.</a:t>
            </a:r>
            <a:endParaRPr lang="ar-SY" sz="7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b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ar-SY" sz="700" dirty="0">
                <a:latin typeface="Dubai Medium" panose="020B0603030403030204" pitchFamily="34" charset="-78"/>
                <a:cs typeface="Dubai Medium" panose="020B0603030403030204" pitchFamily="34" charset="-78"/>
              </a:rPr>
              <a:t>          </a:t>
            </a:r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sz="7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تطبيق نظام </a:t>
            </a:r>
            <a:r>
              <a:rPr lang="en-US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ERP </a:t>
            </a:r>
            <a:r>
              <a:rPr lang="ar-SA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موحد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لإدارة المالية والمشتريات والمخزون.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نظام </a:t>
            </a:r>
            <a:r>
              <a:rPr lang="en-US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CRM </a:t>
            </a:r>
            <a:r>
              <a:rPr lang="ar-SA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متكامل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للمبيعات وخدمة العملاء.</a:t>
            </a:r>
          </a:p>
          <a:p>
            <a:r>
              <a:rPr lang="ar-SA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لوحات ذكاء أعمال (</a:t>
            </a:r>
            <a:r>
              <a:rPr lang="en-US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Power BI)</a:t>
            </a:r>
            <a:r>
              <a:rPr lang="en-US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لتتبع الأداء المالي والتشغيلي.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الاستثمار في </a:t>
            </a:r>
            <a:r>
              <a:rPr lang="en-US" sz="700" b="1" dirty="0" err="1">
                <a:latin typeface="Dubai Light" panose="020B0303030403030204" pitchFamily="34" charset="-78"/>
                <a:cs typeface="Dubai Light" panose="020B0303030403030204" pitchFamily="34" charset="-78"/>
              </a:rPr>
              <a:t>PropTech</a:t>
            </a:r>
            <a:r>
              <a:rPr lang="en-US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و</a:t>
            </a:r>
            <a:r>
              <a:rPr lang="en-US" sz="700" b="1" dirty="0">
                <a:latin typeface="Dubai Light" panose="020B0303030403030204" pitchFamily="34" charset="-78"/>
                <a:cs typeface="Dubai Light" panose="020B0303030403030204" pitchFamily="34" charset="-78"/>
              </a:rPr>
              <a:t>AI</a:t>
            </a:r>
            <a:r>
              <a:rPr lang="en-US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لتحليل الطلب وتوقع الأسعار.</a:t>
            </a:r>
          </a:p>
          <a:p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sz="7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نسبة المعاملات المنفذة رقمياً ≥ 80%.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دقة التوقعات المالية ≥ 90%.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6FC580-9C36-8302-E7AE-DFC4714E0D4B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الاستراتيجية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814154-607D-18A1-1923-D0076E6DBC0D}"/>
              </a:ext>
            </a:extLst>
          </p:cNvPr>
          <p:cNvSpPr txBox="1">
            <a:spLocks/>
          </p:cNvSpPr>
          <p:nvPr/>
        </p:nvSpPr>
        <p:spPr>
          <a:xfrm>
            <a:off x="2544588" y="1407746"/>
            <a:ext cx="3718560" cy="22753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المحور السادس: الابتكار والاستدامة</a:t>
            </a:r>
          </a:p>
          <a:p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الهدف العام:</a:t>
            </a:r>
            <a:r>
              <a:rPr lang="ar-SA" sz="700" dirty="0"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دمج مبادئ </a:t>
            </a:r>
            <a:r>
              <a:rPr lang="en-US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ESG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في التصميم والبناء والإدارة.</a:t>
            </a:r>
            <a:endParaRPr lang="ar-SY" sz="700" dirty="0">
              <a:latin typeface="Dubai Light" panose="020B0303030403030204" pitchFamily="34" charset="-78"/>
              <a:cs typeface="Dubai Light" panose="020B0303030403030204" pitchFamily="34" charset="-78"/>
            </a:endParaRPr>
          </a:p>
          <a:p>
            <a:pPr marL="0" indent="0">
              <a:buNone/>
            </a:pPr>
            <a:b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ar-SY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         </a:t>
            </a:r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التفصيلية:</a:t>
            </a:r>
            <a:endParaRPr lang="ar-SA" sz="7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تبني تصاميم موفرة للطاقة والمياه.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اعتماد مواد منخفضة الانبعاثات الكربونية.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تطوير تقارير </a:t>
            </a:r>
            <a:r>
              <a:rPr lang="en-US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ESG </a:t>
            </a:r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سنوية للمستثمرين.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إطلاق مبادرات مسؤولية مجتمعية في الأحياء المطورة.</a:t>
            </a:r>
          </a:p>
          <a:p>
            <a:r>
              <a:rPr lang="ar-SA" sz="7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مؤشرات النجاح:</a:t>
            </a:r>
            <a:endParaRPr lang="ar-SA" sz="7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خفض استهلاك الطاقة في المشاريع ≥ 20%.</a:t>
            </a:r>
          </a:p>
          <a:p>
            <a:r>
              <a:rPr lang="ar-SA" sz="700" dirty="0">
                <a:latin typeface="Dubai Light" panose="020B0303030403030204" pitchFamily="34" charset="-78"/>
                <a:cs typeface="Dubai Light" panose="020B0303030403030204" pitchFamily="34" charset="-78"/>
              </a:rPr>
              <a:t>نسبة المباني المعتمدة بيئيًا ≥ 50%.</a:t>
            </a:r>
          </a:p>
        </p:txBody>
      </p:sp>
    </p:spTree>
    <p:extLst>
      <p:ext uri="{BB962C8B-B14F-4D97-AF65-F5344CB8AC3E}">
        <p14:creationId xmlns:p14="http://schemas.microsoft.com/office/powerpoint/2010/main" val="372267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C87B-9A0B-413A-8411-934538DFE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050294-4A6B-F9EA-D205-72DA79764CBD}"/>
              </a:ext>
            </a:extLst>
          </p:cNvPr>
          <p:cNvSpPr txBox="1">
            <a:spLocks/>
          </p:cNvSpPr>
          <p:nvPr/>
        </p:nvSpPr>
        <p:spPr>
          <a:xfrm>
            <a:off x="4542503" y="351566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dirty="0">
                <a:latin typeface="Dubai Medium" panose="020B0603030403030204" pitchFamily="34" charset="-78"/>
                <a:cs typeface="Dubai Medium" panose="020B0603030403030204" pitchFamily="34" charset="-78"/>
              </a:rPr>
              <a:t>الأهداف الاستراتيجية (5 سنوات)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BBC8ECA-B9B6-D5AF-015A-B5A048442311}"/>
              </a:ext>
            </a:extLst>
          </p:cNvPr>
          <p:cNvSpPr txBox="1">
            <a:spLocks/>
          </p:cNvSpPr>
          <p:nvPr/>
        </p:nvSpPr>
        <p:spPr>
          <a:xfrm>
            <a:off x="3246120" y="2559384"/>
            <a:ext cx="8756904" cy="227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الوصول بالمبيعات السنوية الى 2 مليار ريال.</a:t>
            </a:r>
          </a:p>
          <a:p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المحافظة على هامش صافي ربح لا يقل عن 15%.</a:t>
            </a:r>
          </a:p>
          <a:p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النمو عبر الشراكات والتنوع </a:t>
            </a:r>
          </a:p>
          <a:p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تنفيذ عدد مشاريع رئيسية متكاملة سنويًا (سكني + تجاري + خدمي).</a:t>
            </a:r>
          </a:p>
          <a:p>
            <a:r>
              <a:rPr lang="ar-SA" sz="2200" dirty="0">
                <a:latin typeface="Dubai Light" panose="020B0303030403030204" pitchFamily="34" charset="-78"/>
                <a:cs typeface="Dubai Light" panose="020B0303030403030204" pitchFamily="34" charset="-78"/>
              </a:rPr>
              <a:t>بناء سمعة سوقية قوية عبر الالتزام بمؤشرات الأداء.</a:t>
            </a:r>
          </a:p>
        </p:txBody>
      </p:sp>
    </p:spTree>
    <p:extLst>
      <p:ext uri="{BB962C8B-B14F-4D97-AF65-F5344CB8AC3E}">
        <p14:creationId xmlns:p14="http://schemas.microsoft.com/office/powerpoint/2010/main" val="309255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52335"/>
      </a:dk1>
      <a:lt1>
        <a:srgbClr val="DBC7BA"/>
      </a:lt1>
      <a:dk2>
        <a:srgbClr val="DDB162"/>
      </a:dk2>
      <a:lt2>
        <a:srgbClr val="F5F5F5"/>
      </a:lt2>
      <a:accent1>
        <a:srgbClr val="0E1D2D"/>
      </a:accent1>
      <a:accent2>
        <a:srgbClr val="02281B"/>
      </a:accent2>
      <a:accent3>
        <a:srgbClr val="DACFB9"/>
      </a:accent3>
      <a:accent4>
        <a:srgbClr val="BFA984"/>
      </a:accent4>
      <a:accent5>
        <a:srgbClr val="1A1A1A"/>
      </a:accent5>
      <a:accent6>
        <a:srgbClr val="954F72"/>
      </a:accent6>
      <a:hlink>
        <a:srgbClr val="FFC000"/>
      </a:hlink>
      <a:folHlink>
        <a:srgbClr val="C00000"/>
      </a:folHlink>
    </a:clrScheme>
    <a:fontScheme name="Custom 2">
      <a:majorFont>
        <a:latin typeface="Poppins Medium"/>
        <a:ea typeface=""/>
        <a:cs typeface="Segoe UI Semibold"/>
      </a:majorFont>
      <a:minorFont>
        <a:latin typeface="Poppins Light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2374</Words>
  <Application>Microsoft Office PowerPoint</Application>
  <PresentationFormat>شاشة عريضة</PresentationFormat>
  <Paragraphs>379</Paragraphs>
  <Slides>20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Dubai Light</vt:lpstr>
      <vt:lpstr>Dubai Medium</vt:lpstr>
      <vt:lpstr>Poppins Light</vt:lpstr>
      <vt:lpstr>Poppins Medium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hussam muaissati</dc:creator>
  <cp:lastModifiedBy>Ameer Albadesh</cp:lastModifiedBy>
  <cp:revision>11</cp:revision>
  <dcterms:created xsi:type="dcterms:W3CDTF">2025-08-20T11:44:01Z</dcterms:created>
  <dcterms:modified xsi:type="dcterms:W3CDTF">2025-10-06T04:51:19Z</dcterms:modified>
</cp:coreProperties>
</file>