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54F43C-AA8F-4146-8112-06C574DEB295}">
  <a:tblStyle styleId="{8654F43C-AA8F-4146-8112-06C574DEB29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9086580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8201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7" name="Google Shape;1237;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115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1" name="Google Shape;136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92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6" name="Google Shape;1486;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6426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0" name="Google Shape;161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420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4" name="Google Shape;1734;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5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59" name="Google Shape;1859;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902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4" name="Google Shape;198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4865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Google Shape;21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8" name="Google Shape;2108;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2728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0"/>
        <p:cNvGrpSpPr/>
        <p:nvPr/>
      </p:nvGrpSpPr>
      <p:grpSpPr>
        <a:xfrm>
          <a:off x="0" y="0"/>
          <a:ext cx="0" cy="0"/>
          <a:chOff x="0" y="0"/>
          <a:chExt cx="0" cy="0"/>
        </a:xfrm>
      </p:grpSpPr>
      <p:sp>
        <p:nvSpPr>
          <p:cNvPr id="2231" name="Google Shape;223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2" name="Google Shape;2232;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0290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4"/>
        <p:cNvGrpSpPr/>
        <p:nvPr/>
      </p:nvGrpSpPr>
      <p:grpSpPr>
        <a:xfrm>
          <a:off x="0" y="0"/>
          <a:ext cx="0" cy="0"/>
          <a:chOff x="0" y="0"/>
          <a:chExt cx="0" cy="0"/>
        </a:xfrm>
      </p:grpSpPr>
      <p:sp>
        <p:nvSpPr>
          <p:cNvPr id="2355" name="Google Shape;235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6" name="Google Shape;235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444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4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0" name="Google Shape;2480;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4768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4" name="Google Shape;2604;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016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6"/>
        <p:cNvGrpSpPr/>
        <p:nvPr/>
      </p:nvGrpSpPr>
      <p:grpSpPr>
        <a:xfrm>
          <a:off x="0" y="0"/>
          <a:ext cx="0" cy="0"/>
          <a:chOff x="0" y="0"/>
          <a:chExt cx="0" cy="0"/>
        </a:xfrm>
      </p:grpSpPr>
      <p:sp>
        <p:nvSpPr>
          <p:cNvPr id="2727" name="Google Shape;272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8" name="Google Shape;2728;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1249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1"/>
        <p:cNvGrpSpPr/>
        <p:nvPr/>
      </p:nvGrpSpPr>
      <p:grpSpPr>
        <a:xfrm>
          <a:off x="0" y="0"/>
          <a:ext cx="0" cy="0"/>
          <a:chOff x="0" y="0"/>
          <a:chExt cx="0" cy="0"/>
        </a:xfrm>
      </p:grpSpPr>
      <p:sp>
        <p:nvSpPr>
          <p:cNvPr id="2852" name="Google Shape;285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3" name="Google Shape;2853;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5730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5"/>
        <p:cNvGrpSpPr/>
        <p:nvPr/>
      </p:nvGrpSpPr>
      <p:grpSpPr>
        <a:xfrm>
          <a:off x="0" y="0"/>
          <a:ext cx="0" cy="0"/>
          <a:chOff x="0" y="0"/>
          <a:chExt cx="0" cy="0"/>
        </a:xfrm>
      </p:grpSpPr>
      <p:sp>
        <p:nvSpPr>
          <p:cNvPr id="2976" name="Google Shape;297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7" name="Google Shape;2977;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5873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9"/>
        <p:cNvGrpSpPr/>
        <p:nvPr/>
      </p:nvGrpSpPr>
      <p:grpSpPr>
        <a:xfrm>
          <a:off x="0" y="0"/>
          <a:ext cx="0" cy="0"/>
          <a:chOff x="0" y="0"/>
          <a:chExt cx="0" cy="0"/>
        </a:xfrm>
      </p:grpSpPr>
      <p:sp>
        <p:nvSpPr>
          <p:cNvPr id="3130" name="Google Shape;313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1" name="Google Shape;3131;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229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5"/>
        <p:cNvGrpSpPr/>
        <p:nvPr/>
      </p:nvGrpSpPr>
      <p:grpSpPr>
        <a:xfrm>
          <a:off x="0" y="0"/>
          <a:ext cx="0" cy="0"/>
          <a:chOff x="0" y="0"/>
          <a:chExt cx="0" cy="0"/>
        </a:xfrm>
      </p:grpSpPr>
      <p:sp>
        <p:nvSpPr>
          <p:cNvPr id="3256" name="Google Shape;325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7" name="Google Shape;3257;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3742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0"/>
        <p:cNvGrpSpPr/>
        <p:nvPr/>
      </p:nvGrpSpPr>
      <p:grpSpPr>
        <a:xfrm>
          <a:off x="0" y="0"/>
          <a:ext cx="0" cy="0"/>
          <a:chOff x="0" y="0"/>
          <a:chExt cx="0" cy="0"/>
        </a:xfrm>
      </p:grpSpPr>
      <p:sp>
        <p:nvSpPr>
          <p:cNvPr id="3381" name="Google Shape;338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2" name="Google Shape;3382;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595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4"/>
        <p:cNvGrpSpPr/>
        <p:nvPr/>
      </p:nvGrpSpPr>
      <p:grpSpPr>
        <a:xfrm>
          <a:off x="0" y="0"/>
          <a:ext cx="0" cy="0"/>
          <a:chOff x="0" y="0"/>
          <a:chExt cx="0" cy="0"/>
        </a:xfrm>
      </p:grpSpPr>
      <p:sp>
        <p:nvSpPr>
          <p:cNvPr id="3505" name="Google Shape;350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6" name="Google Shape;3506;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2042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9"/>
        <p:cNvGrpSpPr/>
        <p:nvPr/>
      </p:nvGrpSpPr>
      <p:grpSpPr>
        <a:xfrm>
          <a:off x="0" y="0"/>
          <a:ext cx="0" cy="0"/>
          <a:chOff x="0" y="0"/>
          <a:chExt cx="0" cy="0"/>
        </a:xfrm>
      </p:grpSpPr>
      <p:sp>
        <p:nvSpPr>
          <p:cNvPr id="3630" name="Google Shape;363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1" name="Google Shape;3631;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559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034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5"/>
        <p:cNvGrpSpPr/>
        <p:nvPr/>
      </p:nvGrpSpPr>
      <p:grpSpPr>
        <a:xfrm>
          <a:off x="0" y="0"/>
          <a:ext cx="0" cy="0"/>
          <a:chOff x="0" y="0"/>
          <a:chExt cx="0" cy="0"/>
        </a:xfrm>
      </p:grpSpPr>
      <p:sp>
        <p:nvSpPr>
          <p:cNvPr id="3776" name="Google Shape;377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7" name="Google Shape;3777;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744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0"/>
        <p:cNvGrpSpPr/>
        <p:nvPr/>
      </p:nvGrpSpPr>
      <p:grpSpPr>
        <a:xfrm>
          <a:off x="0" y="0"/>
          <a:ext cx="0" cy="0"/>
          <a:chOff x="0" y="0"/>
          <a:chExt cx="0" cy="0"/>
        </a:xfrm>
      </p:grpSpPr>
      <p:sp>
        <p:nvSpPr>
          <p:cNvPr id="3901" name="Google Shape;390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2" name="Google Shape;3902;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464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4"/>
        <p:cNvGrpSpPr/>
        <p:nvPr/>
      </p:nvGrpSpPr>
      <p:grpSpPr>
        <a:xfrm>
          <a:off x="0" y="0"/>
          <a:ext cx="0" cy="0"/>
          <a:chOff x="0" y="0"/>
          <a:chExt cx="0" cy="0"/>
        </a:xfrm>
      </p:grpSpPr>
      <p:sp>
        <p:nvSpPr>
          <p:cNvPr id="4025" name="Google Shape;402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6" name="Google Shape;4026;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3795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8"/>
        <p:cNvGrpSpPr/>
        <p:nvPr/>
      </p:nvGrpSpPr>
      <p:grpSpPr>
        <a:xfrm>
          <a:off x="0" y="0"/>
          <a:ext cx="0" cy="0"/>
          <a:chOff x="0" y="0"/>
          <a:chExt cx="0" cy="0"/>
        </a:xfrm>
      </p:grpSpPr>
      <p:sp>
        <p:nvSpPr>
          <p:cNvPr id="4149" name="Google Shape;414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0" name="Google Shape;4150;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2044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9"/>
        <p:cNvGrpSpPr/>
        <p:nvPr/>
      </p:nvGrpSpPr>
      <p:grpSpPr>
        <a:xfrm>
          <a:off x="0" y="0"/>
          <a:ext cx="0" cy="0"/>
          <a:chOff x="0" y="0"/>
          <a:chExt cx="0" cy="0"/>
        </a:xfrm>
      </p:grpSpPr>
      <p:sp>
        <p:nvSpPr>
          <p:cNvPr id="4280" name="Google Shape;428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1" name="Google Shape;4281;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363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3"/>
        <p:cNvGrpSpPr/>
        <p:nvPr/>
      </p:nvGrpSpPr>
      <p:grpSpPr>
        <a:xfrm>
          <a:off x="0" y="0"/>
          <a:ext cx="0" cy="0"/>
          <a:chOff x="0" y="0"/>
          <a:chExt cx="0" cy="0"/>
        </a:xfrm>
      </p:grpSpPr>
      <p:sp>
        <p:nvSpPr>
          <p:cNvPr id="4404" name="Google Shape;4404;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5" name="Google Shape;4405;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8597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7"/>
        <p:cNvGrpSpPr/>
        <p:nvPr/>
      </p:nvGrpSpPr>
      <p:grpSpPr>
        <a:xfrm>
          <a:off x="0" y="0"/>
          <a:ext cx="0" cy="0"/>
          <a:chOff x="0" y="0"/>
          <a:chExt cx="0" cy="0"/>
        </a:xfrm>
      </p:grpSpPr>
      <p:sp>
        <p:nvSpPr>
          <p:cNvPr id="4528" name="Google Shape;452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9" name="Google Shape;4529;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839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2"/>
        <p:cNvGrpSpPr/>
        <p:nvPr/>
      </p:nvGrpSpPr>
      <p:grpSpPr>
        <a:xfrm>
          <a:off x="0" y="0"/>
          <a:ext cx="0" cy="0"/>
          <a:chOff x="0" y="0"/>
          <a:chExt cx="0" cy="0"/>
        </a:xfrm>
      </p:grpSpPr>
      <p:sp>
        <p:nvSpPr>
          <p:cNvPr id="4653" name="Google Shape;465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4" name="Google Shape;4654;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710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6"/>
        <p:cNvGrpSpPr/>
        <p:nvPr/>
      </p:nvGrpSpPr>
      <p:grpSpPr>
        <a:xfrm>
          <a:off x="0" y="0"/>
          <a:ext cx="0" cy="0"/>
          <a:chOff x="0" y="0"/>
          <a:chExt cx="0" cy="0"/>
        </a:xfrm>
      </p:grpSpPr>
      <p:sp>
        <p:nvSpPr>
          <p:cNvPr id="4777" name="Google Shape;477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8" name="Google Shape;4778;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45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1"/>
        <p:cNvGrpSpPr/>
        <p:nvPr/>
      </p:nvGrpSpPr>
      <p:grpSpPr>
        <a:xfrm>
          <a:off x="0" y="0"/>
          <a:ext cx="0" cy="0"/>
          <a:chOff x="0" y="0"/>
          <a:chExt cx="0" cy="0"/>
        </a:xfrm>
      </p:grpSpPr>
      <p:sp>
        <p:nvSpPr>
          <p:cNvPr id="4902" name="Google Shape;490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3" name="Google Shape;4903;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4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41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871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8646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623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32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0" name="Google Shape;1110;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905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1981200" y="1676400"/>
            <a:ext cx="6934200" cy="1752600"/>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1566862" y="3429000"/>
            <a:ext cx="6662737" cy="3429000"/>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 name="Google Shape;16;p2"/>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623888" y="1709738"/>
            <a:ext cx="7886700" cy="2852737"/>
          </a:xfrm>
          <a:prstGeom prst="rect">
            <a:avLst/>
          </a:prstGeom>
          <a:noFill/>
          <a:ln>
            <a:noFill/>
          </a:ln>
        </p:spPr>
        <p:txBody>
          <a:bodyPr spcFirstLastPara="1" wrap="square" lIns="50800" tIns="50800" rIns="91425" bIns="50800" anchor="b" anchorCtr="0">
            <a:noAutofit/>
          </a:bodyPr>
          <a:lstStyle>
            <a:lvl1pPr lvl="0" algn="ctr">
              <a:lnSpc>
                <a:spcPct val="85000"/>
              </a:lnSpc>
              <a:spcBef>
                <a:spcPts val="0"/>
              </a:spcBef>
              <a:spcAft>
                <a:spcPts val="0"/>
              </a:spcAft>
              <a:buSzPts val="1400"/>
              <a:buNone/>
              <a:defRPr sz="60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54" name="Google Shape;54;p11"/>
          <p:cNvSpPr txBox="1">
            <a:spLocks noGrp="1"/>
          </p:cNvSpPr>
          <p:nvPr>
            <p:ph type="body" idx="1"/>
          </p:nvPr>
        </p:nvSpPr>
        <p:spPr>
          <a:xfrm>
            <a:off x="623888" y="4589463"/>
            <a:ext cx="7886700" cy="1500187"/>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Clr>
                <a:schemeClr val="dk1"/>
              </a:buClr>
              <a:buSzPts val="2400"/>
              <a:buFont typeface="Arial"/>
              <a:buNone/>
              <a:defRPr sz="2400"/>
            </a:lvl1pPr>
            <a:lvl2pPr marL="914400" lvl="1" indent="-228600" algn="ctr">
              <a:spcBef>
                <a:spcPts val="600"/>
              </a:spcBef>
              <a:spcAft>
                <a:spcPts val="0"/>
              </a:spcAft>
              <a:buClr>
                <a:schemeClr val="dk1"/>
              </a:buClr>
              <a:buSzPts val="2000"/>
              <a:buFont typeface="Arial"/>
              <a:buNone/>
              <a:defRPr sz="2000"/>
            </a:lvl2pPr>
            <a:lvl3pPr marL="1371600" lvl="2" indent="-228600" algn="ctr">
              <a:spcBef>
                <a:spcPts val="500"/>
              </a:spcBef>
              <a:spcAft>
                <a:spcPts val="0"/>
              </a:spcAft>
              <a:buClr>
                <a:schemeClr val="dk1"/>
              </a:buClr>
              <a:buSzPts val="1800"/>
              <a:buFont typeface="Arial"/>
              <a:buNone/>
              <a:defRPr sz="1800"/>
            </a:lvl3pPr>
            <a:lvl4pPr marL="1828800" lvl="3" indent="-228600" algn="ctr">
              <a:spcBef>
                <a:spcPts val="400"/>
              </a:spcBef>
              <a:spcAft>
                <a:spcPts val="0"/>
              </a:spcAft>
              <a:buClr>
                <a:schemeClr val="dk1"/>
              </a:buClr>
              <a:buSzPts val="1600"/>
              <a:buFont typeface="Arial"/>
              <a:buNone/>
              <a:defRPr sz="1600"/>
            </a:lvl4pPr>
            <a:lvl5pPr marL="2286000" lvl="4" indent="-228600" algn="ctr">
              <a:spcBef>
                <a:spcPts val="40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55" name="Google Shape;55;p11"/>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143000" y="1122363"/>
            <a:ext cx="6858000" cy="2387600"/>
          </a:xfrm>
          <a:prstGeom prst="rect">
            <a:avLst/>
          </a:prstGeom>
          <a:noFill/>
          <a:ln>
            <a:noFill/>
          </a:ln>
        </p:spPr>
        <p:txBody>
          <a:bodyPr spcFirstLastPara="1" wrap="square" lIns="50800" tIns="50800" rIns="91425" bIns="50800" anchor="b" anchorCtr="0">
            <a:noAutofit/>
          </a:bodyPr>
          <a:lstStyle>
            <a:lvl1pPr lvl="0" algn="ctr">
              <a:lnSpc>
                <a:spcPct val="85000"/>
              </a:lnSpc>
              <a:spcBef>
                <a:spcPts val="0"/>
              </a:spcBef>
              <a:spcAft>
                <a:spcPts val="0"/>
              </a:spcAft>
              <a:buSzPts val="1400"/>
              <a:buNone/>
              <a:defRPr sz="60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58" name="Google Shape;58;p12"/>
          <p:cNvSpPr txBox="1">
            <a:spLocks noGrp="1"/>
          </p:cNvSpPr>
          <p:nvPr>
            <p:ph type="subTitle" idx="1"/>
          </p:nvPr>
        </p:nvSpPr>
        <p:spPr>
          <a:xfrm>
            <a:off x="1143000" y="3602038"/>
            <a:ext cx="6858000" cy="1655762"/>
          </a:xfrm>
          <a:prstGeom prst="rect">
            <a:avLst/>
          </a:prstGeom>
          <a:noFill/>
          <a:ln>
            <a:noFill/>
          </a:ln>
        </p:spPr>
        <p:txBody>
          <a:bodyPr spcFirstLastPara="1" wrap="square" lIns="50800" tIns="50800" rIns="91425" bIns="50800" anchor="t" anchorCtr="0">
            <a:noAutofit/>
          </a:bodyPr>
          <a:lstStyle>
            <a:lvl1pPr lvl="0" algn="ctr">
              <a:spcBef>
                <a:spcPts val="600"/>
              </a:spcBef>
              <a:spcAft>
                <a:spcPts val="0"/>
              </a:spcAft>
              <a:buClr>
                <a:schemeClr val="dk1"/>
              </a:buClr>
              <a:buSzPts val="2400"/>
              <a:buFont typeface="Arial"/>
              <a:buNone/>
              <a:defRPr sz="2400"/>
            </a:lvl1pPr>
            <a:lvl2pPr lvl="1" algn="ctr">
              <a:spcBef>
                <a:spcPts val="600"/>
              </a:spcBef>
              <a:spcAft>
                <a:spcPts val="0"/>
              </a:spcAft>
              <a:buClr>
                <a:schemeClr val="dk1"/>
              </a:buClr>
              <a:buSzPts val="2000"/>
              <a:buFont typeface="Arial"/>
              <a:buNone/>
              <a:defRPr sz="2000"/>
            </a:lvl2pPr>
            <a:lvl3pPr lvl="2" algn="ctr">
              <a:spcBef>
                <a:spcPts val="500"/>
              </a:spcBef>
              <a:spcAft>
                <a:spcPts val="0"/>
              </a:spcAft>
              <a:buClr>
                <a:schemeClr val="dk1"/>
              </a:buClr>
              <a:buSzPts val="1800"/>
              <a:buFont typeface="Arial"/>
              <a:buNone/>
              <a:defRPr sz="1800"/>
            </a:lvl3pPr>
            <a:lvl4pPr lvl="3" algn="ctr">
              <a:spcBef>
                <a:spcPts val="400"/>
              </a:spcBef>
              <a:spcAft>
                <a:spcPts val="0"/>
              </a:spcAft>
              <a:buClr>
                <a:schemeClr val="dk1"/>
              </a:buClr>
              <a:buSzPts val="1600"/>
              <a:buFont typeface="Arial"/>
              <a:buNone/>
              <a:defRPr sz="1600"/>
            </a:lvl4pPr>
            <a:lvl5pPr lvl="4" algn="ctr">
              <a:spcBef>
                <a:spcPts val="40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9" name="Google Shape;59;p12"/>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57200" y="0"/>
            <a:ext cx="8458200" cy="1524000"/>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66" name="Google Shape;66;p14"/>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4"/>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rot="5400000">
            <a:off x="4445001" y="2370138"/>
            <a:ext cx="6858000" cy="2117725"/>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130969" y="326231"/>
            <a:ext cx="6858000" cy="6205538"/>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0"/>
            <a:ext cx="8458200" cy="1524000"/>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028031" y="-46831"/>
            <a:ext cx="5334000" cy="8475662"/>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30238" y="457200"/>
            <a:ext cx="2949575" cy="1600200"/>
          </a:xfrm>
          <a:prstGeom prst="rect">
            <a:avLst/>
          </a:prstGeom>
          <a:noFill/>
          <a:ln>
            <a:noFill/>
          </a:ln>
        </p:spPr>
        <p:txBody>
          <a:bodyPr spcFirstLastPara="1" wrap="square" lIns="50800" tIns="50800" rIns="91425" bIns="50800" anchor="b" anchorCtr="0">
            <a:noAutofit/>
          </a:bodyPr>
          <a:lstStyle>
            <a:lvl1pPr lvl="0" algn="l">
              <a:lnSpc>
                <a:spcPct val="85000"/>
              </a:lnSpc>
              <a:spcBef>
                <a:spcPts val="0"/>
              </a:spcBef>
              <a:spcAft>
                <a:spcPts val="0"/>
              </a:spcAft>
              <a:buSzPts val="1400"/>
              <a:buNone/>
              <a:defRPr sz="32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78" name="Google Shape;78;p17"/>
          <p:cNvSpPr>
            <a:spLocks noGrp="1"/>
          </p:cNvSpPr>
          <p:nvPr>
            <p:ph type="pic" idx="2"/>
          </p:nvPr>
        </p:nvSpPr>
        <p:spPr>
          <a:xfrm>
            <a:off x="3887788" y="987425"/>
            <a:ext cx="4629150" cy="4873625"/>
          </a:xfrm>
          <a:prstGeom prst="rect">
            <a:avLst/>
          </a:prstGeom>
          <a:noFill/>
          <a:ln>
            <a:noFill/>
          </a:ln>
        </p:spPr>
      </p:sp>
      <p:sp>
        <p:nvSpPr>
          <p:cNvPr id="79" name="Google Shape;79;p17"/>
          <p:cNvSpPr txBox="1">
            <a:spLocks noGrp="1"/>
          </p:cNvSpPr>
          <p:nvPr>
            <p:ph type="body" idx="1"/>
          </p:nvPr>
        </p:nvSpPr>
        <p:spPr>
          <a:xfrm>
            <a:off x="630238" y="2057400"/>
            <a:ext cx="2949575" cy="3811588"/>
          </a:xfrm>
          <a:prstGeom prst="rect">
            <a:avLst/>
          </a:prstGeom>
          <a:noFill/>
          <a:ln>
            <a:noFill/>
          </a:ln>
        </p:spPr>
        <p:txBody>
          <a:bodyPr spcFirstLastPara="1" wrap="square" lIns="50800" tIns="50800" rIns="91425" bIns="50800" anchor="t" anchorCtr="0">
            <a:noAutofit/>
          </a:bodyPr>
          <a:lstStyle>
            <a:lvl1pPr marL="457200" lvl="0" indent="-228600" algn="l">
              <a:spcBef>
                <a:spcPts val="600"/>
              </a:spcBef>
              <a:spcAft>
                <a:spcPts val="0"/>
              </a:spcAft>
              <a:buSzPts val="1600"/>
              <a:buNone/>
              <a:defRPr sz="1600"/>
            </a:lvl1pPr>
            <a:lvl2pPr marL="914400" lvl="1" indent="-228600" algn="l">
              <a:spcBef>
                <a:spcPts val="600"/>
              </a:spcBef>
              <a:spcAft>
                <a:spcPts val="0"/>
              </a:spcAft>
              <a:buSzPts val="1400"/>
              <a:buNone/>
              <a:defRPr sz="1400"/>
            </a:lvl2pPr>
            <a:lvl3pPr marL="1371600" lvl="2" indent="-228600" algn="l">
              <a:spcBef>
                <a:spcPts val="5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17"/>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30238" y="457200"/>
            <a:ext cx="2949575" cy="1600200"/>
          </a:xfrm>
          <a:prstGeom prst="rect">
            <a:avLst/>
          </a:prstGeom>
          <a:noFill/>
          <a:ln>
            <a:noFill/>
          </a:ln>
        </p:spPr>
        <p:txBody>
          <a:bodyPr spcFirstLastPara="1" wrap="square" lIns="50800" tIns="50800" rIns="91425" bIns="50800" anchor="b" anchorCtr="0">
            <a:noAutofit/>
          </a:bodyPr>
          <a:lstStyle>
            <a:lvl1pPr lvl="0" algn="l">
              <a:lnSpc>
                <a:spcPct val="85000"/>
              </a:lnSpc>
              <a:spcBef>
                <a:spcPts val="0"/>
              </a:spcBef>
              <a:spcAft>
                <a:spcPts val="0"/>
              </a:spcAft>
              <a:buSzPts val="1400"/>
              <a:buNone/>
              <a:defRPr sz="32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3887788" y="987425"/>
            <a:ext cx="4629150" cy="4873625"/>
          </a:xfrm>
          <a:prstGeom prst="rect">
            <a:avLst/>
          </a:prstGeom>
          <a:noFill/>
          <a:ln>
            <a:noFill/>
          </a:ln>
        </p:spPr>
        <p:txBody>
          <a:bodyPr spcFirstLastPara="1" wrap="square" lIns="50800" tIns="50800" rIns="91425" bIns="50800" anchor="t" anchorCtr="0">
            <a:noAutofit/>
          </a:bodyPr>
          <a:lstStyle>
            <a:lvl1pPr marL="457200" lvl="0" indent="-431800" algn="l">
              <a:spcBef>
                <a:spcPts val="600"/>
              </a:spcBef>
              <a:spcAft>
                <a:spcPts val="0"/>
              </a:spcAft>
              <a:buSzPts val="3200"/>
              <a:buChar char="•"/>
              <a:defRPr sz="3200"/>
            </a:lvl1pPr>
            <a:lvl2pPr marL="914400" lvl="1" indent="-406400" algn="l">
              <a:spcBef>
                <a:spcPts val="600"/>
              </a:spcBef>
              <a:spcAft>
                <a:spcPts val="0"/>
              </a:spcAft>
              <a:buSzPts val="2800"/>
              <a:buChar char="•"/>
              <a:defRPr sz="2800"/>
            </a:lvl2pPr>
            <a:lvl3pPr marL="1371600" lvl="2" indent="-381000" algn="l">
              <a:spcBef>
                <a:spcPts val="50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4" name="Google Shape;84;p18"/>
          <p:cNvSpPr txBox="1">
            <a:spLocks noGrp="1"/>
          </p:cNvSpPr>
          <p:nvPr>
            <p:ph type="body" idx="2"/>
          </p:nvPr>
        </p:nvSpPr>
        <p:spPr>
          <a:xfrm>
            <a:off x="630238" y="2057400"/>
            <a:ext cx="2949575" cy="3811588"/>
          </a:xfrm>
          <a:prstGeom prst="rect">
            <a:avLst/>
          </a:prstGeom>
          <a:noFill/>
          <a:ln>
            <a:noFill/>
          </a:ln>
        </p:spPr>
        <p:txBody>
          <a:bodyPr spcFirstLastPara="1" wrap="square" lIns="50800" tIns="50800" rIns="91425" bIns="50800" anchor="t" anchorCtr="0">
            <a:noAutofit/>
          </a:bodyPr>
          <a:lstStyle>
            <a:lvl1pPr marL="457200" lvl="0" indent="-228600" algn="l">
              <a:spcBef>
                <a:spcPts val="600"/>
              </a:spcBef>
              <a:spcAft>
                <a:spcPts val="0"/>
              </a:spcAft>
              <a:buSzPts val="1600"/>
              <a:buNone/>
              <a:defRPr sz="1600"/>
            </a:lvl1pPr>
            <a:lvl2pPr marL="914400" lvl="1" indent="-228600" algn="l">
              <a:spcBef>
                <a:spcPts val="600"/>
              </a:spcBef>
              <a:spcAft>
                <a:spcPts val="0"/>
              </a:spcAft>
              <a:buSzPts val="1400"/>
              <a:buNone/>
              <a:defRPr sz="1400"/>
            </a:lvl2pPr>
            <a:lvl3pPr marL="1371600" lvl="2" indent="-228600" algn="l">
              <a:spcBef>
                <a:spcPts val="5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18"/>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9"/>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57200" y="0"/>
            <a:ext cx="8458200" cy="1524000"/>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90" name="Google Shape;90;p20"/>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630238" y="365125"/>
            <a:ext cx="7886700" cy="1325563"/>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93" name="Google Shape;93;p21"/>
          <p:cNvSpPr txBox="1">
            <a:spLocks noGrp="1"/>
          </p:cNvSpPr>
          <p:nvPr>
            <p:ph type="body" idx="1"/>
          </p:nvPr>
        </p:nvSpPr>
        <p:spPr>
          <a:xfrm>
            <a:off x="630238" y="1681163"/>
            <a:ext cx="3868737" cy="823912"/>
          </a:xfrm>
          <a:prstGeom prst="rect">
            <a:avLst/>
          </a:prstGeom>
          <a:noFill/>
          <a:ln>
            <a:noFill/>
          </a:ln>
        </p:spPr>
        <p:txBody>
          <a:bodyPr spcFirstLastPara="1" wrap="square" lIns="50800" tIns="50800" rIns="91425" bIns="50800" anchor="b" anchorCtr="0">
            <a:noAutofit/>
          </a:bodyPr>
          <a:lstStyle>
            <a:lvl1pPr marL="457200" lvl="0" indent="-228600" algn="l">
              <a:spcBef>
                <a:spcPts val="600"/>
              </a:spcBef>
              <a:spcAft>
                <a:spcPts val="0"/>
              </a:spcAft>
              <a:buSzPts val="2400"/>
              <a:buNone/>
              <a:defRPr sz="2400" b="1"/>
            </a:lvl1pPr>
            <a:lvl2pPr marL="914400" lvl="1" indent="-228600" algn="l">
              <a:spcBef>
                <a:spcPts val="600"/>
              </a:spcBef>
              <a:spcAft>
                <a:spcPts val="0"/>
              </a:spcAft>
              <a:buSzPts val="2000"/>
              <a:buNone/>
              <a:defRPr sz="2000" b="1"/>
            </a:lvl2pPr>
            <a:lvl3pPr marL="1371600" lvl="2" indent="-228600" algn="l">
              <a:spcBef>
                <a:spcPts val="5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4" name="Google Shape;94;p21"/>
          <p:cNvSpPr txBox="1">
            <a:spLocks noGrp="1"/>
          </p:cNvSpPr>
          <p:nvPr>
            <p:ph type="body" idx="2"/>
          </p:nvPr>
        </p:nvSpPr>
        <p:spPr>
          <a:xfrm>
            <a:off x="630238" y="2505075"/>
            <a:ext cx="3868737" cy="3684588"/>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1"/>
          <p:cNvSpPr txBox="1">
            <a:spLocks noGrp="1"/>
          </p:cNvSpPr>
          <p:nvPr>
            <p:ph type="body" idx="3"/>
          </p:nvPr>
        </p:nvSpPr>
        <p:spPr>
          <a:xfrm>
            <a:off x="4629150" y="1681163"/>
            <a:ext cx="3887788" cy="823912"/>
          </a:xfrm>
          <a:prstGeom prst="rect">
            <a:avLst/>
          </a:prstGeom>
          <a:noFill/>
          <a:ln>
            <a:noFill/>
          </a:ln>
        </p:spPr>
        <p:txBody>
          <a:bodyPr spcFirstLastPara="1" wrap="square" lIns="50800" tIns="50800" rIns="91425" bIns="50800" anchor="b" anchorCtr="0">
            <a:noAutofit/>
          </a:bodyPr>
          <a:lstStyle>
            <a:lvl1pPr marL="457200" lvl="0" indent="-228600" algn="l">
              <a:spcBef>
                <a:spcPts val="600"/>
              </a:spcBef>
              <a:spcAft>
                <a:spcPts val="0"/>
              </a:spcAft>
              <a:buSzPts val="2400"/>
              <a:buNone/>
              <a:defRPr sz="2400" b="1"/>
            </a:lvl1pPr>
            <a:lvl2pPr marL="914400" lvl="1" indent="-228600" algn="l">
              <a:spcBef>
                <a:spcPts val="600"/>
              </a:spcBef>
              <a:spcAft>
                <a:spcPts val="0"/>
              </a:spcAft>
              <a:buSzPts val="2000"/>
              <a:buNone/>
              <a:defRPr sz="2000" b="1"/>
            </a:lvl2pPr>
            <a:lvl3pPr marL="1371600" lvl="2" indent="-228600" algn="l">
              <a:spcBef>
                <a:spcPts val="5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6" name="Google Shape;96;p21"/>
          <p:cNvSpPr txBox="1">
            <a:spLocks noGrp="1"/>
          </p:cNvSpPr>
          <p:nvPr>
            <p:ph type="body" idx="4"/>
          </p:nvPr>
        </p:nvSpPr>
        <p:spPr>
          <a:xfrm>
            <a:off x="4629150" y="2505075"/>
            <a:ext cx="3887788" cy="3684588"/>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1"/>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5406232" y="3348832"/>
            <a:ext cx="5181600" cy="1836737"/>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655763" y="1587500"/>
            <a:ext cx="5181600" cy="5359400"/>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457200" y="0"/>
            <a:ext cx="8458200" cy="1524000"/>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0" name="Google Shape;100;p22"/>
          <p:cNvSpPr txBox="1">
            <a:spLocks noGrp="1"/>
          </p:cNvSpPr>
          <p:nvPr>
            <p:ph type="body" idx="1"/>
          </p:nvPr>
        </p:nvSpPr>
        <p:spPr>
          <a:xfrm>
            <a:off x="457200" y="1524000"/>
            <a:ext cx="4160838" cy="5334000"/>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2"/>
          <p:cNvSpPr txBox="1">
            <a:spLocks noGrp="1"/>
          </p:cNvSpPr>
          <p:nvPr>
            <p:ph type="body" idx="2"/>
          </p:nvPr>
        </p:nvSpPr>
        <p:spPr>
          <a:xfrm>
            <a:off x="4770438" y="1524000"/>
            <a:ext cx="4162425" cy="5334000"/>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2"/>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623888" y="1709738"/>
            <a:ext cx="7886700" cy="2852737"/>
          </a:xfrm>
          <a:prstGeom prst="rect">
            <a:avLst/>
          </a:prstGeom>
          <a:noFill/>
          <a:ln>
            <a:noFill/>
          </a:ln>
        </p:spPr>
        <p:txBody>
          <a:bodyPr spcFirstLastPara="1" wrap="square" lIns="50800" tIns="50800" rIns="91425" bIns="50800" anchor="b" anchorCtr="0">
            <a:noAutofit/>
          </a:bodyPr>
          <a:lstStyle>
            <a:lvl1pPr lvl="0" algn="l">
              <a:lnSpc>
                <a:spcPct val="85000"/>
              </a:lnSpc>
              <a:spcBef>
                <a:spcPts val="0"/>
              </a:spcBef>
              <a:spcAft>
                <a:spcPts val="0"/>
              </a:spcAft>
              <a:buSzPts val="1400"/>
              <a:buNone/>
              <a:defRPr sz="6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5" name="Google Shape;105;p23"/>
          <p:cNvSpPr txBox="1">
            <a:spLocks noGrp="1"/>
          </p:cNvSpPr>
          <p:nvPr>
            <p:ph type="body" idx="1"/>
          </p:nvPr>
        </p:nvSpPr>
        <p:spPr>
          <a:xfrm>
            <a:off x="623888" y="4589463"/>
            <a:ext cx="7886700" cy="1500187"/>
          </a:xfrm>
          <a:prstGeom prst="rect">
            <a:avLst/>
          </a:prstGeom>
          <a:noFill/>
          <a:ln>
            <a:noFill/>
          </a:ln>
        </p:spPr>
        <p:txBody>
          <a:bodyPr spcFirstLastPara="1" wrap="square" lIns="50800" tIns="50800" rIns="91425" bIns="50800" anchor="t" anchorCtr="0">
            <a:noAutofit/>
          </a:bodyPr>
          <a:lstStyle>
            <a:lvl1pPr marL="457200" lvl="0" indent="-228600" algn="l">
              <a:spcBef>
                <a:spcPts val="600"/>
              </a:spcBef>
              <a:spcAft>
                <a:spcPts val="0"/>
              </a:spcAft>
              <a:buSzPts val="2400"/>
              <a:buNone/>
              <a:defRPr sz="2400"/>
            </a:lvl1pPr>
            <a:lvl2pPr marL="914400" lvl="1" indent="-228600" algn="l">
              <a:spcBef>
                <a:spcPts val="600"/>
              </a:spcBef>
              <a:spcAft>
                <a:spcPts val="0"/>
              </a:spcAft>
              <a:buSzPts val="2000"/>
              <a:buNone/>
              <a:defRPr sz="2000"/>
            </a:lvl2pPr>
            <a:lvl3pPr marL="1371600" lvl="2" indent="-228600" algn="l">
              <a:spcBef>
                <a:spcPts val="500"/>
              </a:spcBef>
              <a:spcAft>
                <a:spcPts val="0"/>
              </a:spcAft>
              <a:buSzPts val="1800"/>
              <a:buNone/>
              <a:defRPr sz="1800"/>
            </a:lvl3pPr>
            <a:lvl4pPr marL="1828800" lvl="3" indent="-228600" algn="l">
              <a:spcBef>
                <a:spcPts val="400"/>
              </a:spcBef>
              <a:spcAft>
                <a:spcPts val="0"/>
              </a:spcAft>
              <a:buSzPts val="1600"/>
              <a:buNone/>
              <a:defRPr sz="1600"/>
            </a:lvl4pPr>
            <a:lvl5pPr marL="2286000" lvl="4" indent="-228600" algn="l">
              <a:spcBef>
                <a:spcPts val="40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06" name="Google Shape;106;p23"/>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7"/>
        <p:cNvGrpSpPr/>
        <p:nvPr/>
      </p:nvGrpSpPr>
      <p:grpSpPr>
        <a:xfrm>
          <a:off x="0" y="0"/>
          <a:ext cx="0" cy="0"/>
          <a:chOff x="0" y="0"/>
          <a:chExt cx="0" cy="0"/>
        </a:xfrm>
      </p:grpSpPr>
      <p:sp>
        <p:nvSpPr>
          <p:cNvPr id="108" name="Google Shape;108;p24"/>
          <p:cNvSpPr txBox="1">
            <a:spLocks noGrp="1"/>
          </p:cNvSpPr>
          <p:nvPr>
            <p:ph type="ctrTitle"/>
          </p:nvPr>
        </p:nvSpPr>
        <p:spPr>
          <a:xfrm>
            <a:off x="1143000" y="1122363"/>
            <a:ext cx="6858000" cy="2387600"/>
          </a:xfrm>
          <a:prstGeom prst="rect">
            <a:avLst/>
          </a:prstGeom>
          <a:noFill/>
          <a:ln>
            <a:noFill/>
          </a:ln>
        </p:spPr>
        <p:txBody>
          <a:bodyPr spcFirstLastPara="1" wrap="square" lIns="50800" tIns="50800" rIns="91425" bIns="50800" anchor="b" anchorCtr="0">
            <a:noAutofit/>
          </a:bodyPr>
          <a:lstStyle>
            <a:lvl1pPr lvl="0" algn="ctr">
              <a:lnSpc>
                <a:spcPct val="85000"/>
              </a:lnSpc>
              <a:spcBef>
                <a:spcPts val="0"/>
              </a:spcBef>
              <a:spcAft>
                <a:spcPts val="0"/>
              </a:spcAft>
              <a:buSzPts val="1400"/>
              <a:buNone/>
              <a:defRPr sz="6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9" name="Google Shape;109;p24"/>
          <p:cNvSpPr txBox="1">
            <a:spLocks noGrp="1"/>
          </p:cNvSpPr>
          <p:nvPr>
            <p:ph type="subTitle" idx="1"/>
          </p:nvPr>
        </p:nvSpPr>
        <p:spPr>
          <a:xfrm>
            <a:off x="1143000" y="3602038"/>
            <a:ext cx="6858000" cy="1655762"/>
          </a:xfrm>
          <a:prstGeom prst="rect">
            <a:avLst/>
          </a:prstGeom>
          <a:noFill/>
          <a:ln>
            <a:noFill/>
          </a:ln>
        </p:spPr>
        <p:txBody>
          <a:bodyPr spcFirstLastPara="1" wrap="square" lIns="50800" tIns="50800" rIns="91425" bIns="50800" anchor="t" anchorCtr="0">
            <a:noAutofit/>
          </a:bodyPr>
          <a:lstStyle>
            <a:lvl1pPr lvl="0" algn="ctr">
              <a:spcBef>
                <a:spcPts val="600"/>
              </a:spcBef>
              <a:spcAft>
                <a:spcPts val="0"/>
              </a:spcAft>
              <a:buSzPts val="2400"/>
              <a:buNone/>
              <a:defRPr sz="2400"/>
            </a:lvl1pPr>
            <a:lvl2pPr lvl="1" algn="ctr">
              <a:spcBef>
                <a:spcPts val="600"/>
              </a:spcBef>
              <a:spcAft>
                <a:spcPts val="0"/>
              </a:spcAft>
              <a:buSzPts val="2000"/>
              <a:buNone/>
              <a:defRPr sz="2000"/>
            </a:lvl2pPr>
            <a:lvl3pPr lvl="2" algn="ctr">
              <a:spcBef>
                <a:spcPts val="500"/>
              </a:spcBef>
              <a:spcAft>
                <a:spcPts val="0"/>
              </a:spcAft>
              <a:buSzPts val="1800"/>
              <a:buNone/>
              <a:defRPr sz="1800"/>
            </a:lvl3pPr>
            <a:lvl4pPr lvl="3" algn="ctr">
              <a:spcBef>
                <a:spcPts val="400"/>
              </a:spcBef>
              <a:spcAft>
                <a:spcPts val="0"/>
              </a:spcAft>
              <a:buSzPts val="1600"/>
              <a:buNone/>
              <a:defRPr sz="1600"/>
            </a:lvl4pPr>
            <a:lvl5pPr lvl="4" algn="ctr">
              <a:spcBef>
                <a:spcPts val="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0" name="Google Shape;110;p24"/>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981200" y="1676400"/>
            <a:ext cx="6934200" cy="1752600"/>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rot="5400000">
            <a:off x="3183730" y="1812132"/>
            <a:ext cx="3429000" cy="6662737"/>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30238" y="457200"/>
            <a:ext cx="2949575" cy="1600200"/>
          </a:xfrm>
          <a:prstGeom prst="rect">
            <a:avLst/>
          </a:prstGeom>
          <a:noFill/>
          <a:ln>
            <a:noFill/>
          </a:ln>
        </p:spPr>
        <p:txBody>
          <a:bodyPr spcFirstLastPara="1" wrap="square" lIns="50800" tIns="50800" rIns="91425" bIns="50800" anchor="b" anchorCtr="0">
            <a:noAutofit/>
          </a:bodyPr>
          <a:lstStyle>
            <a:lvl1pPr lvl="0" algn="ctr">
              <a:lnSpc>
                <a:spcPct val="85000"/>
              </a:lnSpc>
              <a:spcBef>
                <a:spcPts val="0"/>
              </a:spcBef>
              <a:spcAft>
                <a:spcPts val="0"/>
              </a:spcAft>
              <a:buSzPts val="1400"/>
              <a:buNone/>
              <a:defRPr sz="32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7" name="Google Shape;27;p5"/>
          <p:cNvSpPr>
            <a:spLocks noGrp="1"/>
          </p:cNvSpPr>
          <p:nvPr>
            <p:ph type="pic" idx="2"/>
          </p:nvPr>
        </p:nvSpPr>
        <p:spPr>
          <a:xfrm>
            <a:off x="3887788" y="987425"/>
            <a:ext cx="4629150" cy="4873625"/>
          </a:xfrm>
          <a:prstGeom prst="rect">
            <a:avLst/>
          </a:prstGeom>
          <a:noFill/>
          <a:ln>
            <a:noFill/>
          </a:ln>
        </p:spPr>
      </p:sp>
      <p:sp>
        <p:nvSpPr>
          <p:cNvPr id="28" name="Google Shape;28;p5"/>
          <p:cNvSpPr txBox="1">
            <a:spLocks noGrp="1"/>
          </p:cNvSpPr>
          <p:nvPr>
            <p:ph type="body" idx="1"/>
          </p:nvPr>
        </p:nvSpPr>
        <p:spPr>
          <a:xfrm>
            <a:off x="630238" y="2057400"/>
            <a:ext cx="2949575" cy="3811588"/>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Clr>
                <a:schemeClr val="dk1"/>
              </a:buClr>
              <a:buSzPts val="1600"/>
              <a:buFont typeface="Arial"/>
              <a:buNone/>
              <a:defRPr sz="1600"/>
            </a:lvl1pPr>
            <a:lvl2pPr marL="914400" lvl="1" indent="-228600" algn="ctr">
              <a:spcBef>
                <a:spcPts val="600"/>
              </a:spcBef>
              <a:spcAft>
                <a:spcPts val="0"/>
              </a:spcAft>
              <a:buClr>
                <a:schemeClr val="dk1"/>
              </a:buClr>
              <a:buSzPts val="1400"/>
              <a:buFont typeface="Arial"/>
              <a:buNone/>
              <a:defRPr sz="1400"/>
            </a:lvl2pPr>
            <a:lvl3pPr marL="1371600" lvl="2" indent="-228600" algn="ctr">
              <a:spcBef>
                <a:spcPts val="500"/>
              </a:spcBef>
              <a:spcAft>
                <a:spcPts val="0"/>
              </a:spcAft>
              <a:buClr>
                <a:schemeClr val="dk1"/>
              </a:buClr>
              <a:buSzPts val="1200"/>
              <a:buFont typeface="Arial"/>
              <a:buNone/>
              <a:defRPr sz="1200"/>
            </a:lvl3pPr>
            <a:lvl4pPr marL="1828800" lvl="3" indent="-228600" algn="ctr">
              <a:spcBef>
                <a:spcPts val="400"/>
              </a:spcBef>
              <a:spcAft>
                <a:spcPts val="0"/>
              </a:spcAft>
              <a:buClr>
                <a:schemeClr val="dk1"/>
              </a:buClr>
              <a:buSzPts val="1000"/>
              <a:buFont typeface="Arial"/>
              <a:buNone/>
              <a:defRPr sz="1000"/>
            </a:lvl4pPr>
            <a:lvl5pPr marL="2286000" lvl="4" indent="-228600" algn="ctr">
              <a:spcBef>
                <a:spcPts val="4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 name="Google Shape;29;p5"/>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30238" y="457200"/>
            <a:ext cx="2949575" cy="1600200"/>
          </a:xfrm>
          <a:prstGeom prst="rect">
            <a:avLst/>
          </a:prstGeom>
          <a:noFill/>
          <a:ln>
            <a:noFill/>
          </a:ln>
        </p:spPr>
        <p:txBody>
          <a:bodyPr spcFirstLastPara="1" wrap="square" lIns="50800" tIns="50800" rIns="91425" bIns="50800" anchor="b" anchorCtr="0">
            <a:noAutofit/>
          </a:bodyPr>
          <a:lstStyle>
            <a:lvl1pPr lvl="0" algn="ctr">
              <a:lnSpc>
                <a:spcPct val="85000"/>
              </a:lnSpc>
              <a:spcBef>
                <a:spcPts val="0"/>
              </a:spcBef>
              <a:spcAft>
                <a:spcPts val="0"/>
              </a:spcAft>
              <a:buSzPts val="1400"/>
              <a:buNone/>
              <a:defRPr sz="32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3887788" y="987425"/>
            <a:ext cx="4629150" cy="4873625"/>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sz="3200"/>
            </a:lvl1pPr>
            <a:lvl2pPr marL="914400" lvl="1" indent="-228600" algn="ctr">
              <a:spcBef>
                <a:spcPts val="600"/>
              </a:spcBef>
              <a:spcAft>
                <a:spcPts val="0"/>
              </a:spcAft>
              <a:buSzPts val="1400"/>
              <a:buNone/>
              <a:defRPr sz="2800"/>
            </a:lvl2pPr>
            <a:lvl3pPr marL="1371600" lvl="2" indent="-228600" algn="ctr">
              <a:spcBef>
                <a:spcPts val="500"/>
              </a:spcBef>
              <a:spcAft>
                <a:spcPts val="0"/>
              </a:spcAft>
              <a:buSzPts val="1400"/>
              <a:buNone/>
              <a:defRPr sz="2400"/>
            </a:lvl3pPr>
            <a:lvl4pPr marL="1828800" lvl="3" indent="-228600" algn="ctr">
              <a:spcBef>
                <a:spcPts val="400"/>
              </a:spcBef>
              <a:spcAft>
                <a:spcPts val="0"/>
              </a:spcAft>
              <a:buSzPts val="1400"/>
              <a:buNone/>
              <a:defRPr sz="2000"/>
            </a:lvl4pPr>
            <a:lvl5pPr marL="2286000" lvl="4" indent="-228600" algn="ctr">
              <a:spcBef>
                <a:spcPts val="400"/>
              </a:spcBef>
              <a:spcAft>
                <a:spcPts val="0"/>
              </a:spcAft>
              <a:buSzPts val="14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3" name="Google Shape;33;p6"/>
          <p:cNvSpPr txBox="1">
            <a:spLocks noGrp="1"/>
          </p:cNvSpPr>
          <p:nvPr>
            <p:ph type="body" idx="2"/>
          </p:nvPr>
        </p:nvSpPr>
        <p:spPr>
          <a:xfrm>
            <a:off x="630238" y="2057400"/>
            <a:ext cx="2949575" cy="3811588"/>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Clr>
                <a:schemeClr val="dk1"/>
              </a:buClr>
              <a:buSzPts val="1600"/>
              <a:buFont typeface="Arial"/>
              <a:buNone/>
              <a:defRPr sz="1600"/>
            </a:lvl1pPr>
            <a:lvl2pPr marL="914400" lvl="1" indent="-228600" algn="ctr">
              <a:spcBef>
                <a:spcPts val="600"/>
              </a:spcBef>
              <a:spcAft>
                <a:spcPts val="0"/>
              </a:spcAft>
              <a:buClr>
                <a:schemeClr val="dk1"/>
              </a:buClr>
              <a:buSzPts val="1400"/>
              <a:buFont typeface="Arial"/>
              <a:buNone/>
              <a:defRPr sz="1400"/>
            </a:lvl2pPr>
            <a:lvl3pPr marL="1371600" lvl="2" indent="-228600" algn="ctr">
              <a:spcBef>
                <a:spcPts val="500"/>
              </a:spcBef>
              <a:spcAft>
                <a:spcPts val="0"/>
              </a:spcAft>
              <a:buClr>
                <a:schemeClr val="dk1"/>
              </a:buClr>
              <a:buSzPts val="1200"/>
              <a:buFont typeface="Arial"/>
              <a:buNone/>
              <a:defRPr sz="1200"/>
            </a:lvl3pPr>
            <a:lvl4pPr marL="1828800" lvl="3" indent="-228600" algn="ctr">
              <a:spcBef>
                <a:spcPts val="400"/>
              </a:spcBef>
              <a:spcAft>
                <a:spcPts val="0"/>
              </a:spcAft>
              <a:buClr>
                <a:schemeClr val="dk1"/>
              </a:buClr>
              <a:buSzPts val="1000"/>
              <a:buFont typeface="Arial"/>
              <a:buNone/>
              <a:defRPr sz="1000"/>
            </a:lvl4pPr>
            <a:lvl5pPr marL="2286000" lvl="4" indent="-228600" algn="ctr">
              <a:spcBef>
                <a:spcPts val="4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6"/>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981200" y="1676400"/>
            <a:ext cx="6934200" cy="1752600"/>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630238" y="365125"/>
            <a:ext cx="7886700" cy="1325563"/>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630238" y="1681163"/>
            <a:ext cx="3868737" cy="823912"/>
          </a:xfrm>
          <a:prstGeom prst="rect">
            <a:avLst/>
          </a:prstGeom>
          <a:noFill/>
          <a:ln>
            <a:noFill/>
          </a:ln>
        </p:spPr>
        <p:txBody>
          <a:bodyPr spcFirstLastPara="1" wrap="square" lIns="50800" tIns="50800" rIns="91425" bIns="50800" anchor="b" anchorCtr="0">
            <a:noAutofit/>
          </a:bodyPr>
          <a:lstStyle>
            <a:lvl1pPr marL="457200" lvl="0" indent="-228600" algn="ctr">
              <a:spcBef>
                <a:spcPts val="600"/>
              </a:spcBef>
              <a:spcAft>
                <a:spcPts val="0"/>
              </a:spcAft>
              <a:buClr>
                <a:schemeClr val="dk1"/>
              </a:buClr>
              <a:buSzPts val="2400"/>
              <a:buFont typeface="Arial"/>
              <a:buNone/>
              <a:defRPr sz="2400" b="1"/>
            </a:lvl1pPr>
            <a:lvl2pPr marL="914400" lvl="1" indent="-228600" algn="ctr">
              <a:spcBef>
                <a:spcPts val="600"/>
              </a:spcBef>
              <a:spcAft>
                <a:spcPts val="0"/>
              </a:spcAft>
              <a:buClr>
                <a:schemeClr val="dk1"/>
              </a:buClr>
              <a:buSzPts val="2000"/>
              <a:buFont typeface="Arial"/>
              <a:buNone/>
              <a:defRPr sz="2000" b="1"/>
            </a:lvl2pPr>
            <a:lvl3pPr marL="1371600" lvl="2" indent="-228600" algn="ctr">
              <a:spcBef>
                <a:spcPts val="500"/>
              </a:spcBef>
              <a:spcAft>
                <a:spcPts val="0"/>
              </a:spcAft>
              <a:buClr>
                <a:schemeClr val="dk1"/>
              </a:buClr>
              <a:buSzPts val="1800"/>
              <a:buFont typeface="Arial"/>
              <a:buNone/>
              <a:defRPr sz="1800" b="1"/>
            </a:lvl3pPr>
            <a:lvl4pPr marL="1828800" lvl="3" indent="-228600" algn="ctr">
              <a:spcBef>
                <a:spcPts val="400"/>
              </a:spcBef>
              <a:spcAft>
                <a:spcPts val="0"/>
              </a:spcAft>
              <a:buClr>
                <a:schemeClr val="dk1"/>
              </a:buClr>
              <a:buSzPts val="1600"/>
              <a:buFont typeface="Arial"/>
              <a:buNone/>
              <a:defRPr sz="1600" b="1"/>
            </a:lvl4pPr>
            <a:lvl5pPr marL="2286000" lvl="4" indent="-228600" algn="ctr">
              <a:spcBef>
                <a:spcPts val="40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630238" y="2505075"/>
            <a:ext cx="3868737" cy="3684588"/>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9"/>
          <p:cNvSpPr txBox="1">
            <a:spLocks noGrp="1"/>
          </p:cNvSpPr>
          <p:nvPr>
            <p:ph type="body" idx="3"/>
          </p:nvPr>
        </p:nvSpPr>
        <p:spPr>
          <a:xfrm>
            <a:off x="4629150" y="1681163"/>
            <a:ext cx="3887788" cy="823912"/>
          </a:xfrm>
          <a:prstGeom prst="rect">
            <a:avLst/>
          </a:prstGeom>
          <a:noFill/>
          <a:ln>
            <a:noFill/>
          </a:ln>
        </p:spPr>
        <p:txBody>
          <a:bodyPr spcFirstLastPara="1" wrap="square" lIns="50800" tIns="50800" rIns="91425" bIns="50800" anchor="b" anchorCtr="0">
            <a:noAutofit/>
          </a:bodyPr>
          <a:lstStyle>
            <a:lvl1pPr marL="457200" lvl="0" indent="-228600" algn="ctr">
              <a:spcBef>
                <a:spcPts val="600"/>
              </a:spcBef>
              <a:spcAft>
                <a:spcPts val="0"/>
              </a:spcAft>
              <a:buClr>
                <a:schemeClr val="dk1"/>
              </a:buClr>
              <a:buSzPts val="2400"/>
              <a:buFont typeface="Arial"/>
              <a:buNone/>
              <a:defRPr sz="2400" b="1"/>
            </a:lvl1pPr>
            <a:lvl2pPr marL="914400" lvl="1" indent="-228600" algn="ctr">
              <a:spcBef>
                <a:spcPts val="600"/>
              </a:spcBef>
              <a:spcAft>
                <a:spcPts val="0"/>
              </a:spcAft>
              <a:buClr>
                <a:schemeClr val="dk1"/>
              </a:buClr>
              <a:buSzPts val="2000"/>
              <a:buFont typeface="Arial"/>
              <a:buNone/>
              <a:defRPr sz="2000" b="1"/>
            </a:lvl2pPr>
            <a:lvl3pPr marL="1371600" lvl="2" indent="-228600" algn="ctr">
              <a:spcBef>
                <a:spcPts val="500"/>
              </a:spcBef>
              <a:spcAft>
                <a:spcPts val="0"/>
              </a:spcAft>
              <a:buClr>
                <a:schemeClr val="dk1"/>
              </a:buClr>
              <a:buSzPts val="1800"/>
              <a:buFont typeface="Arial"/>
              <a:buNone/>
              <a:defRPr sz="1800" b="1"/>
            </a:lvl3pPr>
            <a:lvl4pPr marL="1828800" lvl="3" indent="-228600" algn="ctr">
              <a:spcBef>
                <a:spcPts val="400"/>
              </a:spcBef>
              <a:spcAft>
                <a:spcPts val="0"/>
              </a:spcAft>
              <a:buClr>
                <a:schemeClr val="dk1"/>
              </a:buClr>
              <a:buSzPts val="1600"/>
              <a:buFont typeface="Arial"/>
              <a:buNone/>
              <a:defRPr sz="1600" b="1"/>
            </a:lvl4pPr>
            <a:lvl5pPr marL="2286000" lvl="4" indent="-228600" algn="ctr">
              <a:spcBef>
                <a:spcPts val="40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29150" y="2505075"/>
            <a:ext cx="3887788" cy="3684588"/>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981200" y="1676400"/>
            <a:ext cx="6934200" cy="1752600"/>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49" name="Google Shape;49;p10"/>
          <p:cNvSpPr txBox="1">
            <a:spLocks noGrp="1"/>
          </p:cNvSpPr>
          <p:nvPr>
            <p:ph type="body" idx="1"/>
          </p:nvPr>
        </p:nvSpPr>
        <p:spPr>
          <a:xfrm>
            <a:off x="1566863" y="3429000"/>
            <a:ext cx="3254375" cy="3429000"/>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0"/>
          <p:cNvSpPr txBox="1">
            <a:spLocks noGrp="1"/>
          </p:cNvSpPr>
          <p:nvPr>
            <p:ph type="body" idx="2"/>
          </p:nvPr>
        </p:nvSpPr>
        <p:spPr>
          <a:xfrm>
            <a:off x="4973638" y="3429000"/>
            <a:ext cx="3255962" cy="3429000"/>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0"/>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1pPr>
            <a:lvl2pPr marL="0" marR="0" lvl="1"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2pPr>
            <a:lvl3pPr marL="0" marR="0" lvl="2"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3pPr>
            <a:lvl4pPr marL="0" marR="0" lvl="3"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4pPr>
            <a:lvl5pPr marL="0" marR="0" lvl="4"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5pPr>
            <a:lvl6pPr marL="0" marR="0" lvl="5"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6pPr>
            <a:lvl7pPr marL="0" marR="0" lvl="6"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7pPr>
            <a:lvl8pPr marL="0" marR="0" lvl="7"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8pPr>
            <a:lvl9pPr marL="0" marR="0" lvl="8"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
        <p:nvSpPr>
          <p:cNvPr id="11" name="Google Shape;11;p1"/>
          <p:cNvSpPr txBox="1">
            <a:spLocks noGrp="1"/>
          </p:cNvSpPr>
          <p:nvPr>
            <p:ph type="body" idx="1"/>
          </p:nvPr>
        </p:nvSpPr>
        <p:spPr>
          <a:xfrm>
            <a:off x="1566862" y="3429000"/>
            <a:ext cx="6662737" cy="3429000"/>
          </a:xfrm>
          <a:prstGeom prst="rect">
            <a:avLst/>
          </a:prstGeom>
          <a:noFill/>
          <a:ln>
            <a:noFill/>
          </a:ln>
        </p:spPr>
        <p:txBody>
          <a:bodyPr spcFirstLastPara="1" wrap="square" lIns="50800" tIns="50800" rIns="91425" bIns="50800" anchor="t" anchorCtr="0">
            <a:noAutofit/>
          </a:bodyPr>
          <a:lstStyle>
            <a:lvl1pPr marL="457200" marR="0" lvl="0" indent="-228600" algn="ctr" rtl="0">
              <a:spcBef>
                <a:spcPts val="600"/>
              </a:spcBef>
              <a:spcAft>
                <a:spcPts val="0"/>
              </a:spcAft>
              <a:buSzPts val="1400"/>
              <a:buNone/>
              <a:defRPr sz="2800" b="0" i="0" u="none" strike="noStrike" cap="none">
                <a:solidFill>
                  <a:schemeClr val="dk1"/>
                </a:solidFill>
                <a:latin typeface="Arial"/>
                <a:ea typeface="Arial"/>
                <a:cs typeface="Arial"/>
                <a:sym typeface="Arial"/>
              </a:defRPr>
            </a:lvl1pPr>
            <a:lvl2pPr marL="914400" marR="0" lvl="1" indent="-228600" algn="ctr" rtl="0">
              <a:spcBef>
                <a:spcPts val="600"/>
              </a:spcBef>
              <a:spcAft>
                <a:spcPts val="0"/>
              </a:spcAft>
              <a:buSzPts val="1400"/>
              <a:buNone/>
              <a:defRPr sz="2400" b="0" i="0" u="none" strike="noStrike" cap="none">
                <a:solidFill>
                  <a:schemeClr val="dk1"/>
                </a:solidFill>
                <a:latin typeface="Arial"/>
                <a:ea typeface="Arial"/>
                <a:cs typeface="Arial"/>
                <a:sym typeface="Arial"/>
              </a:defRPr>
            </a:lvl2pPr>
            <a:lvl3pPr marL="1371600" marR="0" lvl="2" indent="-228600" algn="ctr" rtl="0">
              <a:spcBef>
                <a:spcPts val="500"/>
              </a:spcBef>
              <a:spcAft>
                <a:spcPts val="0"/>
              </a:spcAft>
              <a:buSzPts val="1400"/>
              <a:buNone/>
              <a:defRPr sz="2000" b="0" i="0" u="none" strike="noStrike" cap="none">
                <a:solidFill>
                  <a:schemeClr val="dk1"/>
                </a:solidFill>
                <a:latin typeface="Arial"/>
                <a:ea typeface="Arial"/>
                <a:cs typeface="Arial"/>
                <a:sym typeface="Arial"/>
              </a:defRPr>
            </a:lvl3pPr>
            <a:lvl4pPr marL="1828800" marR="0" lvl="3" indent="-228600" algn="ctr" rtl="0">
              <a:spcBef>
                <a:spcPts val="400"/>
              </a:spcBef>
              <a:spcAft>
                <a:spcPts val="0"/>
              </a:spcAft>
              <a:buSzPts val="1400"/>
              <a:buNone/>
              <a:defRPr sz="1800" b="0" i="0" u="none" strike="noStrike" cap="none">
                <a:solidFill>
                  <a:schemeClr val="dk1"/>
                </a:solidFill>
                <a:latin typeface="Arial"/>
                <a:ea typeface="Arial"/>
                <a:cs typeface="Arial"/>
                <a:sym typeface="Arial"/>
              </a:defRPr>
            </a:lvl4pPr>
            <a:lvl5pPr marL="2286000" marR="0" lvl="4" indent="-228600" algn="ctr" rtl="0">
              <a:spcBef>
                <a:spcPts val="40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title"/>
          </p:nvPr>
        </p:nvSpPr>
        <p:spPr>
          <a:xfrm>
            <a:off x="1981200" y="1676400"/>
            <a:ext cx="6934200" cy="1752600"/>
          </a:xfrm>
          <a:prstGeom prst="rect">
            <a:avLst/>
          </a:prstGeom>
          <a:noFill/>
          <a:ln>
            <a:noFill/>
          </a:ln>
        </p:spPr>
        <p:txBody>
          <a:bodyPr spcFirstLastPara="1" wrap="square" lIns="50800" tIns="50800" rIns="91425" bIns="50800" anchor="ctr" anchorCtr="0">
            <a:noAutofit/>
          </a:bodyPr>
          <a:lstStyle>
            <a:lvl1pPr marR="0" lvl="0"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1pPr>
            <a:lvl2pPr marR="0" lvl="1"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2pPr>
            <a:lvl3pPr marR="0" lvl="2"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3pPr>
            <a:lvl4pPr marR="0" lvl="3"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4pPr>
            <a:lvl5pPr marR="0" lvl="4"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5pPr>
            <a:lvl6pPr marR="0" lvl="5"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6pPr>
            <a:lvl7pPr marR="0" lvl="6"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7pPr>
            <a:lvl8pPr marR="0" lvl="7"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8pPr>
            <a:lvl9pPr marR="0" lvl="8"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13"/>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91425" bIns="50800" anchor="t" anchorCtr="0">
            <a:noAutofit/>
          </a:bodyPr>
          <a:lstStyle>
            <a:lvl1pPr marL="457200" marR="0" lvl="0" indent="-406400" algn="l" rtl="0">
              <a:spcBef>
                <a:spcPts val="600"/>
              </a:spcBef>
              <a:spcAft>
                <a:spcPts val="0"/>
              </a:spcAft>
              <a:buClr>
                <a:srgbClr val="003366"/>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600"/>
              </a:spcBef>
              <a:spcAft>
                <a:spcPts val="0"/>
              </a:spcAft>
              <a:buClr>
                <a:srgbClr val="00336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500"/>
              </a:spcBef>
              <a:spcAft>
                <a:spcPts val="0"/>
              </a:spcAft>
              <a:buClr>
                <a:srgbClr val="003366"/>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400"/>
              </a:spcBef>
              <a:spcAft>
                <a:spcPts val="0"/>
              </a:spcAft>
              <a:buClr>
                <a:srgbClr val="003366"/>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rgbClr val="003366"/>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13"/>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
        <p:nvSpPr>
          <p:cNvPr id="63" name="Google Shape;63;p13"/>
          <p:cNvSpPr txBox="1">
            <a:spLocks noGrp="1"/>
          </p:cNvSpPr>
          <p:nvPr>
            <p:ph type="title"/>
          </p:nvPr>
        </p:nvSpPr>
        <p:spPr>
          <a:xfrm>
            <a:off x="457200" y="0"/>
            <a:ext cx="8458200" cy="1524000"/>
          </a:xfrm>
          <a:prstGeom prst="rect">
            <a:avLst/>
          </a:prstGeom>
          <a:noFill/>
          <a:ln>
            <a:noFill/>
          </a:ln>
        </p:spPr>
        <p:txBody>
          <a:bodyPr spcFirstLastPara="1" wrap="square" lIns="50800" tIns="50800" rIns="91425" bIns="50800" anchor="ctr" anchorCtr="0">
            <a:noAutofit/>
          </a:bodyPr>
          <a:lstStyle>
            <a:lvl1pPr marR="0" lvl="0"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1pPr>
            <a:lvl2pPr marR="0" lvl="1"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2pPr>
            <a:lvl3pPr marR="0" lvl="2"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3pPr>
            <a:lvl4pPr marR="0" lvl="3"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4pPr>
            <a:lvl5pPr marR="0" lvl="4"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5pPr>
            <a:lvl6pPr marR="0" lvl="5"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6pPr>
            <a:lvl7pPr marR="0" lvl="6"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7pPr>
            <a:lvl8pPr marR="0" lvl="7"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8pPr>
            <a:lvl9pPr marR="0" lvl="8"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25"/>
          <p:cNvGrpSpPr/>
          <p:nvPr/>
        </p:nvGrpSpPr>
        <p:grpSpPr>
          <a:xfrm>
            <a:off x="1143000" y="1752600"/>
            <a:ext cx="7580312" cy="1485900"/>
            <a:chOff x="0" y="0"/>
            <a:chExt cx="4775" cy="936"/>
          </a:xfrm>
        </p:grpSpPr>
        <p:sp>
          <p:nvSpPr>
            <p:cNvPr id="116" name="Google Shape;116;p25"/>
            <p:cNvSpPr txBox="1"/>
            <p:nvPr/>
          </p:nvSpPr>
          <p:spPr>
            <a:xfrm>
              <a:off x="0" y="0"/>
              <a:ext cx="4775" cy="936"/>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7" name="Google Shape;117;p25"/>
            <p:cNvSpPr txBox="1"/>
            <p:nvPr/>
          </p:nvSpPr>
          <p:spPr>
            <a:xfrm>
              <a:off x="0" y="0"/>
              <a:ext cx="4775" cy="93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grpSp>
        <p:nvGrpSpPr>
          <p:cNvPr id="118" name="Google Shape;118;p25"/>
          <p:cNvGrpSpPr/>
          <p:nvPr/>
        </p:nvGrpSpPr>
        <p:grpSpPr>
          <a:xfrm>
            <a:off x="0" y="68262"/>
            <a:ext cx="990600" cy="6715125"/>
            <a:chOff x="0" y="0"/>
            <a:chExt cx="624" cy="4230"/>
          </a:xfrm>
        </p:grpSpPr>
        <p:cxnSp>
          <p:nvCxnSpPr>
            <p:cNvPr id="119" name="Google Shape;119;p25"/>
            <p:cNvCxnSpPr/>
            <p:nvPr/>
          </p:nvCxnSpPr>
          <p:spPr>
            <a:xfrm>
              <a:off x="0" y="4160"/>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20" name="Google Shape;120;p25"/>
            <p:cNvCxnSpPr/>
            <p:nvPr/>
          </p:nvCxnSpPr>
          <p:spPr>
            <a:xfrm>
              <a:off x="0" y="4196"/>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21" name="Google Shape;121;p25"/>
            <p:cNvCxnSpPr/>
            <p:nvPr/>
          </p:nvCxnSpPr>
          <p:spPr>
            <a:xfrm>
              <a:off x="0" y="4229"/>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22" name="Google Shape;122;p25"/>
            <p:cNvCxnSpPr/>
            <p:nvPr/>
          </p:nvCxnSpPr>
          <p:spPr>
            <a:xfrm>
              <a:off x="0" y="4070"/>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23" name="Google Shape;123;p25"/>
            <p:cNvCxnSpPr/>
            <p:nvPr/>
          </p:nvCxnSpPr>
          <p:spPr>
            <a:xfrm>
              <a:off x="0" y="4022"/>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24" name="Google Shape;124;p25"/>
            <p:cNvCxnSpPr/>
            <p:nvPr/>
          </p:nvCxnSpPr>
          <p:spPr>
            <a:xfrm>
              <a:off x="0" y="4115"/>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25" name="Google Shape;125;p25"/>
            <p:cNvCxnSpPr/>
            <p:nvPr/>
          </p:nvCxnSpPr>
          <p:spPr>
            <a:xfrm>
              <a:off x="0" y="3623"/>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 name="Google Shape;126;p25"/>
            <p:cNvCxnSpPr/>
            <p:nvPr/>
          </p:nvCxnSpPr>
          <p:spPr>
            <a:xfrm>
              <a:off x="0" y="3596"/>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27" name="Google Shape;127;p25"/>
            <p:cNvCxnSpPr/>
            <p:nvPr/>
          </p:nvCxnSpPr>
          <p:spPr>
            <a:xfrm>
              <a:off x="0" y="3977"/>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 name="Google Shape;128;p25"/>
            <p:cNvCxnSpPr/>
            <p:nvPr/>
          </p:nvCxnSpPr>
          <p:spPr>
            <a:xfrm>
              <a:off x="0" y="3851"/>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 name="Google Shape;129;p25"/>
            <p:cNvCxnSpPr/>
            <p:nvPr/>
          </p:nvCxnSpPr>
          <p:spPr>
            <a:xfrm>
              <a:off x="0" y="3770"/>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 name="Google Shape;130;p25"/>
            <p:cNvCxnSpPr/>
            <p:nvPr/>
          </p:nvCxnSpPr>
          <p:spPr>
            <a:xfrm>
              <a:off x="0" y="3956"/>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 name="Google Shape;131;p25"/>
            <p:cNvCxnSpPr/>
            <p:nvPr/>
          </p:nvCxnSpPr>
          <p:spPr>
            <a:xfrm>
              <a:off x="0" y="3644"/>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2" name="Google Shape;132;p25"/>
            <p:cNvCxnSpPr/>
            <p:nvPr/>
          </p:nvCxnSpPr>
          <p:spPr>
            <a:xfrm>
              <a:off x="0" y="3698"/>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3" name="Google Shape;133;p25"/>
            <p:cNvCxnSpPr/>
            <p:nvPr/>
          </p:nvCxnSpPr>
          <p:spPr>
            <a:xfrm>
              <a:off x="0" y="3896"/>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34" name="Google Shape;134;p25"/>
            <p:cNvCxnSpPr/>
            <p:nvPr/>
          </p:nvCxnSpPr>
          <p:spPr>
            <a:xfrm>
              <a:off x="0" y="3875"/>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5" name="Google Shape;135;p25"/>
            <p:cNvCxnSpPr/>
            <p:nvPr/>
          </p:nvCxnSpPr>
          <p:spPr>
            <a:xfrm>
              <a:off x="0" y="346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6" name="Google Shape;136;p25"/>
            <p:cNvCxnSpPr/>
            <p:nvPr/>
          </p:nvCxnSpPr>
          <p:spPr>
            <a:xfrm>
              <a:off x="0" y="3503"/>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37" name="Google Shape;137;p25"/>
            <p:cNvCxnSpPr/>
            <p:nvPr/>
          </p:nvCxnSpPr>
          <p:spPr>
            <a:xfrm>
              <a:off x="0" y="3536"/>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 name="Google Shape;138;p25"/>
            <p:cNvCxnSpPr/>
            <p:nvPr/>
          </p:nvCxnSpPr>
          <p:spPr>
            <a:xfrm>
              <a:off x="0" y="3377"/>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39" name="Google Shape;139;p25"/>
            <p:cNvCxnSpPr/>
            <p:nvPr/>
          </p:nvCxnSpPr>
          <p:spPr>
            <a:xfrm>
              <a:off x="0" y="3329"/>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0" name="Google Shape;140;p25"/>
            <p:cNvCxnSpPr/>
            <p:nvPr/>
          </p:nvCxnSpPr>
          <p:spPr>
            <a:xfrm>
              <a:off x="0" y="3422"/>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 name="Google Shape;141;p25"/>
            <p:cNvCxnSpPr/>
            <p:nvPr/>
          </p:nvCxnSpPr>
          <p:spPr>
            <a:xfrm>
              <a:off x="0" y="2930"/>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 name="Google Shape;142;p25"/>
            <p:cNvCxnSpPr/>
            <p:nvPr/>
          </p:nvCxnSpPr>
          <p:spPr>
            <a:xfrm>
              <a:off x="0" y="2903"/>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43" name="Google Shape;143;p25"/>
            <p:cNvCxnSpPr/>
            <p:nvPr/>
          </p:nvCxnSpPr>
          <p:spPr>
            <a:xfrm>
              <a:off x="0" y="3284"/>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44" name="Google Shape;144;p25"/>
            <p:cNvCxnSpPr/>
            <p:nvPr/>
          </p:nvCxnSpPr>
          <p:spPr>
            <a:xfrm>
              <a:off x="0" y="3158"/>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45" name="Google Shape;145;p25"/>
            <p:cNvCxnSpPr/>
            <p:nvPr/>
          </p:nvCxnSpPr>
          <p:spPr>
            <a:xfrm>
              <a:off x="0" y="307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6" name="Google Shape;146;p25"/>
            <p:cNvCxnSpPr/>
            <p:nvPr/>
          </p:nvCxnSpPr>
          <p:spPr>
            <a:xfrm>
              <a:off x="0" y="3263"/>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7" name="Google Shape;147;p25"/>
            <p:cNvCxnSpPr/>
            <p:nvPr/>
          </p:nvCxnSpPr>
          <p:spPr>
            <a:xfrm>
              <a:off x="0" y="2951"/>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8" name="Google Shape;148;p25"/>
            <p:cNvCxnSpPr/>
            <p:nvPr/>
          </p:nvCxnSpPr>
          <p:spPr>
            <a:xfrm>
              <a:off x="0" y="3005"/>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9" name="Google Shape;149;p25"/>
            <p:cNvCxnSpPr/>
            <p:nvPr/>
          </p:nvCxnSpPr>
          <p:spPr>
            <a:xfrm>
              <a:off x="0" y="3203"/>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50" name="Google Shape;150;p25"/>
            <p:cNvCxnSpPr/>
            <p:nvPr/>
          </p:nvCxnSpPr>
          <p:spPr>
            <a:xfrm>
              <a:off x="0" y="3182"/>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 name="Google Shape;151;p25"/>
            <p:cNvCxnSpPr/>
            <p:nvPr/>
          </p:nvCxnSpPr>
          <p:spPr>
            <a:xfrm>
              <a:off x="0" y="2788"/>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52" name="Google Shape;152;p25"/>
            <p:cNvCxnSpPr/>
            <p:nvPr/>
          </p:nvCxnSpPr>
          <p:spPr>
            <a:xfrm>
              <a:off x="0" y="270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53" name="Google Shape;153;p25"/>
            <p:cNvCxnSpPr/>
            <p:nvPr/>
          </p:nvCxnSpPr>
          <p:spPr>
            <a:xfrm>
              <a:off x="0" y="2635"/>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 name="Google Shape;154;p25"/>
            <p:cNvCxnSpPr/>
            <p:nvPr/>
          </p:nvCxnSpPr>
          <p:spPr>
            <a:xfrm>
              <a:off x="0" y="2833"/>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 name="Google Shape;155;p25"/>
            <p:cNvCxnSpPr/>
            <p:nvPr/>
          </p:nvCxnSpPr>
          <p:spPr>
            <a:xfrm>
              <a:off x="0" y="2812"/>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 name="Google Shape;156;p25"/>
            <p:cNvCxnSpPr/>
            <p:nvPr/>
          </p:nvCxnSpPr>
          <p:spPr>
            <a:xfrm>
              <a:off x="0" y="2511"/>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57" name="Google Shape;157;p25"/>
            <p:cNvCxnSpPr/>
            <p:nvPr/>
          </p:nvCxnSpPr>
          <p:spPr>
            <a:xfrm>
              <a:off x="0" y="2547"/>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58" name="Google Shape;158;p25"/>
            <p:cNvCxnSpPr/>
            <p:nvPr/>
          </p:nvCxnSpPr>
          <p:spPr>
            <a:xfrm>
              <a:off x="0" y="2580"/>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59" name="Google Shape;159;p25"/>
            <p:cNvCxnSpPr/>
            <p:nvPr/>
          </p:nvCxnSpPr>
          <p:spPr>
            <a:xfrm>
              <a:off x="0" y="2421"/>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60" name="Google Shape;160;p25"/>
            <p:cNvCxnSpPr/>
            <p:nvPr/>
          </p:nvCxnSpPr>
          <p:spPr>
            <a:xfrm>
              <a:off x="0" y="2373"/>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61" name="Google Shape;161;p25"/>
            <p:cNvCxnSpPr/>
            <p:nvPr/>
          </p:nvCxnSpPr>
          <p:spPr>
            <a:xfrm>
              <a:off x="0" y="2466"/>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62" name="Google Shape;162;p25"/>
            <p:cNvCxnSpPr/>
            <p:nvPr/>
          </p:nvCxnSpPr>
          <p:spPr>
            <a:xfrm>
              <a:off x="0" y="2328"/>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 name="Google Shape;163;p25"/>
            <p:cNvCxnSpPr/>
            <p:nvPr/>
          </p:nvCxnSpPr>
          <p:spPr>
            <a:xfrm>
              <a:off x="0" y="2202"/>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64" name="Google Shape;164;p25"/>
            <p:cNvCxnSpPr/>
            <p:nvPr/>
          </p:nvCxnSpPr>
          <p:spPr>
            <a:xfrm>
              <a:off x="0" y="230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65" name="Google Shape;165;p25"/>
            <p:cNvCxnSpPr/>
            <p:nvPr/>
          </p:nvCxnSpPr>
          <p:spPr>
            <a:xfrm>
              <a:off x="0" y="2247"/>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 name="Google Shape;166;p25"/>
            <p:cNvCxnSpPr/>
            <p:nvPr/>
          </p:nvCxnSpPr>
          <p:spPr>
            <a:xfrm>
              <a:off x="0" y="2226"/>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 name="Google Shape;167;p25"/>
            <p:cNvCxnSpPr/>
            <p:nvPr/>
          </p:nvCxnSpPr>
          <p:spPr>
            <a:xfrm>
              <a:off x="0" y="208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 name="Google Shape;168;p25"/>
            <p:cNvCxnSpPr/>
            <p:nvPr/>
          </p:nvCxnSpPr>
          <p:spPr>
            <a:xfrm>
              <a:off x="0" y="2123"/>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69" name="Google Shape;169;p25"/>
            <p:cNvCxnSpPr/>
            <p:nvPr/>
          </p:nvCxnSpPr>
          <p:spPr>
            <a:xfrm>
              <a:off x="0" y="2156"/>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70" name="Google Shape;170;p25"/>
            <p:cNvCxnSpPr/>
            <p:nvPr/>
          </p:nvCxnSpPr>
          <p:spPr>
            <a:xfrm>
              <a:off x="0" y="1997"/>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71" name="Google Shape;171;p25"/>
            <p:cNvCxnSpPr/>
            <p:nvPr/>
          </p:nvCxnSpPr>
          <p:spPr>
            <a:xfrm>
              <a:off x="0" y="1949"/>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72" name="Google Shape;172;p25"/>
            <p:cNvCxnSpPr/>
            <p:nvPr/>
          </p:nvCxnSpPr>
          <p:spPr>
            <a:xfrm>
              <a:off x="0" y="2042"/>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73" name="Google Shape;173;p25"/>
            <p:cNvCxnSpPr/>
            <p:nvPr/>
          </p:nvCxnSpPr>
          <p:spPr>
            <a:xfrm>
              <a:off x="0" y="1550"/>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 name="Google Shape;174;p25"/>
            <p:cNvCxnSpPr/>
            <p:nvPr/>
          </p:nvCxnSpPr>
          <p:spPr>
            <a:xfrm>
              <a:off x="0" y="1523"/>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75" name="Google Shape;175;p25"/>
            <p:cNvCxnSpPr/>
            <p:nvPr/>
          </p:nvCxnSpPr>
          <p:spPr>
            <a:xfrm>
              <a:off x="0" y="1904"/>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76" name="Google Shape;176;p25"/>
            <p:cNvCxnSpPr/>
            <p:nvPr/>
          </p:nvCxnSpPr>
          <p:spPr>
            <a:xfrm>
              <a:off x="0" y="1778"/>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 name="Google Shape;177;p25"/>
            <p:cNvCxnSpPr/>
            <p:nvPr/>
          </p:nvCxnSpPr>
          <p:spPr>
            <a:xfrm>
              <a:off x="0" y="169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78" name="Google Shape;178;p25"/>
            <p:cNvCxnSpPr/>
            <p:nvPr/>
          </p:nvCxnSpPr>
          <p:spPr>
            <a:xfrm>
              <a:off x="0" y="1883"/>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 name="Google Shape;179;p25"/>
            <p:cNvCxnSpPr/>
            <p:nvPr/>
          </p:nvCxnSpPr>
          <p:spPr>
            <a:xfrm>
              <a:off x="0" y="1571"/>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80" name="Google Shape;180;p25"/>
            <p:cNvCxnSpPr/>
            <p:nvPr/>
          </p:nvCxnSpPr>
          <p:spPr>
            <a:xfrm>
              <a:off x="0" y="1625"/>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 name="Google Shape;181;p25"/>
            <p:cNvCxnSpPr/>
            <p:nvPr/>
          </p:nvCxnSpPr>
          <p:spPr>
            <a:xfrm>
              <a:off x="0" y="1823"/>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82" name="Google Shape;182;p25"/>
            <p:cNvCxnSpPr/>
            <p:nvPr/>
          </p:nvCxnSpPr>
          <p:spPr>
            <a:xfrm>
              <a:off x="0" y="1802"/>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83" name="Google Shape;183;p25"/>
            <p:cNvCxnSpPr/>
            <p:nvPr/>
          </p:nvCxnSpPr>
          <p:spPr>
            <a:xfrm>
              <a:off x="0" y="1394"/>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84" name="Google Shape;184;p25"/>
            <p:cNvCxnSpPr/>
            <p:nvPr/>
          </p:nvCxnSpPr>
          <p:spPr>
            <a:xfrm>
              <a:off x="0" y="1430"/>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85" name="Google Shape;185;p25"/>
            <p:cNvCxnSpPr/>
            <p:nvPr/>
          </p:nvCxnSpPr>
          <p:spPr>
            <a:xfrm>
              <a:off x="0" y="1463"/>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86" name="Google Shape;186;p25"/>
            <p:cNvCxnSpPr/>
            <p:nvPr/>
          </p:nvCxnSpPr>
          <p:spPr>
            <a:xfrm>
              <a:off x="0" y="1304"/>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87" name="Google Shape;187;p25"/>
            <p:cNvCxnSpPr/>
            <p:nvPr/>
          </p:nvCxnSpPr>
          <p:spPr>
            <a:xfrm>
              <a:off x="0" y="1349"/>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88" name="Google Shape;188;p25"/>
            <p:cNvCxnSpPr/>
            <p:nvPr/>
          </p:nvCxnSpPr>
          <p:spPr>
            <a:xfrm>
              <a:off x="0" y="973"/>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189" name="Google Shape;189;p25"/>
            <p:cNvCxnSpPr/>
            <p:nvPr/>
          </p:nvCxnSpPr>
          <p:spPr>
            <a:xfrm>
              <a:off x="0" y="946"/>
              <a:ext cx="624" cy="0"/>
            </a:xfrm>
            <a:prstGeom prst="straightConnector1">
              <a:avLst/>
            </a:prstGeom>
            <a:noFill/>
            <a:ln w="38100" cap="flat" cmpd="sng">
              <a:solidFill>
                <a:srgbClr val="C7C48F"/>
              </a:solidFill>
              <a:prstDash val="solid"/>
              <a:miter lim="800000"/>
              <a:headEnd type="none" w="med" len="med"/>
              <a:tailEnd type="none" w="med" len="med"/>
            </a:ln>
          </p:spPr>
        </p:cxnSp>
        <p:cxnSp>
          <p:nvCxnSpPr>
            <p:cNvPr id="190" name="Google Shape;190;p25"/>
            <p:cNvCxnSpPr/>
            <p:nvPr/>
          </p:nvCxnSpPr>
          <p:spPr>
            <a:xfrm>
              <a:off x="0" y="1201"/>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 name="Google Shape;191;p25"/>
            <p:cNvCxnSpPr/>
            <p:nvPr/>
          </p:nvCxnSpPr>
          <p:spPr>
            <a:xfrm>
              <a:off x="0" y="1120"/>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 name="Google Shape;192;p25"/>
            <p:cNvCxnSpPr/>
            <p:nvPr/>
          </p:nvCxnSpPr>
          <p:spPr>
            <a:xfrm>
              <a:off x="0" y="994"/>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193" name="Google Shape;193;p25"/>
            <p:cNvCxnSpPr/>
            <p:nvPr/>
          </p:nvCxnSpPr>
          <p:spPr>
            <a:xfrm>
              <a:off x="0" y="1048"/>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94" name="Google Shape;194;p25"/>
            <p:cNvCxnSpPr/>
            <p:nvPr/>
          </p:nvCxnSpPr>
          <p:spPr>
            <a:xfrm>
              <a:off x="0" y="1246"/>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95" name="Google Shape;195;p25"/>
            <p:cNvCxnSpPr/>
            <p:nvPr/>
          </p:nvCxnSpPr>
          <p:spPr>
            <a:xfrm>
              <a:off x="0" y="1225"/>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96" name="Google Shape;196;p25"/>
            <p:cNvCxnSpPr/>
            <p:nvPr/>
          </p:nvCxnSpPr>
          <p:spPr>
            <a:xfrm>
              <a:off x="0" y="817"/>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197" name="Google Shape;197;p25"/>
            <p:cNvCxnSpPr/>
            <p:nvPr/>
          </p:nvCxnSpPr>
          <p:spPr>
            <a:xfrm>
              <a:off x="0" y="853"/>
              <a:ext cx="624" cy="0"/>
            </a:xfrm>
            <a:prstGeom prst="straightConnector1">
              <a:avLst/>
            </a:prstGeom>
            <a:noFill/>
            <a:ln w="38100" cap="flat" cmpd="sng">
              <a:solidFill>
                <a:srgbClr val="C7C48F"/>
              </a:solidFill>
              <a:prstDash val="solid"/>
              <a:miter lim="800000"/>
              <a:headEnd type="none" w="med" len="med"/>
              <a:tailEnd type="none" w="med" len="med"/>
            </a:ln>
          </p:spPr>
        </p:cxnSp>
        <p:cxnSp>
          <p:nvCxnSpPr>
            <p:cNvPr id="198" name="Google Shape;198;p25"/>
            <p:cNvCxnSpPr/>
            <p:nvPr/>
          </p:nvCxnSpPr>
          <p:spPr>
            <a:xfrm>
              <a:off x="0" y="886"/>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199" name="Google Shape;199;p25"/>
            <p:cNvCxnSpPr/>
            <p:nvPr/>
          </p:nvCxnSpPr>
          <p:spPr>
            <a:xfrm>
              <a:off x="0" y="727"/>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00" name="Google Shape;200;p25"/>
            <p:cNvCxnSpPr/>
            <p:nvPr/>
          </p:nvCxnSpPr>
          <p:spPr>
            <a:xfrm>
              <a:off x="0" y="772"/>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01" name="Google Shape;201;p25"/>
            <p:cNvCxnSpPr/>
            <p:nvPr/>
          </p:nvCxnSpPr>
          <p:spPr>
            <a:xfrm>
              <a:off x="0" y="675"/>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02" name="Google Shape;202;p25"/>
            <p:cNvCxnSpPr/>
            <p:nvPr/>
          </p:nvCxnSpPr>
          <p:spPr>
            <a:xfrm>
              <a:off x="0" y="603"/>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03" name="Google Shape;203;p25"/>
            <p:cNvCxnSpPr/>
            <p:nvPr/>
          </p:nvCxnSpPr>
          <p:spPr>
            <a:xfrm>
              <a:off x="0" y="479"/>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04" name="Google Shape;204;p25"/>
            <p:cNvCxnSpPr/>
            <p:nvPr/>
          </p:nvCxnSpPr>
          <p:spPr>
            <a:xfrm>
              <a:off x="0" y="515"/>
              <a:ext cx="624" cy="0"/>
            </a:xfrm>
            <a:prstGeom prst="straightConnector1">
              <a:avLst/>
            </a:prstGeom>
            <a:noFill/>
            <a:ln w="38100" cap="flat" cmpd="sng">
              <a:solidFill>
                <a:srgbClr val="C7C48F"/>
              </a:solidFill>
              <a:prstDash val="solid"/>
              <a:miter lim="800000"/>
              <a:headEnd type="none" w="med" len="med"/>
              <a:tailEnd type="none" w="med" len="med"/>
            </a:ln>
          </p:spPr>
        </p:cxnSp>
        <p:cxnSp>
          <p:nvCxnSpPr>
            <p:cNvPr id="205" name="Google Shape;205;p25"/>
            <p:cNvCxnSpPr/>
            <p:nvPr/>
          </p:nvCxnSpPr>
          <p:spPr>
            <a:xfrm>
              <a:off x="0" y="548"/>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06" name="Google Shape;206;p25"/>
            <p:cNvCxnSpPr/>
            <p:nvPr/>
          </p:nvCxnSpPr>
          <p:spPr>
            <a:xfrm>
              <a:off x="0" y="389"/>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07" name="Google Shape;207;p25"/>
            <p:cNvCxnSpPr/>
            <p:nvPr/>
          </p:nvCxnSpPr>
          <p:spPr>
            <a:xfrm>
              <a:off x="0" y="341"/>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08" name="Google Shape;208;p25"/>
            <p:cNvCxnSpPr/>
            <p:nvPr/>
          </p:nvCxnSpPr>
          <p:spPr>
            <a:xfrm>
              <a:off x="0" y="434"/>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09" name="Google Shape;209;p25"/>
            <p:cNvCxnSpPr/>
            <p:nvPr/>
          </p:nvCxnSpPr>
          <p:spPr>
            <a:xfrm>
              <a:off x="0" y="296"/>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10" name="Google Shape;210;p25"/>
            <p:cNvCxnSpPr/>
            <p:nvPr/>
          </p:nvCxnSpPr>
          <p:spPr>
            <a:xfrm>
              <a:off x="0" y="275"/>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11" name="Google Shape;211;p25"/>
            <p:cNvCxnSpPr/>
            <p:nvPr/>
          </p:nvCxnSpPr>
          <p:spPr>
            <a:xfrm>
              <a:off x="0" y="215"/>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12" name="Google Shape;212;p25"/>
            <p:cNvCxnSpPr/>
            <p:nvPr/>
          </p:nvCxnSpPr>
          <p:spPr>
            <a:xfrm>
              <a:off x="0" y="27"/>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13" name="Google Shape;213;p25"/>
            <p:cNvCxnSpPr/>
            <p:nvPr/>
          </p:nvCxnSpPr>
          <p:spPr>
            <a:xfrm>
              <a:off x="0" y="0"/>
              <a:ext cx="624" cy="0"/>
            </a:xfrm>
            <a:prstGeom prst="straightConnector1">
              <a:avLst/>
            </a:prstGeom>
            <a:noFill/>
            <a:ln w="38100" cap="flat" cmpd="sng">
              <a:solidFill>
                <a:srgbClr val="C7C48F"/>
              </a:solidFill>
              <a:prstDash val="solid"/>
              <a:miter lim="800000"/>
              <a:headEnd type="none" w="med" len="med"/>
              <a:tailEnd type="none" w="med" len="med"/>
            </a:ln>
          </p:spPr>
        </p:cxnSp>
        <p:cxnSp>
          <p:nvCxnSpPr>
            <p:cNvPr id="214" name="Google Shape;214;p25"/>
            <p:cNvCxnSpPr/>
            <p:nvPr/>
          </p:nvCxnSpPr>
          <p:spPr>
            <a:xfrm>
              <a:off x="0" y="48"/>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15" name="Google Shape;215;p25"/>
            <p:cNvCxnSpPr/>
            <p:nvPr/>
          </p:nvCxnSpPr>
          <p:spPr>
            <a:xfrm>
              <a:off x="0" y="102"/>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16" name="Google Shape;216;p25"/>
            <p:cNvCxnSpPr/>
            <p:nvPr/>
          </p:nvCxnSpPr>
          <p:spPr>
            <a:xfrm>
              <a:off x="0" y="159"/>
              <a:ext cx="624" cy="0"/>
            </a:xfrm>
            <a:prstGeom prst="straightConnector1">
              <a:avLst/>
            </a:prstGeom>
            <a:noFill/>
            <a:ln w="38100" cap="flat" cmpd="sng">
              <a:solidFill>
                <a:srgbClr val="C7C48F"/>
              </a:solidFill>
              <a:prstDash val="solid"/>
              <a:miter lim="800000"/>
              <a:headEnd type="none" w="med" len="med"/>
              <a:tailEnd type="none" w="med" len="med"/>
            </a:ln>
          </p:spPr>
        </p:cxnSp>
      </p:grpSp>
      <p:grpSp>
        <p:nvGrpSpPr>
          <p:cNvPr id="217" name="Google Shape;217;p25"/>
          <p:cNvGrpSpPr/>
          <p:nvPr/>
        </p:nvGrpSpPr>
        <p:grpSpPr>
          <a:xfrm>
            <a:off x="3016250" y="3122612"/>
            <a:ext cx="5664200" cy="77787"/>
            <a:chOff x="0" y="0"/>
            <a:chExt cx="3567" cy="49"/>
          </a:xfrm>
        </p:grpSpPr>
        <p:sp>
          <p:nvSpPr>
            <p:cNvPr id="218" name="Google Shape;218;p25"/>
            <p:cNvSpPr txBox="1"/>
            <p:nvPr/>
          </p:nvSpPr>
          <p:spPr>
            <a:xfrm>
              <a:off x="0" y="0"/>
              <a:ext cx="3567" cy="49"/>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19" name="Google Shape;219;p25"/>
            <p:cNvSpPr txBox="1"/>
            <p:nvPr/>
          </p:nvSpPr>
          <p:spPr>
            <a:xfrm>
              <a:off x="0" y="0"/>
              <a:ext cx="3567" cy="4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grpSp>
        <p:nvGrpSpPr>
          <p:cNvPr id="220" name="Google Shape;220;p25"/>
          <p:cNvGrpSpPr/>
          <p:nvPr/>
        </p:nvGrpSpPr>
        <p:grpSpPr>
          <a:xfrm>
            <a:off x="1096962" y="1863725"/>
            <a:ext cx="5664200" cy="77787"/>
            <a:chOff x="0" y="0"/>
            <a:chExt cx="3567" cy="49"/>
          </a:xfrm>
        </p:grpSpPr>
        <p:sp>
          <p:nvSpPr>
            <p:cNvPr id="221" name="Google Shape;221;p25"/>
            <p:cNvSpPr txBox="1"/>
            <p:nvPr/>
          </p:nvSpPr>
          <p:spPr>
            <a:xfrm>
              <a:off x="0" y="0"/>
              <a:ext cx="3567" cy="49"/>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 name="Google Shape;222;p25"/>
            <p:cNvSpPr txBox="1"/>
            <p:nvPr/>
          </p:nvSpPr>
          <p:spPr>
            <a:xfrm>
              <a:off x="0" y="0"/>
              <a:ext cx="3567" cy="4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grpSp>
        <p:nvGrpSpPr>
          <p:cNvPr id="223" name="Google Shape;223;p25"/>
          <p:cNvGrpSpPr/>
          <p:nvPr/>
        </p:nvGrpSpPr>
        <p:grpSpPr>
          <a:xfrm>
            <a:off x="1295400" y="2133600"/>
            <a:ext cx="1066800" cy="838200"/>
            <a:chOff x="0" y="0"/>
            <a:chExt cx="672" cy="528"/>
          </a:xfrm>
        </p:grpSpPr>
        <p:sp>
          <p:nvSpPr>
            <p:cNvPr id="224" name="Google Shape;224;p25"/>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5" name="Google Shape;225;p25"/>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26" name="Google Shape;226;p25"/>
            <p:cNvGrpSpPr/>
            <p:nvPr/>
          </p:nvGrpSpPr>
          <p:grpSpPr>
            <a:xfrm>
              <a:off x="35" y="75"/>
              <a:ext cx="566" cy="378"/>
              <a:chOff x="0" y="0"/>
              <a:chExt cx="566" cy="378"/>
            </a:xfrm>
          </p:grpSpPr>
          <p:sp>
            <p:nvSpPr>
              <p:cNvPr id="227" name="Google Shape;227;p25"/>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8" name="Google Shape;228;p25"/>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9" name="Google Shape;229;p25"/>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0" name="Google Shape;230;p25"/>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1" name="Google Shape;231;p25"/>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2" name="Google Shape;232;p25"/>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33" name="Google Shape;233;p25"/>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 name="Google Shape;234;p25"/>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5" name="Google Shape;235;p25"/>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6" name="Google Shape;236;p25"/>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37" name="Google Shape;237;p25"/>
          <p:cNvSpPr txBox="1">
            <a:spLocks noGrp="1"/>
          </p:cNvSpPr>
          <p:nvPr>
            <p:ph type="title"/>
          </p:nvPr>
        </p:nvSpPr>
        <p:spPr>
          <a:xfrm>
            <a:off x="1981200" y="1676400"/>
            <a:ext cx="6934200" cy="17526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CHAPTER - 4</a:t>
            </a:r>
            <a:endParaRPr/>
          </a:p>
        </p:txBody>
      </p:sp>
      <p:sp>
        <p:nvSpPr>
          <p:cNvPr id="238" name="Google Shape;238;p25"/>
          <p:cNvSpPr txBox="1">
            <a:spLocks noGrp="1"/>
          </p:cNvSpPr>
          <p:nvPr>
            <p:ph type="body" idx="1"/>
          </p:nvPr>
        </p:nvSpPr>
        <p:spPr>
          <a:xfrm>
            <a:off x="1566862" y="3429000"/>
            <a:ext cx="6662737" cy="2919412"/>
          </a:xfrm>
          <a:prstGeom prst="rect">
            <a:avLst/>
          </a:prstGeom>
          <a:noFill/>
          <a:ln>
            <a:noFill/>
          </a:ln>
        </p:spPr>
        <p:txBody>
          <a:bodyPr spcFirstLastPara="1" wrap="square" lIns="50800" tIns="50800" rIns="132075" bIns="50800" anchor="t" anchorCtr="0">
            <a:noAutofit/>
          </a:bodyPr>
          <a:lstStyle/>
          <a:p>
            <a:pPr marL="39687" lvl="0" indent="0" algn="ctr" rtl="0">
              <a:lnSpc>
                <a:spcPct val="100000"/>
              </a:lnSpc>
              <a:spcBef>
                <a:spcPts val="0"/>
              </a:spcBef>
              <a:spcAft>
                <a:spcPts val="0"/>
              </a:spcAft>
              <a:buClr>
                <a:schemeClr val="dk1"/>
              </a:buClr>
              <a:buSzPts val="4400"/>
              <a:buFont typeface="Times New Roman"/>
              <a:buNone/>
            </a:pPr>
            <a:r>
              <a:rPr lang="en-US" sz="4400" b="1" i="1" u="none">
                <a:solidFill>
                  <a:schemeClr val="dk1"/>
                </a:solidFill>
                <a:latin typeface="Times New Roman"/>
                <a:ea typeface="Times New Roman"/>
                <a:cs typeface="Times New Roman"/>
                <a:sym typeface="Times New Roman"/>
              </a:rPr>
              <a:t>Digital Transmission</a:t>
            </a:r>
            <a:endParaRPr/>
          </a:p>
          <a:p>
            <a:pPr marL="39687" lvl="0" indent="0" algn="ctr" rtl="0">
              <a:lnSpc>
                <a:spcPct val="100000"/>
              </a:lnSpc>
              <a:spcBef>
                <a:spcPts val="600"/>
              </a:spcBef>
              <a:spcAft>
                <a:spcPts val="0"/>
              </a:spcAft>
              <a:buClr>
                <a:schemeClr val="dk1"/>
              </a:buClr>
              <a:buSzPts val="4400"/>
              <a:buFont typeface="Times New Roman"/>
              <a:buNone/>
            </a:pPr>
            <a:r>
              <a:rPr lang="en-US" sz="4400" b="1" i="1" u="none">
                <a:solidFill>
                  <a:schemeClr val="dk1"/>
                </a:solidFill>
                <a:latin typeface="Times New Roman"/>
                <a:ea typeface="Times New Roman"/>
                <a:cs typeface="Times New Roman"/>
                <a:sym typeface="Times New Roman"/>
              </a:rPr>
              <a:t>Part-4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34"/>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10</a:t>
            </a:fld>
            <a:endParaRPr/>
          </a:p>
        </p:txBody>
      </p:sp>
      <p:grpSp>
        <p:nvGrpSpPr>
          <p:cNvPr id="1240" name="Google Shape;1240;p34"/>
          <p:cNvGrpSpPr/>
          <p:nvPr/>
        </p:nvGrpSpPr>
        <p:grpSpPr>
          <a:xfrm>
            <a:off x="0" y="68262"/>
            <a:ext cx="457200" cy="6715125"/>
            <a:chOff x="0" y="0"/>
            <a:chExt cx="288" cy="4230"/>
          </a:xfrm>
        </p:grpSpPr>
        <p:cxnSp>
          <p:nvCxnSpPr>
            <p:cNvPr id="1241" name="Google Shape;1241;p34"/>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42" name="Google Shape;1242;p34"/>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43" name="Google Shape;1243;p34"/>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44" name="Google Shape;1244;p34"/>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45" name="Google Shape;1245;p34"/>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46" name="Google Shape;1246;p34"/>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47" name="Google Shape;1247;p34"/>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48" name="Google Shape;1248;p34"/>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49" name="Google Shape;1249;p34"/>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50" name="Google Shape;1250;p34"/>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51" name="Google Shape;1251;p34"/>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2" name="Google Shape;1252;p34"/>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3" name="Google Shape;1253;p34"/>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4" name="Google Shape;1254;p34"/>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5" name="Google Shape;1255;p34"/>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56" name="Google Shape;1256;p34"/>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7" name="Google Shape;1257;p34"/>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8" name="Google Shape;1258;p34"/>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59" name="Google Shape;1259;p34"/>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60" name="Google Shape;1260;p34"/>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61" name="Google Shape;1261;p34"/>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2" name="Google Shape;1262;p34"/>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63" name="Google Shape;1263;p34"/>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4" name="Google Shape;1264;p34"/>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65" name="Google Shape;1265;p34"/>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66" name="Google Shape;1266;p34"/>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67" name="Google Shape;1267;p34"/>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8" name="Google Shape;1268;p34"/>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9" name="Google Shape;1269;p34"/>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0" name="Google Shape;1270;p34"/>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1" name="Google Shape;1271;p34"/>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72" name="Google Shape;1272;p34"/>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3" name="Google Shape;1273;p34"/>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74" name="Google Shape;1274;p34"/>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5" name="Google Shape;1275;p34"/>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6" name="Google Shape;1276;p34"/>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77" name="Google Shape;1277;p34"/>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8" name="Google Shape;1278;p34"/>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9" name="Google Shape;1279;p34"/>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80" name="Google Shape;1280;p34"/>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1" name="Google Shape;1281;p34"/>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2" name="Google Shape;1282;p34"/>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83" name="Google Shape;1283;p34"/>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4" name="Google Shape;1284;p34"/>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5" name="Google Shape;1285;p34"/>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6" name="Google Shape;1286;p34"/>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87" name="Google Shape;1287;p34"/>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8" name="Google Shape;1288;p34"/>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89" name="Google Shape;1289;p34"/>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90" name="Google Shape;1290;p34"/>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91" name="Google Shape;1291;p34"/>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2" name="Google Shape;1292;p34"/>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3" name="Google Shape;1293;p34"/>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94" name="Google Shape;1294;p34"/>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5" name="Google Shape;1295;p34"/>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96" name="Google Shape;1296;p34"/>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97" name="Google Shape;1297;p34"/>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8" name="Google Shape;1298;p34"/>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9" name="Google Shape;1299;p34"/>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0" name="Google Shape;1300;p34"/>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1" name="Google Shape;1301;p34"/>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2" name="Google Shape;1302;p34"/>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3" name="Google Shape;1303;p34"/>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04" name="Google Shape;1304;p34"/>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5" name="Google Shape;1305;p34"/>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6" name="Google Shape;1306;p34"/>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07" name="Google Shape;1307;p34"/>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08" name="Google Shape;1308;p34"/>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09" name="Google Shape;1309;p34"/>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10" name="Google Shape;1310;p34"/>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1" name="Google Shape;1311;p34"/>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12" name="Google Shape;1312;p34"/>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13" name="Google Shape;1313;p34"/>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4" name="Google Shape;1314;p34"/>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5" name="Google Shape;1315;p34"/>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6" name="Google Shape;1316;p34"/>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17" name="Google Shape;1317;p34"/>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8" name="Google Shape;1318;p34"/>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9" name="Google Shape;1319;p34"/>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20" name="Google Shape;1320;p34"/>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21" name="Google Shape;1321;p34"/>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22" name="Google Shape;1322;p34"/>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23" name="Google Shape;1323;p34"/>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24" name="Google Shape;1324;p34"/>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25" name="Google Shape;1325;p34"/>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26" name="Google Shape;1326;p34"/>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27" name="Google Shape;1327;p34"/>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28" name="Google Shape;1328;p34"/>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329" name="Google Shape;1329;p34"/>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30" name="Google Shape;1330;p34"/>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331" name="Google Shape;1331;p34"/>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332" name="Google Shape;1332;p34"/>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33" name="Google Shape;1333;p34"/>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334" name="Google Shape;1334;p34"/>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35" name="Google Shape;1335;p34"/>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336" name="Google Shape;1336;p34"/>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37" name="Google Shape;1337;p34"/>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38" name="Google Shape;1338;p34"/>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339" name="Google Shape;1339;p34"/>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0" name="Google Shape;1340;p34"/>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1" name="Google Shape;1341;p34"/>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2" name="Google Shape;1342;p34"/>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343" name="Google Shape;1343;p34"/>
          <p:cNvGrpSpPr/>
          <p:nvPr/>
        </p:nvGrpSpPr>
        <p:grpSpPr>
          <a:xfrm>
            <a:off x="7620000" y="228600"/>
            <a:ext cx="1066800" cy="838200"/>
            <a:chOff x="0" y="0"/>
            <a:chExt cx="672" cy="528"/>
          </a:xfrm>
        </p:grpSpPr>
        <p:sp>
          <p:nvSpPr>
            <p:cNvPr id="1344" name="Google Shape;1344;p34"/>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5" name="Google Shape;1345;p34"/>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346" name="Google Shape;1346;p34"/>
            <p:cNvGrpSpPr/>
            <p:nvPr/>
          </p:nvGrpSpPr>
          <p:grpSpPr>
            <a:xfrm>
              <a:off x="35" y="75"/>
              <a:ext cx="566" cy="378"/>
              <a:chOff x="0" y="0"/>
              <a:chExt cx="566" cy="378"/>
            </a:xfrm>
          </p:grpSpPr>
          <p:sp>
            <p:nvSpPr>
              <p:cNvPr id="1347" name="Google Shape;1347;p34"/>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8" name="Google Shape;1348;p34"/>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9" name="Google Shape;1349;p34"/>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50" name="Google Shape;1350;p34"/>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51" name="Google Shape;1351;p34"/>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52" name="Google Shape;1352;p34"/>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353" name="Google Shape;1353;p34"/>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54" name="Google Shape;1354;p34"/>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55" name="Google Shape;1355;p34"/>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56" name="Google Shape;1356;p34"/>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357" name="Google Shape;1357;p34"/>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1358" name="Google Shape;1358;p34"/>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dirty="0">
                <a:solidFill>
                  <a:schemeClr val="dk1"/>
                </a:solidFill>
                <a:latin typeface="Times New Roman"/>
                <a:ea typeface="Times New Roman"/>
                <a:cs typeface="Times New Roman"/>
                <a:sym typeface="Times New Roman"/>
              </a:rPr>
              <a:t>We need to elaborate on the theorem at this point. </a:t>
            </a:r>
            <a:endParaRPr dirty="0"/>
          </a:p>
          <a:p>
            <a:pPr marL="39687" lvl="0" indent="0" algn="just" rtl="0">
              <a:lnSpc>
                <a:spcPct val="100000"/>
              </a:lnSpc>
              <a:spcBef>
                <a:spcPts val="600"/>
              </a:spcBef>
              <a:spcAft>
                <a:spcPts val="0"/>
              </a:spcAft>
              <a:buSzPts val="2800"/>
              <a:buNone/>
            </a:pPr>
            <a:r>
              <a:rPr lang="en-US" sz="2800" b="1" i="0" u="none" dirty="0">
                <a:solidFill>
                  <a:schemeClr val="dk1"/>
                </a:solidFill>
                <a:latin typeface="Times New Roman"/>
                <a:ea typeface="Times New Roman"/>
                <a:cs typeface="Times New Roman"/>
                <a:sym typeface="Times New Roman"/>
              </a:rPr>
              <a:t>First, </a:t>
            </a:r>
            <a:r>
              <a:rPr lang="en-US" sz="2800" b="0" i="0" u="none" dirty="0">
                <a:solidFill>
                  <a:schemeClr val="dk1"/>
                </a:solidFill>
                <a:latin typeface="Times New Roman"/>
                <a:ea typeface="Times New Roman"/>
                <a:cs typeface="Times New Roman"/>
                <a:sym typeface="Times New Roman"/>
              </a:rPr>
              <a:t>we can sample a signal only if the signal is band-limited. In other words, a signal with an </a:t>
            </a:r>
            <a:r>
              <a:rPr lang="en-US" sz="2800" b="1" i="1" u="none" dirty="0">
                <a:solidFill>
                  <a:srgbClr val="FF0000"/>
                </a:solidFill>
                <a:latin typeface="Times New Roman"/>
                <a:ea typeface="Times New Roman"/>
                <a:cs typeface="Times New Roman"/>
                <a:sym typeface="Times New Roman"/>
              </a:rPr>
              <a:t>infinite bandwidth cannot be sampled. </a:t>
            </a:r>
            <a:endParaRPr dirty="0"/>
          </a:p>
          <a:p>
            <a:pPr marL="39687" lvl="0" indent="0" algn="just" rtl="0">
              <a:lnSpc>
                <a:spcPct val="100000"/>
              </a:lnSpc>
              <a:spcBef>
                <a:spcPts val="600"/>
              </a:spcBef>
              <a:spcAft>
                <a:spcPts val="0"/>
              </a:spcAft>
              <a:buSzPts val="2800"/>
              <a:buNone/>
            </a:pPr>
            <a:r>
              <a:rPr lang="en-US" sz="2800" b="1" i="0" u="none" dirty="0">
                <a:solidFill>
                  <a:schemeClr val="dk1"/>
                </a:solidFill>
                <a:latin typeface="Times New Roman"/>
                <a:ea typeface="Times New Roman"/>
                <a:cs typeface="Times New Roman"/>
                <a:sym typeface="Times New Roman"/>
              </a:rPr>
              <a:t>Second, </a:t>
            </a:r>
            <a:r>
              <a:rPr lang="en-US" sz="2800" b="0" i="0" u="none" dirty="0">
                <a:solidFill>
                  <a:schemeClr val="dk1"/>
                </a:solidFill>
                <a:latin typeface="Times New Roman"/>
                <a:ea typeface="Times New Roman"/>
                <a:cs typeface="Times New Roman"/>
                <a:sym typeface="Times New Roman"/>
              </a:rPr>
              <a:t>the sampling rate must </a:t>
            </a:r>
            <a:r>
              <a:rPr lang="en-US" sz="2800" b="1" i="1" u="none" dirty="0">
                <a:solidFill>
                  <a:srgbClr val="FF0000"/>
                </a:solidFill>
                <a:latin typeface="Times New Roman"/>
                <a:ea typeface="Times New Roman"/>
                <a:cs typeface="Times New Roman"/>
                <a:sym typeface="Times New Roman"/>
              </a:rPr>
              <a:t>be at least 2 times </a:t>
            </a:r>
            <a:r>
              <a:rPr lang="en-US" sz="2800" b="1" i="1" u="none" dirty="0">
                <a:solidFill>
                  <a:srgbClr val="7030A0"/>
                </a:solidFill>
                <a:latin typeface="Times New Roman"/>
                <a:ea typeface="Times New Roman"/>
                <a:cs typeface="Times New Roman"/>
                <a:sym typeface="Times New Roman"/>
              </a:rPr>
              <a:t>the highest frequency</a:t>
            </a:r>
            <a:r>
              <a:rPr lang="en-US" sz="2800" b="1" i="1" u="none" dirty="0">
                <a:solidFill>
                  <a:schemeClr val="dk1"/>
                </a:solidFill>
                <a:latin typeface="Times New Roman"/>
                <a:ea typeface="Times New Roman"/>
                <a:cs typeface="Times New Roman"/>
                <a:sym typeface="Times New Roman"/>
              </a:rPr>
              <a:t>, </a:t>
            </a:r>
            <a:r>
              <a:rPr lang="en-US" sz="2800" b="1" i="1" u="none" dirty="0">
                <a:solidFill>
                  <a:srgbClr val="FF0000"/>
                </a:solidFill>
                <a:latin typeface="Times New Roman"/>
                <a:ea typeface="Times New Roman"/>
                <a:cs typeface="Times New Roman"/>
                <a:sym typeface="Times New Roman"/>
              </a:rPr>
              <a:t>not the bandwidth. </a:t>
            </a:r>
            <a:endParaRPr dirty="0"/>
          </a:p>
          <a:p>
            <a:pPr marL="731837" lvl="1" indent="-285749"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If the analog signal is </a:t>
            </a:r>
            <a:r>
              <a:rPr lang="en-US" sz="2800" b="1" i="1" u="none" dirty="0">
                <a:solidFill>
                  <a:srgbClr val="FF0000"/>
                </a:solidFill>
                <a:latin typeface="Times New Roman"/>
                <a:ea typeface="Times New Roman"/>
                <a:cs typeface="Times New Roman"/>
                <a:sym typeface="Times New Roman"/>
              </a:rPr>
              <a:t>low-pass</a:t>
            </a:r>
            <a:r>
              <a:rPr lang="en-US" sz="2800" b="0" i="0" u="none" dirty="0">
                <a:solidFill>
                  <a:schemeClr val="dk1"/>
                </a:solidFill>
                <a:latin typeface="Times New Roman"/>
                <a:ea typeface="Times New Roman"/>
                <a:cs typeface="Times New Roman"/>
                <a:sym typeface="Times New Roman"/>
              </a:rPr>
              <a:t>, the </a:t>
            </a:r>
            <a:r>
              <a:rPr lang="en-US" sz="2800" b="0" i="0" u="none" dirty="0">
                <a:solidFill>
                  <a:srgbClr val="C00000"/>
                </a:solidFill>
                <a:latin typeface="Times New Roman"/>
                <a:ea typeface="Times New Roman"/>
                <a:cs typeface="Times New Roman"/>
                <a:sym typeface="Times New Roman"/>
              </a:rPr>
              <a:t>bandwidth and the highest frequency </a:t>
            </a:r>
            <a:r>
              <a:rPr lang="en-US" sz="2800" b="0" i="0" u="none" dirty="0">
                <a:solidFill>
                  <a:schemeClr val="dk1"/>
                </a:solidFill>
                <a:latin typeface="Times New Roman"/>
                <a:ea typeface="Times New Roman"/>
                <a:cs typeface="Times New Roman"/>
                <a:sym typeface="Times New Roman"/>
              </a:rPr>
              <a:t>are the </a:t>
            </a:r>
            <a:r>
              <a:rPr lang="en-US" sz="2800" b="0" i="0" u="none" dirty="0">
                <a:solidFill>
                  <a:srgbClr val="C00000"/>
                </a:solidFill>
                <a:latin typeface="Times New Roman"/>
                <a:ea typeface="Times New Roman"/>
                <a:cs typeface="Times New Roman"/>
                <a:sym typeface="Times New Roman"/>
              </a:rPr>
              <a:t>same</a:t>
            </a:r>
            <a:r>
              <a:rPr lang="en-US" sz="2800" b="0" i="0" u="none" dirty="0">
                <a:solidFill>
                  <a:schemeClr val="dk1"/>
                </a:solidFill>
                <a:latin typeface="Times New Roman"/>
                <a:ea typeface="Times New Roman"/>
                <a:cs typeface="Times New Roman"/>
                <a:sym typeface="Times New Roman"/>
              </a:rPr>
              <a:t> value. </a:t>
            </a:r>
            <a:endParaRPr dirty="0"/>
          </a:p>
          <a:p>
            <a:pPr marL="731837" lvl="1" indent="-285749"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If the analog signal is </a:t>
            </a:r>
            <a:r>
              <a:rPr lang="en-US" sz="2800" b="1" i="1" u="none" dirty="0">
                <a:solidFill>
                  <a:srgbClr val="FF0000"/>
                </a:solidFill>
                <a:latin typeface="Times New Roman"/>
                <a:ea typeface="Times New Roman"/>
                <a:cs typeface="Times New Roman"/>
                <a:sym typeface="Times New Roman"/>
              </a:rPr>
              <a:t>bandpa</a:t>
            </a:r>
            <a:r>
              <a:rPr lang="en-US" sz="2800" b="1" i="0" u="none" dirty="0">
                <a:solidFill>
                  <a:srgbClr val="FF0000"/>
                </a:solidFill>
                <a:latin typeface="Times New Roman"/>
                <a:ea typeface="Times New Roman"/>
                <a:cs typeface="Times New Roman"/>
                <a:sym typeface="Times New Roman"/>
              </a:rPr>
              <a:t>ss</a:t>
            </a:r>
            <a:r>
              <a:rPr lang="en-US" sz="2800" b="0" i="0" u="none" dirty="0">
                <a:solidFill>
                  <a:schemeClr val="dk1"/>
                </a:solidFill>
                <a:latin typeface="Times New Roman"/>
                <a:ea typeface="Times New Roman"/>
                <a:cs typeface="Times New Roman"/>
                <a:sym typeface="Times New Roman"/>
              </a:rPr>
              <a:t>, the </a:t>
            </a:r>
            <a:r>
              <a:rPr lang="en-US" sz="2800" b="0" i="0" u="none" dirty="0">
                <a:solidFill>
                  <a:srgbClr val="C00000"/>
                </a:solidFill>
                <a:latin typeface="Times New Roman"/>
                <a:ea typeface="Times New Roman"/>
                <a:cs typeface="Times New Roman"/>
                <a:sym typeface="Times New Roman"/>
              </a:rPr>
              <a:t>bandwidth</a:t>
            </a:r>
            <a:r>
              <a:rPr lang="en-US" sz="2800" b="0" i="0" u="none" dirty="0">
                <a:solidFill>
                  <a:schemeClr val="dk1"/>
                </a:solidFill>
                <a:latin typeface="Times New Roman"/>
                <a:ea typeface="Times New Roman"/>
                <a:cs typeface="Times New Roman"/>
                <a:sym typeface="Times New Roman"/>
              </a:rPr>
              <a:t> value is </a:t>
            </a:r>
            <a:r>
              <a:rPr lang="en-US" sz="2800" b="0" i="0" u="none" dirty="0">
                <a:solidFill>
                  <a:srgbClr val="C00000"/>
                </a:solidFill>
                <a:latin typeface="Times New Roman"/>
                <a:ea typeface="Times New Roman"/>
                <a:cs typeface="Times New Roman"/>
                <a:sym typeface="Times New Roman"/>
              </a:rPr>
              <a:t>lower </a:t>
            </a:r>
            <a:r>
              <a:rPr lang="en-US" sz="2800" b="0" i="0" u="none" dirty="0">
                <a:solidFill>
                  <a:schemeClr val="dk1"/>
                </a:solidFill>
                <a:latin typeface="Times New Roman"/>
                <a:ea typeface="Times New Roman"/>
                <a:cs typeface="Times New Roman"/>
                <a:sym typeface="Times New Roman"/>
              </a:rPr>
              <a:t>than the value of the </a:t>
            </a:r>
            <a:r>
              <a:rPr lang="en-US" sz="2800" b="0" i="0" u="none" dirty="0">
                <a:solidFill>
                  <a:srgbClr val="C00000"/>
                </a:solidFill>
                <a:latin typeface="Times New Roman"/>
                <a:ea typeface="Times New Roman"/>
                <a:cs typeface="Times New Roman"/>
                <a:sym typeface="Times New Roman"/>
              </a:rPr>
              <a:t>maximum frequency.</a:t>
            </a:r>
            <a:endParaRPr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Google Shape;1363;p35"/>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11</a:t>
            </a:fld>
            <a:endParaRPr/>
          </a:p>
        </p:txBody>
      </p:sp>
      <p:grpSp>
        <p:nvGrpSpPr>
          <p:cNvPr id="1364" name="Google Shape;1364;p35"/>
          <p:cNvGrpSpPr/>
          <p:nvPr/>
        </p:nvGrpSpPr>
        <p:grpSpPr>
          <a:xfrm>
            <a:off x="0" y="68262"/>
            <a:ext cx="457200" cy="6715125"/>
            <a:chOff x="0" y="0"/>
            <a:chExt cx="288" cy="4230"/>
          </a:xfrm>
        </p:grpSpPr>
        <p:cxnSp>
          <p:nvCxnSpPr>
            <p:cNvPr id="1365" name="Google Shape;1365;p35"/>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66" name="Google Shape;1366;p35"/>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67" name="Google Shape;1367;p35"/>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68" name="Google Shape;1368;p35"/>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69" name="Google Shape;1369;p35"/>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0" name="Google Shape;1370;p35"/>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71" name="Google Shape;1371;p35"/>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2" name="Google Shape;1372;p35"/>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73" name="Google Shape;1373;p35"/>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74" name="Google Shape;1374;p35"/>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75" name="Google Shape;1375;p35"/>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6" name="Google Shape;1376;p35"/>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7" name="Google Shape;1377;p35"/>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8" name="Google Shape;1378;p35"/>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9" name="Google Shape;1379;p35"/>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0" name="Google Shape;1380;p35"/>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81" name="Google Shape;1381;p35"/>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82" name="Google Shape;1382;p35"/>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83" name="Google Shape;1383;p35"/>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4" name="Google Shape;1384;p35"/>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5" name="Google Shape;1385;p35"/>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86" name="Google Shape;1386;p35"/>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7" name="Google Shape;1387;p35"/>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88" name="Google Shape;1388;p35"/>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89" name="Google Shape;1389;p35"/>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90" name="Google Shape;1390;p35"/>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91" name="Google Shape;1391;p35"/>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2" name="Google Shape;1392;p35"/>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3" name="Google Shape;1393;p35"/>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4" name="Google Shape;1394;p35"/>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5" name="Google Shape;1395;p35"/>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96" name="Google Shape;1396;p35"/>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7" name="Google Shape;1397;p35"/>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98" name="Google Shape;1398;p35"/>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9" name="Google Shape;1399;p35"/>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00" name="Google Shape;1400;p35"/>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01" name="Google Shape;1401;p35"/>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02" name="Google Shape;1402;p35"/>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03" name="Google Shape;1403;p35"/>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04" name="Google Shape;1404;p35"/>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05" name="Google Shape;1405;p35"/>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06" name="Google Shape;1406;p35"/>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07" name="Google Shape;1407;p35"/>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08" name="Google Shape;1408;p35"/>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09" name="Google Shape;1409;p35"/>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0" name="Google Shape;1410;p35"/>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11" name="Google Shape;1411;p35"/>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2" name="Google Shape;1412;p35"/>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13" name="Google Shape;1413;p35"/>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14" name="Google Shape;1414;p35"/>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15" name="Google Shape;1415;p35"/>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6" name="Google Shape;1416;p35"/>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7" name="Google Shape;1417;p35"/>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18" name="Google Shape;1418;p35"/>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9" name="Google Shape;1419;p35"/>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0" name="Google Shape;1420;p35"/>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21" name="Google Shape;1421;p35"/>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22" name="Google Shape;1422;p35"/>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23" name="Google Shape;1423;p35"/>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4" name="Google Shape;1424;p35"/>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5" name="Google Shape;1425;p35"/>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6" name="Google Shape;1426;p35"/>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7" name="Google Shape;1427;p35"/>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28" name="Google Shape;1428;p35"/>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9" name="Google Shape;1429;p35"/>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30" name="Google Shape;1430;p35"/>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31" name="Google Shape;1431;p35"/>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32" name="Google Shape;1432;p35"/>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33" name="Google Shape;1433;p35"/>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34" name="Google Shape;1434;p35"/>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35" name="Google Shape;1435;p35"/>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36" name="Google Shape;1436;p35"/>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37" name="Google Shape;1437;p35"/>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38" name="Google Shape;1438;p35"/>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39" name="Google Shape;1439;p35"/>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40" name="Google Shape;1440;p35"/>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41" name="Google Shape;1441;p35"/>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42" name="Google Shape;1442;p35"/>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43" name="Google Shape;1443;p35"/>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44" name="Google Shape;1444;p35"/>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45" name="Google Shape;1445;p35"/>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46" name="Google Shape;1446;p35"/>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47" name="Google Shape;1447;p35"/>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48" name="Google Shape;1448;p35"/>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49" name="Google Shape;1449;p35"/>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50" name="Google Shape;1450;p35"/>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51" name="Google Shape;1451;p35"/>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52" name="Google Shape;1452;p35"/>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453" name="Google Shape;1453;p35"/>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54" name="Google Shape;1454;p35"/>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455" name="Google Shape;1455;p35"/>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456" name="Google Shape;1456;p35"/>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57" name="Google Shape;1457;p35"/>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458" name="Google Shape;1458;p35"/>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59" name="Google Shape;1459;p35"/>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460" name="Google Shape;1460;p35"/>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61" name="Google Shape;1461;p35"/>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62" name="Google Shape;1462;p35"/>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463" name="Google Shape;1463;p35"/>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64" name="Google Shape;1464;p35"/>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65" name="Google Shape;1465;p35"/>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66" name="Google Shape;1466;p35"/>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467" name="Google Shape;1467;p35"/>
          <p:cNvGrpSpPr/>
          <p:nvPr/>
        </p:nvGrpSpPr>
        <p:grpSpPr>
          <a:xfrm>
            <a:off x="7620000" y="228600"/>
            <a:ext cx="1066800" cy="838200"/>
            <a:chOff x="0" y="0"/>
            <a:chExt cx="672" cy="528"/>
          </a:xfrm>
        </p:grpSpPr>
        <p:sp>
          <p:nvSpPr>
            <p:cNvPr id="1468" name="Google Shape;1468;p35"/>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69" name="Google Shape;1469;p35"/>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470" name="Google Shape;1470;p35"/>
            <p:cNvGrpSpPr/>
            <p:nvPr/>
          </p:nvGrpSpPr>
          <p:grpSpPr>
            <a:xfrm>
              <a:off x="35" y="75"/>
              <a:ext cx="566" cy="378"/>
              <a:chOff x="0" y="0"/>
              <a:chExt cx="566" cy="378"/>
            </a:xfrm>
          </p:grpSpPr>
          <p:sp>
            <p:nvSpPr>
              <p:cNvPr id="1471" name="Google Shape;1471;p35"/>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2" name="Google Shape;1472;p35"/>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3" name="Google Shape;1473;p35"/>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4" name="Google Shape;1474;p35"/>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5" name="Google Shape;1475;p35"/>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6" name="Google Shape;1476;p35"/>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477" name="Google Shape;1477;p35"/>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8" name="Google Shape;1478;p35"/>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9" name="Google Shape;1479;p35"/>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80" name="Google Shape;1480;p35"/>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481" name="Google Shape;1481;p35"/>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1482" name="Google Shape;1482;p35"/>
          <p:cNvSpPr txBox="1"/>
          <p:nvPr/>
        </p:nvSpPr>
        <p:spPr>
          <a:xfrm>
            <a:off x="554037" y="5902325"/>
            <a:ext cx="8382000" cy="446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300"/>
              <a:buFont typeface="Times New Roman"/>
              <a:buNone/>
            </a:pPr>
            <a:r>
              <a:rPr lang="en-US" sz="2300" b="0" i="0" u="none">
                <a:solidFill>
                  <a:srgbClr val="000000"/>
                </a:solidFill>
                <a:latin typeface="Times New Roman"/>
                <a:ea typeface="Times New Roman"/>
                <a:cs typeface="Times New Roman"/>
                <a:sym typeface="Times New Roman"/>
              </a:rPr>
              <a:t>Figure 4.23 </a:t>
            </a:r>
            <a:r>
              <a:rPr lang="en-US" sz="2300" b="0" i="1" u="none">
                <a:solidFill>
                  <a:srgbClr val="000000"/>
                </a:solidFill>
                <a:latin typeface="Times New Roman"/>
                <a:ea typeface="Times New Roman"/>
                <a:cs typeface="Times New Roman"/>
                <a:sym typeface="Times New Roman"/>
              </a:rPr>
              <a:t>Nyquist sampling rate for low-pass and bandpass signals</a:t>
            </a:r>
            <a:endParaRPr/>
          </a:p>
        </p:txBody>
      </p:sp>
      <p:pic>
        <p:nvPicPr>
          <p:cNvPr id="1483" name="Google Shape;1483;p35"/>
          <p:cNvPicPr preferRelativeResize="0"/>
          <p:nvPr/>
        </p:nvPicPr>
        <p:blipFill rotWithShape="1">
          <a:blip r:embed="rId3">
            <a:alphaModFix/>
          </a:blip>
          <a:srcRect/>
          <a:stretch/>
        </p:blipFill>
        <p:spPr>
          <a:xfrm>
            <a:off x="901700" y="1855787"/>
            <a:ext cx="7331075" cy="36052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36"/>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12</a:t>
            </a:fld>
            <a:endParaRPr/>
          </a:p>
        </p:txBody>
      </p:sp>
      <p:grpSp>
        <p:nvGrpSpPr>
          <p:cNvPr id="1489" name="Google Shape;1489;p36"/>
          <p:cNvGrpSpPr/>
          <p:nvPr/>
        </p:nvGrpSpPr>
        <p:grpSpPr>
          <a:xfrm>
            <a:off x="0" y="68262"/>
            <a:ext cx="457200" cy="6715125"/>
            <a:chOff x="0" y="0"/>
            <a:chExt cx="288" cy="4230"/>
          </a:xfrm>
        </p:grpSpPr>
        <p:cxnSp>
          <p:nvCxnSpPr>
            <p:cNvPr id="1490" name="Google Shape;1490;p36"/>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91" name="Google Shape;1491;p36"/>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92" name="Google Shape;1492;p36"/>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93" name="Google Shape;1493;p36"/>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94" name="Google Shape;1494;p36"/>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95" name="Google Shape;1495;p36"/>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96" name="Google Shape;1496;p36"/>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97" name="Google Shape;1497;p36"/>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98" name="Google Shape;1498;p36"/>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99" name="Google Shape;1499;p36"/>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00" name="Google Shape;1500;p36"/>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1" name="Google Shape;1501;p36"/>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2" name="Google Shape;1502;p36"/>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3" name="Google Shape;1503;p36"/>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4" name="Google Shape;1504;p36"/>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05" name="Google Shape;1505;p36"/>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6" name="Google Shape;1506;p36"/>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7" name="Google Shape;1507;p36"/>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08" name="Google Shape;1508;p36"/>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09" name="Google Shape;1509;p36"/>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10" name="Google Shape;1510;p36"/>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1" name="Google Shape;1511;p36"/>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12" name="Google Shape;1512;p36"/>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3" name="Google Shape;1513;p36"/>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14" name="Google Shape;1514;p36"/>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15" name="Google Shape;1515;p36"/>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16" name="Google Shape;1516;p36"/>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7" name="Google Shape;1517;p36"/>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8" name="Google Shape;1518;p36"/>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9" name="Google Shape;1519;p36"/>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0" name="Google Shape;1520;p36"/>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21" name="Google Shape;1521;p36"/>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2" name="Google Shape;1522;p36"/>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23" name="Google Shape;1523;p36"/>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4" name="Google Shape;1524;p36"/>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5" name="Google Shape;1525;p36"/>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26" name="Google Shape;1526;p36"/>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7" name="Google Shape;1527;p36"/>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8" name="Google Shape;1528;p36"/>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29" name="Google Shape;1529;p36"/>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0" name="Google Shape;1530;p36"/>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1" name="Google Shape;1531;p36"/>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32" name="Google Shape;1532;p36"/>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3" name="Google Shape;1533;p36"/>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4" name="Google Shape;1534;p36"/>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5" name="Google Shape;1535;p36"/>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36" name="Google Shape;1536;p36"/>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7" name="Google Shape;1537;p36"/>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38" name="Google Shape;1538;p36"/>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39" name="Google Shape;1539;p36"/>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40" name="Google Shape;1540;p36"/>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41" name="Google Shape;1541;p36"/>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42" name="Google Shape;1542;p36"/>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3" name="Google Shape;1543;p36"/>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44" name="Google Shape;1544;p36"/>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5" name="Google Shape;1545;p36"/>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46" name="Google Shape;1546;p36"/>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47" name="Google Shape;1547;p36"/>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48" name="Google Shape;1548;p36"/>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9" name="Google Shape;1549;p36"/>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50" name="Google Shape;1550;p36"/>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51" name="Google Shape;1551;p36"/>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52" name="Google Shape;1552;p36"/>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3" name="Google Shape;1553;p36"/>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54" name="Google Shape;1554;p36"/>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55" name="Google Shape;1555;p36"/>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56" name="Google Shape;1556;p36"/>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7" name="Google Shape;1557;p36"/>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8" name="Google Shape;1558;p36"/>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9" name="Google Shape;1559;p36"/>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0" name="Google Shape;1560;p36"/>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61" name="Google Shape;1561;p36"/>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62" name="Google Shape;1562;p36"/>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3" name="Google Shape;1563;p36"/>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4" name="Google Shape;1564;p36"/>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5" name="Google Shape;1565;p36"/>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66" name="Google Shape;1566;p36"/>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7" name="Google Shape;1567;p36"/>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8" name="Google Shape;1568;p36"/>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69" name="Google Shape;1569;p36"/>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70" name="Google Shape;1570;p36"/>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71" name="Google Shape;1571;p36"/>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72" name="Google Shape;1572;p36"/>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73" name="Google Shape;1573;p36"/>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74" name="Google Shape;1574;p36"/>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75" name="Google Shape;1575;p36"/>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76" name="Google Shape;1576;p36"/>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77" name="Google Shape;1577;p36"/>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578" name="Google Shape;1578;p36"/>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79" name="Google Shape;1579;p36"/>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580" name="Google Shape;1580;p36"/>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581" name="Google Shape;1581;p36"/>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82" name="Google Shape;1582;p36"/>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583" name="Google Shape;1583;p36"/>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84" name="Google Shape;1584;p36"/>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585" name="Google Shape;1585;p36"/>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86" name="Google Shape;1586;p36"/>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87" name="Google Shape;1587;p36"/>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588" name="Google Shape;1588;p36"/>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89" name="Google Shape;1589;p36"/>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0" name="Google Shape;1590;p36"/>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1" name="Google Shape;1591;p36"/>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592" name="Google Shape;1592;p36"/>
          <p:cNvGrpSpPr/>
          <p:nvPr/>
        </p:nvGrpSpPr>
        <p:grpSpPr>
          <a:xfrm>
            <a:off x="7620000" y="228600"/>
            <a:ext cx="1066800" cy="838200"/>
            <a:chOff x="0" y="0"/>
            <a:chExt cx="672" cy="528"/>
          </a:xfrm>
        </p:grpSpPr>
        <p:sp>
          <p:nvSpPr>
            <p:cNvPr id="1593" name="Google Shape;1593;p36"/>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4" name="Google Shape;1594;p36"/>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595" name="Google Shape;1595;p36"/>
            <p:cNvGrpSpPr/>
            <p:nvPr/>
          </p:nvGrpSpPr>
          <p:grpSpPr>
            <a:xfrm>
              <a:off x="35" y="75"/>
              <a:ext cx="566" cy="378"/>
              <a:chOff x="0" y="0"/>
              <a:chExt cx="566" cy="378"/>
            </a:xfrm>
          </p:grpSpPr>
          <p:sp>
            <p:nvSpPr>
              <p:cNvPr id="1596" name="Google Shape;1596;p36"/>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7" name="Google Shape;1597;p36"/>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8" name="Google Shape;1598;p36"/>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9" name="Google Shape;1599;p36"/>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600" name="Google Shape;1600;p36"/>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601" name="Google Shape;1601;p36"/>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602" name="Google Shape;1602;p36"/>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603" name="Google Shape;1603;p36"/>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604" name="Google Shape;1604;p36"/>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605" name="Google Shape;1605;p36"/>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606" name="Google Shape;1606;p36"/>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1" u="none">
                <a:solidFill>
                  <a:srgbClr val="800000"/>
                </a:solidFill>
                <a:latin typeface="Times New Roman"/>
                <a:ea typeface="Times New Roman"/>
                <a:cs typeface="Times New Roman"/>
                <a:sym typeface="Times New Roman"/>
              </a:rPr>
              <a:t>Quantization</a:t>
            </a:r>
            <a:endParaRPr/>
          </a:p>
        </p:txBody>
      </p:sp>
      <p:sp>
        <p:nvSpPr>
          <p:cNvPr id="1607" name="Google Shape;1607;p36"/>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000"/>
              <a:buNone/>
            </a:pPr>
            <a:r>
              <a:rPr lang="en-US" sz="2000" b="0" i="0" u="none" dirty="0">
                <a:solidFill>
                  <a:schemeClr val="dk1"/>
                </a:solidFill>
                <a:latin typeface="Times New Roman"/>
                <a:ea typeface="Times New Roman"/>
                <a:cs typeface="Times New Roman"/>
                <a:sym typeface="Times New Roman"/>
              </a:rPr>
              <a:t>The result of sampling is a series of pulses with amplitude values between the maximum and minimum amplitudes of the signal. </a:t>
            </a:r>
            <a:endParaRPr dirty="0"/>
          </a:p>
          <a:p>
            <a:pPr marL="39687" lvl="0" indent="0" algn="just" rtl="0">
              <a:lnSpc>
                <a:spcPct val="100000"/>
              </a:lnSpc>
              <a:spcBef>
                <a:spcPts val="600"/>
              </a:spcBef>
              <a:spcAft>
                <a:spcPts val="0"/>
              </a:spcAft>
              <a:buSzPts val="2000"/>
              <a:buNone/>
            </a:pPr>
            <a:r>
              <a:rPr lang="en-US" sz="2000" b="0" i="0" u="none" dirty="0">
                <a:solidFill>
                  <a:schemeClr val="dk1"/>
                </a:solidFill>
                <a:latin typeface="Times New Roman"/>
                <a:ea typeface="Times New Roman"/>
                <a:cs typeface="Times New Roman"/>
                <a:sym typeface="Times New Roman"/>
              </a:rPr>
              <a:t>The set of amplitudes values are infinite between the two limits. </a:t>
            </a:r>
            <a:endParaRPr dirty="0"/>
          </a:p>
          <a:p>
            <a:pPr marL="39687" lvl="0" indent="0" algn="just" rtl="0">
              <a:lnSpc>
                <a:spcPct val="100000"/>
              </a:lnSpc>
              <a:spcBef>
                <a:spcPts val="600"/>
              </a:spcBef>
              <a:spcAft>
                <a:spcPts val="0"/>
              </a:spcAft>
              <a:buSzPts val="2000"/>
              <a:buNone/>
            </a:pPr>
            <a:r>
              <a:rPr lang="en-US" sz="2000" b="0" i="0" u="none" dirty="0">
                <a:solidFill>
                  <a:schemeClr val="dk1"/>
                </a:solidFill>
                <a:latin typeface="Times New Roman"/>
                <a:ea typeface="Times New Roman"/>
                <a:cs typeface="Times New Roman"/>
                <a:sym typeface="Times New Roman"/>
              </a:rPr>
              <a:t>We need to map the infinite amplitude values onto a finite set of known values. </a:t>
            </a:r>
            <a:r>
              <a:rPr lang="en-US" sz="2000" b="1" i="1" u="none" dirty="0">
                <a:solidFill>
                  <a:srgbClr val="7030A0"/>
                </a:solidFill>
                <a:latin typeface="Times New Roman"/>
                <a:ea typeface="Times New Roman"/>
                <a:cs typeface="Times New Roman"/>
                <a:sym typeface="Times New Roman"/>
              </a:rPr>
              <a:t>The following are the steps in quantization:</a:t>
            </a:r>
            <a:endParaRPr dirty="0"/>
          </a:p>
          <a:p>
            <a:pPr marL="388937" lvl="1"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1. We assume that the original analog signal has instantaneous </a:t>
            </a:r>
            <a:r>
              <a:rPr lang="en-US" sz="2400" b="1" i="1" u="none" dirty="0">
                <a:solidFill>
                  <a:srgbClr val="7030A0"/>
                </a:solidFill>
                <a:latin typeface="Times New Roman"/>
                <a:ea typeface="Times New Roman"/>
                <a:cs typeface="Times New Roman"/>
                <a:sym typeface="Times New Roman"/>
              </a:rPr>
              <a:t>amplitudes between </a:t>
            </a:r>
            <a:r>
              <a:rPr lang="en-US" i="1" dirty="0" err="1">
                <a:solidFill>
                  <a:srgbClr val="FF0000"/>
                </a:solidFill>
                <a:latin typeface="Times New Roman"/>
                <a:ea typeface="Times New Roman"/>
                <a:cs typeface="Times New Roman"/>
                <a:sym typeface="Times New Roman"/>
              </a:rPr>
              <a:t>V</a:t>
            </a:r>
            <a:r>
              <a:rPr lang="en-US" sz="2400" b="0" i="0" u="none" baseline="-25000" dirty="0" err="1" smtClean="0">
                <a:solidFill>
                  <a:srgbClr val="FF0000"/>
                </a:solidFill>
                <a:latin typeface="Times New Roman"/>
                <a:ea typeface="Times New Roman"/>
                <a:cs typeface="Times New Roman"/>
                <a:sym typeface="Times New Roman"/>
              </a:rPr>
              <a:t>min</a:t>
            </a:r>
            <a:r>
              <a:rPr lang="en-US" sz="2400" b="0" i="0" u="none" baseline="-25000" dirty="0" smtClean="0">
                <a:solidFill>
                  <a:srgbClr val="FF0000"/>
                </a:solidFill>
                <a:latin typeface="Times New Roman"/>
                <a:ea typeface="Times New Roman"/>
                <a:cs typeface="Times New Roman"/>
                <a:sym typeface="Times New Roman"/>
              </a:rPr>
              <a:t> </a:t>
            </a:r>
            <a:r>
              <a:rPr lang="en-US" sz="2400" b="0" i="0" u="none" dirty="0">
                <a:solidFill>
                  <a:srgbClr val="FF0000"/>
                </a:solidFill>
                <a:latin typeface="Times New Roman"/>
                <a:ea typeface="Times New Roman"/>
                <a:cs typeface="Times New Roman"/>
                <a:sym typeface="Times New Roman"/>
              </a:rPr>
              <a:t>and </a:t>
            </a:r>
            <a:r>
              <a:rPr lang="en-US" sz="2400" b="0" i="1" u="none" dirty="0">
                <a:solidFill>
                  <a:srgbClr val="FF0000"/>
                </a:solidFill>
                <a:latin typeface="Times New Roman"/>
                <a:ea typeface="Times New Roman"/>
                <a:cs typeface="Times New Roman"/>
                <a:sym typeface="Times New Roman"/>
              </a:rPr>
              <a:t>V</a:t>
            </a:r>
            <a:r>
              <a:rPr lang="en-US" sz="2400" b="0" i="0" u="none" baseline="-25000" dirty="0">
                <a:solidFill>
                  <a:srgbClr val="FF0000"/>
                </a:solidFill>
                <a:latin typeface="Times New Roman"/>
                <a:ea typeface="Times New Roman"/>
                <a:cs typeface="Times New Roman"/>
                <a:sym typeface="Times New Roman"/>
              </a:rPr>
              <a:t>max</a:t>
            </a:r>
            <a:endParaRPr sz="2400" b="0" i="0" u="none" dirty="0">
              <a:solidFill>
                <a:srgbClr val="FF0000"/>
              </a:solidFill>
              <a:latin typeface="Times New Roman"/>
              <a:ea typeface="Times New Roman"/>
              <a:cs typeface="Times New Roman"/>
              <a:sym typeface="Times New Roman"/>
            </a:endParaRPr>
          </a:p>
          <a:p>
            <a:pPr marL="388937" lvl="1"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2. We divide the range into </a:t>
            </a:r>
            <a:r>
              <a:rPr lang="en-US" sz="2400" b="1" i="1" u="none" dirty="0">
                <a:solidFill>
                  <a:srgbClr val="FF0000"/>
                </a:solidFill>
                <a:latin typeface="Times New Roman"/>
                <a:ea typeface="Times New Roman"/>
                <a:cs typeface="Times New Roman"/>
                <a:sym typeface="Times New Roman"/>
              </a:rPr>
              <a:t>L zones</a:t>
            </a:r>
            <a:r>
              <a:rPr lang="en-US" sz="2400" b="0" i="0" u="none" dirty="0">
                <a:solidFill>
                  <a:schemeClr val="dk1"/>
                </a:solidFill>
                <a:latin typeface="Times New Roman"/>
                <a:ea typeface="Times New Roman"/>
                <a:cs typeface="Times New Roman"/>
                <a:sym typeface="Times New Roman"/>
              </a:rPr>
              <a:t>, each of </a:t>
            </a:r>
            <a:r>
              <a:rPr lang="en-US" sz="2400" b="1" i="1" u="none" dirty="0">
                <a:solidFill>
                  <a:srgbClr val="7030A0"/>
                </a:solidFill>
                <a:latin typeface="Times New Roman"/>
                <a:ea typeface="Times New Roman"/>
                <a:cs typeface="Times New Roman"/>
                <a:sym typeface="Times New Roman"/>
              </a:rPr>
              <a:t>height  </a:t>
            </a:r>
            <a:r>
              <a:rPr lang="en-US" sz="2400" b="0" i="0" u="none" dirty="0">
                <a:solidFill>
                  <a:schemeClr val="dk1"/>
                </a:solidFill>
                <a:latin typeface="Times New Roman"/>
                <a:ea typeface="Times New Roman"/>
                <a:cs typeface="Times New Roman"/>
                <a:sym typeface="Times New Roman"/>
              </a:rPr>
              <a:t>(delta).</a:t>
            </a:r>
            <a:endParaRPr dirty="0"/>
          </a:p>
          <a:p>
            <a:pPr marL="388937" lvl="1"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                    </a:t>
            </a:r>
            <a:r>
              <a:rPr lang="en-US" sz="2400" b="1" i="0" u="none" dirty="0">
                <a:solidFill>
                  <a:srgbClr val="FF0000"/>
                </a:solidFill>
                <a:latin typeface="Times New Roman"/>
                <a:ea typeface="Times New Roman"/>
                <a:cs typeface="Times New Roman"/>
                <a:sym typeface="Times New Roman"/>
              </a:rPr>
              <a:t>Δ</a:t>
            </a:r>
            <a:r>
              <a:rPr lang="en-US" sz="2400" b="0" i="0" u="none" dirty="0">
                <a:solidFill>
                  <a:schemeClr val="dk1"/>
                </a:solidFill>
                <a:latin typeface="Times New Roman"/>
                <a:ea typeface="Times New Roman"/>
                <a:cs typeface="Times New Roman"/>
                <a:sym typeface="Times New Roman"/>
              </a:rPr>
              <a:t>= (</a:t>
            </a:r>
            <a:r>
              <a:rPr lang="en-US" sz="2400" b="0" i="1" u="none" dirty="0">
                <a:solidFill>
                  <a:schemeClr val="dk1"/>
                </a:solidFill>
                <a:latin typeface="Times New Roman"/>
                <a:ea typeface="Times New Roman"/>
                <a:cs typeface="Times New Roman"/>
                <a:sym typeface="Times New Roman"/>
              </a:rPr>
              <a:t>V</a:t>
            </a:r>
            <a:r>
              <a:rPr lang="en-US" sz="2400" b="0" i="0" u="none" baseline="-25000" dirty="0">
                <a:solidFill>
                  <a:schemeClr val="dk1"/>
                </a:solidFill>
                <a:latin typeface="Times New Roman"/>
                <a:ea typeface="Times New Roman"/>
                <a:cs typeface="Times New Roman"/>
                <a:sym typeface="Times New Roman"/>
              </a:rPr>
              <a:t>max </a:t>
            </a:r>
            <a:r>
              <a:rPr lang="en-US" sz="2400" b="0" i="0" u="none" dirty="0">
                <a:solidFill>
                  <a:schemeClr val="dk1"/>
                </a:solidFill>
                <a:latin typeface="Times New Roman"/>
                <a:ea typeface="Times New Roman"/>
                <a:cs typeface="Times New Roman"/>
                <a:sym typeface="Times New Roman"/>
              </a:rPr>
              <a:t>- </a:t>
            </a:r>
            <a:r>
              <a:rPr lang="en-US" sz="2400" b="0" i="1" u="none" dirty="0" err="1">
                <a:solidFill>
                  <a:schemeClr val="dk1"/>
                </a:solidFill>
                <a:latin typeface="Times New Roman"/>
                <a:ea typeface="Times New Roman"/>
                <a:cs typeface="Times New Roman"/>
                <a:sym typeface="Times New Roman"/>
              </a:rPr>
              <a:t>V</a:t>
            </a:r>
            <a:r>
              <a:rPr lang="en-US" sz="2400" b="0" i="0" u="none" baseline="-25000" dirty="0" err="1">
                <a:solidFill>
                  <a:schemeClr val="dk1"/>
                </a:solidFill>
                <a:latin typeface="Times New Roman"/>
                <a:ea typeface="Times New Roman"/>
                <a:cs typeface="Times New Roman"/>
                <a:sym typeface="Times New Roman"/>
              </a:rPr>
              <a:t>min</a:t>
            </a:r>
            <a:r>
              <a:rPr lang="en-US" sz="2400" b="0" i="0" u="none" dirty="0">
                <a:solidFill>
                  <a:schemeClr val="dk1"/>
                </a:solidFill>
                <a:latin typeface="Times New Roman"/>
                <a:ea typeface="Times New Roman"/>
                <a:cs typeface="Times New Roman"/>
                <a:sym typeface="Times New Roman"/>
              </a:rPr>
              <a:t>)/ </a:t>
            </a:r>
            <a:r>
              <a:rPr lang="en-US" sz="2400" b="0" i="1" u="none" dirty="0">
                <a:solidFill>
                  <a:schemeClr val="dk1"/>
                </a:solidFill>
                <a:latin typeface="Times New Roman"/>
                <a:ea typeface="Times New Roman"/>
                <a:cs typeface="Times New Roman"/>
                <a:sym typeface="Times New Roman"/>
              </a:rPr>
              <a:t>L</a:t>
            </a:r>
            <a:endParaRPr dirty="0"/>
          </a:p>
          <a:p>
            <a:pPr marL="388937" lvl="1"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3. We assign quantized values of 0 to </a:t>
            </a:r>
            <a:r>
              <a:rPr lang="en-US" sz="2400" b="0" i="1" u="none" dirty="0">
                <a:solidFill>
                  <a:schemeClr val="dk1"/>
                </a:solidFill>
                <a:latin typeface="Times New Roman"/>
                <a:ea typeface="Times New Roman"/>
                <a:cs typeface="Times New Roman"/>
                <a:sym typeface="Times New Roman"/>
              </a:rPr>
              <a:t>L </a:t>
            </a:r>
            <a:r>
              <a:rPr lang="en-US" sz="2400" b="0" i="0" u="none" dirty="0">
                <a:solidFill>
                  <a:schemeClr val="dk1"/>
                </a:solidFill>
                <a:latin typeface="Times New Roman"/>
                <a:ea typeface="Times New Roman"/>
                <a:cs typeface="Times New Roman"/>
                <a:sym typeface="Times New Roman"/>
              </a:rPr>
              <a:t>- 1 to the </a:t>
            </a:r>
            <a:r>
              <a:rPr lang="en-US" sz="2400" b="1" i="1" u="none" dirty="0">
                <a:solidFill>
                  <a:srgbClr val="FF0000"/>
                </a:solidFill>
                <a:latin typeface="Times New Roman"/>
                <a:ea typeface="Times New Roman"/>
                <a:cs typeface="Times New Roman"/>
                <a:sym typeface="Times New Roman"/>
              </a:rPr>
              <a:t>midpoint</a:t>
            </a:r>
            <a:r>
              <a:rPr lang="en-US" sz="2400" b="0" i="0" u="none" dirty="0">
                <a:solidFill>
                  <a:schemeClr val="dk1"/>
                </a:solidFill>
                <a:latin typeface="Times New Roman"/>
                <a:ea typeface="Times New Roman"/>
                <a:cs typeface="Times New Roman"/>
                <a:sym typeface="Times New Roman"/>
              </a:rPr>
              <a:t> of each zone.</a:t>
            </a:r>
            <a:endParaRPr dirty="0"/>
          </a:p>
          <a:p>
            <a:pPr marL="388937" lvl="1"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4. Each sample falling in a zone  is then approximated the value of the mid point. </a:t>
            </a:r>
            <a:endParaRPr dirty="0"/>
          </a:p>
          <a:p>
            <a:pPr marL="382588" lvl="0" indent="-190500" algn="l" rtl="0">
              <a:spcBef>
                <a:spcPts val="600"/>
              </a:spcBef>
              <a:spcAft>
                <a:spcPts val="0"/>
              </a:spcAft>
              <a:buSzPts val="2400"/>
              <a:buNone/>
            </a:pPr>
            <a:endParaRPr sz="24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37"/>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13</a:t>
            </a:fld>
            <a:endParaRPr/>
          </a:p>
        </p:txBody>
      </p:sp>
      <p:grpSp>
        <p:nvGrpSpPr>
          <p:cNvPr id="1613" name="Google Shape;1613;p37"/>
          <p:cNvGrpSpPr/>
          <p:nvPr/>
        </p:nvGrpSpPr>
        <p:grpSpPr>
          <a:xfrm>
            <a:off x="0" y="68262"/>
            <a:ext cx="457200" cy="6715125"/>
            <a:chOff x="0" y="0"/>
            <a:chExt cx="288" cy="4230"/>
          </a:xfrm>
        </p:grpSpPr>
        <p:cxnSp>
          <p:nvCxnSpPr>
            <p:cNvPr id="1614" name="Google Shape;1614;p37"/>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15" name="Google Shape;1615;p37"/>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16" name="Google Shape;1616;p37"/>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17" name="Google Shape;1617;p37"/>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18" name="Google Shape;1618;p37"/>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19" name="Google Shape;1619;p37"/>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20" name="Google Shape;1620;p37"/>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1" name="Google Shape;1621;p37"/>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22" name="Google Shape;1622;p37"/>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23" name="Google Shape;1623;p37"/>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24" name="Google Shape;1624;p37"/>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5" name="Google Shape;1625;p37"/>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6" name="Google Shape;1626;p37"/>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7" name="Google Shape;1627;p37"/>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8" name="Google Shape;1628;p37"/>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29" name="Google Shape;1629;p37"/>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30" name="Google Shape;1630;p37"/>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31" name="Google Shape;1631;p37"/>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32" name="Google Shape;1632;p37"/>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3" name="Google Shape;1633;p37"/>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4" name="Google Shape;1634;p37"/>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35" name="Google Shape;1635;p37"/>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6" name="Google Shape;1636;p37"/>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37" name="Google Shape;1637;p37"/>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38" name="Google Shape;1638;p37"/>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9" name="Google Shape;1639;p37"/>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40" name="Google Shape;1640;p37"/>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1" name="Google Shape;1641;p37"/>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2" name="Google Shape;1642;p37"/>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3" name="Google Shape;1643;p37"/>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4" name="Google Shape;1644;p37"/>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45" name="Google Shape;1645;p37"/>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6" name="Google Shape;1646;p37"/>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47" name="Google Shape;1647;p37"/>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8" name="Google Shape;1648;p37"/>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9" name="Google Shape;1649;p37"/>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0" name="Google Shape;1650;p37"/>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51" name="Google Shape;1651;p37"/>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52" name="Google Shape;1652;p37"/>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53" name="Google Shape;1653;p37"/>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4" name="Google Shape;1654;p37"/>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5" name="Google Shape;1655;p37"/>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56" name="Google Shape;1656;p37"/>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7" name="Google Shape;1657;p37"/>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8" name="Google Shape;1658;p37"/>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9" name="Google Shape;1659;p37"/>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60" name="Google Shape;1660;p37"/>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1" name="Google Shape;1661;p37"/>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62" name="Google Shape;1662;p37"/>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63" name="Google Shape;1663;p37"/>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64" name="Google Shape;1664;p37"/>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5" name="Google Shape;1665;p37"/>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6" name="Google Shape;1666;p37"/>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67" name="Google Shape;1667;p37"/>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8" name="Google Shape;1668;p37"/>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69" name="Google Shape;1669;p37"/>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70" name="Google Shape;1670;p37"/>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71" name="Google Shape;1671;p37"/>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72" name="Google Shape;1672;p37"/>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3" name="Google Shape;1673;p37"/>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4" name="Google Shape;1674;p37"/>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5" name="Google Shape;1675;p37"/>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6" name="Google Shape;1676;p37"/>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77" name="Google Shape;1677;p37"/>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8" name="Google Shape;1678;p37"/>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9" name="Google Shape;1679;p37"/>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80" name="Google Shape;1680;p37"/>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81" name="Google Shape;1681;p37"/>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82" name="Google Shape;1682;p37"/>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83" name="Google Shape;1683;p37"/>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4" name="Google Shape;1684;p37"/>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85" name="Google Shape;1685;p37"/>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86" name="Google Shape;1686;p37"/>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7" name="Google Shape;1687;p37"/>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8" name="Google Shape;1688;p37"/>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9" name="Google Shape;1689;p37"/>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90" name="Google Shape;1690;p37"/>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91" name="Google Shape;1691;p37"/>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92" name="Google Shape;1692;p37"/>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93" name="Google Shape;1693;p37"/>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94" name="Google Shape;1694;p37"/>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95" name="Google Shape;1695;p37"/>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96" name="Google Shape;1696;p37"/>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97" name="Google Shape;1697;p37"/>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98" name="Google Shape;1698;p37"/>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699" name="Google Shape;1699;p37"/>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00" name="Google Shape;1700;p37"/>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01" name="Google Shape;1701;p37"/>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702" name="Google Shape;1702;p37"/>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703" name="Google Shape;1703;p37"/>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704" name="Google Shape;1704;p37"/>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705" name="Google Shape;1705;p37"/>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706" name="Google Shape;1706;p37"/>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707" name="Google Shape;1707;p37"/>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708" name="Google Shape;1708;p37"/>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709" name="Google Shape;1709;p37"/>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710" name="Google Shape;1710;p37"/>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711" name="Google Shape;1711;p37"/>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712" name="Google Shape;1712;p37"/>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3" name="Google Shape;1713;p37"/>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4" name="Google Shape;1714;p37"/>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5" name="Google Shape;1715;p37"/>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716" name="Google Shape;1716;p37"/>
          <p:cNvGrpSpPr/>
          <p:nvPr/>
        </p:nvGrpSpPr>
        <p:grpSpPr>
          <a:xfrm>
            <a:off x="7620000" y="228600"/>
            <a:ext cx="1066800" cy="838200"/>
            <a:chOff x="0" y="0"/>
            <a:chExt cx="672" cy="528"/>
          </a:xfrm>
        </p:grpSpPr>
        <p:sp>
          <p:nvSpPr>
            <p:cNvPr id="1717" name="Google Shape;1717;p37"/>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8" name="Google Shape;1718;p37"/>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719" name="Google Shape;1719;p37"/>
            <p:cNvGrpSpPr/>
            <p:nvPr/>
          </p:nvGrpSpPr>
          <p:grpSpPr>
            <a:xfrm>
              <a:off x="35" y="75"/>
              <a:ext cx="566" cy="378"/>
              <a:chOff x="0" y="0"/>
              <a:chExt cx="566" cy="378"/>
            </a:xfrm>
          </p:grpSpPr>
          <p:sp>
            <p:nvSpPr>
              <p:cNvPr id="1720" name="Google Shape;1720;p37"/>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1" name="Google Shape;1721;p37"/>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2" name="Google Shape;1722;p37"/>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3" name="Google Shape;1723;p37"/>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4" name="Google Shape;1724;p37"/>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5" name="Google Shape;1725;p37"/>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726" name="Google Shape;1726;p37"/>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7" name="Google Shape;1727;p37"/>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8" name="Google Shape;1728;p37"/>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9" name="Google Shape;1729;p37"/>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730" name="Google Shape;1730;p37"/>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1731" name="Google Shape;1731;p37"/>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dirty="0">
                <a:solidFill>
                  <a:schemeClr val="dk1"/>
                </a:solidFill>
                <a:latin typeface="Times New Roman"/>
                <a:ea typeface="Times New Roman"/>
                <a:cs typeface="Times New Roman"/>
                <a:sym typeface="Times New Roman"/>
              </a:rPr>
              <a:t>As a simple example, assume that we have a sampled signal and the sample amplitudes are between -20 and +20 V. </a:t>
            </a:r>
            <a:endParaRPr dirty="0"/>
          </a:p>
          <a:p>
            <a:pPr marL="39687" lvl="0" indent="-177800"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We decide to have eight levels </a:t>
            </a:r>
            <a:r>
              <a:rPr lang="en-US" sz="2800" b="0" i="1" u="none" dirty="0">
                <a:solidFill>
                  <a:schemeClr val="dk1"/>
                </a:solidFill>
                <a:latin typeface="Times New Roman"/>
                <a:ea typeface="Times New Roman"/>
                <a:cs typeface="Times New Roman"/>
                <a:sym typeface="Times New Roman"/>
              </a:rPr>
              <a:t>(L </a:t>
            </a:r>
            <a:r>
              <a:rPr lang="en-US" sz="2800" b="0" i="0" u="none" dirty="0">
                <a:solidFill>
                  <a:schemeClr val="dk1"/>
                </a:solidFill>
                <a:latin typeface="Times New Roman"/>
                <a:ea typeface="Times New Roman"/>
                <a:cs typeface="Times New Roman"/>
                <a:sym typeface="Times New Roman"/>
              </a:rPr>
              <a:t>= 8). </a:t>
            </a:r>
            <a:endParaRPr dirty="0"/>
          </a:p>
          <a:p>
            <a:pPr marL="39687" lvl="0" indent="-177800"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Zone width </a:t>
            </a:r>
            <a:r>
              <a:rPr lang="en-US" sz="2800" b="1" i="0" u="none" dirty="0">
                <a:solidFill>
                  <a:srgbClr val="FF0000"/>
                </a:solidFill>
                <a:latin typeface="Times New Roman"/>
                <a:ea typeface="Times New Roman"/>
                <a:cs typeface="Times New Roman"/>
                <a:sym typeface="Times New Roman"/>
              </a:rPr>
              <a:t>Δ </a:t>
            </a:r>
            <a:r>
              <a:rPr lang="en-US" sz="2800" b="0" i="0" u="none" dirty="0">
                <a:solidFill>
                  <a:schemeClr val="dk1"/>
                </a:solidFill>
                <a:latin typeface="Times New Roman"/>
                <a:ea typeface="Times New Roman"/>
                <a:cs typeface="Times New Roman"/>
                <a:sym typeface="Times New Roman"/>
              </a:rPr>
              <a:t>= (</a:t>
            </a:r>
            <a:r>
              <a:rPr lang="en-US" sz="2800" b="0" i="1" u="none" dirty="0">
                <a:solidFill>
                  <a:schemeClr val="dk1"/>
                </a:solidFill>
                <a:latin typeface="Times New Roman"/>
                <a:ea typeface="Times New Roman"/>
                <a:cs typeface="Times New Roman"/>
                <a:sym typeface="Times New Roman"/>
              </a:rPr>
              <a:t>V</a:t>
            </a:r>
            <a:r>
              <a:rPr lang="en-US" sz="2800" b="0" i="0" u="none" baseline="-25000" dirty="0">
                <a:solidFill>
                  <a:schemeClr val="dk1"/>
                </a:solidFill>
                <a:latin typeface="Times New Roman"/>
                <a:ea typeface="Times New Roman"/>
                <a:cs typeface="Times New Roman"/>
                <a:sym typeface="Times New Roman"/>
              </a:rPr>
              <a:t>max </a:t>
            </a:r>
            <a:r>
              <a:rPr lang="en-US" sz="2800" b="0" i="0" u="none" dirty="0">
                <a:solidFill>
                  <a:schemeClr val="dk1"/>
                </a:solidFill>
                <a:latin typeface="Times New Roman"/>
                <a:ea typeface="Times New Roman"/>
                <a:cs typeface="Times New Roman"/>
                <a:sym typeface="Times New Roman"/>
              </a:rPr>
              <a:t>- </a:t>
            </a:r>
            <a:r>
              <a:rPr lang="en-US" sz="2800" b="0" i="1" u="none" dirty="0" err="1">
                <a:solidFill>
                  <a:schemeClr val="dk1"/>
                </a:solidFill>
                <a:latin typeface="Times New Roman"/>
                <a:ea typeface="Times New Roman"/>
                <a:cs typeface="Times New Roman"/>
                <a:sym typeface="Times New Roman"/>
              </a:rPr>
              <a:t>V</a:t>
            </a:r>
            <a:r>
              <a:rPr lang="en-US" sz="2800" b="0" i="0" u="none" baseline="-25000" dirty="0" err="1">
                <a:solidFill>
                  <a:schemeClr val="dk1"/>
                </a:solidFill>
                <a:latin typeface="Times New Roman"/>
                <a:ea typeface="Times New Roman"/>
                <a:cs typeface="Times New Roman"/>
                <a:sym typeface="Times New Roman"/>
              </a:rPr>
              <a:t>min</a:t>
            </a:r>
            <a:r>
              <a:rPr lang="en-US" sz="2800" b="0" i="0" u="none" dirty="0">
                <a:solidFill>
                  <a:schemeClr val="dk1"/>
                </a:solidFill>
                <a:latin typeface="Times New Roman"/>
                <a:ea typeface="Times New Roman"/>
                <a:cs typeface="Times New Roman"/>
                <a:sym typeface="Times New Roman"/>
              </a:rPr>
              <a:t>)/ </a:t>
            </a:r>
            <a:r>
              <a:rPr lang="en-US" sz="2800" b="0" i="1" u="none" dirty="0">
                <a:solidFill>
                  <a:schemeClr val="dk1"/>
                </a:solidFill>
                <a:latin typeface="Times New Roman"/>
                <a:ea typeface="Times New Roman"/>
                <a:cs typeface="Times New Roman"/>
                <a:sym typeface="Times New Roman"/>
              </a:rPr>
              <a:t>L</a:t>
            </a:r>
            <a:endParaRPr dirty="0"/>
          </a:p>
          <a:p>
            <a:pPr marL="39687" lvl="0" indent="0" algn="just" rtl="0">
              <a:lnSpc>
                <a:spcPct val="100000"/>
              </a:lnSpc>
              <a:spcBef>
                <a:spcPts val="600"/>
              </a:spcBef>
              <a:spcAft>
                <a:spcPts val="0"/>
              </a:spcAft>
              <a:buSzPts val="2800"/>
              <a:buNone/>
            </a:pPr>
            <a:r>
              <a:rPr lang="en-US" sz="2800" b="1" i="0" u="none" dirty="0">
                <a:solidFill>
                  <a:srgbClr val="FF0000"/>
                </a:solidFill>
                <a:latin typeface="Times New Roman"/>
                <a:ea typeface="Times New Roman"/>
                <a:cs typeface="Times New Roman"/>
                <a:sym typeface="Times New Roman"/>
              </a:rPr>
              <a:t>                       Δ </a:t>
            </a:r>
            <a:r>
              <a:rPr lang="en-US" sz="2800" b="0" i="0" u="none" dirty="0">
                <a:solidFill>
                  <a:schemeClr val="dk1"/>
                </a:solidFill>
                <a:latin typeface="Times New Roman"/>
                <a:ea typeface="Times New Roman"/>
                <a:cs typeface="Times New Roman"/>
                <a:sym typeface="Times New Roman"/>
              </a:rPr>
              <a:t>=(20-(-20))/8 =5 V. </a:t>
            </a:r>
            <a:endParaRPr dirty="0"/>
          </a:p>
          <a:p>
            <a:pPr marL="39687" lvl="0" indent="-177800"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The 8 zones are: -20 to - 15 , - 15 to -10 , -10 to -5 , -5 to -0 , 0 to +5 , +5 to +10, +10 to +15, +</a:t>
            </a:r>
            <a:r>
              <a:rPr lang="en-US" sz="2800" b="0" i="0" u="none" dirty="0" smtClean="0">
                <a:solidFill>
                  <a:schemeClr val="dk1"/>
                </a:solidFill>
                <a:latin typeface="Times New Roman"/>
                <a:ea typeface="Times New Roman"/>
                <a:cs typeface="Times New Roman"/>
                <a:sym typeface="Times New Roman"/>
              </a:rPr>
              <a:t>15 </a:t>
            </a:r>
            <a:r>
              <a:rPr lang="en-US" sz="2800" b="0" i="0" u="none" dirty="0">
                <a:solidFill>
                  <a:schemeClr val="dk1"/>
                </a:solidFill>
                <a:latin typeface="Times New Roman"/>
                <a:ea typeface="Times New Roman"/>
                <a:cs typeface="Times New Roman"/>
                <a:sym typeface="Times New Roman"/>
              </a:rPr>
              <a:t>to +20.</a:t>
            </a:r>
            <a:endParaRPr dirty="0"/>
          </a:p>
          <a:p>
            <a:pPr marL="39687" lvl="0" indent="-177800"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The midpoints are: -17.5, -12.5, -7.5, -2.5, 2.5, 7.5, 12.5, 17.5</a:t>
            </a:r>
            <a:endParaRPr dirty="0"/>
          </a:p>
          <a:p>
            <a:pPr marL="382588" lvl="0" indent="-165100" algn="l" rtl="0">
              <a:spcBef>
                <a:spcPts val="600"/>
              </a:spcBef>
              <a:spcAft>
                <a:spcPts val="0"/>
              </a:spcAft>
              <a:buSzPts val="2800"/>
              <a:buNone/>
            </a:pPr>
            <a:endParaRPr sz="28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38"/>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14</a:t>
            </a:fld>
            <a:endParaRPr/>
          </a:p>
        </p:txBody>
      </p:sp>
      <p:grpSp>
        <p:nvGrpSpPr>
          <p:cNvPr id="1737" name="Google Shape;1737;p38"/>
          <p:cNvGrpSpPr/>
          <p:nvPr/>
        </p:nvGrpSpPr>
        <p:grpSpPr>
          <a:xfrm>
            <a:off x="0" y="68262"/>
            <a:ext cx="457200" cy="6715125"/>
            <a:chOff x="0" y="0"/>
            <a:chExt cx="288" cy="4230"/>
          </a:xfrm>
        </p:grpSpPr>
        <p:cxnSp>
          <p:nvCxnSpPr>
            <p:cNvPr id="1738" name="Google Shape;1738;p38"/>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39" name="Google Shape;1739;p38"/>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40" name="Google Shape;1740;p38"/>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41" name="Google Shape;1741;p38"/>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42" name="Google Shape;1742;p38"/>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3" name="Google Shape;1743;p38"/>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44" name="Google Shape;1744;p38"/>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5" name="Google Shape;1745;p38"/>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46" name="Google Shape;1746;p38"/>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47" name="Google Shape;1747;p38"/>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48" name="Google Shape;1748;p38"/>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9" name="Google Shape;1749;p38"/>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50" name="Google Shape;1750;p38"/>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51" name="Google Shape;1751;p38"/>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52" name="Google Shape;1752;p38"/>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53" name="Google Shape;1753;p38"/>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54" name="Google Shape;1754;p38"/>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55" name="Google Shape;1755;p38"/>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56" name="Google Shape;1756;p38"/>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57" name="Google Shape;1757;p38"/>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58" name="Google Shape;1758;p38"/>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59" name="Google Shape;1759;p38"/>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60" name="Google Shape;1760;p38"/>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1" name="Google Shape;1761;p38"/>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62" name="Google Shape;1762;p38"/>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63" name="Google Shape;1763;p38"/>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64" name="Google Shape;1764;p38"/>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5" name="Google Shape;1765;p38"/>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6" name="Google Shape;1766;p38"/>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7" name="Google Shape;1767;p38"/>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8" name="Google Shape;1768;p38"/>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69" name="Google Shape;1769;p38"/>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70" name="Google Shape;1770;p38"/>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1" name="Google Shape;1771;p38"/>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72" name="Google Shape;1772;p38"/>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73" name="Google Shape;1773;p38"/>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4" name="Google Shape;1774;p38"/>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75" name="Google Shape;1775;p38"/>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76" name="Google Shape;1776;p38"/>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77" name="Google Shape;1777;p38"/>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8" name="Google Shape;1778;p38"/>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9" name="Google Shape;1779;p38"/>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80" name="Google Shape;1780;p38"/>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81" name="Google Shape;1781;p38"/>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82" name="Google Shape;1782;p38"/>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83" name="Google Shape;1783;p38"/>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84" name="Google Shape;1784;p38"/>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85" name="Google Shape;1785;p38"/>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86" name="Google Shape;1786;p38"/>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87" name="Google Shape;1787;p38"/>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88" name="Google Shape;1788;p38"/>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89" name="Google Shape;1789;p38"/>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90" name="Google Shape;1790;p38"/>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1" name="Google Shape;1791;p38"/>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92" name="Google Shape;1792;p38"/>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3" name="Google Shape;1793;p38"/>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94" name="Google Shape;1794;p38"/>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95" name="Google Shape;1795;p38"/>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96" name="Google Shape;1796;p38"/>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7" name="Google Shape;1797;p38"/>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8" name="Google Shape;1798;p38"/>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9" name="Google Shape;1799;p38"/>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00" name="Google Shape;1800;p38"/>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01" name="Google Shape;1801;p38"/>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02" name="Google Shape;1802;p38"/>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03" name="Google Shape;1803;p38"/>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04" name="Google Shape;1804;p38"/>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05" name="Google Shape;1805;p38"/>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06" name="Google Shape;1806;p38"/>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07" name="Google Shape;1807;p38"/>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08" name="Google Shape;1808;p38"/>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09" name="Google Shape;1809;p38"/>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10" name="Google Shape;1810;p38"/>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1" name="Google Shape;1811;p38"/>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2" name="Google Shape;1812;p38"/>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3" name="Google Shape;1813;p38"/>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14" name="Google Shape;1814;p38"/>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5" name="Google Shape;1815;p38"/>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6" name="Google Shape;1816;p38"/>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17" name="Google Shape;1817;p38"/>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18" name="Google Shape;1818;p38"/>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19" name="Google Shape;1819;p38"/>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20" name="Google Shape;1820;p38"/>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21" name="Google Shape;1821;p38"/>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22" name="Google Shape;1822;p38"/>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23" name="Google Shape;1823;p38"/>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24" name="Google Shape;1824;p38"/>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25" name="Google Shape;1825;p38"/>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826" name="Google Shape;1826;p38"/>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27" name="Google Shape;1827;p38"/>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828" name="Google Shape;1828;p38"/>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829" name="Google Shape;1829;p38"/>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30" name="Google Shape;1830;p38"/>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831" name="Google Shape;1831;p38"/>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32" name="Google Shape;1832;p38"/>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833" name="Google Shape;1833;p38"/>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34" name="Google Shape;1834;p38"/>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35" name="Google Shape;1835;p38"/>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836" name="Google Shape;1836;p38"/>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37" name="Google Shape;1837;p38"/>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38" name="Google Shape;1838;p38"/>
          <p:cNvSpPr txBox="1"/>
          <p:nvPr/>
        </p:nvSpPr>
        <p:spPr>
          <a:xfrm>
            <a:off x="7265987" y="685800"/>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39" name="Google Shape;1839;p38"/>
          <p:cNvSpPr txBox="1"/>
          <p:nvPr/>
        </p:nvSpPr>
        <p:spPr>
          <a:xfrm>
            <a:off x="3252787" y="914400"/>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840" name="Google Shape;1840;p38"/>
          <p:cNvGrpSpPr/>
          <p:nvPr/>
        </p:nvGrpSpPr>
        <p:grpSpPr>
          <a:xfrm>
            <a:off x="7620000" y="228600"/>
            <a:ext cx="914400" cy="796925"/>
            <a:chOff x="0" y="0"/>
            <a:chExt cx="672" cy="528"/>
          </a:xfrm>
        </p:grpSpPr>
        <p:sp>
          <p:nvSpPr>
            <p:cNvPr id="1841" name="Google Shape;1841;p38"/>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2" name="Google Shape;1842;p38"/>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843" name="Google Shape;1843;p38"/>
            <p:cNvGrpSpPr/>
            <p:nvPr/>
          </p:nvGrpSpPr>
          <p:grpSpPr>
            <a:xfrm>
              <a:off x="35" y="75"/>
              <a:ext cx="566" cy="378"/>
              <a:chOff x="0" y="0"/>
              <a:chExt cx="566" cy="378"/>
            </a:xfrm>
          </p:grpSpPr>
          <p:sp>
            <p:nvSpPr>
              <p:cNvPr id="1844" name="Google Shape;1844;p38"/>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5" name="Google Shape;1845;p38"/>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6" name="Google Shape;1846;p38"/>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7" name="Google Shape;1847;p38"/>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8" name="Google Shape;1848;p38"/>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9" name="Google Shape;1849;p38"/>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850" name="Google Shape;1850;p38"/>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51" name="Google Shape;1851;p38"/>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52" name="Google Shape;1852;p38"/>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53" name="Google Shape;1853;p38"/>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854" name="Google Shape;1854;p38"/>
          <p:cNvSpPr txBox="1">
            <a:spLocks noGrp="1"/>
          </p:cNvSpPr>
          <p:nvPr>
            <p:ph type="title"/>
          </p:nvPr>
        </p:nvSpPr>
        <p:spPr>
          <a:xfrm>
            <a:off x="457200" y="68262"/>
            <a:ext cx="8458200" cy="804862"/>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pic>
        <p:nvPicPr>
          <p:cNvPr id="1855" name="Google Shape;1855;p38"/>
          <p:cNvPicPr preferRelativeResize="0"/>
          <p:nvPr/>
        </p:nvPicPr>
        <p:blipFill rotWithShape="1">
          <a:blip r:embed="rId3">
            <a:alphaModFix/>
          </a:blip>
          <a:srcRect b="35456"/>
          <a:stretch/>
        </p:blipFill>
        <p:spPr>
          <a:xfrm>
            <a:off x="914400" y="990600"/>
            <a:ext cx="7618412" cy="3554412"/>
          </a:xfrm>
          <a:prstGeom prst="rect">
            <a:avLst/>
          </a:prstGeom>
          <a:noFill/>
          <a:ln>
            <a:noFill/>
          </a:ln>
        </p:spPr>
      </p:pic>
      <p:graphicFrame>
        <p:nvGraphicFramePr>
          <p:cNvPr id="1856" name="Google Shape;1856;p38"/>
          <p:cNvGraphicFramePr/>
          <p:nvPr/>
        </p:nvGraphicFramePr>
        <p:xfrm>
          <a:off x="457200" y="4572000"/>
          <a:ext cx="8610525" cy="2270075"/>
        </p:xfrm>
        <a:graphic>
          <a:graphicData uri="http://schemas.openxmlformats.org/drawingml/2006/table">
            <a:tbl>
              <a:tblPr>
                <a:noFill/>
                <a:tableStyleId>{8654F43C-AA8F-4146-8112-06C574DEB295}</a:tableStyleId>
              </a:tblPr>
              <a:tblGrid>
                <a:gridCol w="1862125"/>
                <a:gridCol w="823900"/>
                <a:gridCol w="727075"/>
                <a:gridCol w="698500"/>
                <a:gridCol w="698500"/>
                <a:gridCol w="696900"/>
                <a:gridCol w="776275"/>
                <a:gridCol w="776275"/>
                <a:gridCol w="839775"/>
                <a:gridCol w="711200"/>
              </a:tblGrid>
              <a:tr h="57942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Normalized PAM values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-1.22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1.50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Normalized Quantized values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Normalized error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0000"/>
                        </a:buClr>
                        <a:buSzPts val="1600"/>
                        <a:buFont typeface="Times New Roman"/>
                        <a:buNone/>
                      </a:pPr>
                      <a:r>
                        <a:rPr lang="en-US" sz="1600" b="1" i="0" u="none">
                          <a:solidFill>
                            <a:srgbClr val="FF0000"/>
                          </a:solidFill>
                          <a:latin typeface="Times New Roman"/>
                          <a:ea typeface="Times New Roman"/>
                          <a:cs typeface="Times New Roman"/>
                          <a:sym typeface="Times New Roman"/>
                        </a:rPr>
                        <a:t>-0.28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Quantization code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Encoded words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101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39"/>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15</a:t>
            </a:fld>
            <a:endParaRPr/>
          </a:p>
        </p:txBody>
      </p:sp>
      <p:grpSp>
        <p:nvGrpSpPr>
          <p:cNvPr id="1862" name="Google Shape;1862;p39"/>
          <p:cNvGrpSpPr/>
          <p:nvPr/>
        </p:nvGrpSpPr>
        <p:grpSpPr>
          <a:xfrm>
            <a:off x="0" y="68262"/>
            <a:ext cx="457200" cy="6715125"/>
            <a:chOff x="0" y="0"/>
            <a:chExt cx="288" cy="4230"/>
          </a:xfrm>
        </p:grpSpPr>
        <p:cxnSp>
          <p:nvCxnSpPr>
            <p:cNvPr id="1863" name="Google Shape;1863;p39"/>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64" name="Google Shape;1864;p39"/>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65" name="Google Shape;1865;p39"/>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66" name="Google Shape;1866;p39"/>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67" name="Google Shape;1867;p39"/>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68" name="Google Shape;1868;p39"/>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69" name="Google Shape;1869;p39"/>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0" name="Google Shape;1870;p39"/>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71" name="Google Shape;1871;p39"/>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72" name="Google Shape;1872;p39"/>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73" name="Google Shape;1873;p39"/>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4" name="Google Shape;1874;p39"/>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5" name="Google Shape;1875;p39"/>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6" name="Google Shape;1876;p39"/>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7" name="Google Shape;1877;p39"/>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78" name="Google Shape;1878;p39"/>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9" name="Google Shape;1879;p39"/>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80" name="Google Shape;1880;p39"/>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81" name="Google Shape;1881;p39"/>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82" name="Google Shape;1882;p39"/>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83" name="Google Shape;1883;p39"/>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84" name="Google Shape;1884;p39"/>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85" name="Google Shape;1885;p39"/>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86" name="Google Shape;1886;p39"/>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87" name="Google Shape;1887;p39"/>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88" name="Google Shape;1888;p39"/>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89" name="Google Shape;1889;p39"/>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0" name="Google Shape;1890;p39"/>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1" name="Google Shape;1891;p39"/>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2" name="Google Shape;1892;p39"/>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3" name="Google Shape;1893;p39"/>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94" name="Google Shape;1894;p39"/>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5" name="Google Shape;1895;p39"/>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96" name="Google Shape;1896;p39"/>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7" name="Google Shape;1897;p39"/>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8" name="Google Shape;1898;p39"/>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99" name="Google Shape;1899;p39"/>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00" name="Google Shape;1900;p39"/>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01" name="Google Shape;1901;p39"/>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02" name="Google Shape;1902;p39"/>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03" name="Google Shape;1903;p39"/>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04" name="Google Shape;1904;p39"/>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05" name="Google Shape;1905;p39"/>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06" name="Google Shape;1906;p39"/>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07" name="Google Shape;1907;p39"/>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08" name="Google Shape;1908;p39"/>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09" name="Google Shape;1909;p39"/>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0" name="Google Shape;1910;p39"/>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11" name="Google Shape;1911;p39"/>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12" name="Google Shape;1912;p39"/>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13" name="Google Shape;1913;p39"/>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4" name="Google Shape;1914;p39"/>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5" name="Google Shape;1915;p39"/>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16" name="Google Shape;1916;p39"/>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7" name="Google Shape;1917;p39"/>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18" name="Google Shape;1918;p39"/>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19" name="Google Shape;1919;p39"/>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20" name="Google Shape;1920;p39"/>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21" name="Google Shape;1921;p39"/>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2" name="Google Shape;1922;p39"/>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3" name="Google Shape;1923;p39"/>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4" name="Google Shape;1924;p39"/>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5" name="Google Shape;1925;p39"/>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26" name="Google Shape;1926;p39"/>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7" name="Google Shape;1927;p39"/>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8" name="Google Shape;1928;p39"/>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29" name="Google Shape;1929;p39"/>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30" name="Google Shape;1930;p39"/>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31" name="Google Shape;1931;p39"/>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32" name="Google Shape;1932;p39"/>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33" name="Google Shape;1933;p39"/>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34" name="Google Shape;1934;p39"/>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35" name="Google Shape;1935;p39"/>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36" name="Google Shape;1936;p39"/>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37" name="Google Shape;1937;p39"/>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38" name="Google Shape;1938;p39"/>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39" name="Google Shape;1939;p39"/>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40" name="Google Shape;1940;p39"/>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41" name="Google Shape;1941;p39"/>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42" name="Google Shape;1942;p39"/>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43" name="Google Shape;1943;p39"/>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44" name="Google Shape;1944;p39"/>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45" name="Google Shape;1945;p39"/>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46" name="Google Shape;1946;p39"/>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47" name="Google Shape;1947;p39"/>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48" name="Google Shape;1948;p39"/>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49" name="Google Shape;1949;p39"/>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50" name="Google Shape;1950;p39"/>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951" name="Google Shape;1951;p39"/>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52" name="Google Shape;1952;p39"/>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953" name="Google Shape;1953;p39"/>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954" name="Google Shape;1954;p39"/>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55" name="Google Shape;1955;p39"/>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956" name="Google Shape;1956;p39"/>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57" name="Google Shape;1957;p39"/>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958" name="Google Shape;1958;p39"/>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59" name="Google Shape;1959;p39"/>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60" name="Google Shape;1960;p39"/>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961" name="Google Shape;1961;p39"/>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62" name="Google Shape;1962;p39"/>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63" name="Google Shape;1963;p39"/>
          <p:cNvSpPr txBox="1"/>
          <p:nvPr/>
        </p:nvSpPr>
        <p:spPr>
          <a:xfrm>
            <a:off x="7265987" y="685800"/>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64" name="Google Shape;1964;p39"/>
          <p:cNvSpPr txBox="1"/>
          <p:nvPr/>
        </p:nvSpPr>
        <p:spPr>
          <a:xfrm>
            <a:off x="3252787" y="914400"/>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965" name="Google Shape;1965;p39"/>
          <p:cNvGrpSpPr/>
          <p:nvPr/>
        </p:nvGrpSpPr>
        <p:grpSpPr>
          <a:xfrm>
            <a:off x="7620000" y="228600"/>
            <a:ext cx="914400" cy="796925"/>
            <a:chOff x="0" y="0"/>
            <a:chExt cx="672" cy="528"/>
          </a:xfrm>
        </p:grpSpPr>
        <p:sp>
          <p:nvSpPr>
            <p:cNvPr id="1966" name="Google Shape;1966;p39"/>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67" name="Google Shape;1967;p39"/>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968" name="Google Shape;1968;p39"/>
            <p:cNvGrpSpPr/>
            <p:nvPr/>
          </p:nvGrpSpPr>
          <p:grpSpPr>
            <a:xfrm>
              <a:off x="35" y="75"/>
              <a:ext cx="566" cy="378"/>
              <a:chOff x="0" y="0"/>
              <a:chExt cx="566" cy="378"/>
            </a:xfrm>
          </p:grpSpPr>
          <p:sp>
            <p:nvSpPr>
              <p:cNvPr id="1969" name="Google Shape;1969;p39"/>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0" name="Google Shape;1970;p39"/>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1" name="Google Shape;1971;p39"/>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2" name="Google Shape;1972;p39"/>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3" name="Google Shape;1973;p39"/>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4" name="Google Shape;1974;p39"/>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975" name="Google Shape;1975;p39"/>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6" name="Google Shape;1976;p39"/>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7" name="Google Shape;1977;p39"/>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8" name="Google Shape;1978;p39"/>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979" name="Google Shape;1979;p39"/>
          <p:cNvSpPr txBox="1">
            <a:spLocks noGrp="1"/>
          </p:cNvSpPr>
          <p:nvPr>
            <p:ph type="title"/>
          </p:nvPr>
        </p:nvSpPr>
        <p:spPr>
          <a:xfrm>
            <a:off x="457200" y="68262"/>
            <a:ext cx="8458200" cy="804862"/>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pic>
        <p:nvPicPr>
          <p:cNvPr id="1980" name="Google Shape;1980;p39"/>
          <p:cNvPicPr preferRelativeResize="0"/>
          <p:nvPr/>
        </p:nvPicPr>
        <p:blipFill rotWithShape="1">
          <a:blip r:embed="rId3">
            <a:alphaModFix/>
          </a:blip>
          <a:srcRect b="35456"/>
          <a:stretch/>
        </p:blipFill>
        <p:spPr>
          <a:xfrm>
            <a:off x="914400" y="990600"/>
            <a:ext cx="7618412" cy="3554412"/>
          </a:xfrm>
          <a:prstGeom prst="rect">
            <a:avLst/>
          </a:prstGeom>
          <a:noFill/>
          <a:ln>
            <a:noFill/>
          </a:ln>
        </p:spPr>
      </p:pic>
      <p:graphicFrame>
        <p:nvGraphicFramePr>
          <p:cNvPr id="1981" name="Google Shape;1981;p39"/>
          <p:cNvGraphicFramePr/>
          <p:nvPr/>
        </p:nvGraphicFramePr>
        <p:xfrm>
          <a:off x="457200" y="4572000"/>
          <a:ext cx="8610525" cy="2270075"/>
        </p:xfrm>
        <a:graphic>
          <a:graphicData uri="http://schemas.openxmlformats.org/drawingml/2006/table">
            <a:tbl>
              <a:tblPr>
                <a:noFill/>
                <a:tableStyleId>{8654F43C-AA8F-4146-8112-06C574DEB295}</a:tableStyleId>
              </a:tblPr>
              <a:tblGrid>
                <a:gridCol w="1862125"/>
                <a:gridCol w="823900"/>
                <a:gridCol w="727075"/>
                <a:gridCol w="698500"/>
                <a:gridCol w="698500"/>
                <a:gridCol w="696900"/>
                <a:gridCol w="776275"/>
                <a:gridCol w="776275"/>
                <a:gridCol w="839775"/>
                <a:gridCol w="711200"/>
              </a:tblGrid>
              <a:tr h="57942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dirty="0">
                          <a:solidFill>
                            <a:schemeClr val="dk1"/>
                          </a:solidFill>
                          <a:latin typeface="Times New Roman"/>
                          <a:ea typeface="Times New Roman"/>
                          <a:cs typeface="Times New Roman"/>
                          <a:sym typeface="Times New Roman"/>
                        </a:rPr>
                        <a:t>Normalized PAM values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-1.22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3.24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3.94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2.20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-2.26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-1.88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-1.20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Normalized Quantized values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2.50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-2.50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-1.50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Normalized error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0000"/>
                        </a:buClr>
                        <a:buSzPts val="1600"/>
                        <a:buFont typeface="Times New Roman"/>
                        <a:buNone/>
                      </a:pPr>
                      <a:r>
                        <a:rPr lang="en-US" sz="1600" b="1" i="0" u="none">
                          <a:solidFill>
                            <a:srgbClr val="FF0000"/>
                          </a:solidFill>
                          <a:latin typeface="Times New Roman"/>
                          <a:ea typeface="Times New Roman"/>
                          <a:cs typeface="Times New Roman"/>
                          <a:sym typeface="Times New Roman"/>
                        </a:rPr>
                        <a:t>-0.28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+0.26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-0.44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-.40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-0.24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+.038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-0.30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Quantization code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2</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Encoded words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101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001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010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010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Google Shape;1986;p40"/>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16</a:t>
            </a:fld>
            <a:endParaRPr/>
          </a:p>
        </p:txBody>
      </p:sp>
      <p:grpSp>
        <p:nvGrpSpPr>
          <p:cNvPr id="1987" name="Google Shape;1987;p40"/>
          <p:cNvGrpSpPr/>
          <p:nvPr/>
        </p:nvGrpSpPr>
        <p:grpSpPr>
          <a:xfrm>
            <a:off x="0" y="68262"/>
            <a:ext cx="457200" cy="6715125"/>
            <a:chOff x="0" y="0"/>
            <a:chExt cx="288" cy="4230"/>
          </a:xfrm>
        </p:grpSpPr>
        <p:cxnSp>
          <p:nvCxnSpPr>
            <p:cNvPr id="1988" name="Google Shape;1988;p40"/>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89" name="Google Shape;1989;p40"/>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90" name="Google Shape;1990;p40"/>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91" name="Google Shape;1991;p40"/>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92" name="Google Shape;1992;p40"/>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93" name="Google Shape;1993;p40"/>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94" name="Google Shape;1994;p40"/>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95" name="Google Shape;1995;p40"/>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96" name="Google Shape;1996;p40"/>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97" name="Google Shape;1997;p40"/>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98" name="Google Shape;1998;p40"/>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99" name="Google Shape;1999;p40"/>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00" name="Google Shape;2000;p40"/>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01" name="Google Shape;2001;p40"/>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02" name="Google Shape;2002;p40"/>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03" name="Google Shape;2003;p40"/>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04" name="Google Shape;2004;p40"/>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05" name="Google Shape;2005;p40"/>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06" name="Google Shape;2006;p40"/>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07" name="Google Shape;2007;p40"/>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08" name="Google Shape;2008;p40"/>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09" name="Google Shape;2009;p40"/>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10" name="Google Shape;2010;p40"/>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1" name="Google Shape;2011;p40"/>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12" name="Google Shape;2012;p40"/>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13" name="Google Shape;2013;p40"/>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14" name="Google Shape;2014;p40"/>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5" name="Google Shape;2015;p40"/>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6" name="Google Shape;2016;p40"/>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7" name="Google Shape;2017;p40"/>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8" name="Google Shape;2018;p40"/>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19" name="Google Shape;2019;p40"/>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20" name="Google Shape;2020;p40"/>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21" name="Google Shape;2021;p40"/>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22" name="Google Shape;2022;p40"/>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23" name="Google Shape;2023;p40"/>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24" name="Google Shape;2024;p40"/>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25" name="Google Shape;2025;p40"/>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26" name="Google Shape;2026;p40"/>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27" name="Google Shape;2027;p40"/>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28" name="Google Shape;2028;p40"/>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29" name="Google Shape;2029;p40"/>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30" name="Google Shape;2030;p40"/>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31" name="Google Shape;2031;p40"/>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32" name="Google Shape;2032;p40"/>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33" name="Google Shape;2033;p40"/>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34" name="Google Shape;2034;p40"/>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35" name="Google Shape;2035;p40"/>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36" name="Google Shape;2036;p40"/>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37" name="Google Shape;2037;p40"/>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38" name="Google Shape;2038;p40"/>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39" name="Google Shape;2039;p40"/>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40" name="Google Shape;2040;p40"/>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1" name="Google Shape;2041;p40"/>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42" name="Google Shape;2042;p40"/>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3" name="Google Shape;2043;p40"/>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44" name="Google Shape;2044;p40"/>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45" name="Google Shape;2045;p40"/>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46" name="Google Shape;2046;p40"/>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7" name="Google Shape;2047;p40"/>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8" name="Google Shape;2048;p40"/>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9" name="Google Shape;2049;p40"/>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50" name="Google Shape;2050;p40"/>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51" name="Google Shape;2051;p40"/>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52" name="Google Shape;2052;p40"/>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53" name="Google Shape;2053;p40"/>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54" name="Google Shape;2054;p40"/>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55" name="Google Shape;2055;p40"/>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56" name="Google Shape;2056;p40"/>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57" name="Google Shape;2057;p40"/>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58" name="Google Shape;2058;p40"/>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59" name="Google Shape;2059;p40"/>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60" name="Google Shape;2060;p40"/>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61" name="Google Shape;2061;p40"/>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62" name="Google Shape;2062;p40"/>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63" name="Google Shape;2063;p40"/>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64" name="Google Shape;2064;p40"/>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65" name="Google Shape;2065;p40"/>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66" name="Google Shape;2066;p40"/>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67" name="Google Shape;2067;p40"/>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68" name="Google Shape;2068;p40"/>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69" name="Google Shape;2069;p40"/>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70" name="Google Shape;2070;p40"/>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71" name="Google Shape;2071;p40"/>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72" name="Google Shape;2072;p40"/>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73" name="Google Shape;2073;p40"/>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74" name="Google Shape;2074;p40"/>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75" name="Google Shape;2075;p40"/>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076" name="Google Shape;2076;p40"/>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77" name="Google Shape;2077;p40"/>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078" name="Google Shape;2078;p40"/>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079" name="Google Shape;2079;p40"/>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80" name="Google Shape;2080;p40"/>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081" name="Google Shape;2081;p40"/>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82" name="Google Shape;2082;p40"/>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083" name="Google Shape;2083;p40"/>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84" name="Google Shape;2084;p40"/>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85" name="Google Shape;2085;p40"/>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086" name="Google Shape;2086;p40"/>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87" name="Google Shape;2087;p40"/>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88" name="Google Shape;2088;p40"/>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89" name="Google Shape;2089;p40"/>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090" name="Google Shape;2090;p40"/>
          <p:cNvGrpSpPr/>
          <p:nvPr/>
        </p:nvGrpSpPr>
        <p:grpSpPr>
          <a:xfrm>
            <a:off x="7620000" y="228600"/>
            <a:ext cx="1066800" cy="838200"/>
            <a:chOff x="0" y="0"/>
            <a:chExt cx="672" cy="528"/>
          </a:xfrm>
        </p:grpSpPr>
        <p:sp>
          <p:nvSpPr>
            <p:cNvPr id="2091" name="Google Shape;2091;p40"/>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2" name="Google Shape;2092;p40"/>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093" name="Google Shape;2093;p40"/>
            <p:cNvGrpSpPr/>
            <p:nvPr/>
          </p:nvGrpSpPr>
          <p:grpSpPr>
            <a:xfrm>
              <a:off x="35" y="75"/>
              <a:ext cx="566" cy="378"/>
              <a:chOff x="0" y="0"/>
              <a:chExt cx="566" cy="378"/>
            </a:xfrm>
          </p:grpSpPr>
          <p:sp>
            <p:nvSpPr>
              <p:cNvPr id="2094" name="Google Shape;2094;p40"/>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5" name="Google Shape;2095;p40"/>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6" name="Google Shape;2096;p40"/>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7" name="Google Shape;2097;p40"/>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8" name="Google Shape;2098;p40"/>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9" name="Google Shape;2099;p40"/>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100" name="Google Shape;2100;p40"/>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101" name="Google Shape;2101;p40"/>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102" name="Google Shape;2102;p40"/>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103" name="Google Shape;2103;p40"/>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104" name="Google Shape;2104;p40"/>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2105" name="Google Shape;2105;p40"/>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1" i="0" u="none">
                <a:solidFill>
                  <a:schemeClr val="dk1"/>
                </a:solidFill>
                <a:latin typeface="Times New Roman"/>
                <a:ea typeface="Times New Roman"/>
                <a:cs typeface="Times New Roman"/>
                <a:sym typeface="Times New Roman"/>
              </a:rPr>
              <a:t>Normalized PAM values: </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We have shown only </a:t>
            </a:r>
            <a:r>
              <a:rPr lang="en-US" sz="2800" b="0" i="0" u="none">
                <a:solidFill>
                  <a:srgbClr val="FF0000"/>
                </a:solidFill>
                <a:latin typeface="Times New Roman"/>
                <a:ea typeface="Times New Roman"/>
                <a:cs typeface="Times New Roman"/>
                <a:sym typeface="Times New Roman"/>
              </a:rPr>
              <a:t>nine samples </a:t>
            </a:r>
            <a:r>
              <a:rPr lang="en-US" sz="2800" b="0" i="0" u="none">
                <a:solidFill>
                  <a:schemeClr val="dk1"/>
                </a:solidFill>
                <a:latin typeface="Times New Roman"/>
                <a:ea typeface="Times New Roman"/>
                <a:cs typeface="Times New Roman"/>
                <a:sym typeface="Times New Roman"/>
              </a:rPr>
              <a:t>using ideal sampling (for simplicity). The value at the top of each sample in the graph shows the actual amplitude. In the chart, the first row is the normalized value for each sample.</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PAM=  (actual amplitude/</a:t>
            </a:r>
            <a:r>
              <a:rPr lang="en-US" sz="2800" b="1" i="0" u="none">
                <a:solidFill>
                  <a:schemeClr val="dk1"/>
                </a:solidFill>
                <a:latin typeface="Times New Roman"/>
                <a:ea typeface="Times New Roman"/>
                <a:cs typeface="Times New Roman"/>
                <a:sym typeface="Times New Roman"/>
              </a:rPr>
              <a:t>Δ</a:t>
            </a:r>
            <a:r>
              <a:rPr lang="en-US" sz="2800" b="0" i="0" u="none">
                <a:solidFill>
                  <a:schemeClr val="dk1"/>
                </a:solidFill>
                <a:latin typeface="Times New Roman"/>
                <a:ea typeface="Times New Roman"/>
                <a:cs typeface="Times New Roman"/>
                <a:sym typeface="Times New Roman"/>
              </a:rPr>
              <a:t>)= -6.1/5 = -1.22, …,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41"/>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17</a:t>
            </a:fld>
            <a:endParaRPr/>
          </a:p>
        </p:txBody>
      </p:sp>
      <p:grpSp>
        <p:nvGrpSpPr>
          <p:cNvPr id="2111" name="Google Shape;2111;p41"/>
          <p:cNvGrpSpPr/>
          <p:nvPr/>
        </p:nvGrpSpPr>
        <p:grpSpPr>
          <a:xfrm>
            <a:off x="0" y="68262"/>
            <a:ext cx="457200" cy="6715125"/>
            <a:chOff x="0" y="0"/>
            <a:chExt cx="288" cy="4230"/>
          </a:xfrm>
        </p:grpSpPr>
        <p:cxnSp>
          <p:nvCxnSpPr>
            <p:cNvPr id="2112" name="Google Shape;2112;p41"/>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13" name="Google Shape;2113;p41"/>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14" name="Google Shape;2114;p41"/>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15" name="Google Shape;2115;p41"/>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16" name="Google Shape;2116;p41"/>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17" name="Google Shape;2117;p41"/>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18" name="Google Shape;2118;p41"/>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19" name="Google Shape;2119;p41"/>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20" name="Google Shape;2120;p41"/>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21" name="Google Shape;2121;p41"/>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22" name="Google Shape;2122;p41"/>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3" name="Google Shape;2123;p41"/>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4" name="Google Shape;2124;p41"/>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5" name="Google Shape;2125;p41"/>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6" name="Google Shape;2126;p41"/>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27" name="Google Shape;2127;p41"/>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8" name="Google Shape;2128;p41"/>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9" name="Google Shape;2129;p41"/>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30" name="Google Shape;2130;p41"/>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31" name="Google Shape;2131;p41"/>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32" name="Google Shape;2132;p41"/>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33" name="Google Shape;2133;p41"/>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34" name="Google Shape;2134;p41"/>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35" name="Google Shape;2135;p41"/>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36" name="Google Shape;2136;p41"/>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37" name="Google Shape;2137;p41"/>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38" name="Google Shape;2138;p41"/>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39" name="Google Shape;2139;p41"/>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0" name="Google Shape;2140;p41"/>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1" name="Google Shape;2141;p41"/>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2" name="Google Shape;2142;p41"/>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43" name="Google Shape;2143;p41"/>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4" name="Google Shape;2144;p41"/>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45" name="Google Shape;2145;p41"/>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6" name="Google Shape;2146;p41"/>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7" name="Google Shape;2147;p41"/>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48" name="Google Shape;2148;p41"/>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9" name="Google Shape;2149;p41"/>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50" name="Google Shape;2150;p41"/>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51" name="Google Shape;2151;p41"/>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2" name="Google Shape;2152;p41"/>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3" name="Google Shape;2153;p41"/>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54" name="Google Shape;2154;p41"/>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5" name="Google Shape;2155;p41"/>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6" name="Google Shape;2156;p41"/>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7" name="Google Shape;2157;p41"/>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58" name="Google Shape;2158;p41"/>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9" name="Google Shape;2159;p41"/>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60" name="Google Shape;2160;p41"/>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61" name="Google Shape;2161;p41"/>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62" name="Google Shape;2162;p41"/>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63" name="Google Shape;2163;p41"/>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64" name="Google Shape;2164;p41"/>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65" name="Google Shape;2165;p41"/>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66" name="Google Shape;2166;p41"/>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67" name="Google Shape;2167;p41"/>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68" name="Google Shape;2168;p41"/>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69" name="Google Shape;2169;p41"/>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70" name="Google Shape;2170;p41"/>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71" name="Google Shape;2171;p41"/>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72" name="Google Shape;2172;p41"/>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73" name="Google Shape;2173;p41"/>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74" name="Google Shape;2174;p41"/>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75" name="Google Shape;2175;p41"/>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76" name="Google Shape;2176;p41"/>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77" name="Google Shape;2177;p41"/>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78" name="Google Shape;2178;p41"/>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79" name="Google Shape;2179;p41"/>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80" name="Google Shape;2180;p41"/>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81" name="Google Shape;2181;p41"/>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82" name="Google Shape;2182;p41"/>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83" name="Google Shape;2183;p41"/>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84" name="Google Shape;2184;p41"/>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85" name="Google Shape;2185;p41"/>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86" name="Google Shape;2186;p41"/>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87" name="Google Shape;2187;p41"/>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88" name="Google Shape;2188;p41"/>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89" name="Google Shape;2189;p41"/>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90" name="Google Shape;2190;p41"/>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91" name="Google Shape;2191;p41"/>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92" name="Google Shape;2192;p41"/>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93" name="Google Shape;2193;p41"/>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94" name="Google Shape;2194;p41"/>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95" name="Google Shape;2195;p41"/>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96" name="Google Shape;2196;p41"/>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197" name="Google Shape;2197;p41"/>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98" name="Google Shape;2198;p41"/>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99" name="Google Shape;2199;p41"/>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200" name="Google Shape;2200;p41"/>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201" name="Google Shape;2201;p41"/>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202" name="Google Shape;2202;p41"/>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203" name="Google Shape;2203;p41"/>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204" name="Google Shape;2204;p41"/>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205" name="Google Shape;2205;p41"/>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206" name="Google Shape;2206;p41"/>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207" name="Google Shape;2207;p41"/>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208" name="Google Shape;2208;p41"/>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209" name="Google Shape;2209;p41"/>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210" name="Google Shape;2210;p41"/>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1" name="Google Shape;2211;p41"/>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2" name="Google Shape;2212;p41"/>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3" name="Google Shape;2213;p41"/>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214" name="Google Shape;2214;p41"/>
          <p:cNvGrpSpPr/>
          <p:nvPr/>
        </p:nvGrpSpPr>
        <p:grpSpPr>
          <a:xfrm>
            <a:off x="7620000" y="228600"/>
            <a:ext cx="1066800" cy="838200"/>
            <a:chOff x="0" y="0"/>
            <a:chExt cx="672" cy="528"/>
          </a:xfrm>
        </p:grpSpPr>
        <p:sp>
          <p:nvSpPr>
            <p:cNvPr id="2215" name="Google Shape;2215;p41"/>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6" name="Google Shape;2216;p41"/>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217" name="Google Shape;2217;p41"/>
            <p:cNvGrpSpPr/>
            <p:nvPr/>
          </p:nvGrpSpPr>
          <p:grpSpPr>
            <a:xfrm>
              <a:off x="35" y="75"/>
              <a:ext cx="566" cy="378"/>
              <a:chOff x="0" y="0"/>
              <a:chExt cx="566" cy="378"/>
            </a:xfrm>
          </p:grpSpPr>
          <p:sp>
            <p:nvSpPr>
              <p:cNvPr id="2218" name="Google Shape;2218;p41"/>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9" name="Google Shape;2219;p41"/>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0" name="Google Shape;2220;p41"/>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1" name="Google Shape;2221;p41"/>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2" name="Google Shape;2222;p41"/>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3" name="Google Shape;2223;p41"/>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224" name="Google Shape;2224;p41"/>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5" name="Google Shape;2225;p41"/>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6" name="Google Shape;2226;p41"/>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7" name="Google Shape;2227;p41"/>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228" name="Google Shape;2228;p41"/>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2229" name="Google Shape;2229;p41"/>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1" i="0" u="none">
                <a:solidFill>
                  <a:schemeClr val="dk1"/>
                </a:solidFill>
                <a:latin typeface="Times New Roman"/>
                <a:ea typeface="Times New Roman"/>
                <a:cs typeface="Times New Roman"/>
                <a:sym typeface="Times New Roman"/>
              </a:rPr>
              <a:t>Normalized Quantized values: </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The quantization process selects the quantization value from the </a:t>
            </a:r>
            <a:r>
              <a:rPr lang="en-US" sz="2800" b="1" i="1" u="none">
                <a:solidFill>
                  <a:srgbClr val="FF0000"/>
                </a:solidFill>
                <a:latin typeface="Times New Roman"/>
                <a:ea typeface="Times New Roman"/>
                <a:cs typeface="Times New Roman"/>
                <a:sym typeface="Times New Roman"/>
              </a:rPr>
              <a:t>middle of each zone</a:t>
            </a:r>
            <a:r>
              <a:rPr lang="en-US" sz="2800" b="0" i="0" u="none">
                <a:solidFill>
                  <a:schemeClr val="dk1"/>
                </a:solidFill>
                <a:latin typeface="Times New Roman"/>
                <a:ea typeface="Times New Roman"/>
                <a:cs typeface="Times New Roman"/>
                <a:sym typeface="Times New Roman"/>
              </a:rPr>
              <a:t>. This means that the normalized quantized values (second row) are different from the normalized amplitudes. </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(1). -6.1 = -Δ -2 Δ = - 3Δ = -3*5= -15</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Middle of zone = (-15/2) = -7.5</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 = -7.5/ Δ = -1.5 </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  ……..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3"/>
        <p:cNvGrpSpPr/>
        <p:nvPr/>
      </p:nvGrpSpPr>
      <p:grpSpPr>
        <a:xfrm>
          <a:off x="0" y="0"/>
          <a:ext cx="0" cy="0"/>
          <a:chOff x="0" y="0"/>
          <a:chExt cx="0" cy="0"/>
        </a:xfrm>
      </p:grpSpPr>
      <p:sp>
        <p:nvSpPr>
          <p:cNvPr id="2234" name="Google Shape;2234;p42"/>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18</a:t>
            </a:fld>
            <a:endParaRPr/>
          </a:p>
        </p:txBody>
      </p:sp>
      <p:grpSp>
        <p:nvGrpSpPr>
          <p:cNvPr id="2235" name="Google Shape;2235;p42"/>
          <p:cNvGrpSpPr/>
          <p:nvPr/>
        </p:nvGrpSpPr>
        <p:grpSpPr>
          <a:xfrm>
            <a:off x="0" y="68262"/>
            <a:ext cx="457200" cy="6715125"/>
            <a:chOff x="0" y="0"/>
            <a:chExt cx="288" cy="4230"/>
          </a:xfrm>
        </p:grpSpPr>
        <p:cxnSp>
          <p:nvCxnSpPr>
            <p:cNvPr id="2236" name="Google Shape;2236;p42"/>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37" name="Google Shape;2237;p42"/>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38" name="Google Shape;2238;p42"/>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39" name="Google Shape;2239;p42"/>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40" name="Google Shape;2240;p42"/>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1" name="Google Shape;2241;p42"/>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42" name="Google Shape;2242;p42"/>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3" name="Google Shape;2243;p42"/>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44" name="Google Shape;2244;p42"/>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45" name="Google Shape;2245;p42"/>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46" name="Google Shape;2246;p42"/>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7" name="Google Shape;2247;p42"/>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8" name="Google Shape;2248;p42"/>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9" name="Google Shape;2249;p42"/>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50" name="Google Shape;2250;p42"/>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51" name="Google Shape;2251;p42"/>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52" name="Google Shape;2252;p42"/>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53" name="Google Shape;2253;p42"/>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54" name="Google Shape;2254;p42"/>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55" name="Google Shape;2255;p42"/>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56" name="Google Shape;2256;p42"/>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57" name="Google Shape;2257;p42"/>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58" name="Google Shape;2258;p42"/>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59" name="Google Shape;2259;p42"/>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60" name="Google Shape;2260;p42"/>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61" name="Google Shape;2261;p42"/>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62" name="Google Shape;2262;p42"/>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3" name="Google Shape;2263;p42"/>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4" name="Google Shape;2264;p42"/>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5" name="Google Shape;2265;p42"/>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6" name="Google Shape;2266;p42"/>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67" name="Google Shape;2267;p42"/>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8" name="Google Shape;2268;p42"/>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69" name="Google Shape;2269;p42"/>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70" name="Google Shape;2270;p42"/>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71" name="Google Shape;2271;p42"/>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72" name="Google Shape;2272;p42"/>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73" name="Google Shape;2273;p42"/>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74" name="Google Shape;2274;p42"/>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75" name="Google Shape;2275;p42"/>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76" name="Google Shape;2276;p42"/>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77" name="Google Shape;2277;p42"/>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78" name="Google Shape;2278;p42"/>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79" name="Google Shape;2279;p42"/>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80" name="Google Shape;2280;p42"/>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81" name="Google Shape;2281;p42"/>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82" name="Google Shape;2282;p42"/>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83" name="Google Shape;2283;p42"/>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84" name="Google Shape;2284;p42"/>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85" name="Google Shape;2285;p42"/>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86" name="Google Shape;2286;p42"/>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87" name="Google Shape;2287;p42"/>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88" name="Google Shape;2288;p42"/>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89" name="Google Shape;2289;p42"/>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90" name="Google Shape;2290;p42"/>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1" name="Google Shape;2291;p42"/>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92" name="Google Shape;2292;p42"/>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93" name="Google Shape;2293;p42"/>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94" name="Google Shape;2294;p42"/>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5" name="Google Shape;2295;p42"/>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6" name="Google Shape;2296;p42"/>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7" name="Google Shape;2297;p42"/>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8" name="Google Shape;2298;p42"/>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99" name="Google Shape;2299;p42"/>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00" name="Google Shape;2300;p42"/>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01" name="Google Shape;2301;p42"/>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02" name="Google Shape;2302;p42"/>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03" name="Google Shape;2303;p42"/>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04" name="Google Shape;2304;p42"/>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05" name="Google Shape;2305;p42"/>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06" name="Google Shape;2306;p42"/>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07" name="Google Shape;2307;p42"/>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08" name="Google Shape;2308;p42"/>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09" name="Google Shape;2309;p42"/>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10" name="Google Shape;2310;p42"/>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11" name="Google Shape;2311;p42"/>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12" name="Google Shape;2312;p42"/>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13" name="Google Shape;2313;p42"/>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14" name="Google Shape;2314;p42"/>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15" name="Google Shape;2315;p42"/>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16" name="Google Shape;2316;p42"/>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17" name="Google Shape;2317;p42"/>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18" name="Google Shape;2318;p42"/>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19" name="Google Shape;2319;p42"/>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20" name="Google Shape;2320;p42"/>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21" name="Google Shape;2321;p42"/>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22" name="Google Shape;2322;p42"/>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23" name="Google Shape;2323;p42"/>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324" name="Google Shape;2324;p42"/>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25" name="Google Shape;2325;p42"/>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326" name="Google Shape;2326;p42"/>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327" name="Google Shape;2327;p42"/>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28" name="Google Shape;2328;p42"/>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329" name="Google Shape;2329;p42"/>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30" name="Google Shape;2330;p42"/>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331" name="Google Shape;2331;p42"/>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32" name="Google Shape;2332;p42"/>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33" name="Google Shape;2333;p42"/>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334" name="Google Shape;2334;p42"/>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35" name="Google Shape;2335;p42"/>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36" name="Google Shape;2336;p42"/>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37" name="Google Shape;2337;p42"/>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338" name="Google Shape;2338;p42"/>
          <p:cNvGrpSpPr/>
          <p:nvPr/>
        </p:nvGrpSpPr>
        <p:grpSpPr>
          <a:xfrm>
            <a:off x="7620000" y="228600"/>
            <a:ext cx="1066800" cy="838200"/>
            <a:chOff x="0" y="0"/>
            <a:chExt cx="672" cy="528"/>
          </a:xfrm>
        </p:grpSpPr>
        <p:sp>
          <p:nvSpPr>
            <p:cNvPr id="2339" name="Google Shape;2339;p42"/>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0" name="Google Shape;2340;p42"/>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341" name="Google Shape;2341;p42"/>
            <p:cNvGrpSpPr/>
            <p:nvPr/>
          </p:nvGrpSpPr>
          <p:grpSpPr>
            <a:xfrm>
              <a:off x="35" y="75"/>
              <a:ext cx="566" cy="378"/>
              <a:chOff x="0" y="0"/>
              <a:chExt cx="566" cy="378"/>
            </a:xfrm>
          </p:grpSpPr>
          <p:sp>
            <p:nvSpPr>
              <p:cNvPr id="2342" name="Google Shape;2342;p42"/>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3" name="Google Shape;2343;p42"/>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4" name="Google Shape;2344;p42"/>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5" name="Google Shape;2345;p42"/>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6" name="Google Shape;2346;p42"/>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7" name="Google Shape;2347;p42"/>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348" name="Google Shape;2348;p42"/>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9" name="Google Shape;2349;p42"/>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50" name="Google Shape;2350;p42"/>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51" name="Google Shape;2351;p42"/>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352" name="Google Shape;2352;p42"/>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2353" name="Google Shape;2353;p42"/>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1" i="0" u="none" dirty="0">
                <a:solidFill>
                  <a:schemeClr val="dk1"/>
                </a:solidFill>
                <a:latin typeface="Times New Roman"/>
                <a:ea typeface="Times New Roman"/>
                <a:cs typeface="Times New Roman"/>
                <a:sym typeface="Times New Roman"/>
              </a:rPr>
              <a:t>Normalized Error: </a:t>
            </a:r>
            <a:r>
              <a:rPr lang="en-US" sz="2800" b="0" i="0" u="none" dirty="0">
                <a:solidFill>
                  <a:schemeClr val="dk1"/>
                </a:solidFill>
                <a:latin typeface="Times New Roman"/>
                <a:ea typeface="Times New Roman"/>
                <a:cs typeface="Times New Roman"/>
                <a:sym typeface="Times New Roman"/>
              </a:rPr>
              <a:t>The difference between </a:t>
            </a:r>
            <a:r>
              <a:rPr lang="en-US" sz="2800" b="0" i="0" u="none" dirty="0" smtClean="0">
                <a:solidFill>
                  <a:schemeClr val="dk1"/>
                </a:solidFill>
                <a:latin typeface="Times New Roman"/>
                <a:ea typeface="Times New Roman"/>
                <a:cs typeface="Times New Roman"/>
                <a:sym typeface="Times New Roman"/>
              </a:rPr>
              <a:t>normalized</a:t>
            </a:r>
          </a:p>
          <a:p>
            <a:pPr marL="39687" lvl="0" indent="0" algn="just">
              <a:spcBef>
                <a:spcPts val="0"/>
              </a:spcBef>
              <a:buSzPts val="2800"/>
              <a:buNone/>
            </a:pPr>
            <a:r>
              <a:rPr lang="en-US" dirty="0" smtClean="0">
                <a:latin typeface="Times New Roman"/>
                <a:ea typeface="Times New Roman"/>
                <a:cs typeface="Times New Roman"/>
                <a:sym typeface="Times New Roman"/>
              </a:rPr>
              <a:t>Quantized </a:t>
            </a:r>
            <a:r>
              <a:rPr lang="en-US" sz="2800" b="0" i="0" u="none" dirty="0" smtClean="0">
                <a:solidFill>
                  <a:schemeClr val="dk1"/>
                </a:solidFill>
                <a:latin typeface="Times New Roman"/>
                <a:ea typeface="Times New Roman"/>
                <a:cs typeface="Times New Roman"/>
                <a:sym typeface="Times New Roman"/>
              </a:rPr>
              <a:t>values </a:t>
            </a:r>
            <a:r>
              <a:rPr lang="en-US" sz="2800" b="0" i="0" u="none" dirty="0">
                <a:solidFill>
                  <a:schemeClr val="dk1"/>
                </a:solidFill>
                <a:latin typeface="Times New Roman"/>
                <a:ea typeface="Times New Roman"/>
                <a:cs typeface="Times New Roman"/>
                <a:sym typeface="Times New Roman"/>
              </a:rPr>
              <a:t>(2</a:t>
            </a:r>
            <a:r>
              <a:rPr lang="en-US" sz="2800" b="0" i="0" u="none" baseline="30000" dirty="0">
                <a:solidFill>
                  <a:schemeClr val="dk1"/>
                </a:solidFill>
                <a:latin typeface="Times New Roman"/>
                <a:ea typeface="Times New Roman"/>
                <a:cs typeface="Times New Roman"/>
                <a:sym typeface="Times New Roman"/>
              </a:rPr>
              <a:t>nd</a:t>
            </a:r>
            <a:r>
              <a:rPr lang="en-US" sz="2800" b="0" i="0" u="none" dirty="0">
                <a:solidFill>
                  <a:schemeClr val="dk1"/>
                </a:solidFill>
                <a:latin typeface="Times New Roman"/>
                <a:ea typeface="Times New Roman"/>
                <a:cs typeface="Times New Roman"/>
                <a:sym typeface="Times New Roman"/>
              </a:rPr>
              <a:t> row) and </a:t>
            </a:r>
            <a:r>
              <a:rPr lang="en-US" dirty="0">
                <a:latin typeface="Times New Roman"/>
                <a:ea typeface="Times New Roman"/>
                <a:cs typeface="Times New Roman"/>
                <a:sym typeface="Times New Roman"/>
              </a:rPr>
              <a:t>normalized PAM </a:t>
            </a:r>
            <a:r>
              <a:rPr lang="en-US" sz="2800" b="0" i="0" u="none" dirty="0" smtClean="0">
                <a:solidFill>
                  <a:schemeClr val="dk1"/>
                </a:solidFill>
                <a:latin typeface="Times New Roman"/>
                <a:ea typeface="Times New Roman"/>
                <a:cs typeface="Times New Roman"/>
                <a:sym typeface="Times New Roman"/>
              </a:rPr>
              <a:t>values </a:t>
            </a:r>
            <a:r>
              <a:rPr lang="en-US" sz="2800" b="0" i="0" u="none" dirty="0">
                <a:solidFill>
                  <a:schemeClr val="dk1"/>
                </a:solidFill>
                <a:latin typeface="Times New Roman"/>
                <a:ea typeface="Times New Roman"/>
                <a:cs typeface="Times New Roman"/>
                <a:sym typeface="Times New Roman"/>
              </a:rPr>
              <a:t>(1</a:t>
            </a:r>
            <a:r>
              <a:rPr lang="en-US" sz="2800" b="0" i="0" u="none" baseline="30000" dirty="0">
                <a:solidFill>
                  <a:schemeClr val="dk1"/>
                </a:solidFill>
                <a:latin typeface="Times New Roman"/>
                <a:ea typeface="Times New Roman"/>
                <a:cs typeface="Times New Roman"/>
                <a:sym typeface="Times New Roman"/>
              </a:rPr>
              <a:t>st</a:t>
            </a:r>
            <a:r>
              <a:rPr lang="en-US" sz="2800" b="0" i="0" u="none" dirty="0">
                <a:solidFill>
                  <a:schemeClr val="dk1"/>
                </a:solidFill>
                <a:latin typeface="Times New Roman"/>
                <a:ea typeface="Times New Roman"/>
                <a:cs typeface="Times New Roman"/>
                <a:sym typeface="Times New Roman"/>
              </a:rPr>
              <a:t> row) is called the </a:t>
            </a:r>
            <a:r>
              <a:rPr lang="en-US" sz="2800" b="0" i="1" u="none" dirty="0">
                <a:solidFill>
                  <a:schemeClr val="dk1"/>
                </a:solidFill>
                <a:latin typeface="Times New Roman"/>
                <a:ea typeface="Times New Roman"/>
                <a:cs typeface="Times New Roman"/>
                <a:sym typeface="Times New Roman"/>
              </a:rPr>
              <a:t>normalized error </a:t>
            </a:r>
            <a:r>
              <a:rPr lang="en-US" sz="2800" b="0" i="0" u="none" dirty="0">
                <a:solidFill>
                  <a:schemeClr val="dk1"/>
                </a:solidFill>
                <a:latin typeface="Times New Roman"/>
                <a:ea typeface="Times New Roman"/>
                <a:cs typeface="Times New Roman"/>
                <a:sym typeface="Times New Roman"/>
              </a:rPr>
              <a:t>(3</a:t>
            </a:r>
            <a:r>
              <a:rPr lang="en-US" sz="2800" b="0" i="0" u="none" baseline="30000" dirty="0">
                <a:solidFill>
                  <a:schemeClr val="dk1"/>
                </a:solidFill>
                <a:latin typeface="Times New Roman"/>
                <a:ea typeface="Times New Roman"/>
                <a:cs typeface="Times New Roman"/>
                <a:sym typeface="Times New Roman"/>
              </a:rPr>
              <a:t>rd</a:t>
            </a:r>
            <a:r>
              <a:rPr lang="en-US" sz="2800" b="0" i="0" u="none" dirty="0">
                <a:solidFill>
                  <a:schemeClr val="dk1"/>
                </a:solidFill>
                <a:latin typeface="Times New Roman"/>
                <a:ea typeface="Times New Roman"/>
                <a:cs typeface="Times New Roman"/>
                <a:sym typeface="Times New Roman"/>
              </a:rPr>
              <a:t> row).</a:t>
            </a:r>
            <a:endParaRPr dirty="0"/>
          </a:p>
          <a:p>
            <a:pPr marL="39687" lvl="0" indent="0" algn="just" rtl="0">
              <a:lnSpc>
                <a:spcPct val="100000"/>
              </a:lnSpc>
              <a:spcBef>
                <a:spcPts val="600"/>
              </a:spcBef>
              <a:spcAft>
                <a:spcPts val="0"/>
              </a:spcAft>
              <a:buSzPts val="2800"/>
              <a:buNone/>
            </a:pPr>
            <a:r>
              <a:rPr lang="en-US" sz="2800" b="0" i="0" u="none" dirty="0">
                <a:solidFill>
                  <a:schemeClr val="dk1"/>
                </a:solidFill>
                <a:latin typeface="Times New Roman"/>
                <a:ea typeface="Times New Roman"/>
                <a:cs typeface="Times New Roman"/>
                <a:sym typeface="Times New Roman"/>
              </a:rPr>
              <a:t>         = - 1.5 – (-1.22)= - 0.28, ……, …. ,  ……</a:t>
            </a:r>
            <a:endParaRPr dirty="0"/>
          </a:p>
          <a:p>
            <a:pPr marL="731837" lvl="1" indent="-342899" algn="just" rtl="0">
              <a:lnSpc>
                <a:spcPct val="100000"/>
              </a:lnSpc>
              <a:spcBef>
                <a:spcPts val="600"/>
              </a:spcBef>
              <a:spcAft>
                <a:spcPts val="0"/>
              </a:spcAft>
              <a:buClr>
                <a:srgbClr val="003366"/>
              </a:buClr>
              <a:buSzPts val="2400"/>
              <a:buFont typeface="Noto Sans Symbols"/>
              <a:buChar char="❖"/>
            </a:pPr>
            <a:r>
              <a:rPr lang="en-US" sz="2400" b="0" i="0" u="none" dirty="0">
                <a:solidFill>
                  <a:schemeClr val="dk1"/>
                </a:solidFill>
                <a:latin typeface="Times New Roman"/>
                <a:ea typeface="Times New Roman"/>
                <a:cs typeface="Times New Roman"/>
                <a:sym typeface="Times New Roman"/>
              </a:rPr>
              <a:t>The value of the error for any sample is less than Δ/2. in other words, we have </a:t>
            </a:r>
            <a:r>
              <a:rPr lang="en-US" sz="2400" b="1" i="1" u="none" dirty="0">
                <a:solidFill>
                  <a:srgbClr val="FF0000"/>
                </a:solidFill>
                <a:latin typeface="Times New Roman"/>
                <a:ea typeface="Times New Roman"/>
                <a:cs typeface="Times New Roman"/>
                <a:sym typeface="Times New Roman"/>
              </a:rPr>
              <a:t>– Δ/2 ≤ error  ≤ +Δ/2.</a:t>
            </a:r>
            <a:endParaRPr dirty="0"/>
          </a:p>
          <a:p>
            <a:pPr marL="39687" lvl="0" indent="0" algn="just" rtl="0">
              <a:lnSpc>
                <a:spcPct val="100000"/>
              </a:lnSpc>
              <a:spcBef>
                <a:spcPts val="600"/>
              </a:spcBef>
              <a:spcAft>
                <a:spcPts val="0"/>
              </a:spcAft>
              <a:buSzPts val="2800"/>
              <a:buNone/>
            </a:pPr>
            <a:r>
              <a:rPr lang="en-US" sz="2800" b="1" i="0" u="none" dirty="0">
                <a:solidFill>
                  <a:schemeClr val="dk1"/>
                </a:solidFill>
                <a:latin typeface="Times New Roman"/>
                <a:ea typeface="Times New Roman"/>
                <a:cs typeface="Times New Roman"/>
                <a:sym typeface="Times New Roman"/>
              </a:rPr>
              <a:t>Quantization code: </a:t>
            </a:r>
            <a:r>
              <a:rPr lang="en-US" sz="2800" b="0" i="0" u="none" dirty="0">
                <a:solidFill>
                  <a:schemeClr val="dk1"/>
                </a:solidFill>
                <a:latin typeface="Times New Roman"/>
                <a:ea typeface="Times New Roman"/>
                <a:cs typeface="Times New Roman"/>
                <a:sym typeface="Times New Roman"/>
              </a:rPr>
              <a:t>The fourth row is the quantization code for each sample based on the quantization levels at the left of the graph.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7"/>
        <p:cNvGrpSpPr/>
        <p:nvPr/>
      </p:nvGrpSpPr>
      <p:grpSpPr>
        <a:xfrm>
          <a:off x="0" y="0"/>
          <a:ext cx="0" cy="0"/>
          <a:chOff x="0" y="0"/>
          <a:chExt cx="0" cy="0"/>
        </a:xfrm>
      </p:grpSpPr>
      <p:sp>
        <p:nvSpPr>
          <p:cNvPr id="2358" name="Google Shape;2358;p43"/>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19</a:t>
            </a:fld>
            <a:endParaRPr/>
          </a:p>
        </p:txBody>
      </p:sp>
      <p:grpSp>
        <p:nvGrpSpPr>
          <p:cNvPr id="2359" name="Google Shape;2359;p43"/>
          <p:cNvGrpSpPr/>
          <p:nvPr/>
        </p:nvGrpSpPr>
        <p:grpSpPr>
          <a:xfrm>
            <a:off x="0" y="68262"/>
            <a:ext cx="457200" cy="6715125"/>
            <a:chOff x="0" y="0"/>
            <a:chExt cx="288" cy="4230"/>
          </a:xfrm>
        </p:grpSpPr>
        <p:cxnSp>
          <p:nvCxnSpPr>
            <p:cNvPr id="2360" name="Google Shape;2360;p43"/>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61" name="Google Shape;2361;p43"/>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62" name="Google Shape;2362;p43"/>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63" name="Google Shape;2363;p43"/>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64" name="Google Shape;2364;p43"/>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65" name="Google Shape;2365;p43"/>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66" name="Google Shape;2366;p43"/>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67" name="Google Shape;2367;p43"/>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68" name="Google Shape;2368;p43"/>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69" name="Google Shape;2369;p43"/>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70" name="Google Shape;2370;p43"/>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71" name="Google Shape;2371;p43"/>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72" name="Google Shape;2372;p43"/>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73" name="Google Shape;2373;p43"/>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74" name="Google Shape;2374;p43"/>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75" name="Google Shape;2375;p43"/>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76" name="Google Shape;2376;p43"/>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77" name="Google Shape;2377;p43"/>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78" name="Google Shape;2378;p43"/>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79" name="Google Shape;2379;p43"/>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80" name="Google Shape;2380;p43"/>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1" name="Google Shape;2381;p43"/>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82" name="Google Shape;2382;p43"/>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3" name="Google Shape;2383;p43"/>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84" name="Google Shape;2384;p43"/>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85" name="Google Shape;2385;p43"/>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86" name="Google Shape;2386;p43"/>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7" name="Google Shape;2387;p43"/>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8" name="Google Shape;2388;p43"/>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9" name="Google Shape;2389;p43"/>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90" name="Google Shape;2390;p43"/>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91" name="Google Shape;2391;p43"/>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92" name="Google Shape;2392;p43"/>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93" name="Google Shape;2393;p43"/>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94" name="Google Shape;2394;p43"/>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95" name="Google Shape;2395;p43"/>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96" name="Google Shape;2396;p43"/>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97" name="Google Shape;2397;p43"/>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98" name="Google Shape;2398;p43"/>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99" name="Google Shape;2399;p43"/>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0" name="Google Shape;2400;p43"/>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1" name="Google Shape;2401;p43"/>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02" name="Google Shape;2402;p43"/>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3" name="Google Shape;2403;p43"/>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4" name="Google Shape;2404;p43"/>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5" name="Google Shape;2405;p43"/>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06" name="Google Shape;2406;p43"/>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7" name="Google Shape;2407;p43"/>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08" name="Google Shape;2408;p43"/>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09" name="Google Shape;2409;p43"/>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10" name="Google Shape;2410;p43"/>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11" name="Google Shape;2411;p43"/>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12" name="Google Shape;2412;p43"/>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13" name="Google Shape;2413;p43"/>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14" name="Google Shape;2414;p43"/>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15" name="Google Shape;2415;p43"/>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16" name="Google Shape;2416;p43"/>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17" name="Google Shape;2417;p43"/>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18" name="Google Shape;2418;p43"/>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19" name="Google Shape;2419;p43"/>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20" name="Google Shape;2420;p43"/>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21" name="Google Shape;2421;p43"/>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22" name="Google Shape;2422;p43"/>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23" name="Google Shape;2423;p43"/>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24" name="Google Shape;2424;p43"/>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25" name="Google Shape;2425;p43"/>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26" name="Google Shape;2426;p43"/>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27" name="Google Shape;2427;p43"/>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28" name="Google Shape;2428;p43"/>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29" name="Google Shape;2429;p43"/>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0" name="Google Shape;2430;p43"/>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31" name="Google Shape;2431;p43"/>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32" name="Google Shape;2432;p43"/>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3" name="Google Shape;2433;p43"/>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4" name="Google Shape;2434;p43"/>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5" name="Google Shape;2435;p43"/>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36" name="Google Shape;2436;p43"/>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7" name="Google Shape;2437;p43"/>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8" name="Google Shape;2438;p43"/>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39" name="Google Shape;2439;p43"/>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40" name="Google Shape;2440;p43"/>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41" name="Google Shape;2441;p43"/>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42" name="Google Shape;2442;p43"/>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43" name="Google Shape;2443;p43"/>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44" name="Google Shape;2444;p43"/>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45" name="Google Shape;2445;p43"/>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46" name="Google Shape;2446;p43"/>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47" name="Google Shape;2447;p43"/>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448" name="Google Shape;2448;p43"/>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49" name="Google Shape;2449;p43"/>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450" name="Google Shape;2450;p43"/>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451" name="Google Shape;2451;p43"/>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52" name="Google Shape;2452;p43"/>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453" name="Google Shape;2453;p43"/>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54" name="Google Shape;2454;p43"/>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455" name="Google Shape;2455;p43"/>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56" name="Google Shape;2456;p43"/>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57" name="Google Shape;2457;p43"/>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458" name="Google Shape;2458;p43"/>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59" name="Google Shape;2459;p43"/>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0" name="Google Shape;2460;p43"/>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1" name="Google Shape;2461;p43"/>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462" name="Google Shape;2462;p43"/>
          <p:cNvGrpSpPr/>
          <p:nvPr/>
        </p:nvGrpSpPr>
        <p:grpSpPr>
          <a:xfrm>
            <a:off x="7620000" y="228600"/>
            <a:ext cx="1066800" cy="838200"/>
            <a:chOff x="0" y="0"/>
            <a:chExt cx="672" cy="528"/>
          </a:xfrm>
        </p:grpSpPr>
        <p:sp>
          <p:nvSpPr>
            <p:cNvPr id="2463" name="Google Shape;2463;p43"/>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4" name="Google Shape;2464;p43"/>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465" name="Google Shape;2465;p43"/>
            <p:cNvGrpSpPr/>
            <p:nvPr/>
          </p:nvGrpSpPr>
          <p:grpSpPr>
            <a:xfrm>
              <a:off x="35" y="75"/>
              <a:ext cx="566" cy="378"/>
              <a:chOff x="0" y="0"/>
              <a:chExt cx="566" cy="378"/>
            </a:xfrm>
          </p:grpSpPr>
          <p:sp>
            <p:nvSpPr>
              <p:cNvPr id="2466" name="Google Shape;2466;p43"/>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7" name="Google Shape;2467;p43"/>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8" name="Google Shape;2468;p43"/>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9" name="Google Shape;2469;p43"/>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70" name="Google Shape;2470;p43"/>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71" name="Google Shape;2471;p43"/>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472" name="Google Shape;2472;p43"/>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73" name="Google Shape;2473;p43"/>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74" name="Google Shape;2474;p43"/>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75" name="Google Shape;2475;p43"/>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476" name="Google Shape;2476;p43"/>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2477" name="Google Shape;2477;p43"/>
          <p:cNvSpPr txBox="1">
            <a:spLocks noGrp="1"/>
          </p:cNvSpPr>
          <p:nvPr>
            <p:ph type="body" idx="1"/>
          </p:nvPr>
        </p:nvSpPr>
        <p:spPr>
          <a:xfrm>
            <a:off x="457200" y="14478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400"/>
              <a:buNone/>
            </a:pPr>
            <a:r>
              <a:rPr lang="en-US" sz="2400" b="1" i="0" u="none" dirty="0">
                <a:solidFill>
                  <a:schemeClr val="dk1"/>
                </a:solidFill>
                <a:latin typeface="Times New Roman"/>
                <a:ea typeface="Times New Roman"/>
                <a:cs typeface="Times New Roman"/>
                <a:sym typeface="Times New Roman"/>
              </a:rPr>
              <a:t>Encoded words: </a:t>
            </a:r>
            <a:r>
              <a:rPr lang="en-US" sz="2400" b="0" i="0" u="none" dirty="0">
                <a:solidFill>
                  <a:schemeClr val="dk1"/>
                </a:solidFill>
                <a:latin typeface="Times New Roman"/>
                <a:ea typeface="Times New Roman"/>
                <a:cs typeface="Times New Roman"/>
                <a:sym typeface="Times New Roman"/>
              </a:rPr>
              <a:t>The encoded words (fifth row) are the final products of the conversion. </a:t>
            </a:r>
            <a:r>
              <a:rPr lang="en-US" sz="2500" b="0" i="0" u="none" dirty="0">
                <a:solidFill>
                  <a:schemeClr val="dk1"/>
                </a:solidFill>
                <a:latin typeface="Times New Roman"/>
                <a:ea typeface="Times New Roman"/>
                <a:cs typeface="Times New Roman"/>
                <a:sym typeface="Times New Roman"/>
              </a:rPr>
              <a:t>After each sample is quantized and the number of bits per sample is decided, each sample can be changed to an </a:t>
            </a:r>
            <a:r>
              <a:rPr lang="en-US" sz="2500" b="0" i="0" u="none" dirty="0" err="1">
                <a:solidFill>
                  <a:schemeClr val="dk1"/>
                </a:solidFill>
                <a:latin typeface="Times New Roman"/>
                <a:ea typeface="Times New Roman"/>
                <a:cs typeface="Times New Roman"/>
                <a:sym typeface="Times New Roman"/>
              </a:rPr>
              <a:t>n</a:t>
            </a:r>
            <a:r>
              <a:rPr lang="en-US" sz="2500" b="0" i="0" u="none" baseline="-25000" dirty="0" err="1">
                <a:solidFill>
                  <a:schemeClr val="dk1"/>
                </a:solidFill>
                <a:latin typeface="Times New Roman"/>
                <a:ea typeface="Times New Roman"/>
                <a:cs typeface="Times New Roman"/>
                <a:sym typeface="Times New Roman"/>
              </a:rPr>
              <a:t>b</a:t>
            </a:r>
            <a:r>
              <a:rPr lang="en-US" sz="2500" b="0" i="0" u="none" dirty="0">
                <a:solidFill>
                  <a:schemeClr val="dk1"/>
                </a:solidFill>
                <a:latin typeface="Times New Roman"/>
                <a:ea typeface="Times New Roman"/>
                <a:cs typeface="Times New Roman"/>
                <a:sym typeface="Times New Roman"/>
              </a:rPr>
              <a:t>-bit code word. In Figure 4.26 the encoded words are shown in the last row. A quantization code of 2 is encoded as 010; 5 is encoded as 101; and so on. </a:t>
            </a:r>
            <a:endParaRPr dirty="0"/>
          </a:p>
          <a:p>
            <a:pPr marL="731837" lvl="1" indent="-285749" algn="just" rtl="0">
              <a:lnSpc>
                <a:spcPct val="100000"/>
              </a:lnSpc>
              <a:spcBef>
                <a:spcPts val="600"/>
              </a:spcBef>
              <a:spcAft>
                <a:spcPts val="0"/>
              </a:spcAft>
              <a:buClr>
                <a:srgbClr val="003366"/>
              </a:buClr>
              <a:buSzPts val="2400"/>
              <a:buFont typeface="Noto Sans Symbols"/>
              <a:buChar char="✔"/>
            </a:pPr>
            <a:r>
              <a:rPr lang="en-US" sz="2400" b="0" i="0" u="none" dirty="0">
                <a:solidFill>
                  <a:schemeClr val="dk1"/>
                </a:solidFill>
                <a:latin typeface="Times New Roman"/>
                <a:ea typeface="Times New Roman"/>
                <a:cs typeface="Times New Roman"/>
                <a:sym typeface="Times New Roman"/>
              </a:rPr>
              <a:t>Note that the number of bits for each sample is determined from the number of quantization levels. If the </a:t>
            </a:r>
            <a:r>
              <a:rPr lang="en-US" sz="2400" b="0" i="0" u="none" dirty="0">
                <a:solidFill>
                  <a:srgbClr val="C00000"/>
                </a:solidFill>
                <a:latin typeface="Times New Roman"/>
                <a:ea typeface="Times New Roman"/>
                <a:cs typeface="Times New Roman"/>
                <a:sym typeface="Times New Roman"/>
              </a:rPr>
              <a:t>number of quantization levels is L</a:t>
            </a:r>
            <a:r>
              <a:rPr lang="en-US" sz="2400" b="0" i="0" u="none" dirty="0">
                <a:solidFill>
                  <a:schemeClr val="dk1"/>
                </a:solidFill>
                <a:latin typeface="Times New Roman"/>
                <a:ea typeface="Times New Roman"/>
                <a:cs typeface="Times New Roman"/>
                <a:sym typeface="Times New Roman"/>
              </a:rPr>
              <a:t>, the number of bits is </a:t>
            </a:r>
            <a:r>
              <a:rPr lang="en-US" sz="2400" b="0" i="0" u="none" dirty="0" err="1">
                <a:solidFill>
                  <a:srgbClr val="C00000"/>
                </a:solidFill>
                <a:latin typeface="Times New Roman"/>
                <a:ea typeface="Times New Roman"/>
                <a:cs typeface="Times New Roman"/>
                <a:sym typeface="Times New Roman"/>
              </a:rPr>
              <a:t>n</a:t>
            </a:r>
            <a:r>
              <a:rPr lang="en-US" sz="2400" b="0" i="0" u="none" baseline="-25000" dirty="0" err="1">
                <a:solidFill>
                  <a:srgbClr val="C00000"/>
                </a:solidFill>
                <a:latin typeface="Times New Roman"/>
                <a:ea typeface="Times New Roman"/>
                <a:cs typeface="Times New Roman"/>
                <a:sym typeface="Times New Roman"/>
              </a:rPr>
              <a:t>b</a:t>
            </a:r>
            <a:r>
              <a:rPr lang="en-US" sz="2400" b="0" i="0" u="none" dirty="0">
                <a:solidFill>
                  <a:srgbClr val="C00000"/>
                </a:solidFill>
                <a:latin typeface="Times New Roman"/>
                <a:ea typeface="Times New Roman"/>
                <a:cs typeface="Times New Roman"/>
                <a:sym typeface="Times New Roman"/>
              </a:rPr>
              <a:t> =log</a:t>
            </a:r>
            <a:r>
              <a:rPr lang="en-US" sz="2400" b="0" i="0" u="none" baseline="-25000" dirty="0">
                <a:solidFill>
                  <a:srgbClr val="C00000"/>
                </a:solidFill>
                <a:latin typeface="Times New Roman"/>
                <a:ea typeface="Times New Roman"/>
                <a:cs typeface="Times New Roman"/>
                <a:sym typeface="Times New Roman"/>
              </a:rPr>
              <a:t>2</a:t>
            </a:r>
            <a:r>
              <a:rPr lang="en-US" sz="2400" b="0" i="0" u="none" dirty="0">
                <a:solidFill>
                  <a:srgbClr val="C00000"/>
                </a:solidFill>
                <a:latin typeface="Times New Roman"/>
                <a:ea typeface="Times New Roman"/>
                <a:cs typeface="Times New Roman"/>
                <a:sym typeface="Times New Roman"/>
              </a:rPr>
              <a:t> L</a:t>
            </a:r>
            <a:r>
              <a:rPr lang="en-US" sz="2400" b="0" i="0" u="none" dirty="0">
                <a:solidFill>
                  <a:schemeClr val="dk1"/>
                </a:solidFill>
                <a:latin typeface="Times New Roman"/>
                <a:ea typeface="Times New Roman"/>
                <a:cs typeface="Times New Roman"/>
                <a:sym typeface="Times New Roman"/>
              </a:rPr>
              <a:t>.</a:t>
            </a:r>
            <a:endParaRPr dirty="0"/>
          </a:p>
          <a:p>
            <a:pPr marL="39687" lvl="0" indent="-158750" algn="just" rtl="0">
              <a:lnSpc>
                <a:spcPct val="100000"/>
              </a:lnSpc>
              <a:spcBef>
                <a:spcPts val="600"/>
              </a:spcBef>
              <a:spcAft>
                <a:spcPts val="0"/>
              </a:spcAft>
              <a:buClr>
                <a:srgbClr val="003366"/>
              </a:buClr>
              <a:buSzPts val="2500"/>
              <a:buFont typeface="Noto Sans Symbols"/>
              <a:buChar char="❖"/>
            </a:pPr>
            <a:r>
              <a:rPr lang="en-US" sz="2500" b="0" i="0" u="none" dirty="0">
                <a:solidFill>
                  <a:schemeClr val="dk1"/>
                </a:solidFill>
                <a:latin typeface="Times New Roman"/>
                <a:ea typeface="Times New Roman"/>
                <a:cs typeface="Times New Roman"/>
                <a:sym typeface="Times New Roman"/>
              </a:rPr>
              <a:t>In our example L is 8 and </a:t>
            </a:r>
            <a:r>
              <a:rPr lang="en-US" sz="2500" b="0" i="0" u="none" dirty="0" err="1">
                <a:solidFill>
                  <a:schemeClr val="dk1"/>
                </a:solidFill>
                <a:latin typeface="Times New Roman"/>
                <a:ea typeface="Times New Roman"/>
                <a:cs typeface="Times New Roman"/>
                <a:sym typeface="Times New Roman"/>
              </a:rPr>
              <a:t>n</a:t>
            </a:r>
            <a:r>
              <a:rPr lang="en-US" sz="2500" b="0" i="0" u="none" baseline="-25000" dirty="0" err="1">
                <a:solidFill>
                  <a:schemeClr val="dk1"/>
                </a:solidFill>
                <a:latin typeface="Times New Roman"/>
                <a:ea typeface="Times New Roman"/>
                <a:cs typeface="Times New Roman"/>
                <a:sym typeface="Times New Roman"/>
              </a:rPr>
              <a:t>b</a:t>
            </a:r>
            <a:r>
              <a:rPr lang="en-US" sz="2500" b="0" i="0" u="none" dirty="0">
                <a:solidFill>
                  <a:schemeClr val="dk1"/>
                </a:solidFill>
                <a:latin typeface="Times New Roman"/>
                <a:ea typeface="Times New Roman"/>
                <a:cs typeface="Times New Roman"/>
                <a:sym typeface="Times New Roman"/>
              </a:rPr>
              <a:t> is therefore 3. The bit rate can be found from the formula</a:t>
            </a:r>
            <a:endParaRPr dirty="0"/>
          </a:p>
          <a:p>
            <a:pPr marL="39687" lvl="0" indent="-158750" algn="just" rtl="0">
              <a:lnSpc>
                <a:spcPct val="100000"/>
              </a:lnSpc>
              <a:spcBef>
                <a:spcPts val="600"/>
              </a:spcBef>
              <a:spcAft>
                <a:spcPts val="0"/>
              </a:spcAft>
              <a:buClr>
                <a:srgbClr val="003366"/>
              </a:buClr>
              <a:buSzPts val="2500"/>
              <a:buFont typeface="Noto Sans Symbols"/>
              <a:buChar char="❖"/>
            </a:pPr>
            <a:r>
              <a:rPr lang="en-US" sz="2500" b="0" i="0" u="none" dirty="0">
                <a:solidFill>
                  <a:schemeClr val="dk1"/>
                </a:solidFill>
                <a:latin typeface="Times New Roman"/>
                <a:ea typeface="Times New Roman"/>
                <a:cs typeface="Times New Roman"/>
                <a:sym typeface="Times New Roman"/>
              </a:rPr>
              <a:t>Bit rate = sampling rate x number of bits per sample = f</a:t>
            </a:r>
            <a:r>
              <a:rPr lang="en-US" sz="2500" b="0" i="0" u="none" baseline="-25000" dirty="0">
                <a:solidFill>
                  <a:schemeClr val="dk1"/>
                </a:solidFill>
                <a:latin typeface="Times New Roman"/>
                <a:ea typeface="Times New Roman"/>
                <a:cs typeface="Times New Roman"/>
                <a:sym typeface="Times New Roman"/>
              </a:rPr>
              <a:t>s</a:t>
            </a:r>
            <a:r>
              <a:rPr lang="en-US" sz="2500" b="0" i="0" u="none" dirty="0">
                <a:solidFill>
                  <a:schemeClr val="dk1"/>
                </a:solidFill>
                <a:latin typeface="Times New Roman"/>
                <a:ea typeface="Times New Roman"/>
                <a:cs typeface="Times New Roman"/>
                <a:sym typeface="Times New Roman"/>
              </a:rPr>
              <a:t> x </a:t>
            </a:r>
            <a:r>
              <a:rPr lang="en-US" sz="2500" b="0" i="0" u="none" dirty="0" err="1">
                <a:solidFill>
                  <a:schemeClr val="dk1"/>
                </a:solidFill>
                <a:latin typeface="Times New Roman"/>
                <a:ea typeface="Times New Roman"/>
                <a:cs typeface="Times New Roman"/>
                <a:sym typeface="Times New Roman"/>
              </a:rPr>
              <a:t>n</a:t>
            </a:r>
            <a:r>
              <a:rPr lang="en-US" sz="2500" b="0" i="0" u="none" baseline="-25000" dirty="0" err="1">
                <a:solidFill>
                  <a:schemeClr val="dk1"/>
                </a:solidFill>
                <a:latin typeface="Times New Roman"/>
                <a:ea typeface="Times New Roman"/>
                <a:cs typeface="Times New Roman"/>
                <a:sym typeface="Times New Roman"/>
              </a:rPr>
              <a:t>b</a:t>
            </a:r>
            <a:r>
              <a:rPr lang="en-US" sz="2500" b="0" i="0" u="none" dirty="0">
                <a:solidFill>
                  <a:schemeClr val="dk1"/>
                </a:solidFill>
                <a:latin typeface="Times New Roman"/>
                <a:ea typeface="Times New Roman"/>
                <a:cs typeface="Times New Roman"/>
                <a:sym typeface="Times New Roman"/>
              </a:rPr>
              <a:t> </a:t>
            </a:r>
            <a:endParaRPr dirty="0"/>
          </a:p>
          <a:p>
            <a:pPr marL="382588" lvl="0" indent="-184150" algn="l" rtl="0">
              <a:spcBef>
                <a:spcPts val="600"/>
              </a:spcBef>
              <a:spcAft>
                <a:spcPts val="0"/>
              </a:spcAft>
              <a:buSzPts val="2500"/>
              <a:buNone/>
            </a:pPr>
            <a:endParaRPr sz="25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6"/>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a:t>
            </a:fld>
            <a:endParaRPr/>
          </a:p>
        </p:txBody>
      </p:sp>
      <p:grpSp>
        <p:nvGrpSpPr>
          <p:cNvPr id="244" name="Google Shape;244;p26"/>
          <p:cNvGrpSpPr/>
          <p:nvPr/>
        </p:nvGrpSpPr>
        <p:grpSpPr>
          <a:xfrm>
            <a:off x="0" y="68262"/>
            <a:ext cx="457200" cy="6715125"/>
            <a:chOff x="0" y="0"/>
            <a:chExt cx="288" cy="4230"/>
          </a:xfrm>
        </p:grpSpPr>
        <p:cxnSp>
          <p:nvCxnSpPr>
            <p:cNvPr id="245" name="Google Shape;245;p26"/>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6" name="Google Shape;246;p26"/>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7" name="Google Shape;247;p26"/>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8" name="Google Shape;248;p26"/>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9" name="Google Shape;249;p26"/>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 name="Google Shape;250;p26"/>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1" name="Google Shape;251;p26"/>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2" name="Google Shape;252;p26"/>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3" name="Google Shape;253;p26"/>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4" name="Google Shape;254;p26"/>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5" name="Google Shape;255;p26"/>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6" name="Google Shape;256;p26"/>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7" name="Google Shape;257;p26"/>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8" name="Google Shape;258;p26"/>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9" name="Google Shape;259;p26"/>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0" name="Google Shape;260;p26"/>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 name="Google Shape;261;p26"/>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 name="Google Shape;262;p26"/>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3" name="Google Shape;263;p26"/>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 name="Google Shape;264;p26"/>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 name="Google Shape;265;p26"/>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 name="Google Shape;266;p26"/>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 name="Google Shape;267;p26"/>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 name="Google Shape;268;p26"/>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9" name="Google Shape;269;p26"/>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0" name="Google Shape;270;p26"/>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1" name="Google Shape;271;p26"/>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2" name="Google Shape;272;p26"/>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3" name="Google Shape;273;p26"/>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 name="Google Shape;274;p26"/>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 name="Google Shape;275;p26"/>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6" name="Google Shape;276;p26"/>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7" name="Google Shape;277;p26"/>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8" name="Google Shape;278;p26"/>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 name="Google Shape;279;p26"/>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 name="Google Shape;280;p26"/>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1" name="Google Shape;281;p26"/>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2" name="Google Shape;282;p26"/>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3" name="Google Shape;283;p26"/>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4" name="Google Shape;284;p26"/>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5" name="Google Shape;285;p26"/>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6" name="Google Shape;286;p26"/>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 name="Google Shape;287;p26"/>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8" name="Google Shape;288;p26"/>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 name="Google Shape;289;p26"/>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 name="Google Shape;290;p26"/>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 name="Google Shape;291;p26"/>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2" name="Google Shape;292;p26"/>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3" name="Google Shape;293;p26"/>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4" name="Google Shape;294;p26"/>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5" name="Google Shape;295;p26"/>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6" name="Google Shape;296;p26"/>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7" name="Google Shape;297;p26"/>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 name="Google Shape;298;p26"/>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9" name="Google Shape;299;p26"/>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 name="Google Shape;300;p26"/>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1" name="Google Shape;301;p26"/>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 name="Google Shape;302;p26"/>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3" name="Google Shape;303;p26"/>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 name="Google Shape;304;p26"/>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 name="Google Shape;305;p26"/>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6" name="Google Shape;306;p26"/>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7" name="Google Shape;307;p26"/>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8" name="Google Shape;308;p26"/>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9" name="Google Shape;309;p26"/>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0" name="Google Shape;310;p26"/>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1" name="Google Shape;311;p26"/>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2" name="Google Shape;312;p26"/>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3" name="Google Shape;313;p26"/>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4" name="Google Shape;314;p26"/>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5" name="Google Shape;315;p26"/>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6" name="Google Shape;316;p26"/>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7" name="Google Shape;317;p26"/>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8" name="Google Shape;318;p26"/>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9" name="Google Shape;319;p26"/>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0" name="Google Shape;320;p26"/>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1" name="Google Shape;321;p26"/>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2" name="Google Shape;322;p26"/>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3" name="Google Shape;323;p26"/>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4" name="Google Shape;324;p26"/>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5" name="Google Shape;325;p26"/>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6" name="Google Shape;326;p26"/>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7" name="Google Shape;327;p26"/>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 name="Google Shape;328;p26"/>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 name="Google Shape;329;p26"/>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0" name="Google Shape;330;p26"/>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1" name="Google Shape;331;p26"/>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2" name="Google Shape;332;p26"/>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3" name="Google Shape;333;p26"/>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4" name="Google Shape;334;p26"/>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5" name="Google Shape;335;p26"/>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6" name="Google Shape;336;p26"/>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7" name="Google Shape;337;p26"/>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8" name="Google Shape;338;p26"/>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9" name="Google Shape;339;p26"/>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40" name="Google Shape;340;p26"/>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1" name="Google Shape;341;p26"/>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2" name="Google Shape;342;p26"/>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43" name="Google Shape;343;p26"/>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4" name="Google Shape;344;p26"/>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5" name="Google Shape;345;p26"/>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6" name="Google Shape;346;p26"/>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47" name="Google Shape;347;p26"/>
          <p:cNvGrpSpPr/>
          <p:nvPr/>
        </p:nvGrpSpPr>
        <p:grpSpPr>
          <a:xfrm>
            <a:off x="7620000" y="228600"/>
            <a:ext cx="1066800" cy="838200"/>
            <a:chOff x="0" y="0"/>
            <a:chExt cx="672" cy="528"/>
          </a:xfrm>
        </p:grpSpPr>
        <p:sp>
          <p:nvSpPr>
            <p:cNvPr id="348" name="Google Shape;348;p26"/>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9" name="Google Shape;349;p26"/>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50" name="Google Shape;350;p26"/>
            <p:cNvGrpSpPr/>
            <p:nvPr/>
          </p:nvGrpSpPr>
          <p:grpSpPr>
            <a:xfrm>
              <a:off x="35" y="75"/>
              <a:ext cx="566" cy="378"/>
              <a:chOff x="0" y="0"/>
              <a:chExt cx="566" cy="378"/>
            </a:xfrm>
          </p:grpSpPr>
          <p:sp>
            <p:nvSpPr>
              <p:cNvPr id="351" name="Google Shape;351;p26"/>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2" name="Google Shape;352;p26"/>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3" name="Google Shape;353;p26"/>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4" name="Google Shape;354;p26"/>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5" name="Google Shape;355;p26"/>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6" name="Google Shape;356;p26"/>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57" name="Google Shape;357;p26"/>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8" name="Google Shape;358;p26"/>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9" name="Google Shape;359;p26"/>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0" name="Google Shape;360;p26"/>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61" name="Google Shape;361;p26"/>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4.2 Analog-to-digital conversion</a:t>
            </a:r>
            <a:endParaRPr/>
          </a:p>
        </p:txBody>
      </p:sp>
      <p:sp>
        <p:nvSpPr>
          <p:cNvPr id="362" name="Google Shape;362;p26"/>
          <p:cNvSpPr txBox="1"/>
          <p:nvPr/>
        </p:nvSpPr>
        <p:spPr>
          <a:xfrm>
            <a:off x="533400" y="1765300"/>
            <a:ext cx="8534400"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There are </a:t>
            </a:r>
            <a:r>
              <a:rPr lang="en-US" sz="2400" b="1" i="1" u="none">
                <a:solidFill>
                  <a:srgbClr val="FF0000"/>
                </a:solidFill>
                <a:latin typeface="Times New Roman"/>
                <a:ea typeface="Times New Roman"/>
                <a:cs typeface="Times New Roman"/>
                <a:sym typeface="Times New Roman"/>
              </a:rPr>
              <a:t>two</a:t>
            </a:r>
            <a:r>
              <a:rPr lang="en-US" sz="2400" b="0" i="0" u="none">
                <a:solidFill>
                  <a:srgbClr val="000000"/>
                </a:solidFill>
                <a:latin typeface="Times New Roman"/>
                <a:ea typeface="Times New Roman"/>
                <a:cs typeface="Times New Roman"/>
                <a:sym typeface="Times New Roman"/>
              </a:rPr>
              <a:t> techniques </a:t>
            </a:r>
            <a:endParaRPr/>
          </a:p>
          <a:p>
            <a:pPr marL="457200" marR="0" lvl="1" indent="0" algn="l" rtl="0">
              <a:lnSpc>
                <a:spcPct val="100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(1). Pulse Code Modulation (PCM) </a:t>
            </a:r>
            <a:endParaRPr/>
          </a:p>
          <a:p>
            <a:pPr marL="457200" marR="0" lvl="1" indent="0" algn="l" rtl="0">
              <a:lnSpc>
                <a:spcPct val="100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(2). Delta modulation (DM)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sp>
        <p:nvSpPr>
          <p:cNvPr id="2482" name="Google Shape;2482;p44"/>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20</a:t>
            </a:fld>
            <a:endParaRPr/>
          </a:p>
        </p:txBody>
      </p:sp>
      <p:grpSp>
        <p:nvGrpSpPr>
          <p:cNvPr id="2483" name="Google Shape;2483;p44"/>
          <p:cNvGrpSpPr/>
          <p:nvPr/>
        </p:nvGrpSpPr>
        <p:grpSpPr>
          <a:xfrm>
            <a:off x="0" y="68262"/>
            <a:ext cx="457200" cy="6715125"/>
            <a:chOff x="0" y="0"/>
            <a:chExt cx="288" cy="4230"/>
          </a:xfrm>
        </p:grpSpPr>
        <p:cxnSp>
          <p:nvCxnSpPr>
            <p:cNvPr id="2484" name="Google Shape;2484;p44"/>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85" name="Google Shape;2485;p44"/>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86" name="Google Shape;2486;p44"/>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87" name="Google Shape;2487;p44"/>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88" name="Google Shape;2488;p44"/>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89" name="Google Shape;2489;p44"/>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90" name="Google Shape;2490;p44"/>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1" name="Google Shape;2491;p44"/>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92" name="Google Shape;2492;p44"/>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93" name="Google Shape;2493;p44"/>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94" name="Google Shape;2494;p44"/>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5" name="Google Shape;2495;p44"/>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6" name="Google Shape;2496;p44"/>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7" name="Google Shape;2497;p44"/>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8" name="Google Shape;2498;p44"/>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99" name="Google Shape;2499;p44"/>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0" name="Google Shape;2500;p44"/>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1" name="Google Shape;2501;p44"/>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02" name="Google Shape;2502;p44"/>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03" name="Google Shape;2503;p44"/>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04" name="Google Shape;2504;p44"/>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5" name="Google Shape;2505;p44"/>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06" name="Google Shape;2506;p44"/>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7" name="Google Shape;2507;p44"/>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08" name="Google Shape;2508;p44"/>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09" name="Google Shape;2509;p44"/>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10" name="Google Shape;2510;p44"/>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1" name="Google Shape;2511;p44"/>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2" name="Google Shape;2512;p44"/>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3" name="Google Shape;2513;p44"/>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4" name="Google Shape;2514;p44"/>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15" name="Google Shape;2515;p44"/>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6" name="Google Shape;2516;p44"/>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17" name="Google Shape;2517;p44"/>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8" name="Google Shape;2518;p44"/>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9" name="Google Shape;2519;p44"/>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0" name="Google Shape;2520;p44"/>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21" name="Google Shape;2521;p44"/>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22" name="Google Shape;2522;p44"/>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23" name="Google Shape;2523;p44"/>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4" name="Google Shape;2524;p44"/>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5" name="Google Shape;2525;p44"/>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26" name="Google Shape;2526;p44"/>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7" name="Google Shape;2527;p44"/>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8" name="Google Shape;2528;p44"/>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9" name="Google Shape;2529;p44"/>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30" name="Google Shape;2530;p44"/>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31" name="Google Shape;2531;p44"/>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32" name="Google Shape;2532;p44"/>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33" name="Google Shape;2533;p44"/>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34" name="Google Shape;2534;p44"/>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35" name="Google Shape;2535;p44"/>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36" name="Google Shape;2536;p44"/>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37" name="Google Shape;2537;p44"/>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38" name="Google Shape;2538;p44"/>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39" name="Google Shape;2539;p44"/>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40" name="Google Shape;2540;p44"/>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41" name="Google Shape;2541;p44"/>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42" name="Google Shape;2542;p44"/>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3" name="Google Shape;2543;p44"/>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4" name="Google Shape;2544;p44"/>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5" name="Google Shape;2545;p44"/>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6" name="Google Shape;2546;p44"/>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47" name="Google Shape;2547;p44"/>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8" name="Google Shape;2548;p44"/>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9" name="Google Shape;2549;p44"/>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50" name="Google Shape;2550;p44"/>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51" name="Google Shape;2551;p44"/>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52" name="Google Shape;2552;p44"/>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53" name="Google Shape;2553;p44"/>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54" name="Google Shape;2554;p44"/>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55" name="Google Shape;2555;p44"/>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56" name="Google Shape;2556;p44"/>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57" name="Google Shape;2557;p44"/>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58" name="Google Shape;2558;p44"/>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59" name="Google Shape;2559;p44"/>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60" name="Google Shape;2560;p44"/>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61" name="Google Shape;2561;p44"/>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62" name="Google Shape;2562;p44"/>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63" name="Google Shape;2563;p44"/>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64" name="Google Shape;2564;p44"/>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65" name="Google Shape;2565;p44"/>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66" name="Google Shape;2566;p44"/>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67" name="Google Shape;2567;p44"/>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68" name="Google Shape;2568;p44"/>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69" name="Google Shape;2569;p44"/>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70" name="Google Shape;2570;p44"/>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71" name="Google Shape;2571;p44"/>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572" name="Google Shape;2572;p44"/>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73" name="Google Shape;2573;p44"/>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574" name="Google Shape;2574;p44"/>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575" name="Google Shape;2575;p44"/>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76" name="Google Shape;2576;p44"/>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577" name="Google Shape;2577;p44"/>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78" name="Google Shape;2578;p44"/>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579" name="Google Shape;2579;p44"/>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80" name="Google Shape;2580;p44"/>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81" name="Google Shape;2581;p44"/>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582" name="Google Shape;2582;p44"/>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3" name="Google Shape;2583;p44"/>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4" name="Google Shape;2584;p44"/>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5" name="Google Shape;2585;p44"/>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586" name="Google Shape;2586;p44"/>
          <p:cNvGrpSpPr/>
          <p:nvPr/>
        </p:nvGrpSpPr>
        <p:grpSpPr>
          <a:xfrm>
            <a:off x="7620000" y="228600"/>
            <a:ext cx="1066800" cy="838200"/>
            <a:chOff x="0" y="0"/>
            <a:chExt cx="672" cy="528"/>
          </a:xfrm>
        </p:grpSpPr>
        <p:sp>
          <p:nvSpPr>
            <p:cNvPr id="2587" name="Google Shape;2587;p44"/>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8" name="Google Shape;2588;p44"/>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589" name="Google Shape;2589;p44"/>
            <p:cNvGrpSpPr/>
            <p:nvPr/>
          </p:nvGrpSpPr>
          <p:grpSpPr>
            <a:xfrm>
              <a:off x="35" y="75"/>
              <a:ext cx="566" cy="378"/>
              <a:chOff x="0" y="0"/>
              <a:chExt cx="566" cy="378"/>
            </a:xfrm>
          </p:grpSpPr>
          <p:sp>
            <p:nvSpPr>
              <p:cNvPr id="2590" name="Google Shape;2590;p44"/>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1" name="Google Shape;2591;p44"/>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2" name="Google Shape;2592;p44"/>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3" name="Google Shape;2593;p44"/>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4" name="Google Shape;2594;p44"/>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5" name="Google Shape;2595;p44"/>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596" name="Google Shape;2596;p44"/>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7" name="Google Shape;2597;p44"/>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8" name="Google Shape;2598;p44"/>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9" name="Google Shape;2599;p44"/>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600" name="Google Shape;2600;p44"/>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2601" name="Google Shape;2601;p44"/>
          <p:cNvSpPr txBox="1">
            <a:spLocks noGrp="1"/>
          </p:cNvSpPr>
          <p:nvPr>
            <p:ph type="body" idx="1"/>
          </p:nvPr>
        </p:nvSpPr>
        <p:spPr>
          <a:xfrm>
            <a:off x="457200" y="1447800"/>
            <a:ext cx="8475662" cy="5334000"/>
          </a:xfrm>
          <a:prstGeom prst="rect">
            <a:avLst/>
          </a:prstGeom>
          <a:noFill/>
          <a:ln>
            <a:noFill/>
          </a:ln>
        </p:spPr>
        <p:txBody>
          <a:bodyPr spcFirstLastPara="1" wrap="square" lIns="50800" tIns="50800" rIns="132075" bIns="50800" anchor="t" anchorCtr="0">
            <a:noAutofit/>
          </a:bodyPr>
          <a:lstStyle/>
          <a:p>
            <a:pPr marL="39687" lvl="0" indent="0" algn="l" rtl="0">
              <a:lnSpc>
                <a:spcPct val="100000"/>
              </a:lnSpc>
              <a:spcBef>
                <a:spcPts val="0"/>
              </a:spcBef>
              <a:spcAft>
                <a:spcPts val="0"/>
              </a:spcAft>
              <a:buSzPts val="2800"/>
              <a:buNone/>
            </a:pPr>
            <a:r>
              <a:rPr lang="en-US" sz="2800" b="1" i="0" u="none">
                <a:solidFill>
                  <a:schemeClr val="dk1"/>
                </a:solidFill>
                <a:latin typeface="Times New Roman"/>
                <a:ea typeface="Times New Roman"/>
                <a:cs typeface="Times New Roman"/>
                <a:sym typeface="Times New Roman"/>
              </a:rPr>
              <a:t>Example 4.14:  </a:t>
            </a:r>
            <a:endParaRPr/>
          </a:p>
          <a:p>
            <a:pPr marL="39687" lvl="0" indent="0" algn="l"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We want to digitize the human voice. What is the bit rate, assuming 8 bits per sample?</a:t>
            </a:r>
            <a:endParaRPr/>
          </a:p>
          <a:p>
            <a:pPr marL="39687" lvl="0" indent="0" algn="l"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Solution: </a:t>
            </a:r>
            <a:endParaRPr/>
          </a:p>
          <a:p>
            <a:pPr marL="39687" lvl="0" indent="0" algn="l"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The human voice normally contains frequencies from 0 to 4000 Hz. So the sampling rate and bit rate are calculated as follows:</a:t>
            </a:r>
            <a:endParaRPr/>
          </a:p>
          <a:p>
            <a:pPr marL="731837" lvl="2" indent="0" algn="l" rtl="0">
              <a:lnSpc>
                <a:spcPct val="100000"/>
              </a:lnSpc>
              <a:spcBef>
                <a:spcPts val="500"/>
              </a:spcBef>
              <a:spcAft>
                <a:spcPts val="0"/>
              </a:spcAft>
              <a:buSzPts val="2800"/>
              <a:buNone/>
            </a:pPr>
            <a:r>
              <a:rPr lang="en-US" sz="2800" b="0" i="0" u="none">
                <a:solidFill>
                  <a:schemeClr val="dk1"/>
                </a:solidFill>
                <a:latin typeface="Times New Roman"/>
                <a:ea typeface="Times New Roman"/>
                <a:cs typeface="Times New Roman"/>
                <a:sym typeface="Times New Roman"/>
              </a:rPr>
              <a:t>Sampling Rate = 4000*2=8000 samples/s</a:t>
            </a:r>
            <a:endParaRPr/>
          </a:p>
          <a:p>
            <a:pPr marL="731837" lvl="2" indent="0" algn="l" rtl="0">
              <a:lnSpc>
                <a:spcPct val="100000"/>
              </a:lnSpc>
              <a:spcBef>
                <a:spcPts val="500"/>
              </a:spcBef>
              <a:spcAft>
                <a:spcPts val="0"/>
              </a:spcAft>
              <a:buSzPts val="2800"/>
              <a:buNone/>
            </a:pPr>
            <a:r>
              <a:rPr lang="en-US" sz="2800" b="0" i="0" u="none">
                <a:solidFill>
                  <a:schemeClr val="dk1"/>
                </a:solidFill>
                <a:latin typeface="Times New Roman"/>
                <a:ea typeface="Times New Roman"/>
                <a:cs typeface="Times New Roman"/>
                <a:sym typeface="Times New Roman"/>
              </a:rPr>
              <a:t>Bit Rate = 8000*8=64,000bps=64kbps</a:t>
            </a:r>
            <a:endParaRPr/>
          </a:p>
        </p:txBody>
      </p:sp>
      <p:sp>
        <p:nvSpPr>
          <p:cNvPr id="3" name="TextBox 2"/>
          <p:cNvSpPr txBox="1"/>
          <p:nvPr/>
        </p:nvSpPr>
        <p:spPr>
          <a:xfrm>
            <a:off x="1473538" y="5081587"/>
            <a:ext cx="3910045" cy="307777"/>
          </a:xfrm>
          <a:prstGeom prst="rect">
            <a:avLst/>
          </a:prstGeom>
          <a:noFill/>
        </p:spPr>
        <p:txBody>
          <a:bodyPr wrap="square" rtlCol="0">
            <a:spAutoFit/>
          </a:bodyPr>
          <a:lstStyle/>
          <a:p>
            <a:r>
              <a:rPr lang="en-GB" dirty="0" smtClean="0"/>
              <a:t>Nyquist </a:t>
            </a:r>
            <a:r>
              <a:rPr lang="en-GB" dirty="0" err="1" smtClean="0"/>
              <a:t>theorem,bit</a:t>
            </a:r>
            <a:r>
              <a:rPr lang="en-GB" dirty="0" smtClean="0"/>
              <a:t>/sampling rate=2*frequency</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5"/>
        <p:cNvGrpSpPr/>
        <p:nvPr/>
      </p:nvGrpSpPr>
      <p:grpSpPr>
        <a:xfrm>
          <a:off x="0" y="0"/>
          <a:ext cx="0" cy="0"/>
          <a:chOff x="0" y="0"/>
          <a:chExt cx="0" cy="0"/>
        </a:xfrm>
      </p:grpSpPr>
      <p:sp>
        <p:nvSpPr>
          <p:cNvPr id="2606" name="Google Shape;2606;p45"/>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21</a:t>
            </a:fld>
            <a:endParaRPr/>
          </a:p>
        </p:txBody>
      </p:sp>
      <p:grpSp>
        <p:nvGrpSpPr>
          <p:cNvPr id="2607" name="Google Shape;2607;p45"/>
          <p:cNvGrpSpPr/>
          <p:nvPr/>
        </p:nvGrpSpPr>
        <p:grpSpPr>
          <a:xfrm>
            <a:off x="0" y="68262"/>
            <a:ext cx="457200" cy="6715125"/>
            <a:chOff x="0" y="0"/>
            <a:chExt cx="288" cy="4230"/>
          </a:xfrm>
        </p:grpSpPr>
        <p:cxnSp>
          <p:nvCxnSpPr>
            <p:cNvPr id="2608" name="Google Shape;2608;p45"/>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09" name="Google Shape;2609;p45"/>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10" name="Google Shape;2610;p45"/>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11" name="Google Shape;2611;p45"/>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12" name="Google Shape;2612;p45"/>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3" name="Google Shape;2613;p45"/>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14" name="Google Shape;2614;p45"/>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5" name="Google Shape;2615;p45"/>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16" name="Google Shape;2616;p45"/>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17" name="Google Shape;2617;p45"/>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18" name="Google Shape;2618;p45"/>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9" name="Google Shape;2619;p45"/>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0" name="Google Shape;2620;p45"/>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1" name="Google Shape;2621;p45"/>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2" name="Google Shape;2622;p45"/>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23" name="Google Shape;2623;p45"/>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4" name="Google Shape;2624;p45"/>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5" name="Google Shape;2625;p45"/>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26" name="Google Shape;2626;p45"/>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27" name="Google Shape;2627;p45"/>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28" name="Google Shape;2628;p45"/>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9" name="Google Shape;2629;p45"/>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30" name="Google Shape;2630;p45"/>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1" name="Google Shape;2631;p45"/>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32" name="Google Shape;2632;p45"/>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33" name="Google Shape;2633;p45"/>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34" name="Google Shape;2634;p45"/>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5" name="Google Shape;2635;p45"/>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6" name="Google Shape;2636;p45"/>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7" name="Google Shape;2637;p45"/>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8" name="Google Shape;2638;p45"/>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39" name="Google Shape;2639;p45"/>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40" name="Google Shape;2640;p45"/>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1" name="Google Shape;2641;p45"/>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42" name="Google Shape;2642;p45"/>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43" name="Google Shape;2643;p45"/>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4" name="Google Shape;2644;p45"/>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45" name="Google Shape;2645;p45"/>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46" name="Google Shape;2646;p45"/>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47" name="Google Shape;2647;p45"/>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8" name="Google Shape;2648;p45"/>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9" name="Google Shape;2649;p45"/>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50" name="Google Shape;2650;p45"/>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1" name="Google Shape;2651;p45"/>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2" name="Google Shape;2652;p45"/>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3" name="Google Shape;2653;p45"/>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54" name="Google Shape;2654;p45"/>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5" name="Google Shape;2655;p45"/>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56" name="Google Shape;2656;p45"/>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57" name="Google Shape;2657;p45"/>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58" name="Google Shape;2658;p45"/>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9" name="Google Shape;2659;p45"/>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60" name="Google Shape;2660;p45"/>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1" name="Google Shape;2661;p45"/>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62" name="Google Shape;2662;p45"/>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3" name="Google Shape;2663;p45"/>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64" name="Google Shape;2664;p45"/>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65" name="Google Shape;2665;p45"/>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66" name="Google Shape;2666;p45"/>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7" name="Google Shape;2667;p45"/>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8" name="Google Shape;2668;p45"/>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9" name="Google Shape;2669;p45"/>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70" name="Google Shape;2670;p45"/>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1" name="Google Shape;2671;p45"/>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72" name="Google Shape;2672;p45"/>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73" name="Google Shape;2673;p45"/>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74" name="Google Shape;2674;p45"/>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5" name="Google Shape;2675;p45"/>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6" name="Google Shape;2676;p45"/>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7" name="Google Shape;2677;p45"/>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78" name="Google Shape;2678;p45"/>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79" name="Google Shape;2679;p45"/>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80" name="Google Shape;2680;p45"/>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1" name="Google Shape;2681;p45"/>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2" name="Google Shape;2682;p45"/>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3" name="Google Shape;2683;p45"/>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84" name="Google Shape;2684;p45"/>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5" name="Google Shape;2685;p45"/>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6" name="Google Shape;2686;p45"/>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87" name="Google Shape;2687;p45"/>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88" name="Google Shape;2688;p45"/>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89" name="Google Shape;2689;p45"/>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90" name="Google Shape;2690;p45"/>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91" name="Google Shape;2691;p45"/>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92" name="Google Shape;2692;p45"/>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693" name="Google Shape;2693;p45"/>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94" name="Google Shape;2694;p45"/>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95" name="Google Shape;2695;p45"/>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696" name="Google Shape;2696;p45"/>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697" name="Google Shape;2697;p45"/>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698" name="Google Shape;2698;p45"/>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699" name="Google Shape;2699;p45"/>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700" name="Google Shape;2700;p45"/>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701" name="Google Shape;2701;p45"/>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702" name="Google Shape;2702;p45"/>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703" name="Google Shape;2703;p45"/>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704" name="Google Shape;2704;p45"/>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705" name="Google Shape;2705;p45"/>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706" name="Google Shape;2706;p45"/>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07" name="Google Shape;2707;p45"/>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08" name="Google Shape;2708;p45"/>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09" name="Google Shape;2709;p45"/>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710" name="Google Shape;2710;p45"/>
          <p:cNvGrpSpPr/>
          <p:nvPr/>
        </p:nvGrpSpPr>
        <p:grpSpPr>
          <a:xfrm>
            <a:off x="7620000" y="228600"/>
            <a:ext cx="1066800" cy="838200"/>
            <a:chOff x="0" y="0"/>
            <a:chExt cx="672" cy="528"/>
          </a:xfrm>
        </p:grpSpPr>
        <p:sp>
          <p:nvSpPr>
            <p:cNvPr id="2711" name="Google Shape;2711;p45"/>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2" name="Google Shape;2712;p45"/>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713" name="Google Shape;2713;p45"/>
            <p:cNvGrpSpPr/>
            <p:nvPr/>
          </p:nvGrpSpPr>
          <p:grpSpPr>
            <a:xfrm>
              <a:off x="35" y="75"/>
              <a:ext cx="566" cy="378"/>
              <a:chOff x="0" y="0"/>
              <a:chExt cx="566" cy="378"/>
            </a:xfrm>
          </p:grpSpPr>
          <p:sp>
            <p:nvSpPr>
              <p:cNvPr id="2714" name="Google Shape;2714;p45"/>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5" name="Google Shape;2715;p45"/>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6" name="Google Shape;2716;p45"/>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7" name="Google Shape;2717;p45"/>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8" name="Google Shape;2718;p45"/>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9" name="Google Shape;2719;p45"/>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720" name="Google Shape;2720;p45"/>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21" name="Google Shape;2721;p45"/>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22" name="Google Shape;2722;p45"/>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23" name="Google Shape;2723;p45"/>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724" name="Google Shape;2724;p45"/>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Real life Application of </a:t>
            </a:r>
            <a:br>
              <a:rPr lang="en-US" sz="3200" b="1" i="0" u="none">
                <a:solidFill>
                  <a:srgbClr val="800000"/>
                </a:solidFill>
                <a:latin typeface="Times New Roman"/>
                <a:ea typeface="Times New Roman"/>
                <a:cs typeface="Times New Roman"/>
                <a:sym typeface="Times New Roman"/>
              </a:rPr>
            </a:br>
            <a:r>
              <a:rPr lang="en-US" sz="3200" b="1" i="0" u="none">
                <a:solidFill>
                  <a:srgbClr val="800000"/>
                </a:solidFill>
                <a:latin typeface="Times New Roman"/>
                <a:ea typeface="Times New Roman"/>
                <a:cs typeface="Times New Roman"/>
                <a:sym typeface="Times New Roman"/>
              </a:rPr>
              <a:t>Analog-to-Digital conversion</a:t>
            </a:r>
            <a:endParaRPr/>
          </a:p>
        </p:txBody>
      </p:sp>
      <p:sp>
        <p:nvSpPr>
          <p:cNvPr id="2725" name="Google Shape;2725;p45"/>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l" rtl="0">
              <a:lnSpc>
                <a:spcPct val="100000"/>
              </a:lnSpc>
              <a:spcBef>
                <a:spcPts val="0"/>
              </a:spcBef>
              <a:spcAft>
                <a:spcPts val="0"/>
              </a:spcAft>
              <a:buSzPts val="28700"/>
              <a:buNone/>
            </a:pPr>
            <a:r>
              <a:rPr lang="en-US" sz="28700" b="0" i="0" u="none">
                <a:solidFill>
                  <a:srgbClr val="FF0000"/>
                </a:solidFill>
                <a:latin typeface="Times New Roman"/>
                <a:ea typeface="Times New Roman"/>
                <a:cs typeface="Times New Roman"/>
                <a:sym typeface="Times New Roman"/>
              </a:rPr>
              <a:t> H.W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9"/>
        <p:cNvGrpSpPr/>
        <p:nvPr/>
      </p:nvGrpSpPr>
      <p:grpSpPr>
        <a:xfrm>
          <a:off x="0" y="0"/>
          <a:ext cx="0" cy="0"/>
          <a:chOff x="0" y="0"/>
          <a:chExt cx="0" cy="0"/>
        </a:xfrm>
      </p:grpSpPr>
      <p:sp>
        <p:nvSpPr>
          <p:cNvPr id="2730" name="Google Shape;2730;p46"/>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22</a:t>
            </a:fld>
            <a:endParaRPr/>
          </a:p>
        </p:txBody>
      </p:sp>
      <p:grpSp>
        <p:nvGrpSpPr>
          <p:cNvPr id="2731" name="Google Shape;2731;p46"/>
          <p:cNvGrpSpPr/>
          <p:nvPr/>
        </p:nvGrpSpPr>
        <p:grpSpPr>
          <a:xfrm>
            <a:off x="0" y="68262"/>
            <a:ext cx="457200" cy="6715125"/>
            <a:chOff x="0" y="0"/>
            <a:chExt cx="288" cy="4230"/>
          </a:xfrm>
        </p:grpSpPr>
        <p:cxnSp>
          <p:nvCxnSpPr>
            <p:cNvPr id="2732" name="Google Shape;2732;p46"/>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33" name="Google Shape;2733;p46"/>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34" name="Google Shape;2734;p46"/>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35" name="Google Shape;2735;p46"/>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36" name="Google Shape;2736;p46"/>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37" name="Google Shape;2737;p46"/>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38" name="Google Shape;2738;p46"/>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39" name="Google Shape;2739;p46"/>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40" name="Google Shape;2740;p46"/>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41" name="Google Shape;2741;p46"/>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42" name="Google Shape;2742;p46"/>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3" name="Google Shape;2743;p46"/>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4" name="Google Shape;2744;p46"/>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5" name="Google Shape;2745;p46"/>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6" name="Google Shape;2746;p46"/>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47" name="Google Shape;2747;p46"/>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8" name="Google Shape;2748;p46"/>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9" name="Google Shape;2749;p46"/>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50" name="Google Shape;2750;p46"/>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51" name="Google Shape;2751;p46"/>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52" name="Google Shape;2752;p46"/>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3" name="Google Shape;2753;p46"/>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54" name="Google Shape;2754;p46"/>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5" name="Google Shape;2755;p46"/>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56" name="Google Shape;2756;p46"/>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57" name="Google Shape;2757;p46"/>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58" name="Google Shape;2758;p46"/>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9" name="Google Shape;2759;p46"/>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0" name="Google Shape;2760;p46"/>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1" name="Google Shape;2761;p46"/>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2" name="Google Shape;2762;p46"/>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63" name="Google Shape;2763;p46"/>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4" name="Google Shape;2764;p46"/>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65" name="Google Shape;2765;p46"/>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6" name="Google Shape;2766;p46"/>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7" name="Google Shape;2767;p46"/>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68" name="Google Shape;2768;p46"/>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9" name="Google Shape;2769;p46"/>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70" name="Google Shape;2770;p46"/>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71" name="Google Shape;2771;p46"/>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2" name="Google Shape;2772;p46"/>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3" name="Google Shape;2773;p46"/>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74" name="Google Shape;2774;p46"/>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5" name="Google Shape;2775;p46"/>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6" name="Google Shape;2776;p46"/>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7" name="Google Shape;2777;p46"/>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78" name="Google Shape;2778;p46"/>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9" name="Google Shape;2779;p46"/>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80" name="Google Shape;2780;p46"/>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81" name="Google Shape;2781;p46"/>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82" name="Google Shape;2782;p46"/>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83" name="Google Shape;2783;p46"/>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84" name="Google Shape;2784;p46"/>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85" name="Google Shape;2785;p46"/>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86" name="Google Shape;2786;p46"/>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87" name="Google Shape;2787;p46"/>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88" name="Google Shape;2788;p46"/>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89" name="Google Shape;2789;p46"/>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90" name="Google Shape;2790;p46"/>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1" name="Google Shape;2791;p46"/>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2" name="Google Shape;2792;p46"/>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3" name="Google Shape;2793;p46"/>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4" name="Google Shape;2794;p46"/>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95" name="Google Shape;2795;p46"/>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6" name="Google Shape;2796;p46"/>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7" name="Google Shape;2797;p46"/>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98" name="Google Shape;2798;p46"/>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99" name="Google Shape;2799;p46"/>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00" name="Google Shape;2800;p46"/>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01" name="Google Shape;2801;p46"/>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2" name="Google Shape;2802;p46"/>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03" name="Google Shape;2803;p46"/>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04" name="Google Shape;2804;p46"/>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5" name="Google Shape;2805;p46"/>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6" name="Google Shape;2806;p46"/>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7" name="Google Shape;2807;p46"/>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08" name="Google Shape;2808;p46"/>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9" name="Google Shape;2809;p46"/>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10" name="Google Shape;2810;p46"/>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11" name="Google Shape;2811;p46"/>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12" name="Google Shape;2812;p46"/>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13" name="Google Shape;2813;p46"/>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14" name="Google Shape;2814;p46"/>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15" name="Google Shape;2815;p46"/>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16" name="Google Shape;2816;p46"/>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17" name="Google Shape;2817;p46"/>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18" name="Google Shape;2818;p46"/>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19" name="Google Shape;2819;p46"/>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820" name="Google Shape;2820;p46"/>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21" name="Google Shape;2821;p46"/>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822" name="Google Shape;2822;p46"/>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823" name="Google Shape;2823;p46"/>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24" name="Google Shape;2824;p46"/>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825" name="Google Shape;2825;p46"/>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26" name="Google Shape;2826;p46"/>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827" name="Google Shape;2827;p46"/>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28" name="Google Shape;2828;p46"/>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29" name="Google Shape;2829;p46"/>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830" name="Google Shape;2830;p46"/>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1" name="Google Shape;2831;p46"/>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2" name="Google Shape;2832;p46"/>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3" name="Google Shape;2833;p46"/>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834" name="Google Shape;2834;p46"/>
          <p:cNvGrpSpPr/>
          <p:nvPr/>
        </p:nvGrpSpPr>
        <p:grpSpPr>
          <a:xfrm>
            <a:off x="7620000" y="228600"/>
            <a:ext cx="1066800" cy="838200"/>
            <a:chOff x="0" y="0"/>
            <a:chExt cx="672" cy="528"/>
          </a:xfrm>
        </p:grpSpPr>
        <p:sp>
          <p:nvSpPr>
            <p:cNvPr id="2835" name="Google Shape;2835;p46"/>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6" name="Google Shape;2836;p46"/>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837" name="Google Shape;2837;p46"/>
            <p:cNvGrpSpPr/>
            <p:nvPr/>
          </p:nvGrpSpPr>
          <p:grpSpPr>
            <a:xfrm>
              <a:off x="35" y="75"/>
              <a:ext cx="566" cy="378"/>
              <a:chOff x="0" y="0"/>
              <a:chExt cx="566" cy="378"/>
            </a:xfrm>
          </p:grpSpPr>
          <p:sp>
            <p:nvSpPr>
              <p:cNvPr id="2838" name="Google Shape;2838;p46"/>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9" name="Google Shape;2839;p46"/>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40" name="Google Shape;2840;p46"/>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41" name="Google Shape;2841;p46"/>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42" name="Google Shape;2842;p46"/>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43" name="Google Shape;2843;p46"/>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844" name="Google Shape;2844;p46"/>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45" name="Google Shape;2845;p46"/>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46" name="Google Shape;2846;p46"/>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47" name="Google Shape;2847;p46"/>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848" name="Google Shape;2848;p46"/>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4. 3   Transmission Modes</a:t>
            </a:r>
            <a:endParaRPr/>
          </a:p>
        </p:txBody>
      </p:sp>
      <p:sp>
        <p:nvSpPr>
          <p:cNvPr id="2849" name="Google Shape;2849;p46"/>
          <p:cNvSpPr txBox="1"/>
          <p:nvPr/>
        </p:nvSpPr>
        <p:spPr>
          <a:xfrm>
            <a:off x="458787" y="1657350"/>
            <a:ext cx="8458200" cy="1570037"/>
          </a:xfrm>
          <a:prstGeom prst="rect">
            <a:avLst/>
          </a:prstGeom>
          <a:noFill/>
          <a:ln>
            <a:noFill/>
          </a:ln>
        </p:spPr>
        <p:txBody>
          <a:bodyPr spcFirstLastPara="1" wrap="square" lIns="91425" tIns="45700" rIns="91425" bIns="45700" anchor="t" anchorCtr="0">
            <a:spAutoFit/>
          </a:bodyPr>
          <a:lstStyle/>
          <a:p>
            <a:pPr marL="39687" marR="0" lvl="0" indent="0" algn="just"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The transmission mode decides </a:t>
            </a:r>
            <a:r>
              <a:rPr lang="en-US" sz="2400" b="0" i="0" u="none">
                <a:solidFill>
                  <a:srgbClr val="FF0000"/>
                </a:solidFill>
                <a:latin typeface="Times New Roman"/>
                <a:ea typeface="Times New Roman"/>
                <a:cs typeface="Times New Roman"/>
                <a:sym typeface="Times New Roman"/>
              </a:rPr>
              <a:t>how data is transmitted between two computers. </a:t>
            </a:r>
            <a:endParaRPr/>
          </a:p>
          <a:p>
            <a:pPr marL="39687" marR="0" lvl="0" indent="0" algn="just"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The </a:t>
            </a:r>
            <a:r>
              <a:rPr lang="en-US" sz="2400" b="1" i="1" u="none">
                <a:solidFill>
                  <a:srgbClr val="000000"/>
                </a:solidFill>
                <a:latin typeface="Times New Roman"/>
                <a:ea typeface="Times New Roman"/>
                <a:cs typeface="Times New Roman"/>
                <a:sym typeface="Times New Roman"/>
              </a:rPr>
              <a:t>binary data </a:t>
            </a:r>
            <a:r>
              <a:rPr lang="en-US" sz="2400" b="0" i="0" u="none">
                <a:solidFill>
                  <a:srgbClr val="000000"/>
                </a:solidFill>
                <a:latin typeface="Times New Roman"/>
                <a:ea typeface="Times New Roman"/>
                <a:cs typeface="Times New Roman"/>
                <a:sym typeface="Times New Roman"/>
              </a:rPr>
              <a:t>in the form of </a:t>
            </a:r>
            <a:r>
              <a:rPr lang="en-US" sz="2400" b="1" i="1" u="none">
                <a:solidFill>
                  <a:srgbClr val="0070C0"/>
                </a:solidFill>
                <a:latin typeface="Times New Roman"/>
                <a:ea typeface="Times New Roman"/>
                <a:cs typeface="Times New Roman"/>
                <a:sym typeface="Times New Roman"/>
              </a:rPr>
              <a:t>1s and 0s </a:t>
            </a:r>
            <a:r>
              <a:rPr lang="en-US" sz="2400" b="0" i="0" u="none">
                <a:solidFill>
                  <a:srgbClr val="000000"/>
                </a:solidFill>
                <a:latin typeface="Times New Roman"/>
                <a:ea typeface="Times New Roman"/>
                <a:cs typeface="Times New Roman"/>
                <a:sym typeface="Times New Roman"/>
              </a:rPr>
              <a:t>can be sent in </a:t>
            </a:r>
            <a:r>
              <a:rPr lang="en-US" sz="2400" b="1" i="1" u="none">
                <a:solidFill>
                  <a:srgbClr val="FF0000"/>
                </a:solidFill>
                <a:latin typeface="Times New Roman"/>
                <a:ea typeface="Times New Roman"/>
                <a:cs typeface="Times New Roman"/>
                <a:sym typeface="Times New Roman"/>
              </a:rPr>
              <a:t>two</a:t>
            </a:r>
            <a:r>
              <a:rPr lang="en-US" sz="2400" b="0" i="0" u="none">
                <a:solidFill>
                  <a:srgbClr val="000000"/>
                </a:solidFill>
                <a:latin typeface="Times New Roman"/>
                <a:ea typeface="Times New Roman"/>
                <a:cs typeface="Times New Roman"/>
                <a:sym typeface="Times New Roman"/>
              </a:rPr>
              <a:t> different modes: (1). Parallel (2). Serial. </a:t>
            </a:r>
            <a:endParaRPr/>
          </a:p>
        </p:txBody>
      </p:sp>
      <p:pic>
        <p:nvPicPr>
          <p:cNvPr id="2850" name="Google Shape;2850;p46"/>
          <p:cNvPicPr preferRelativeResize="0"/>
          <p:nvPr/>
        </p:nvPicPr>
        <p:blipFill rotWithShape="1">
          <a:blip r:embed="rId3">
            <a:alphaModFix/>
          </a:blip>
          <a:srcRect/>
          <a:stretch/>
        </p:blipFill>
        <p:spPr>
          <a:xfrm>
            <a:off x="609600" y="3492500"/>
            <a:ext cx="8410575" cy="3060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4"/>
        <p:cNvGrpSpPr/>
        <p:nvPr/>
      </p:nvGrpSpPr>
      <p:grpSpPr>
        <a:xfrm>
          <a:off x="0" y="0"/>
          <a:ext cx="0" cy="0"/>
          <a:chOff x="0" y="0"/>
          <a:chExt cx="0" cy="0"/>
        </a:xfrm>
      </p:grpSpPr>
      <p:sp>
        <p:nvSpPr>
          <p:cNvPr id="2855" name="Google Shape;2855;p47"/>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23</a:t>
            </a:fld>
            <a:endParaRPr/>
          </a:p>
        </p:txBody>
      </p:sp>
      <p:grpSp>
        <p:nvGrpSpPr>
          <p:cNvPr id="2856" name="Google Shape;2856;p47"/>
          <p:cNvGrpSpPr/>
          <p:nvPr/>
        </p:nvGrpSpPr>
        <p:grpSpPr>
          <a:xfrm>
            <a:off x="0" y="68262"/>
            <a:ext cx="457200" cy="6715125"/>
            <a:chOff x="0" y="0"/>
            <a:chExt cx="288" cy="4230"/>
          </a:xfrm>
        </p:grpSpPr>
        <p:cxnSp>
          <p:nvCxnSpPr>
            <p:cNvPr id="2857" name="Google Shape;2857;p47"/>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58" name="Google Shape;2858;p47"/>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59" name="Google Shape;2859;p47"/>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60" name="Google Shape;2860;p47"/>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61" name="Google Shape;2861;p47"/>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62" name="Google Shape;2862;p47"/>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63" name="Google Shape;2863;p47"/>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64" name="Google Shape;2864;p47"/>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65" name="Google Shape;2865;p47"/>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66" name="Google Shape;2866;p47"/>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67" name="Google Shape;2867;p47"/>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68" name="Google Shape;2868;p47"/>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69" name="Google Shape;2869;p47"/>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0" name="Google Shape;2870;p47"/>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1" name="Google Shape;2871;p47"/>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72" name="Google Shape;2872;p47"/>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3" name="Google Shape;2873;p47"/>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4" name="Google Shape;2874;p47"/>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75" name="Google Shape;2875;p47"/>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76" name="Google Shape;2876;p47"/>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77" name="Google Shape;2877;p47"/>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8" name="Google Shape;2878;p47"/>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79" name="Google Shape;2879;p47"/>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0" name="Google Shape;2880;p47"/>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81" name="Google Shape;2881;p47"/>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82" name="Google Shape;2882;p47"/>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83" name="Google Shape;2883;p47"/>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4" name="Google Shape;2884;p47"/>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5" name="Google Shape;2885;p47"/>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6" name="Google Shape;2886;p47"/>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7" name="Google Shape;2887;p47"/>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88" name="Google Shape;2888;p47"/>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9" name="Google Shape;2889;p47"/>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0" name="Google Shape;2890;p47"/>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91" name="Google Shape;2891;p47"/>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92" name="Google Shape;2892;p47"/>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3" name="Google Shape;2893;p47"/>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94" name="Google Shape;2894;p47"/>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95" name="Google Shape;2895;p47"/>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96" name="Google Shape;2896;p47"/>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7" name="Google Shape;2897;p47"/>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8" name="Google Shape;2898;p47"/>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99" name="Google Shape;2899;p47"/>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0" name="Google Shape;2900;p47"/>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1" name="Google Shape;2901;p47"/>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2" name="Google Shape;2902;p47"/>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03" name="Google Shape;2903;p47"/>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4" name="Google Shape;2904;p47"/>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05" name="Google Shape;2905;p47"/>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06" name="Google Shape;2906;p47"/>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07" name="Google Shape;2907;p47"/>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8" name="Google Shape;2908;p47"/>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9" name="Google Shape;2909;p47"/>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0" name="Google Shape;2910;p47"/>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11" name="Google Shape;2911;p47"/>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2" name="Google Shape;2912;p47"/>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13" name="Google Shape;2913;p47"/>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14" name="Google Shape;2914;p47"/>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15" name="Google Shape;2915;p47"/>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6" name="Google Shape;2916;p47"/>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7" name="Google Shape;2917;p47"/>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8" name="Google Shape;2918;p47"/>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9" name="Google Shape;2919;p47"/>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20" name="Google Shape;2920;p47"/>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21" name="Google Shape;2921;p47"/>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22" name="Google Shape;2922;p47"/>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23" name="Google Shape;2923;p47"/>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24" name="Google Shape;2924;p47"/>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25" name="Google Shape;2925;p47"/>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26" name="Google Shape;2926;p47"/>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27" name="Google Shape;2927;p47"/>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28" name="Google Shape;2928;p47"/>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29" name="Google Shape;2929;p47"/>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30" name="Google Shape;2930;p47"/>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31" name="Google Shape;2931;p47"/>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32" name="Google Shape;2932;p47"/>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33" name="Google Shape;2933;p47"/>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34" name="Google Shape;2934;p47"/>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35" name="Google Shape;2935;p47"/>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36" name="Google Shape;2936;p47"/>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37" name="Google Shape;2937;p47"/>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38" name="Google Shape;2938;p47"/>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39" name="Google Shape;2939;p47"/>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40" name="Google Shape;2940;p47"/>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41" name="Google Shape;2941;p47"/>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42" name="Google Shape;2942;p47"/>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43" name="Google Shape;2943;p47"/>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44" name="Google Shape;2944;p47"/>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945" name="Google Shape;2945;p47"/>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46" name="Google Shape;2946;p47"/>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947" name="Google Shape;2947;p47"/>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948" name="Google Shape;2948;p47"/>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49" name="Google Shape;2949;p47"/>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950" name="Google Shape;2950;p47"/>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51" name="Google Shape;2951;p47"/>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952" name="Google Shape;2952;p47"/>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53" name="Google Shape;2953;p47"/>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54" name="Google Shape;2954;p47"/>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955" name="Google Shape;2955;p47"/>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56" name="Google Shape;2956;p47"/>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57" name="Google Shape;2957;p47"/>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58" name="Google Shape;2958;p47"/>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959" name="Google Shape;2959;p47"/>
          <p:cNvGrpSpPr/>
          <p:nvPr/>
        </p:nvGrpSpPr>
        <p:grpSpPr>
          <a:xfrm>
            <a:off x="7620000" y="228600"/>
            <a:ext cx="1066800" cy="838200"/>
            <a:chOff x="0" y="0"/>
            <a:chExt cx="672" cy="528"/>
          </a:xfrm>
        </p:grpSpPr>
        <p:sp>
          <p:nvSpPr>
            <p:cNvPr id="2960" name="Google Shape;2960;p47"/>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1" name="Google Shape;2961;p47"/>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962" name="Google Shape;2962;p47"/>
            <p:cNvGrpSpPr/>
            <p:nvPr/>
          </p:nvGrpSpPr>
          <p:grpSpPr>
            <a:xfrm>
              <a:off x="35" y="75"/>
              <a:ext cx="566" cy="378"/>
              <a:chOff x="0" y="0"/>
              <a:chExt cx="566" cy="378"/>
            </a:xfrm>
          </p:grpSpPr>
          <p:sp>
            <p:nvSpPr>
              <p:cNvPr id="2963" name="Google Shape;2963;p47"/>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4" name="Google Shape;2964;p47"/>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5" name="Google Shape;2965;p47"/>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6" name="Google Shape;2966;p47"/>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7" name="Google Shape;2967;p47"/>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8" name="Google Shape;2968;p47"/>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969" name="Google Shape;2969;p47"/>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70" name="Google Shape;2970;p47"/>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71" name="Google Shape;2971;p47"/>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72" name="Google Shape;2972;p47"/>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973" name="Google Shape;2973;p47"/>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Parallel Transmission</a:t>
            </a:r>
            <a:endParaRPr/>
          </a:p>
        </p:txBody>
      </p:sp>
      <p:sp>
        <p:nvSpPr>
          <p:cNvPr id="2974" name="Google Shape;2974;p47"/>
          <p:cNvSpPr txBox="1">
            <a:spLocks noGrp="1"/>
          </p:cNvSpPr>
          <p:nvPr>
            <p:ph type="body" idx="1"/>
          </p:nvPr>
        </p:nvSpPr>
        <p:spPr>
          <a:xfrm>
            <a:off x="457200" y="1524000"/>
            <a:ext cx="8475662" cy="4935537"/>
          </a:xfrm>
          <a:prstGeom prst="rect">
            <a:avLst/>
          </a:prstGeom>
          <a:noFill/>
          <a:ln>
            <a:noFill/>
          </a:ln>
        </p:spPr>
        <p:txBody>
          <a:bodyPr spcFirstLastPara="1" wrap="square" lIns="50800" tIns="50800" rIns="132075" bIns="50800" anchor="t" anchorCtr="0">
            <a:noAutofit/>
          </a:bodyPr>
          <a:lstStyle/>
          <a:p>
            <a:pPr marL="382587" lvl="0" indent="-342898" algn="just" rtl="0">
              <a:lnSpc>
                <a:spcPct val="100000"/>
              </a:lnSpc>
              <a:spcBef>
                <a:spcPts val="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In parallel transmission, multiple </a:t>
            </a:r>
            <a:r>
              <a:rPr lang="en-US" sz="2800" b="1" i="0" u="none">
                <a:solidFill>
                  <a:schemeClr val="dk1"/>
                </a:solidFill>
                <a:latin typeface="Times New Roman"/>
                <a:ea typeface="Times New Roman"/>
                <a:cs typeface="Times New Roman"/>
                <a:sym typeface="Times New Roman"/>
              </a:rPr>
              <a:t>bits</a:t>
            </a:r>
            <a:r>
              <a:rPr lang="en-US" sz="2800" b="0" i="0" u="none">
                <a:solidFill>
                  <a:schemeClr val="dk1"/>
                </a:solidFill>
                <a:latin typeface="Times New Roman"/>
                <a:ea typeface="Times New Roman"/>
                <a:cs typeface="Times New Roman"/>
                <a:sym typeface="Times New Roman"/>
              </a:rPr>
              <a:t> (usually 8 bits or a byte/character) </a:t>
            </a:r>
            <a:r>
              <a:rPr lang="en-US" sz="2800" b="1" i="1" u="none">
                <a:solidFill>
                  <a:srgbClr val="7030A0"/>
                </a:solidFill>
                <a:latin typeface="Times New Roman"/>
                <a:ea typeface="Times New Roman"/>
                <a:cs typeface="Times New Roman"/>
                <a:sym typeface="Times New Roman"/>
              </a:rPr>
              <a:t>are sent simultaneously </a:t>
            </a:r>
            <a:r>
              <a:rPr lang="en-US" sz="2800" b="1" i="1" u="none">
                <a:solidFill>
                  <a:srgbClr val="FF0000"/>
                </a:solidFill>
                <a:latin typeface="Times New Roman"/>
                <a:ea typeface="Times New Roman"/>
                <a:cs typeface="Times New Roman"/>
                <a:sym typeface="Times New Roman"/>
              </a:rPr>
              <a:t>on different channels</a:t>
            </a:r>
            <a:r>
              <a:rPr lang="en-US" sz="2800" b="0" i="0" u="none">
                <a:solidFill>
                  <a:schemeClr val="dk1"/>
                </a:solidFill>
                <a:latin typeface="Times New Roman"/>
                <a:ea typeface="Times New Roman"/>
                <a:cs typeface="Times New Roman"/>
                <a:sym typeface="Times New Roman"/>
              </a:rPr>
              <a:t> (wires, frequency channels) within the </a:t>
            </a:r>
            <a:r>
              <a:rPr lang="en-US" sz="2800" b="1" i="1" u="none">
                <a:solidFill>
                  <a:srgbClr val="FF0000"/>
                </a:solidFill>
                <a:latin typeface="Times New Roman"/>
                <a:ea typeface="Times New Roman"/>
                <a:cs typeface="Times New Roman"/>
                <a:sym typeface="Times New Roman"/>
              </a:rPr>
              <a:t>same</a:t>
            </a:r>
            <a:r>
              <a:rPr lang="en-US" sz="2800" b="0" i="0" u="none">
                <a:solidFill>
                  <a:srgbClr val="FF0000"/>
                </a:solidFill>
                <a:latin typeface="Times New Roman"/>
                <a:ea typeface="Times New Roman"/>
                <a:cs typeface="Times New Roman"/>
                <a:sym typeface="Times New Roman"/>
              </a:rPr>
              <a:t> </a:t>
            </a:r>
            <a:r>
              <a:rPr lang="en-US" sz="2800" b="0" i="0" u="none">
                <a:solidFill>
                  <a:schemeClr val="dk1"/>
                </a:solidFill>
                <a:latin typeface="Times New Roman"/>
                <a:ea typeface="Times New Roman"/>
                <a:cs typeface="Times New Roman"/>
                <a:sym typeface="Times New Roman"/>
              </a:rPr>
              <a:t>cable, or radio path, and </a:t>
            </a:r>
            <a:r>
              <a:rPr lang="en-US" sz="2800" b="1" i="0" u="none">
                <a:solidFill>
                  <a:schemeClr val="dk1"/>
                </a:solidFill>
                <a:latin typeface="Times New Roman"/>
                <a:ea typeface="Times New Roman"/>
                <a:cs typeface="Times New Roman"/>
                <a:sym typeface="Times New Roman"/>
              </a:rPr>
              <a:t>synchronized</a:t>
            </a:r>
            <a:r>
              <a:rPr lang="en-US" sz="2800" b="0" i="0" u="none">
                <a:solidFill>
                  <a:schemeClr val="dk1"/>
                </a:solidFill>
                <a:latin typeface="Times New Roman"/>
                <a:ea typeface="Times New Roman"/>
                <a:cs typeface="Times New Roman"/>
                <a:sym typeface="Times New Roman"/>
              </a:rPr>
              <a:t> to a clock.</a:t>
            </a:r>
            <a:endParaRPr/>
          </a:p>
          <a:p>
            <a:pPr marL="382587" lvl="0" indent="-342898" algn="just" rtl="0">
              <a:lnSpc>
                <a:spcPct val="100000"/>
              </a:lnSpc>
              <a:spcBef>
                <a:spcPts val="60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In Parallel Transmission, various bits are sent together simultaneously with a </a:t>
            </a:r>
            <a:r>
              <a:rPr lang="en-US" sz="2800" b="1" i="1" u="none">
                <a:solidFill>
                  <a:srgbClr val="FF0000"/>
                </a:solidFill>
                <a:latin typeface="Times New Roman"/>
                <a:ea typeface="Times New Roman"/>
                <a:cs typeface="Times New Roman"/>
                <a:sym typeface="Times New Roman"/>
              </a:rPr>
              <a:t>single clock pulse</a:t>
            </a:r>
            <a:r>
              <a:rPr lang="en-US" sz="2800" b="0" i="0" u="none">
                <a:solidFill>
                  <a:schemeClr val="dk1"/>
                </a:solidFill>
                <a:latin typeface="Times New Roman"/>
                <a:ea typeface="Times New Roman"/>
                <a:cs typeface="Times New Roman"/>
                <a:sym typeface="Times New Roman"/>
              </a:rPr>
              <a:t>. It is a fast way to transmit as it uses many input/output lines for transferring the 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8"/>
        <p:cNvGrpSpPr/>
        <p:nvPr/>
      </p:nvGrpSpPr>
      <p:grpSpPr>
        <a:xfrm>
          <a:off x="0" y="0"/>
          <a:ext cx="0" cy="0"/>
          <a:chOff x="0" y="0"/>
          <a:chExt cx="0" cy="0"/>
        </a:xfrm>
      </p:grpSpPr>
      <p:sp>
        <p:nvSpPr>
          <p:cNvPr id="2979" name="Google Shape;2979;p48"/>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24</a:t>
            </a:fld>
            <a:endParaRPr/>
          </a:p>
        </p:txBody>
      </p:sp>
      <p:grpSp>
        <p:nvGrpSpPr>
          <p:cNvPr id="2980" name="Google Shape;2980;p48"/>
          <p:cNvGrpSpPr/>
          <p:nvPr/>
        </p:nvGrpSpPr>
        <p:grpSpPr>
          <a:xfrm>
            <a:off x="0" y="68262"/>
            <a:ext cx="457200" cy="6715125"/>
            <a:chOff x="0" y="0"/>
            <a:chExt cx="288" cy="4230"/>
          </a:xfrm>
        </p:grpSpPr>
        <p:cxnSp>
          <p:nvCxnSpPr>
            <p:cNvPr id="2981" name="Google Shape;2981;p48"/>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2" name="Google Shape;2982;p48"/>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83" name="Google Shape;2983;p48"/>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84" name="Google Shape;2984;p48"/>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85" name="Google Shape;2985;p48"/>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6" name="Google Shape;2986;p48"/>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87" name="Google Shape;2987;p48"/>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8" name="Google Shape;2988;p48"/>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89" name="Google Shape;2989;p48"/>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90" name="Google Shape;2990;p48"/>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91" name="Google Shape;2991;p48"/>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92" name="Google Shape;2992;p48"/>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93" name="Google Shape;2993;p48"/>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94" name="Google Shape;2994;p48"/>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95" name="Google Shape;2995;p48"/>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96" name="Google Shape;2996;p48"/>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97" name="Google Shape;2997;p48"/>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98" name="Google Shape;2998;p48"/>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99" name="Google Shape;2999;p48"/>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00" name="Google Shape;3000;p48"/>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01" name="Google Shape;3001;p48"/>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2" name="Google Shape;3002;p48"/>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03" name="Google Shape;3003;p48"/>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4" name="Google Shape;3004;p48"/>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05" name="Google Shape;3005;p48"/>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06" name="Google Shape;3006;p48"/>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07" name="Google Shape;3007;p48"/>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8" name="Google Shape;3008;p48"/>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9" name="Google Shape;3009;p48"/>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0" name="Google Shape;3010;p48"/>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1" name="Google Shape;3011;p48"/>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12" name="Google Shape;3012;p48"/>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3" name="Google Shape;3013;p48"/>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14" name="Google Shape;3014;p48"/>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5" name="Google Shape;3015;p48"/>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6" name="Google Shape;3016;p48"/>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17" name="Google Shape;3017;p48"/>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8" name="Google Shape;3018;p48"/>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9" name="Google Shape;3019;p48"/>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20" name="Google Shape;3020;p48"/>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1" name="Google Shape;3021;p48"/>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2" name="Google Shape;3022;p48"/>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23" name="Google Shape;3023;p48"/>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4" name="Google Shape;3024;p48"/>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5" name="Google Shape;3025;p48"/>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6" name="Google Shape;3026;p48"/>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27" name="Google Shape;3027;p48"/>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8" name="Google Shape;3028;p48"/>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29" name="Google Shape;3029;p48"/>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30" name="Google Shape;3030;p48"/>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31" name="Google Shape;3031;p48"/>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32" name="Google Shape;3032;p48"/>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33" name="Google Shape;3033;p48"/>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34" name="Google Shape;3034;p48"/>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35" name="Google Shape;3035;p48"/>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36" name="Google Shape;3036;p48"/>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37" name="Google Shape;3037;p48"/>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38" name="Google Shape;3038;p48"/>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39" name="Google Shape;3039;p48"/>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0" name="Google Shape;3040;p48"/>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1" name="Google Shape;3041;p48"/>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2" name="Google Shape;3042;p48"/>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3" name="Google Shape;3043;p48"/>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44" name="Google Shape;3044;p48"/>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5" name="Google Shape;3045;p48"/>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6" name="Google Shape;3046;p48"/>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47" name="Google Shape;3047;p48"/>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48" name="Google Shape;3048;p48"/>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49" name="Google Shape;3049;p48"/>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50" name="Google Shape;3050;p48"/>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1" name="Google Shape;3051;p48"/>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52" name="Google Shape;3052;p48"/>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53" name="Google Shape;3053;p48"/>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4" name="Google Shape;3054;p48"/>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5" name="Google Shape;3055;p48"/>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6" name="Google Shape;3056;p48"/>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57" name="Google Shape;3057;p48"/>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8" name="Google Shape;3058;p48"/>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9" name="Google Shape;3059;p48"/>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60" name="Google Shape;3060;p48"/>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61" name="Google Shape;3061;p48"/>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62" name="Google Shape;3062;p48"/>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63" name="Google Shape;3063;p48"/>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64" name="Google Shape;3064;p48"/>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65" name="Google Shape;3065;p48"/>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66" name="Google Shape;3066;p48"/>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67" name="Google Shape;3067;p48"/>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68" name="Google Shape;3068;p48"/>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069" name="Google Shape;3069;p48"/>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70" name="Google Shape;3070;p48"/>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071" name="Google Shape;3071;p48"/>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072" name="Google Shape;3072;p48"/>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73" name="Google Shape;3073;p48"/>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074" name="Google Shape;3074;p48"/>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75" name="Google Shape;3075;p48"/>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076" name="Google Shape;3076;p48"/>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77" name="Google Shape;3077;p48"/>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78" name="Google Shape;3078;p48"/>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079" name="Google Shape;3079;p48"/>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0" name="Google Shape;3080;p48"/>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1" name="Google Shape;3081;p48"/>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2" name="Google Shape;3082;p48"/>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083" name="Google Shape;3083;p48"/>
          <p:cNvGrpSpPr/>
          <p:nvPr/>
        </p:nvGrpSpPr>
        <p:grpSpPr>
          <a:xfrm>
            <a:off x="7620000" y="228600"/>
            <a:ext cx="1066800" cy="838200"/>
            <a:chOff x="0" y="0"/>
            <a:chExt cx="672" cy="528"/>
          </a:xfrm>
        </p:grpSpPr>
        <p:sp>
          <p:nvSpPr>
            <p:cNvPr id="3084" name="Google Shape;3084;p48"/>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5" name="Google Shape;3085;p48"/>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086" name="Google Shape;3086;p48"/>
            <p:cNvGrpSpPr/>
            <p:nvPr/>
          </p:nvGrpSpPr>
          <p:grpSpPr>
            <a:xfrm>
              <a:off x="35" y="75"/>
              <a:ext cx="566" cy="378"/>
              <a:chOff x="0" y="0"/>
              <a:chExt cx="566" cy="378"/>
            </a:xfrm>
          </p:grpSpPr>
          <p:sp>
            <p:nvSpPr>
              <p:cNvPr id="3087" name="Google Shape;3087;p48"/>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8" name="Google Shape;3088;p48"/>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9" name="Google Shape;3089;p48"/>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90" name="Google Shape;3090;p48"/>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91" name="Google Shape;3091;p48"/>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92" name="Google Shape;3092;p48"/>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093" name="Google Shape;3093;p48"/>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94" name="Google Shape;3094;p48"/>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95" name="Google Shape;3095;p48"/>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96" name="Google Shape;3096;p48"/>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097" name="Google Shape;3097;p48"/>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cxnSp>
        <p:nvCxnSpPr>
          <p:cNvPr id="3098" name="Google Shape;3098;p48"/>
          <p:cNvCxnSpPr/>
          <p:nvPr/>
        </p:nvCxnSpPr>
        <p:spPr>
          <a:xfrm rot="10800000">
            <a:off x="914400" y="2286000"/>
            <a:ext cx="0" cy="3276600"/>
          </a:xfrm>
          <a:prstGeom prst="straightConnector1">
            <a:avLst/>
          </a:prstGeom>
          <a:noFill/>
          <a:ln w="22225" cap="flat" cmpd="sng">
            <a:solidFill>
              <a:schemeClr val="dk2"/>
            </a:solidFill>
            <a:prstDash val="solid"/>
            <a:miter lim="800000"/>
            <a:headEnd type="none" w="med" len="med"/>
            <a:tailEnd type="stealth" w="lg" len="lg"/>
          </a:ln>
        </p:spPr>
      </p:cxnSp>
      <p:cxnSp>
        <p:nvCxnSpPr>
          <p:cNvPr id="3099" name="Google Shape;3099;p48"/>
          <p:cNvCxnSpPr/>
          <p:nvPr/>
        </p:nvCxnSpPr>
        <p:spPr>
          <a:xfrm rot="10800000">
            <a:off x="1219200" y="2286000"/>
            <a:ext cx="0" cy="3276600"/>
          </a:xfrm>
          <a:prstGeom prst="straightConnector1">
            <a:avLst/>
          </a:prstGeom>
          <a:noFill/>
          <a:ln w="22225" cap="flat" cmpd="sng">
            <a:solidFill>
              <a:schemeClr val="dk2"/>
            </a:solidFill>
            <a:prstDash val="solid"/>
            <a:miter lim="800000"/>
            <a:headEnd type="none" w="med" len="med"/>
            <a:tailEnd type="stealth" w="lg" len="lg"/>
          </a:ln>
        </p:spPr>
      </p:cxnSp>
      <p:cxnSp>
        <p:nvCxnSpPr>
          <p:cNvPr id="3100" name="Google Shape;3100;p48"/>
          <p:cNvCxnSpPr/>
          <p:nvPr/>
        </p:nvCxnSpPr>
        <p:spPr>
          <a:xfrm rot="10800000">
            <a:off x="1524000" y="2286000"/>
            <a:ext cx="0" cy="3276600"/>
          </a:xfrm>
          <a:prstGeom prst="straightConnector1">
            <a:avLst/>
          </a:prstGeom>
          <a:noFill/>
          <a:ln w="22225" cap="flat" cmpd="sng">
            <a:solidFill>
              <a:schemeClr val="dk2"/>
            </a:solidFill>
            <a:prstDash val="solid"/>
            <a:miter lim="800000"/>
            <a:headEnd type="none" w="med" len="med"/>
            <a:tailEnd type="stealth" w="lg" len="lg"/>
          </a:ln>
        </p:spPr>
      </p:cxnSp>
      <p:cxnSp>
        <p:nvCxnSpPr>
          <p:cNvPr id="3101" name="Google Shape;3101;p48"/>
          <p:cNvCxnSpPr/>
          <p:nvPr/>
        </p:nvCxnSpPr>
        <p:spPr>
          <a:xfrm rot="10800000">
            <a:off x="1828800" y="2286000"/>
            <a:ext cx="0" cy="3276600"/>
          </a:xfrm>
          <a:prstGeom prst="straightConnector1">
            <a:avLst/>
          </a:prstGeom>
          <a:noFill/>
          <a:ln w="22225" cap="flat" cmpd="sng">
            <a:solidFill>
              <a:schemeClr val="dk2"/>
            </a:solidFill>
            <a:prstDash val="solid"/>
            <a:miter lim="800000"/>
            <a:headEnd type="none" w="med" len="med"/>
            <a:tailEnd type="stealth" w="lg" len="lg"/>
          </a:ln>
        </p:spPr>
      </p:cxnSp>
      <p:cxnSp>
        <p:nvCxnSpPr>
          <p:cNvPr id="3102" name="Google Shape;3102;p48"/>
          <p:cNvCxnSpPr/>
          <p:nvPr/>
        </p:nvCxnSpPr>
        <p:spPr>
          <a:xfrm rot="10800000">
            <a:off x="2133600" y="2286000"/>
            <a:ext cx="0" cy="3276600"/>
          </a:xfrm>
          <a:prstGeom prst="straightConnector1">
            <a:avLst/>
          </a:prstGeom>
          <a:noFill/>
          <a:ln w="22225" cap="flat" cmpd="sng">
            <a:solidFill>
              <a:schemeClr val="dk2"/>
            </a:solidFill>
            <a:prstDash val="solid"/>
            <a:miter lim="800000"/>
            <a:headEnd type="none" w="med" len="med"/>
            <a:tailEnd type="stealth" w="lg" len="lg"/>
          </a:ln>
        </p:spPr>
      </p:cxnSp>
      <p:cxnSp>
        <p:nvCxnSpPr>
          <p:cNvPr id="3103" name="Google Shape;3103;p48"/>
          <p:cNvCxnSpPr/>
          <p:nvPr/>
        </p:nvCxnSpPr>
        <p:spPr>
          <a:xfrm rot="10800000">
            <a:off x="2438400" y="2286000"/>
            <a:ext cx="0" cy="3276600"/>
          </a:xfrm>
          <a:prstGeom prst="straightConnector1">
            <a:avLst/>
          </a:prstGeom>
          <a:noFill/>
          <a:ln w="22225" cap="flat" cmpd="sng">
            <a:solidFill>
              <a:schemeClr val="dk2"/>
            </a:solidFill>
            <a:prstDash val="solid"/>
            <a:miter lim="800000"/>
            <a:headEnd type="none" w="med" len="med"/>
            <a:tailEnd type="stealth" w="lg" len="lg"/>
          </a:ln>
        </p:spPr>
      </p:cxnSp>
      <p:cxnSp>
        <p:nvCxnSpPr>
          <p:cNvPr id="3104" name="Google Shape;3104;p48"/>
          <p:cNvCxnSpPr/>
          <p:nvPr/>
        </p:nvCxnSpPr>
        <p:spPr>
          <a:xfrm rot="10800000">
            <a:off x="2743200" y="2286000"/>
            <a:ext cx="0" cy="3276600"/>
          </a:xfrm>
          <a:prstGeom prst="straightConnector1">
            <a:avLst/>
          </a:prstGeom>
          <a:noFill/>
          <a:ln w="22225" cap="flat" cmpd="sng">
            <a:solidFill>
              <a:schemeClr val="dk2"/>
            </a:solidFill>
            <a:prstDash val="solid"/>
            <a:miter lim="800000"/>
            <a:headEnd type="none" w="med" len="med"/>
            <a:tailEnd type="stealth" w="lg" len="lg"/>
          </a:ln>
        </p:spPr>
      </p:cxnSp>
      <p:cxnSp>
        <p:nvCxnSpPr>
          <p:cNvPr id="3105" name="Google Shape;3105;p48"/>
          <p:cNvCxnSpPr/>
          <p:nvPr/>
        </p:nvCxnSpPr>
        <p:spPr>
          <a:xfrm rot="10800000">
            <a:off x="3048000" y="2286000"/>
            <a:ext cx="0" cy="3276600"/>
          </a:xfrm>
          <a:prstGeom prst="straightConnector1">
            <a:avLst/>
          </a:prstGeom>
          <a:noFill/>
          <a:ln w="22225" cap="flat" cmpd="sng">
            <a:solidFill>
              <a:schemeClr val="dk2"/>
            </a:solidFill>
            <a:prstDash val="solid"/>
            <a:miter lim="800000"/>
            <a:headEnd type="none" w="med" len="med"/>
            <a:tailEnd type="stealth" w="lg" len="lg"/>
          </a:ln>
        </p:spPr>
      </p:cxnSp>
      <p:sp>
        <p:nvSpPr>
          <p:cNvPr id="3106" name="Google Shape;3106;p48"/>
          <p:cNvSpPr/>
          <p:nvPr/>
        </p:nvSpPr>
        <p:spPr>
          <a:xfrm>
            <a:off x="1143000" y="5257800"/>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07" name="Google Shape;3107;p48"/>
          <p:cNvSpPr/>
          <p:nvPr/>
        </p:nvSpPr>
        <p:spPr>
          <a:xfrm>
            <a:off x="1447800" y="5257800"/>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08" name="Google Shape;3108;p48"/>
          <p:cNvSpPr/>
          <p:nvPr/>
        </p:nvSpPr>
        <p:spPr>
          <a:xfrm>
            <a:off x="1752600" y="5257800"/>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09" name="Google Shape;3109;p48"/>
          <p:cNvSpPr/>
          <p:nvPr/>
        </p:nvSpPr>
        <p:spPr>
          <a:xfrm>
            <a:off x="2057400" y="5257800"/>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10" name="Google Shape;3110;p48"/>
          <p:cNvSpPr/>
          <p:nvPr/>
        </p:nvSpPr>
        <p:spPr>
          <a:xfrm>
            <a:off x="2362200" y="5257800"/>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11" name="Google Shape;3111;p48"/>
          <p:cNvSpPr/>
          <p:nvPr/>
        </p:nvSpPr>
        <p:spPr>
          <a:xfrm>
            <a:off x="2667000" y="5257800"/>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12" name="Google Shape;3112;p48"/>
          <p:cNvSpPr/>
          <p:nvPr/>
        </p:nvSpPr>
        <p:spPr>
          <a:xfrm>
            <a:off x="2971800" y="5257800"/>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13" name="Google Shape;3113;p48"/>
          <p:cNvSpPr/>
          <p:nvPr/>
        </p:nvSpPr>
        <p:spPr>
          <a:xfrm>
            <a:off x="838200" y="5257800"/>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14" name="Google Shape;3114;p48"/>
          <p:cNvSpPr txBox="1"/>
          <p:nvPr/>
        </p:nvSpPr>
        <p:spPr>
          <a:xfrm>
            <a:off x="5029200" y="1906587"/>
            <a:ext cx="3810000" cy="2970212"/>
          </a:xfrm>
          <a:prstGeom prst="rect">
            <a:avLst/>
          </a:prstGeom>
          <a:noFill/>
          <a:ln>
            <a:noFill/>
          </a:ln>
        </p:spPr>
        <p:txBody>
          <a:bodyPr spcFirstLastPara="1" wrap="square" lIns="91425" tIns="45700" rIns="91425" bIns="45700" anchor="t" anchorCtr="0">
            <a:spAutoFit/>
          </a:bodyPr>
          <a:lstStyle/>
          <a:p>
            <a:pPr marL="0" marR="0" lvl="0" indent="-139700" algn="l" rtl="0">
              <a:lnSpc>
                <a:spcPct val="100000"/>
              </a:lnSpc>
              <a:spcBef>
                <a:spcPts val="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Simultaneous transmission</a:t>
            </a:r>
            <a:endParaRPr/>
          </a:p>
          <a:p>
            <a:pPr marL="0" marR="0" lvl="0" indent="-139700" algn="l" rtl="0">
              <a:lnSpc>
                <a:spcPct val="100000"/>
              </a:lnSpc>
              <a:spcBef>
                <a:spcPts val="110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Requires separate data lines</a:t>
            </a:r>
            <a:endParaRPr/>
          </a:p>
          <a:p>
            <a:pPr marL="0" marR="0" lvl="0" indent="-139700" algn="l" rtl="0">
              <a:lnSpc>
                <a:spcPct val="100000"/>
              </a:lnSpc>
              <a:spcBef>
                <a:spcPts val="110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Bits must stay synchronized</a:t>
            </a:r>
            <a:endParaRPr/>
          </a:p>
          <a:p>
            <a:pPr marL="0" marR="0" lvl="0" indent="-139700" algn="l" rtl="0">
              <a:lnSpc>
                <a:spcPct val="100000"/>
              </a:lnSpc>
              <a:spcBef>
                <a:spcPts val="110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Fast </a:t>
            </a:r>
            <a:endParaRPr/>
          </a:p>
          <a:p>
            <a:pPr marL="0" marR="0" lvl="0" indent="-139700" algn="l" rtl="0">
              <a:lnSpc>
                <a:spcPct val="100000"/>
              </a:lnSpc>
              <a:spcBef>
                <a:spcPts val="110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Expensive</a:t>
            </a:r>
            <a:endParaRPr/>
          </a:p>
          <a:p>
            <a:pPr marL="0" marR="0" lvl="0" indent="-139700" algn="l" rtl="0">
              <a:lnSpc>
                <a:spcPct val="100000"/>
              </a:lnSpc>
              <a:spcBef>
                <a:spcPts val="110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Example: Printer connections</a:t>
            </a:r>
            <a:endParaRPr/>
          </a:p>
        </p:txBody>
      </p:sp>
      <p:sp>
        <p:nvSpPr>
          <p:cNvPr id="3115" name="Google Shape;3115;p48"/>
          <p:cNvSpPr txBox="1"/>
          <p:nvPr/>
        </p:nvSpPr>
        <p:spPr>
          <a:xfrm>
            <a:off x="685800" y="5562600"/>
            <a:ext cx="2590800" cy="401637"/>
          </a:xfrm>
          <a:prstGeom prst="rect">
            <a:avLst/>
          </a:prstGeom>
          <a:noFill/>
          <a:ln w="34925" cap="flat" cmpd="sng">
            <a:solidFill>
              <a:srgbClr val="CC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Times New Roman"/>
              <a:buNone/>
            </a:pPr>
            <a:r>
              <a:rPr lang="en-US" sz="2400" b="0" i="0" u="none">
                <a:solidFill>
                  <a:srgbClr val="CC0000"/>
                </a:solidFill>
                <a:latin typeface="Times New Roman"/>
                <a:ea typeface="Times New Roman"/>
                <a:cs typeface="Times New Roman"/>
                <a:sym typeface="Times New Roman"/>
              </a:rPr>
              <a:t>Transmitter</a:t>
            </a:r>
            <a:endParaRPr/>
          </a:p>
        </p:txBody>
      </p:sp>
      <p:sp>
        <p:nvSpPr>
          <p:cNvPr id="3116" name="Google Shape;3116;p48"/>
          <p:cNvSpPr txBox="1"/>
          <p:nvPr/>
        </p:nvSpPr>
        <p:spPr>
          <a:xfrm>
            <a:off x="685800" y="1828800"/>
            <a:ext cx="2590800" cy="401637"/>
          </a:xfrm>
          <a:prstGeom prst="rect">
            <a:avLst/>
          </a:prstGeom>
          <a:noFill/>
          <a:ln w="34925" cap="flat" cmpd="sng">
            <a:solidFill>
              <a:srgbClr val="00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6600"/>
              </a:buClr>
              <a:buSzPts val="2400"/>
              <a:buFont typeface="Times New Roman"/>
              <a:buNone/>
            </a:pPr>
            <a:r>
              <a:rPr lang="en-US" sz="2400" b="0" i="0" u="none">
                <a:solidFill>
                  <a:srgbClr val="006600"/>
                </a:solidFill>
                <a:latin typeface="Times New Roman"/>
                <a:ea typeface="Times New Roman"/>
                <a:cs typeface="Times New Roman"/>
                <a:sym typeface="Times New Roman"/>
              </a:rPr>
              <a:t>Receiver</a:t>
            </a:r>
            <a:endParaRPr/>
          </a:p>
        </p:txBody>
      </p:sp>
      <p:sp>
        <p:nvSpPr>
          <p:cNvPr id="3117" name="Google Shape;3117;p48"/>
          <p:cNvSpPr/>
          <p:nvPr/>
        </p:nvSpPr>
        <p:spPr>
          <a:xfrm>
            <a:off x="838200" y="5257800"/>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18" name="Google Shape;3118;p48"/>
          <p:cNvSpPr/>
          <p:nvPr/>
        </p:nvSpPr>
        <p:spPr>
          <a:xfrm>
            <a:off x="1143000" y="5257800"/>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19" name="Google Shape;3119;p48"/>
          <p:cNvSpPr/>
          <p:nvPr/>
        </p:nvSpPr>
        <p:spPr>
          <a:xfrm>
            <a:off x="1447800" y="5257800"/>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20" name="Google Shape;3120;p48"/>
          <p:cNvSpPr/>
          <p:nvPr/>
        </p:nvSpPr>
        <p:spPr>
          <a:xfrm>
            <a:off x="1752600" y="5257800"/>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21" name="Google Shape;3121;p48"/>
          <p:cNvSpPr/>
          <p:nvPr/>
        </p:nvSpPr>
        <p:spPr>
          <a:xfrm>
            <a:off x="2057400" y="5257800"/>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22" name="Google Shape;3122;p48"/>
          <p:cNvSpPr/>
          <p:nvPr/>
        </p:nvSpPr>
        <p:spPr>
          <a:xfrm>
            <a:off x="2362200" y="5257800"/>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23" name="Google Shape;3123;p48"/>
          <p:cNvSpPr/>
          <p:nvPr/>
        </p:nvSpPr>
        <p:spPr>
          <a:xfrm>
            <a:off x="2667000" y="5257800"/>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24" name="Google Shape;3124;p48"/>
          <p:cNvSpPr/>
          <p:nvPr/>
        </p:nvSpPr>
        <p:spPr>
          <a:xfrm>
            <a:off x="2971800" y="5257800"/>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25" name="Google Shape;3125;p48"/>
          <p:cNvSpPr txBox="1"/>
          <p:nvPr/>
        </p:nvSpPr>
        <p:spPr>
          <a:xfrm>
            <a:off x="3505200" y="5105400"/>
            <a:ext cx="1676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One Word</a:t>
            </a:r>
            <a:endParaRPr/>
          </a:p>
        </p:txBody>
      </p:sp>
      <p:cxnSp>
        <p:nvCxnSpPr>
          <p:cNvPr id="3126" name="Google Shape;3126;p48"/>
          <p:cNvCxnSpPr/>
          <p:nvPr/>
        </p:nvCxnSpPr>
        <p:spPr>
          <a:xfrm rot="10800000">
            <a:off x="3276600" y="5334000"/>
            <a:ext cx="228600" cy="0"/>
          </a:xfrm>
          <a:prstGeom prst="straightConnector1">
            <a:avLst/>
          </a:prstGeom>
          <a:noFill/>
          <a:ln w="9525" cap="flat" cmpd="sng">
            <a:solidFill>
              <a:schemeClr val="dk1"/>
            </a:solidFill>
            <a:prstDash val="solid"/>
            <a:miter lim="800000"/>
            <a:headEnd type="none" w="med" len="med"/>
            <a:tailEnd type="triangle" w="med" len="med"/>
          </a:ln>
        </p:spPr>
      </p:cxnSp>
      <p:sp>
        <p:nvSpPr>
          <p:cNvPr id="3127" name="Google Shape;3127;p48"/>
          <p:cNvSpPr/>
          <p:nvPr/>
        </p:nvSpPr>
        <p:spPr>
          <a:xfrm rot="-5400000">
            <a:off x="1790700" y="3924300"/>
            <a:ext cx="381000" cy="2286000"/>
          </a:xfrm>
          <a:prstGeom prst="rightBrace">
            <a:avLst>
              <a:gd name="adj1" fmla="val 8333"/>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28" name="Google Shape;3128;p48"/>
          <p:cNvSpPr/>
          <p:nvPr/>
        </p:nvSpPr>
        <p:spPr>
          <a:xfrm>
            <a:off x="838200" y="5257800"/>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2"/>
        <p:cNvGrpSpPr/>
        <p:nvPr/>
      </p:nvGrpSpPr>
      <p:grpSpPr>
        <a:xfrm>
          <a:off x="0" y="0"/>
          <a:ext cx="0" cy="0"/>
          <a:chOff x="0" y="0"/>
          <a:chExt cx="0" cy="0"/>
        </a:xfrm>
      </p:grpSpPr>
      <p:sp>
        <p:nvSpPr>
          <p:cNvPr id="3133" name="Google Shape;3133;p49"/>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25</a:t>
            </a:fld>
            <a:endParaRPr/>
          </a:p>
        </p:txBody>
      </p:sp>
      <p:grpSp>
        <p:nvGrpSpPr>
          <p:cNvPr id="3134" name="Google Shape;3134;p49"/>
          <p:cNvGrpSpPr/>
          <p:nvPr/>
        </p:nvGrpSpPr>
        <p:grpSpPr>
          <a:xfrm>
            <a:off x="0" y="68262"/>
            <a:ext cx="457200" cy="6715125"/>
            <a:chOff x="0" y="0"/>
            <a:chExt cx="288" cy="4230"/>
          </a:xfrm>
        </p:grpSpPr>
        <p:cxnSp>
          <p:nvCxnSpPr>
            <p:cNvPr id="3135" name="Google Shape;3135;p49"/>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36" name="Google Shape;3136;p49"/>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37" name="Google Shape;3137;p49"/>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38" name="Google Shape;3138;p49"/>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39" name="Google Shape;3139;p49"/>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40" name="Google Shape;3140;p49"/>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41" name="Google Shape;3141;p49"/>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42" name="Google Shape;3142;p49"/>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43" name="Google Shape;3143;p49"/>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44" name="Google Shape;3144;p49"/>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45" name="Google Shape;3145;p49"/>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46" name="Google Shape;3146;p49"/>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47" name="Google Shape;3147;p49"/>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48" name="Google Shape;3148;p49"/>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49" name="Google Shape;3149;p49"/>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50" name="Google Shape;3150;p49"/>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51" name="Google Shape;3151;p49"/>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52" name="Google Shape;3152;p49"/>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53" name="Google Shape;3153;p49"/>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54" name="Google Shape;3154;p49"/>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55" name="Google Shape;3155;p49"/>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56" name="Google Shape;3156;p49"/>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57" name="Google Shape;3157;p49"/>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58" name="Google Shape;3158;p49"/>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59" name="Google Shape;3159;p49"/>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60" name="Google Shape;3160;p49"/>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61" name="Google Shape;3161;p49"/>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2" name="Google Shape;3162;p49"/>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3" name="Google Shape;3163;p49"/>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4" name="Google Shape;3164;p49"/>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5" name="Google Shape;3165;p49"/>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66" name="Google Shape;3166;p49"/>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7" name="Google Shape;3167;p49"/>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68" name="Google Shape;3168;p49"/>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9" name="Google Shape;3169;p49"/>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70" name="Google Shape;3170;p49"/>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71" name="Google Shape;3171;p49"/>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72" name="Google Shape;3172;p49"/>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73" name="Google Shape;3173;p49"/>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74" name="Google Shape;3174;p49"/>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75" name="Google Shape;3175;p49"/>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76" name="Google Shape;3176;p49"/>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77" name="Google Shape;3177;p49"/>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78" name="Google Shape;3178;p49"/>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79" name="Google Shape;3179;p49"/>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80" name="Google Shape;3180;p49"/>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81" name="Google Shape;3181;p49"/>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82" name="Google Shape;3182;p49"/>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83" name="Google Shape;3183;p49"/>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84" name="Google Shape;3184;p49"/>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85" name="Google Shape;3185;p49"/>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86" name="Google Shape;3186;p49"/>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87" name="Google Shape;3187;p49"/>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88" name="Google Shape;3188;p49"/>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89" name="Google Shape;3189;p49"/>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90" name="Google Shape;3190;p49"/>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91" name="Google Shape;3191;p49"/>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92" name="Google Shape;3192;p49"/>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93" name="Google Shape;3193;p49"/>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94" name="Google Shape;3194;p49"/>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95" name="Google Shape;3195;p49"/>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96" name="Google Shape;3196;p49"/>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97" name="Google Shape;3197;p49"/>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98" name="Google Shape;3198;p49"/>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99" name="Google Shape;3199;p49"/>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00" name="Google Shape;3200;p49"/>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01" name="Google Shape;3201;p49"/>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02" name="Google Shape;3202;p49"/>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03" name="Google Shape;3203;p49"/>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04" name="Google Shape;3204;p49"/>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05" name="Google Shape;3205;p49"/>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06" name="Google Shape;3206;p49"/>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07" name="Google Shape;3207;p49"/>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08" name="Google Shape;3208;p49"/>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09" name="Google Shape;3209;p49"/>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10" name="Google Shape;3210;p49"/>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11" name="Google Shape;3211;p49"/>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12" name="Google Shape;3212;p49"/>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13" name="Google Shape;3213;p49"/>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14" name="Google Shape;3214;p49"/>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15" name="Google Shape;3215;p49"/>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16" name="Google Shape;3216;p49"/>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17" name="Google Shape;3217;p49"/>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18" name="Google Shape;3218;p49"/>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19" name="Google Shape;3219;p49"/>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220" name="Google Shape;3220;p49"/>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21" name="Google Shape;3221;p49"/>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22" name="Google Shape;3222;p49"/>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223" name="Google Shape;3223;p49"/>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224" name="Google Shape;3224;p49"/>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225" name="Google Shape;3225;p49"/>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226" name="Google Shape;3226;p49"/>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227" name="Google Shape;3227;p49"/>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228" name="Google Shape;3228;p49"/>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229" name="Google Shape;3229;p49"/>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230" name="Google Shape;3230;p49"/>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231" name="Google Shape;3231;p49"/>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232" name="Google Shape;3232;p49"/>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233" name="Google Shape;3233;p49"/>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34" name="Google Shape;3234;p49"/>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35" name="Google Shape;3235;p49"/>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36" name="Google Shape;3236;p49"/>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237" name="Google Shape;3237;p49"/>
          <p:cNvGrpSpPr/>
          <p:nvPr/>
        </p:nvGrpSpPr>
        <p:grpSpPr>
          <a:xfrm>
            <a:off x="7620000" y="228600"/>
            <a:ext cx="1066800" cy="838200"/>
            <a:chOff x="0" y="0"/>
            <a:chExt cx="672" cy="528"/>
          </a:xfrm>
        </p:grpSpPr>
        <p:sp>
          <p:nvSpPr>
            <p:cNvPr id="3238" name="Google Shape;3238;p49"/>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39" name="Google Shape;3239;p49"/>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240" name="Google Shape;3240;p49"/>
            <p:cNvGrpSpPr/>
            <p:nvPr/>
          </p:nvGrpSpPr>
          <p:grpSpPr>
            <a:xfrm>
              <a:off x="35" y="75"/>
              <a:ext cx="566" cy="378"/>
              <a:chOff x="0" y="0"/>
              <a:chExt cx="566" cy="378"/>
            </a:xfrm>
          </p:grpSpPr>
          <p:sp>
            <p:nvSpPr>
              <p:cNvPr id="3241" name="Google Shape;3241;p49"/>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42" name="Google Shape;3242;p49"/>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43" name="Google Shape;3243;p49"/>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44" name="Google Shape;3244;p49"/>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45" name="Google Shape;3245;p49"/>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46" name="Google Shape;3246;p49"/>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247" name="Google Shape;3247;p49"/>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48" name="Google Shape;3248;p49"/>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49" name="Google Shape;3249;p49"/>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50" name="Google Shape;3250;p49"/>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251" name="Google Shape;3251;p49"/>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3252" name="Google Shape;3252;p49"/>
          <p:cNvSpPr txBox="1"/>
          <p:nvPr/>
        </p:nvSpPr>
        <p:spPr>
          <a:xfrm>
            <a:off x="2243931" y="5681662"/>
            <a:ext cx="40481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dirty="0">
                <a:solidFill>
                  <a:schemeClr val="folHlink"/>
                </a:solidFill>
                <a:latin typeface="Times New Roman"/>
                <a:ea typeface="Times New Roman"/>
                <a:cs typeface="Times New Roman"/>
                <a:sym typeface="Times New Roman"/>
              </a:rPr>
              <a:t>Figure 4.32  </a:t>
            </a:r>
            <a:r>
              <a:rPr lang="en-US" sz="2400" b="1" i="1" u="none" dirty="0">
                <a:solidFill>
                  <a:srgbClr val="000000"/>
                </a:solidFill>
                <a:latin typeface="Times New Roman"/>
                <a:ea typeface="Times New Roman"/>
                <a:cs typeface="Times New Roman"/>
                <a:sym typeface="Times New Roman"/>
              </a:rPr>
              <a:t>Parallel transmission</a:t>
            </a:r>
            <a:endParaRPr dirty="0"/>
          </a:p>
        </p:txBody>
      </p:sp>
      <p:pic>
        <p:nvPicPr>
          <p:cNvPr id="3253" name="Google Shape;3253;p49"/>
          <p:cNvPicPr preferRelativeResize="0"/>
          <p:nvPr/>
        </p:nvPicPr>
        <p:blipFill rotWithShape="1">
          <a:blip r:embed="rId3">
            <a:alphaModFix/>
          </a:blip>
          <a:srcRect/>
          <a:stretch/>
        </p:blipFill>
        <p:spPr>
          <a:xfrm>
            <a:off x="3352800" y="1889125"/>
            <a:ext cx="5878512" cy="3427412"/>
          </a:xfrm>
          <a:prstGeom prst="rect">
            <a:avLst/>
          </a:prstGeom>
          <a:noFill/>
          <a:ln>
            <a:noFill/>
          </a:ln>
        </p:spPr>
      </p:pic>
      <p:sp>
        <p:nvSpPr>
          <p:cNvPr id="3254" name="Google Shape;3254;p49"/>
          <p:cNvSpPr txBox="1"/>
          <p:nvPr/>
        </p:nvSpPr>
        <p:spPr>
          <a:xfrm>
            <a:off x="473075" y="2108200"/>
            <a:ext cx="2651125" cy="2800350"/>
          </a:xfrm>
          <a:prstGeom prst="rect">
            <a:avLst/>
          </a:prstGeom>
          <a:noFill/>
          <a:ln>
            <a:noFill/>
          </a:ln>
        </p:spPr>
        <p:txBody>
          <a:bodyPr spcFirstLastPara="1" wrap="square" lIns="91425" tIns="45700" rIns="91425" bIns="45700" anchor="t" anchorCtr="0">
            <a:spAutoFit/>
          </a:bodyPr>
          <a:lstStyle/>
          <a:p>
            <a:pPr marL="39687" marR="0" lvl="0" indent="0" algn="l" rtl="0">
              <a:lnSpc>
                <a:spcPct val="100000"/>
              </a:lnSpc>
              <a:spcBef>
                <a:spcPts val="0"/>
              </a:spcBef>
              <a:spcAft>
                <a:spcPts val="0"/>
              </a:spcAft>
              <a:buClr>
                <a:srgbClr val="000000"/>
              </a:buClr>
              <a:buSzPts val="2200"/>
              <a:buFont typeface="Times New Roman"/>
              <a:buNone/>
            </a:pPr>
            <a:r>
              <a:rPr lang="en-US" sz="2200" b="0" i="0" u="none">
                <a:solidFill>
                  <a:srgbClr val="000000"/>
                </a:solidFill>
                <a:latin typeface="Times New Roman"/>
                <a:ea typeface="Times New Roman"/>
                <a:cs typeface="Times New Roman"/>
                <a:sym typeface="Times New Roman"/>
              </a:rPr>
              <a:t>Figure shows how </a:t>
            </a:r>
            <a:endParaRPr/>
          </a:p>
          <a:p>
            <a:pPr marL="39687" marR="0" lvl="0" indent="0" algn="l" rtl="0">
              <a:lnSpc>
                <a:spcPct val="100000"/>
              </a:lnSpc>
              <a:spcBef>
                <a:spcPts val="0"/>
              </a:spcBef>
              <a:spcAft>
                <a:spcPts val="0"/>
              </a:spcAft>
              <a:buClr>
                <a:srgbClr val="000000"/>
              </a:buClr>
              <a:buSzPts val="2200"/>
              <a:buFont typeface="Times New Roman"/>
              <a:buNone/>
            </a:pPr>
            <a:r>
              <a:rPr lang="en-US" sz="2200" b="0" i="0" u="none">
                <a:solidFill>
                  <a:srgbClr val="000000"/>
                </a:solidFill>
                <a:latin typeface="Times New Roman"/>
                <a:ea typeface="Times New Roman"/>
                <a:cs typeface="Times New Roman"/>
                <a:sym typeface="Times New Roman"/>
              </a:rPr>
              <a:t>parallel transmission </a:t>
            </a:r>
            <a:endParaRPr/>
          </a:p>
          <a:p>
            <a:pPr marL="39687" marR="0" lvl="0" indent="0" algn="l" rtl="0">
              <a:lnSpc>
                <a:spcPct val="100000"/>
              </a:lnSpc>
              <a:spcBef>
                <a:spcPts val="0"/>
              </a:spcBef>
              <a:spcAft>
                <a:spcPts val="0"/>
              </a:spcAft>
              <a:buClr>
                <a:srgbClr val="000000"/>
              </a:buClr>
              <a:buSzPts val="2200"/>
              <a:buFont typeface="Times New Roman"/>
              <a:buNone/>
            </a:pPr>
            <a:r>
              <a:rPr lang="en-US" sz="2200" b="0" i="0" u="none">
                <a:solidFill>
                  <a:srgbClr val="000000"/>
                </a:solidFill>
                <a:latin typeface="Times New Roman"/>
                <a:ea typeface="Times New Roman"/>
                <a:cs typeface="Times New Roman"/>
                <a:sym typeface="Times New Roman"/>
              </a:rPr>
              <a:t>works for </a:t>
            </a:r>
            <a:r>
              <a:rPr lang="en-US" sz="2200" b="0" i="1" u="none">
                <a:solidFill>
                  <a:srgbClr val="000000"/>
                </a:solidFill>
                <a:latin typeface="Times New Roman"/>
                <a:ea typeface="Times New Roman"/>
                <a:cs typeface="Times New Roman"/>
                <a:sym typeface="Times New Roman"/>
              </a:rPr>
              <a:t>n </a:t>
            </a:r>
            <a:r>
              <a:rPr lang="en-US" sz="2200" b="0" i="0" u="none">
                <a:solidFill>
                  <a:srgbClr val="000000"/>
                </a:solidFill>
                <a:latin typeface="Times New Roman"/>
                <a:ea typeface="Times New Roman"/>
                <a:cs typeface="Times New Roman"/>
                <a:sym typeface="Times New Roman"/>
              </a:rPr>
              <a:t>=8. </a:t>
            </a:r>
            <a:endParaRPr/>
          </a:p>
          <a:p>
            <a:pPr marL="39687" marR="0" lvl="0" indent="0" algn="l" rtl="0">
              <a:lnSpc>
                <a:spcPct val="100000"/>
              </a:lnSpc>
              <a:spcBef>
                <a:spcPts val="0"/>
              </a:spcBef>
              <a:spcAft>
                <a:spcPts val="0"/>
              </a:spcAft>
              <a:buClr>
                <a:srgbClr val="000000"/>
              </a:buClr>
              <a:buSzPts val="2200"/>
              <a:buFont typeface="Times New Roman"/>
              <a:buNone/>
            </a:pPr>
            <a:r>
              <a:rPr lang="en-US" sz="2200" b="0" i="0" u="none">
                <a:solidFill>
                  <a:srgbClr val="000000"/>
                </a:solidFill>
                <a:latin typeface="Times New Roman"/>
                <a:ea typeface="Times New Roman"/>
                <a:cs typeface="Times New Roman"/>
                <a:sym typeface="Times New Roman"/>
              </a:rPr>
              <a:t>Typically, the eight </a:t>
            </a:r>
            <a:endParaRPr/>
          </a:p>
          <a:p>
            <a:pPr marL="39687" marR="0" lvl="0" indent="0" algn="l" rtl="0">
              <a:lnSpc>
                <a:spcPct val="100000"/>
              </a:lnSpc>
              <a:spcBef>
                <a:spcPts val="0"/>
              </a:spcBef>
              <a:spcAft>
                <a:spcPts val="0"/>
              </a:spcAft>
              <a:buClr>
                <a:srgbClr val="000000"/>
              </a:buClr>
              <a:buSzPts val="2200"/>
              <a:buFont typeface="Times New Roman"/>
              <a:buNone/>
            </a:pPr>
            <a:r>
              <a:rPr lang="en-US" sz="2200" b="0" i="0" u="none">
                <a:solidFill>
                  <a:srgbClr val="000000"/>
                </a:solidFill>
                <a:latin typeface="Times New Roman"/>
                <a:ea typeface="Times New Roman"/>
                <a:cs typeface="Times New Roman"/>
                <a:sym typeface="Times New Roman"/>
              </a:rPr>
              <a:t>wires are bundled </a:t>
            </a:r>
            <a:endParaRPr/>
          </a:p>
          <a:p>
            <a:pPr marL="39687" marR="0" lvl="0" indent="0" algn="l" rtl="0">
              <a:lnSpc>
                <a:spcPct val="100000"/>
              </a:lnSpc>
              <a:spcBef>
                <a:spcPts val="0"/>
              </a:spcBef>
              <a:spcAft>
                <a:spcPts val="0"/>
              </a:spcAft>
              <a:buClr>
                <a:srgbClr val="000000"/>
              </a:buClr>
              <a:buSzPts val="2200"/>
              <a:buFont typeface="Times New Roman"/>
              <a:buNone/>
            </a:pPr>
            <a:r>
              <a:rPr lang="en-US" sz="2200" b="0" i="0" u="none">
                <a:solidFill>
                  <a:srgbClr val="000000"/>
                </a:solidFill>
                <a:latin typeface="Times New Roman"/>
                <a:ea typeface="Times New Roman"/>
                <a:cs typeface="Times New Roman"/>
                <a:sym typeface="Times New Roman"/>
              </a:rPr>
              <a:t>in a cable with a </a:t>
            </a:r>
            <a:endParaRPr/>
          </a:p>
          <a:p>
            <a:pPr marL="39687" marR="0" lvl="0" indent="0" algn="l" rtl="0">
              <a:lnSpc>
                <a:spcPct val="100000"/>
              </a:lnSpc>
              <a:spcBef>
                <a:spcPts val="0"/>
              </a:spcBef>
              <a:spcAft>
                <a:spcPts val="0"/>
              </a:spcAft>
              <a:buClr>
                <a:srgbClr val="000000"/>
              </a:buClr>
              <a:buSzPts val="2200"/>
              <a:buFont typeface="Times New Roman"/>
              <a:buNone/>
            </a:pPr>
            <a:r>
              <a:rPr lang="en-US" sz="2200" b="0" i="0" u="none">
                <a:solidFill>
                  <a:srgbClr val="000000"/>
                </a:solidFill>
                <a:latin typeface="Times New Roman"/>
                <a:ea typeface="Times New Roman"/>
                <a:cs typeface="Times New Roman"/>
                <a:sym typeface="Times New Roman"/>
              </a:rPr>
              <a:t>connector at each end.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8"/>
        <p:cNvGrpSpPr/>
        <p:nvPr/>
      </p:nvGrpSpPr>
      <p:grpSpPr>
        <a:xfrm>
          <a:off x="0" y="0"/>
          <a:ext cx="0" cy="0"/>
          <a:chOff x="0" y="0"/>
          <a:chExt cx="0" cy="0"/>
        </a:xfrm>
      </p:grpSpPr>
      <p:sp>
        <p:nvSpPr>
          <p:cNvPr id="3259" name="Google Shape;3259;p50"/>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26</a:t>
            </a:fld>
            <a:endParaRPr/>
          </a:p>
        </p:txBody>
      </p:sp>
      <p:grpSp>
        <p:nvGrpSpPr>
          <p:cNvPr id="3260" name="Google Shape;3260;p50"/>
          <p:cNvGrpSpPr/>
          <p:nvPr/>
        </p:nvGrpSpPr>
        <p:grpSpPr>
          <a:xfrm>
            <a:off x="0" y="68262"/>
            <a:ext cx="457200" cy="6715125"/>
            <a:chOff x="0" y="0"/>
            <a:chExt cx="288" cy="4230"/>
          </a:xfrm>
        </p:grpSpPr>
        <p:cxnSp>
          <p:nvCxnSpPr>
            <p:cNvPr id="3261" name="Google Shape;3261;p50"/>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62" name="Google Shape;3262;p50"/>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63" name="Google Shape;3263;p50"/>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64" name="Google Shape;3264;p50"/>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65" name="Google Shape;3265;p50"/>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66" name="Google Shape;3266;p50"/>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67" name="Google Shape;3267;p50"/>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68" name="Google Shape;3268;p50"/>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69" name="Google Shape;3269;p50"/>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70" name="Google Shape;3270;p50"/>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71" name="Google Shape;3271;p50"/>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72" name="Google Shape;3272;p50"/>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73" name="Google Shape;3273;p50"/>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74" name="Google Shape;3274;p50"/>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75" name="Google Shape;3275;p50"/>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76" name="Google Shape;3276;p50"/>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77" name="Google Shape;3277;p50"/>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78" name="Google Shape;3278;p50"/>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79" name="Google Shape;3279;p50"/>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80" name="Google Shape;3280;p50"/>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81" name="Google Shape;3281;p50"/>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2" name="Google Shape;3282;p50"/>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83" name="Google Shape;3283;p50"/>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4" name="Google Shape;3284;p50"/>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85" name="Google Shape;3285;p50"/>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86" name="Google Shape;3286;p50"/>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87" name="Google Shape;3287;p50"/>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8" name="Google Shape;3288;p50"/>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9" name="Google Shape;3289;p50"/>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0" name="Google Shape;3290;p50"/>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1" name="Google Shape;3291;p50"/>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92" name="Google Shape;3292;p50"/>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3" name="Google Shape;3293;p50"/>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94" name="Google Shape;3294;p50"/>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5" name="Google Shape;3295;p50"/>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6" name="Google Shape;3296;p50"/>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97" name="Google Shape;3297;p50"/>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8" name="Google Shape;3298;p50"/>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9" name="Google Shape;3299;p50"/>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00" name="Google Shape;3300;p50"/>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01" name="Google Shape;3301;p50"/>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02" name="Google Shape;3302;p50"/>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03" name="Google Shape;3303;p50"/>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04" name="Google Shape;3304;p50"/>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05" name="Google Shape;3305;p50"/>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06" name="Google Shape;3306;p50"/>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07" name="Google Shape;3307;p50"/>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08" name="Google Shape;3308;p50"/>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09" name="Google Shape;3309;p50"/>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10" name="Google Shape;3310;p50"/>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11" name="Google Shape;3311;p50"/>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12" name="Google Shape;3312;p50"/>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13" name="Google Shape;3313;p50"/>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14" name="Google Shape;3314;p50"/>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15" name="Google Shape;3315;p50"/>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16" name="Google Shape;3316;p50"/>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17" name="Google Shape;3317;p50"/>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18" name="Google Shape;3318;p50"/>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19" name="Google Shape;3319;p50"/>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20" name="Google Shape;3320;p50"/>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21" name="Google Shape;3321;p50"/>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22" name="Google Shape;3322;p50"/>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23" name="Google Shape;3323;p50"/>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24" name="Google Shape;3324;p50"/>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25" name="Google Shape;3325;p50"/>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26" name="Google Shape;3326;p50"/>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27" name="Google Shape;3327;p50"/>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28" name="Google Shape;3328;p50"/>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29" name="Google Shape;3329;p50"/>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30" name="Google Shape;3330;p50"/>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31" name="Google Shape;3331;p50"/>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32" name="Google Shape;3332;p50"/>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33" name="Google Shape;3333;p50"/>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34" name="Google Shape;3334;p50"/>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35" name="Google Shape;3335;p50"/>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36" name="Google Shape;3336;p50"/>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37" name="Google Shape;3337;p50"/>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38" name="Google Shape;3338;p50"/>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39" name="Google Shape;3339;p50"/>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40" name="Google Shape;3340;p50"/>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41" name="Google Shape;3341;p50"/>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42" name="Google Shape;3342;p50"/>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43" name="Google Shape;3343;p50"/>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44" name="Google Shape;3344;p50"/>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45" name="Google Shape;3345;p50"/>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46" name="Google Shape;3346;p50"/>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47" name="Google Shape;3347;p50"/>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48" name="Google Shape;3348;p50"/>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49" name="Google Shape;3349;p50"/>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50" name="Google Shape;3350;p50"/>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51" name="Google Shape;3351;p50"/>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52" name="Google Shape;3352;p50"/>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53" name="Google Shape;3353;p50"/>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54" name="Google Shape;3354;p50"/>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55" name="Google Shape;3355;p50"/>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356" name="Google Shape;3356;p50"/>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57" name="Google Shape;3357;p50"/>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58" name="Google Shape;3358;p50"/>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359" name="Google Shape;3359;p50"/>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60" name="Google Shape;3360;p50"/>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61" name="Google Shape;3361;p50"/>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62" name="Google Shape;3362;p50"/>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363" name="Google Shape;3363;p50"/>
          <p:cNvGrpSpPr/>
          <p:nvPr/>
        </p:nvGrpSpPr>
        <p:grpSpPr>
          <a:xfrm>
            <a:off x="7620000" y="228600"/>
            <a:ext cx="1066800" cy="838200"/>
            <a:chOff x="0" y="0"/>
            <a:chExt cx="672" cy="528"/>
          </a:xfrm>
        </p:grpSpPr>
        <p:sp>
          <p:nvSpPr>
            <p:cNvPr id="3364" name="Google Shape;3364;p50"/>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65" name="Google Shape;3365;p50"/>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366" name="Google Shape;3366;p50"/>
            <p:cNvGrpSpPr/>
            <p:nvPr/>
          </p:nvGrpSpPr>
          <p:grpSpPr>
            <a:xfrm>
              <a:off x="35" y="75"/>
              <a:ext cx="566" cy="378"/>
              <a:chOff x="0" y="0"/>
              <a:chExt cx="566" cy="378"/>
            </a:xfrm>
          </p:grpSpPr>
          <p:sp>
            <p:nvSpPr>
              <p:cNvPr id="3367" name="Google Shape;3367;p50"/>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68" name="Google Shape;3368;p50"/>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69" name="Google Shape;3369;p50"/>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70" name="Google Shape;3370;p50"/>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71" name="Google Shape;3371;p50"/>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72" name="Google Shape;3372;p50"/>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373" name="Google Shape;3373;p50"/>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74" name="Google Shape;3374;p50"/>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75" name="Google Shape;3375;p50"/>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76" name="Google Shape;3376;p50"/>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377" name="Google Shape;3377;p50"/>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Arial"/>
              <a:buNone/>
            </a:pPr>
            <a:r>
              <a:rPr lang="en-US" sz="3200" b="1" i="0" u="none">
                <a:solidFill>
                  <a:srgbClr val="800000"/>
                </a:solidFill>
                <a:latin typeface="Arial"/>
                <a:ea typeface="Arial"/>
                <a:cs typeface="Arial"/>
                <a:sym typeface="Arial"/>
              </a:rPr>
              <a:t/>
            </a:r>
            <a:br>
              <a:rPr lang="en-US" sz="3200" b="1" i="0" u="none">
                <a:solidFill>
                  <a:srgbClr val="800000"/>
                </a:solidFill>
                <a:latin typeface="Arial"/>
                <a:ea typeface="Arial"/>
                <a:cs typeface="Arial"/>
                <a:sym typeface="Arial"/>
              </a:rPr>
            </a:br>
            <a:r>
              <a:rPr lang="en-US" sz="3200" b="1" i="0" u="none">
                <a:solidFill>
                  <a:srgbClr val="800000"/>
                </a:solidFill>
                <a:latin typeface="Times New Roman"/>
                <a:ea typeface="Times New Roman"/>
                <a:cs typeface="Times New Roman"/>
                <a:sym typeface="Times New Roman"/>
              </a:rPr>
              <a:t>Examples</a:t>
            </a:r>
            <a:br>
              <a:rPr lang="en-US" sz="3200" b="1" i="0" u="none">
                <a:solidFill>
                  <a:srgbClr val="800000"/>
                </a:solidFill>
                <a:latin typeface="Times New Roman"/>
                <a:ea typeface="Times New Roman"/>
                <a:cs typeface="Times New Roman"/>
                <a:sym typeface="Times New Roman"/>
              </a:rPr>
            </a:br>
            <a:endParaRPr/>
          </a:p>
        </p:txBody>
      </p:sp>
      <p:sp>
        <p:nvSpPr>
          <p:cNvPr id="3378" name="Google Shape;3378;p50"/>
          <p:cNvSpPr txBox="1">
            <a:spLocks noGrp="1"/>
          </p:cNvSpPr>
          <p:nvPr>
            <p:ph type="body" idx="1"/>
          </p:nvPr>
        </p:nvSpPr>
        <p:spPr>
          <a:xfrm>
            <a:off x="457200" y="1524000"/>
            <a:ext cx="8475662" cy="2841625"/>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dirty="0">
                <a:solidFill>
                  <a:schemeClr val="dk1"/>
                </a:solidFill>
                <a:latin typeface="Times New Roman"/>
                <a:ea typeface="Times New Roman"/>
                <a:cs typeface="Times New Roman"/>
                <a:sym typeface="Times New Roman"/>
              </a:rPr>
              <a:t>Examples of parallel mode transmission include connections between a </a:t>
            </a:r>
            <a:r>
              <a:rPr lang="en-US" sz="2800" b="1" i="1" u="none" dirty="0">
                <a:solidFill>
                  <a:srgbClr val="FF0000"/>
                </a:solidFill>
                <a:latin typeface="Times New Roman"/>
                <a:ea typeface="Times New Roman"/>
                <a:cs typeface="Times New Roman"/>
                <a:sym typeface="Times New Roman"/>
              </a:rPr>
              <a:t>computer and a printer </a:t>
            </a:r>
            <a:r>
              <a:rPr lang="en-US" sz="2800" b="0" i="0" u="none" dirty="0">
                <a:solidFill>
                  <a:schemeClr val="dk1"/>
                </a:solidFill>
                <a:latin typeface="Times New Roman"/>
                <a:ea typeface="Times New Roman"/>
                <a:cs typeface="Times New Roman"/>
                <a:sym typeface="Times New Roman"/>
              </a:rPr>
              <a:t>(</a:t>
            </a:r>
            <a:r>
              <a:rPr lang="en-US" sz="2800" b="0" i="0" u="none" dirty="0">
                <a:solidFill>
                  <a:srgbClr val="C00000"/>
                </a:solidFill>
                <a:latin typeface="Times New Roman"/>
                <a:ea typeface="Times New Roman"/>
                <a:cs typeface="Times New Roman"/>
                <a:sym typeface="Times New Roman"/>
              </a:rPr>
              <a:t>parallel printer port and cable</a:t>
            </a:r>
            <a:r>
              <a:rPr lang="en-US" sz="2800" b="0" i="0" u="none" dirty="0">
                <a:solidFill>
                  <a:schemeClr val="dk1"/>
                </a:solidFill>
                <a:latin typeface="Times New Roman"/>
                <a:ea typeface="Times New Roman"/>
                <a:cs typeface="Times New Roman"/>
                <a:sym typeface="Times New Roman"/>
              </a:rPr>
              <a:t>). Most printers are within </a:t>
            </a:r>
            <a:r>
              <a:rPr lang="en-US" sz="2800" b="0" i="0" u="none" dirty="0">
                <a:solidFill>
                  <a:srgbClr val="C00000"/>
                </a:solidFill>
                <a:latin typeface="Times New Roman"/>
                <a:ea typeface="Times New Roman"/>
                <a:cs typeface="Times New Roman"/>
                <a:sym typeface="Times New Roman"/>
              </a:rPr>
              <a:t>6 meters or 20 feet </a:t>
            </a:r>
            <a:r>
              <a:rPr lang="en-US" sz="2800" b="0" i="0" u="none" dirty="0">
                <a:solidFill>
                  <a:schemeClr val="dk1"/>
                </a:solidFill>
                <a:latin typeface="Times New Roman"/>
                <a:ea typeface="Times New Roman"/>
                <a:cs typeface="Times New Roman"/>
                <a:sym typeface="Times New Roman"/>
              </a:rPr>
              <a:t>of the transmitting computer and the slight cost for extra wires is offset by the added speed gained through parallel transmission of data.</a:t>
            </a:r>
            <a:endParaRPr dirty="0"/>
          </a:p>
          <a:p>
            <a:pPr marL="382588" lvl="0" indent="-165100" algn="l" rtl="0">
              <a:spcBef>
                <a:spcPts val="600"/>
              </a:spcBef>
              <a:spcAft>
                <a:spcPts val="0"/>
              </a:spcAft>
              <a:buSzPts val="2800"/>
              <a:buNone/>
            </a:pPr>
            <a:endParaRPr sz="2800" b="0" i="0" u="none" dirty="0">
              <a:solidFill>
                <a:schemeClr val="dk1"/>
              </a:solidFill>
              <a:latin typeface="Times New Roman"/>
              <a:ea typeface="Times New Roman"/>
              <a:cs typeface="Times New Roman"/>
              <a:sym typeface="Times New Roman"/>
            </a:endParaRPr>
          </a:p>
        </p:txBody>
      </p:sp>
      <p:pic>
        <p:nvPicPr>
          <p:cNvPr id="3379" name="Google Shape;3379;p50"/>
          <p:cNvPicPr preferRelativeResize="0"/>
          <p:nvPr/>
        </p:nvPicPr>
        <p:blipFill rotWithShape="1">
          <a:blip r:embed="rId3">
            <a:alphaModFix/>
          </a:blip>
          <a:srcRect/>
          <a:stretch/>
        </p:blipFill>
        <p:spPr>
          <a:xfrm>
            <a:off x="2305050" y="4611687"/>
            <a:ext cx="4762500" cy="1304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83"/>
        <p:cNvGrpSpPr/>
        <p:nvPr/>
      </p:nvGrpSpPr>
      <p:grpSpPr>
        <a:xfrm>
          <a:off x="0" y="0"/>
          <a:ext cx="0" cy="0"/>
          <a:chOff x="0" y="0"/>
          <a:chExt cx="0" cy="0"/>
        </a:xfrm>
      </p:grpSpPr>
      <p:sp>
        <p:nvSpPr>
          <p:cNvPr id="3384" name="Google Shape;3384;p51"/>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27</a:t>
            </a:fld>
            <a:endParaRPr/>
          </a:p>
        </p:txBody>
      </p:sp>
      <p:grpSp>
        <p:nvGrpSpPr>
          <p:cNvPr id="3385" name="Google Shape;3385;p51"/>
          <p:cNvGrpSpPr/>
          <p:nvPr/>
        </p:nvGrpSpPr>
        <p:grpSpPr>
          <a:xfrm>
            <a:off x="0" y="68262"/>
            <a:ext cx="457200" cy="6715125"/>
            <a:chOff x="0" y="0"/>
            <a:chExt cx="288" cy="4230"/>
          </a:xfrm>
        </p:grpSpPr>
        <p:cxnSp>
          <p:nvCxnSpPr>
            <p:cNvPr id="3386" name="Google Shape;3386;p51"/>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87" name="Google Shape;3387;p51"/>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88" name="Google Shape;3388;p51"/>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89" name="Google Shape;3389;p51"/>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90" name="Google Shape;3390;p51"/>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91" name="Google Shape;3391;p51"/>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92" name="Google Shape;3392;p51"/>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93" name="Google Shape;3393;p51"/>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94" name="Google Shape;3394;p51"/>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95" name="Google Shape;3395;p51"/>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96" name="Google Shape;3396;p51"/>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97" name="Google Shape;3397;p51"/>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98" name="Google Shape;3398;p51"/>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99" name="Google Shape;3399;p51"/>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0" name="Google Shape;3400;p51"/>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01" name="Google Shape;3401;p51"/>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2" name="Google Shape;3402;p51"/>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3" name="Google Shape;3403;p51"/>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04" name="Google Shape;3404;p51"/>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05" name="Google Shape;3405;p51"/>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06" name="Google Shape;3406;p51"/>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7" name="Google Shape;3407;p51"/>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08" name="Google Shape;3408;p51"/>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9" name="Google Shape;3409;p51"/>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10" name="Google Shape;3410;p51"/>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11" name="Google Shape;3411;p51"/>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12" name="Google Shape;3412;p51"/>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13" name="Google Shape;3413;p51"/>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14" name="Google Shape;3414;p51"/>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15" name="Google Shape;3415;p51"/>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16" name="Google Shape;3416;p51"/>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17" name="Google Shape;3417;p51"/>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18" name="Google Shape;3418;p51"/>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19" name="Google Shape;3419;p51"/>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20" name="Google Shape;3420;p51"/>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21" name="Google Shape;3421;p51"/>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22" name="Google Shape;3422;p51"/>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23" name="Google Shape;3423;p51"/>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24" name="Google Shape;3424;p51"/>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25" name="Google Shape;3425;p51"/>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26" name="Google Shape;3426;p51"/>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27" name="Google Shape;3427;p51"/>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28" name="Google Shape;3428;p51"/>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29" name="Google Shape;3429;p51"/>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30" name="Google Shape;3430;p51"/>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31" name="Google Shape;3431;p51"/>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32" name="Google Shape;3432;p51"/>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33" name="Google Shape;3433;p51"/>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34" name="Google Shape;3434;p51"/>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35" name="Google Shape;3435;p51"/>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36" name="Google Shape;3436;p51"/>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37" name="Google Shape;3437;p51"/>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38" name="Google Shape;3438;p51"/>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39" name="Google Shape;3439;p51"/>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40" name="Google Shape;3440;p51"/>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41" name="Google Shape;3441;p51"/>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42" name="Google Shape;3442;p51"/>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43" name="Google Shape;3443;p51"/>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44" name="Google Shape;3444;p51"/>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45" name="Google Shape;3445;p51"/>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46" name="Google Shape;3446;p51"/>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47" name="Google Shape;3447;p51"/>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48" name="Google Shape;3448;p51"/>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49" name="Google Shape;3449;p51"/>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50" name="Google Shape;3450;p51"/>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51" name="Google Shape;3451;p51"/>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52" name="Google Shape;3452;p51"/>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53" name="Google Shape;3453;p51"/>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54" name="Google Shape;3454;p51"/>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55" name="Google Shape;3455;p51"/>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56" name="Google Shape;3456;p51"/>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57" name="Google Shape;3457;p51"/>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58" name="Google Shape;3458;p51"/>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59" name="Google Shape;3459;p51"/>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60" name="Google Shape;3460;p51"/>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61" name="Google Shape;3461;p51"/>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62" name="Google Shape;3462;p51"/>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63" name="Google Shape;3463;p51"/>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64" name="Google Shape;3464;p51"/>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65" name="Google Shape;3465;p51"/>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66" name="Google Shape;3466;p51"/>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67" name="Google Shape;3467;p51"/>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68" name="Google Shape;3468;p51"/>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69" name="Google Shape;3469;p51"/>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70" name="Google Shape;3470;p51"/>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71" name="Google Shape;3471;p51"/>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72" name="Google Shape;3472;p51"/>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73" name="Google Shape;3473;p51"/>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474" name="Google Shape;3474;p51"/>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75" name="Google Shape;3475;p51"/>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476" name="Google Shape;3476;p51"/>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477" name="Google Shape;3477;p51"/>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78" name="Google Shape;3478;p51"/>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479" name="Google Shape;3479;p51"/>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80" name="Google Shape;3480;p51"/>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481" name="Google Shape;3481;p51"/>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82" name="Google Shape;3482;p51"/>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83" name="Google Shape;3483;p51"/>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484" name="Google Shape;3484;p51"/>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85" name="Google Shape;3485;p51"/>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86" name="Google Shape;3486;p51"/>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87" name="Google Shape;3487;p51"/>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488" name="Google Shape;3488;p51"/>
          <p:cNvGrpSpPr/>
          <p:nvPr/>
        </p:nvGrpSpPr>
        <p:grpSpPr>
          <a:xfrm>
            <a:off x="7620000" y="228600"/>
            <a:ext cx="1066800" cy="838200"/>
            <a:chOff x="0" y="0"/>
            <a:chExt cx="672" cy="528"/>
          </a:xfrm>
        </p:grpSpPr>
        <p:sp>
          <p:nvSpPr>
            <p:cNvPr id="3489" name="Google Shape;3489;p51"/>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90" name="Google Shape;3490;p51"/>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491" name="Google Shape;3491;p51"/>
            <p:cNvGrpSpPr/>
            <p:nvPr/>
          </p:nvGrpSpPr>
          <p:grpSpPr>
            <a:xfrm>
              <a:off x="35" y="75"/>
              <a:ext cx="566" cy="378"/>
              <a:chOff x="0" y="0"/>
              <a:chExt cx="566" cy="378"/>
            </a:xfrm>
          </p:grpSpPr>
          <p:sp>
            <p:nvSpPr>
              <p:cNvPr id="3492" name="Google Shape;3492;p51"/>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93" name="Google Shape;3493;p51"/>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94" name="Google Shape;3494;p51"/>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95" name="Google Shape;3495;p51"/>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96" name="Google Shape;3496;p51"/>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97" name="Google Shape;3497;p51"/>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498" name="Google Shape;3498;p51"/>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99" name="Google Shape;3499;p51"/>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00" name="Google Shape;3500;p51"/>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01" name="Google Shape;3501;p51"/>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502" name="Google Shape;3502;p51"/>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3503" name="Google Shape;3503;p51"/>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dirty="0">
                <a:solidFill>
                  <a:schemeClr val="dk1"/>
                </a:solidFill>
                <a:latin typeface="Times New Roman"/>
                <a:ea typeface="Times New Roman"/>
                <a:cs typeface="Times New Roman"/>
                <a:sym typeface="Times New Roman"/>
              </a:rPr>
              <a:t>The </a:t>
            </a:r>
            <a:r>
              <a:rPr lang="en-US" sz="2800" b="1" i="1" u="none" dirty="0">
                <a:solidFill>
                  <a:srgbClr val="7030A0"/>
                </a:solidFill>
                <a:latin typeface="Times New Roman"/>
                <a:ea typeface="Times New Roman"/>
                <a:cs typeface="Times New Roman"/>
                <a:sym typeface="Times New Roman"/>
              </a:rPr>
              <a:t>advantage</a:t>
            </a:r>
            <a:r>
              <a:rPr lang="en-US" sz="2800" b="0" i="0" u="none" dirty="0">
                <a:solidFill>
                  <a:schemeClr val="dk1"/>
                </a:solidFill>
                <a:latin typeface="Times New Roman"/>
                <a:ea typeface="Times New Roman"/>
                <a:cs typeface="Times New Roman"/>
                <a:sym typeface="Times New Roman"/>
              </a:rPr>
              <a:t> of parallel transmission is </a:t>
            </a:r>
            <a:r>
              <a:rPr lang="en-US" sz="2800" b="1" i="1" u="none" dirty="0">
                <a:solidFill>
                  <a:srgbClr val="FF0000"/>
                </a:solidFill>
                <a:latin typeface="Times New Roman"/>
                <a:ea typeface="Times New Roman"/>
                <a:cs typeface="Times New Roman"/>
                <a:sym typeface="Times New Roman"/>
              </a:rPr>
              <a:t>speed</a:t>
            </a:r>
            <a:r>
              <a:rPr lang="en-US" sz="2800" b="0" i="0" u="none" dirty="0">
                <a:solidFill>
                  <a:schemeClr val="dk1"/>
                </a:solidFill>
                <a:latin typeface="Times New Roman"/>
                <a:ea typeface="Times New Roman"/>
                <a:cs typeface="Times New Roman"/>
                <a:sym typeface="Times New Roman"/>
              </a:rPr>
              <a:t>. All else being equal, parallel transmission can increase the transfer speed by a factor of </a:t>
            </a:r>
            <a:r>
              <a:rPr lang="en-US" sz="2800" b="0" i="1" u="none" dirty="0">
                <a:solidFill>
                  <a:schemeClr val="dk1"/>
                </a:solidFill>
                <a:latin typeface="Times New Roman"/>
                <a:ea typeface="Times New Roman"/>
                <a:cs typeface="Times New Roman"/>
                <a:sym typeface="Times New Roman"/>
              </a:rPr>
              <a:t>n </a:t>
            </a:r>
            <a:r>
              <a:rPr lang="en-US" sz="2800" b="0" i="0" u="none" dirty="0">
                <a:solidFill>
                  <a:schemeClr val="dk1"/>
                </a:solidFill>
                <a:latin typeface="Times New Roman"/>
                <a:ea typeface="Times New Roman"/>
                <a:cs typeface="Times New Roman"/>
                <a:sym typeface="Times New Roman"/>
              </a:rPr>
              <a:t>over serial transmission.</a:t>
            </a:r>
            <a:endParaRPr dirty="0"/>
          </a:p>
          <a:p>
            <a:pPr marL="39687" lvl="0" indent="0" algn="just" rtl="0">
              <a:lnSpc>
                <a:spcPct val="100000"/>
              </a:lnSpc>
              <a:spcBef>
                <a:spcPts val="600"/>
              </a:spcBef>
              <a:spcAft>
                <a:spcPts val="0"/>
              </a:spcAft>
              <a:buSzPts val="2800"/>
              <a:buNone/>
            </a:pPr>
            <a:r>
              <a:rPr lang="en-US" sz="2800" b="0" i="0" u="none" dirty="0">
                <a:solidFill>
                  <a:schemeClr val="dk1"/>
                </a:solidFill>
                <a:latin typeface="Times New Roman"/>
                <a:ea typeface="Times New Roman"/>
                <a:cs typeface="Times New Roman"/>
                <a:sym typeface="Times New Roman"/>
              </a:rPr>
              <a:t>But there is a significant </a:t>
            </a:r>
            <a:r>
              <a:rPr lang="en-US" sz="2800" b="1" i="1" u="none" dirty="0">
                <a:solidFill>
                  <a:srgbClr val="7030A0"/>
                </a:solidFill>
                <a:latin typeface="Times New Roman"/>
                <a:ea typeface="Times New Roman"/>
                <a:cs typeface="Times New Roman"/>
                <a:sym typeface="Times New Roman"/>
              </a:rPr>
              <a:t>disadvantage</a:t>
            </a:r>
            <a:r>
              <a:rPr lang="en-US" sz="2800" b="0" i="0" u="none" dirty="0">
                <a:solidFill>
                  <a:schemeClr val="dk1"/>
                </a:solidFill>
                <a:latin typeface="Times New Roman"/>
                <a:ea typeface="Times New Roman"/>
                <a:cs typeface="Times New Roman"/>
                <a:sym typeface="Times New Roman"/>
              </a:rPr>
              <a:t>: </a:t>
            </a:r>
            <a:r>
              <a:rPr lang="en-US" sz="2800" b="1" i="1" u="none" dirty="0">
                <a:solidFill>
                  <a:srgbClr val="FF0000"/>
                </a:solidFill>
                <a:latin typeface="Times New Roman"/>
                <a:ea typeface="Times New Roman"/>
                <a:cs typeface="Times New Roman"/>
                <a:sym typeface="Times New Roman"/>
              </a:rPr>
              <a:t>cost</a:t>
            </a:r>
            <a:r>
              <a:rPr lang="en-US" sz="2800" b="0" i="0" u="none" dirty="0">
                <a:solidFill>
                  <a:schemeClr val="dk1"/>
                </a:solidFill>
                <a:latin typeface="Times New Roman"/>
                <a:ea typeface="Times New Roman"/>
                <a:cs typeface="Times New Roman"/>
                <a:sym typeface="Times New Roman"/>
              </a:rPr>
              <a:t>. Parallel transmission requires</a:t>
            </a:r>
            <a:r>
              <a:rPr lang="en-US" sz="2800" b="0" i="0" u="none" dirty="0">
                <a:solidFill>
                  <a:srgbClr val="FF0000"/>
                </a:solidFill>
                <a:latin typeface="Times New Roman"/>
                <a:ea typeface="Times New Roman"/>
                <a:cs typeface="Times New Roman"/>
                <a:sym typeface="Times New Roman"/>
              </a:rPr>
              <a:t> </a:t>
            </a:r>
            <a:r>
              <a:rPr lang="en-US" sz="2800" b="1" i="1" u="none" dirty="0">
                <a:solidFill>
                  <a:srgbClr val="FF0000"/>
                </a:solidFill>
                <a:latin typeface="Times New Roman"/>
                <a:ea typeface="Times New Roman"/>
                <a:cs typeface="Times New Roman"/>
                <a:sym typeface="Times New Roman"/>
              </a:rPr>
              <a:t>n</a:t>
            </a:r>
            <a:r>
              <a:rPr lang="en-US" sz="2800" b="1" i="0" u="none" dirty="0">
                <a:solidFill>
                  <a:srgbClr val="FF0000"/>
                </a:solidFill>
                <a:latin typeface="Times New Roman"/>
                <a:ea typeface="Times New Roman"/>
                <a:cs typeface="Times New Roman"/>
                <a:sym typeface="Times New Roman"/>
              </a:rPr>
              <a:t> </a:t>
            </a:r>
            <a:r>
              <a:rPr lang="en-US" sz="2800" b="1" i="1" u="none" dirty="0">
                <a:solidFill>
                  <a:srgbClr val="7030A0"/>
                </a:solidFill>
                <a:latin typeface="Times New Roman"/>
                <a:ea typeface="Times New Roman"/>
                <a:cs typeface="Times New Roman"/>
                <a:sym typeface="Times New Roman"/>
              </a:rPr>
              <a:t>communication lines</a:t>
            </a:r>
            <a:r>
              <a:rPr lang="en-US" sz="2800" b="1" i="1" u="none" dirty="0">
                <a:solidFill>
                  <a:srgbClr val="FF0000"/>
                </a:solidFill>
                <a:latin typeface="Times New Roman"/>
                <a:ea typeface="Times New Roman"/>
                <a:cs typeface="Times New Roman"/>
                <a:sym typeface="Times New Roman"/>
              </a:rPr>
              <a:t> </a:t>
            </a:r>
            <a:r>
              <a:rPr lang="en-US" sz="2800" b="0" i="0" u="none" dirty="0">
                <a:solidFill>
                  <a:schemeClr val="dk1"/>
                </a:solidFill>
                <a:latin typeface="Times New Roman"/>
                <a:ea typeface="Times New Roman"/>
                <a:cs typeface="Times New Roman"/>
                <a:sym typeface="Times New Roman"/>
              </a:rPr>
              <a:t>(wires in the example) just to transmit the data stream. Because this is </a:t>
            </a:r>
            <a:r>
              <a:rPr lang="en-US" sz="2800" b="1" i="1" u="none" dirty="0">
                <a:solidFill>
                  <a:srgbClr val="FF0000"/>
                </a:solidFill>
                <a:latin typeface="Times New Roman"/>
                <a:ea typeface="Times New Roman"/>
                <a:cs typeface="Times New Roman"/>
                <a:sym typeface="Times New Roman"/>
              </a:rPr>
              <a:t>expensive</a:t>
            </a:r>
            <a:r>
              <a:rPr lang="en-US" sz="2800" b="0" i="0" u="none" dirty="0">
                <a:solidFill>
                  <a:schemeClr val="dk1"/>
                </a:solidFill>
                <a:latin typeface="Times New Roman"/>
                <a:ea typeface="Times New Roman"/>
                <a:cs typeface="Times New Roman"/>
                <a:sym typeface="Times New Roman"/>
              </a:rPr>
              <a:t>, parallel transmission is usually limited to </a:t>
            </a:r>
            <a:r>
              <a:rPr lang="en-US" sz="2800" b="0" i="0" u="none" dirty="0">
                <a:solidFill>
                  <a:srgbClr val="C00000"/>
                </a:solidFill>
                <a:latin typeface="Times New Roman"/>
                <a:ea typeface="Times New Roman"/>
                <a:cs typeface="Times New Roman"/>
                <a:sym typeface="Times New Roman"/>
              </a:rPr>
              <a:t>short distances</a:t>
            </a:r>
            <a:r>
              <a:rPr lang="en-US" sz="2800" b="0" i="0" u="none" dirty="0">
                <a:solidFill>
                  <a:schemeClr val="dk1"/>
                </a:solidFill>
                <a:latin typeface="Times New Roman"/>
                <a:ea typeface="Times New Roman"/>
                <a:cs typeface="Times New Roman"/>
                <a:sym typeface="Times New Roman"/>
              </a:rPr>
              <a:t>.</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07"/>
        <p:cNvGrpSpPr/>
        <p:nvPr/>
      </p:nvGrpSpPr>
      <p:grpSpPr>
        <a:xfrm>
          <a:off x="0" y="0"/>
          <a:ext cx="0" cy="0"/>
          <a:chOff x="0" y="0"/>
          <a:chExt cx="0" cy="0"/>
        </a:xfrm>
      </p:grpSpPr>
      <p:sp>
        <p:nvSpPr>
          <p:cNvPr id="3508" name="Google Shape;3508;p52"/>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28</a:t>
            </a:fld>
            <a:endParaRPr/>
          </a:p>
        </p:txBody>
      </p:sp>
      <p:grpSp>
        <p:nvGrpSpPr>
          <p:cNvPr id="3509" name="Google Shape;3509;p52"/>
          <p:cNvGrpSpPr/>
          <p:nvPr/>
        </p:nvGrpSpPr>
        <p:grpSpPr>
          <a:xfrm>
            <a:off x="0" y="68262"/>
            <a:ext cx="457200" cy="6715125"/>
            <a:chOff x="0" y="0"/>
            <a:chExt cx="288" cy="4230"/>
          </a:xfrm>
        </p:grpSpPr>
        <p:cxnSp>
          <p:nvCxnSpPr>
            <p:cNvPr id="3510" name="Google Shape;3510;p52"/>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11" name="Google Shape;3511;p52"/>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12" name="Google Shape;3512;p52"/>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13" name="Google Shape;3513;p52"/>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14" name="Google Shape;3514;p52"/>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15" name="Google Shape;3515;p52"/>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16" name="Google Shape;3516;p52"/>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17" name="Google Shape;3517;p52"/>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18" name="Google Shape;3518;p52"/>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19" name="Google Shape;3519;p52"/>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20" name="Google Shape;3520;p52"/>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21" name="Google Shape;3521;p52"/>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22" name="Google Shape;3522;p52"/>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23" name="Google Shape;3523;p52"/>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24" name="Google Shape;3524;p52"/>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25" name="Google Shape;3525;p52"/>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26" name="Google Shape;3526;p52"/>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27" name="Google Shape;3527;p52"/>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28" name="Google Shape;3528;p52"/>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29" name="Google Shape;3529;p52"/>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30" name="Google Shape;3530;p52"/>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1" name="Google Shape;3531;p52"/>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32" name="Google Shape;3532;p52"/>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3" name="Google Shape;3533;p52"/>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34" name="Google Shape;3534;p52"/>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35" name="Google Shape;3535;p52"/>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36" name="Google Shape;3536;p52"/>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7" name="Google Shape;3537;p52"/>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8" name="Google Shape;3538;p52"/>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9" name="Google Shape;3539;p52"/>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0" name="Google Shape;3540;p52"/>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41" name="Google Shape;3541;p52"/>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2" name="Google Shape;3542;p52"/>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43" name="Google Shape;3543;p52"/>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4" name="Google Shape;3544;p52"/>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5" name="Google Shape;3545;p52"/>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46" name="Google Shape;3546;p52"/>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7" name="Google Shape;3547;p52"/>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8" name="Google Shape;3548;p52"/>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49" name="Google Shape;3549;p52"/>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50" name="Google Shape;3550;p52"/>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51" name="Google Shape;3551;p52"/>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52" name="Google Shape;3552;p52"/>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53" name="Google Shape;3553;p52"/>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54" name="Google Shape;3554;p52"/>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55" name="Google Shape;3555;p52"/>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56" name="Google Shape;3556;p52"/>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57" name="Google Shape;3557;p52"/>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58" name="Google Shape;3558;p52"/>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59" name="Google Shape;3559;p52"/>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60" name="Google Shape;3560;p52"/>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61" name="Google Shape;3561;p52"/>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62" name="Google Shape;3562;p52"/>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63" name="Google Shape;3563;p52"/>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64" name="Google Shape;3564;p52"/>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65" name="Google Shape;3565;p52"/>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66" name="Google Shape;3566;p52"/>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67" name="Google Shape;3567;p52"/>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68" name="Google Shape;3568;p52"/>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69" name="Google Shape;3569;p52"/>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70" name="Google Shape;3570;p52"/>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71" name="Google Shape;3571;p52"/>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72" name="Google Shape;3572;p52"/>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73" name="Google Shape;3573;p52"/>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74" name="Google Shape;3574;p52"/>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75" name="Google Shape;3575;p52"/>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76" name="Google Shape;3576;p52"/>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77" name="Google Shape;3577;p52"/>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78" name="Google Shape;3578;p52"/>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79" name="Google Shape;3579;p52"/>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80" name="Google Shape;3580;p52"/>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81" name="Google Shape;3581;p52"/>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82" name="Google Shape;3582;p52"/>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83" name="Google Shape;3583;p52"/>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84" name="Google Shape;3584;p52"/>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85" name="Google Shape;3585;p52"/>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86" name="Google Shape;3586;p52"/>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87" name="Google Shape;3587;p52"/>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88" name="Google Shape;3588;p52"/>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89" name="Google Shape;3589;p52"/>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90" name="Google Shape;3590;p52"/>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91" name="Google Shape;3591;p52"/>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92" name="Google Shape;3592;p52"/>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93" name="Google Shape;3593;p52"/>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94" name="Google Shape;3594;p52"/>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595" name="Google Shape;3595;p52"/>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96" name="Google Shape;3596;p52"/>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97" name="Google Shape;3597;p52"/>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598" name="Google Shape;3598;p52"/>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599" name="Google Shape;3599;p52"/>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600" name="Google Shape;3600;p52"/>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601" name="Google Shape;3601;p52"/>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602" name="Google Shape;3602;p52"/>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603" name="Google Shape;3603;p52"/>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604" name="Google Shape;3604;p52"/>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605" name="Google Shape;3605;p52"/>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606" name="Google Shape;3606;p52"/>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607" name="Google Shape;3607;p52"/>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608" name="Google Shape;3608;p52"/>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09" name="Google Shape;3609;p52"/>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10" name="Google Shape;3610;p52"/>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11" name="Google Shape;3611;p52"/>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612" name="Google Shape;3612;p52"/>
          <p:cNvGrpSpPr/>
          <p:nvPr/>
        </p:nvGrpSpPr>
        <p:grpSpPr>
          <a:xfrm>
            <a:off x="7620000" y="228600"/>
            <a:ext cx="1066800" cy="838200"/>
            <a:chOff x="0" y="0"/>
            <a:chExt cx="672" cy="528"/>
          </a:xfrm>
        </p:grpSpPr>
        <p:sp>
          <p:nvSpPr>
            <p:cNvPr id="3613" name="Google Shape;3613;p52"/>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14" name="Google Shape;3614;p52"/>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615" name="Google Shape;3615;p52"/>
            <p:cNvGrpSpPr/>
            <p:nvPr/>
          </p:nvGrpSpPr>
          <p:grpSpPr>
            <a:xfrm>
              <a:off x="35" y="75"/>
              <a:ext cx="566" cy="378"/>
              <a:chOff x="0" y="0"/>
              <a:chExt cx="566" cy="378"/>
            </a:xfrm>
          </p:grpSpPr>
          <p:sp>
            <p:nvSpPr>
              <p:cNvPr id="3616" name="Google Shape;3616;p52"/>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17" name="Google Shape;3617;p52"/>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18" name="Google Shape;3618;p52"/>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19" name="Google Shape;3619;p52"/>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20" name="Google Shape;3620;p52"/>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21" name="Google Shape;3621;p52"/>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622" name="Google Shape;3622;p52"/>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23" name="Google Shape;3623;p52"/>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24" name="Google Shape;3624;p52"/>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25" name="Google Shape;3625;p52"/>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626" name="Google Shape;3626;p52"/>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Serial Transmission</a:t>
            </a:r>
            <a:endParaRPr/>
          </a:p>
        </p:txBody>
      </p:sp>
      <p:sp>
        <p:nvSpPr>
          <p:cNvPr id="3627" name="Google Shape;3627;p52"/>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82587" lvl="0" indent="-342898" algn="l" rtl="0">
              <a:lnSpc>
                <a:spcPct val="100000"/>
              </a:lnSpc>
              <a:spcBef>
                <a:spcPts val="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In serial transmission, bits are sent </a:t>
            </a:r>
            <a:r>
              <a:rPr lang="en-US" sz="2800" b="1" i="1" u="none" dirty="0">
                <a:solidFill>
                  <a:srgbClr val="FF0000"/>
                </a:solidFill>
                <a:latin typeface="Times New Roman"/>
                <a:ea typeface="Times New Roman"/>
                <a:cs typeface="Times New Roman"/>
                <a:sym typeface="Times New Roman"/>
              </a:rPr>
              <a:t>sequentially</a:t>
            </a:r>
            <a:r>
              <a:rPr lang="en-US" sz="2800" b="0" i="0" u="none" dirty="0">
                <a:solidFill>
                  <a:schemeClr val="dk1"/>
                </a:solidFill>
                <a:latin typeface="Times New Roman"/>
                <a:ea typeface="Times New Roman"/>
                <a:cs typeface="Times New Roman"/>
                <a:sym typeface="Times New Roman"/>
              </a:rPr>
              <a:t> on the </a:t>
            </a:r>
            <a:r>
              <a:rPr lang="en-US" sz="2800" b="1" i="1" u="none" dirty="0">
                <a:solidFill>
                  <a:srgbClr val="FF0000"/>
                </a:solidFill>
                <a:latin typeface="Times New Roman"/>
                <a:ea typeface="Times New Roman"/>
                <a:cs typeface="Times New Roman"/>
                <a:sym typeface="Times New Roman"/>
              </a:rPr>
              <a:t>same channel (wire).</a:t>
            </a:r>
            <a:endParaRPr dirty="0"/>
          </a:p>
          <a:p>
            <a:pPr marL="382587" lvl="0" indent="-342898" algn="l"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So we need only </a:t>
            </a:r>
            <a:r>
              <a:rPr lang="en-US" sz="2800" b="0" i="0" u="none" dirty="0">
                <a:solidFill>
                  <a:srgbClr val="FF0000"/>
                </a:solidFill>
                <a:latin typeface="Times New Roman"/>
                <a:ea typeface="Times New Roman"/>
                <a:cs typeface="Times New Roman"/>
                <a:sym typeface="Times New Roman"/>
              </a:rPr>
              <a:t>one communication channel </a:t>
            </a:r>
            <a:r>
              <a:rPr lang="en-US" sz="2800" b="1" i="1" u="none" dirty="0">
                <a:solidFill>
                  <a:srgbClr val="7030A0"/>
                </a:solidFill>
                <a:latin typeface="Times New Roman"/>
                <a:ea typeface="Times New Roman"/>
                <a:cs typeface="Times New Roman"/>
                <a:sym typeface="Times New Roman"/>
              </a:rPr>
              <a:t>rather than </a:t>
            </a:r>
            <a:r>
              <a:rPr lang="en-US" sz="2800" b="1" i="1" u="none" dirty="0">
                <a:solidFill>
                  <a:srgbClr val="FF0000"/>
                </a:solidFill>
                <a:latin typeface="Times New Roman"/>
                <a:ea typeface="Times New Roman"/>
                <a:cs typeface="Times New Roman"/>
                <a:sym typeface="Times New Roman"/>
              </a:rPr>
              <a:t>n</a:t>
            </a:r>
            <a:r>
              <a:rPr lang="en-US" sz="2800" b="1" i="1" u="none" dirty="0">
                <a:solidFill>
                  <a:srgbClr val="7030A0"/>
                </a:solidFill>
                <a:latin typeface="Times New Roman"/>
                <a:ea typeface="Times New Roman"/>
                <a:cs typeface="Times New Roman"/>
                <a:sym typeface="Times New Roman"/>
              </a:rPr>
              <a:t> </a:t>
            </a:r>
            <a:r>
              <a:rPr lang="en-US" sz="2800" b="0" i="0" u="none" dirty="0">
                <a:solidFill>
                  <a:schemeClr val="dk1"/>
                </a:solidFill>
                <a:latin typeface="Times New Roman"/>
                <a:ea typeface="Times New Roman"/>
                <a:cs typeface="Times New Roman"/>
                <a:sym typeface="Times New Roman"/>
              </a:rPr>
              <a:t>to transmit data between two communicating devices.</a:t>
            </a:r>
            <a:endParaRPr dirty="0"/>
          </a:p>
          <a:p>
            <a:pPr marL="382587" lvl="0" indent="-342898" algn="l"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It reduces </a:t>
            </a:r>
            <a:r>
              <a:rPr lang="en-US" sz="2800" b="0" i="0" u="none" dirty="0">
                <a:solidFill>
                  <a:srgbClr val="FF0000"/>
                </a:solidFill>
                <a:latin typeface="Times New Roman"/>
                <a:ea typeface="Times New Roman"/>
                <a:cs typeface="Times New Roman"/>
                <a:sym typeface="Times New Roman"/>
              </a:rPr>
              <a:t>costs for wire </a:t>
            </a:r>
            <a:r>
              <a:rPr lang="en-US" sz="2800" b="0" i="0" u="none" dirty="0">
                <a:solidFill>
                  <a:schemeClr val="dk1"/>
                </a:solidFill>
                <a:latin typeface="Times New Roman"/>
                <a:ea typeface="Times New Roman"/>
                <a:cs typeface="Times New Roman"/>
                <a:sym typeface="Times New Roman"/>
              </a:rPr>
              <a:t>but also </a:t>
            </a:r>
            <a:r>
              <a:rPr lang="en-US" sz="2800" b="0" i="0" u="none" dirty="0">
                <a:solidFill>
                  <a:srgbClr val="7030A0"/>
                </a:solidFill>
                <a:latin typeface="Times New Roman"/>
                <a:ea typeface="Times New Roman"/>
                <a:cs typeface="Times New Roman"/>
                <a:sym typeface="Times New Roman"/>
              </a:rPr>
              <a:t>slows the speed </a:t>
            </a:r>
            <a:r>
              <a:rPr lang="en-US" sz="2800" b="0" i="0" u="none" dirty="0">
                <a:solidFill>
                  <a:schemeClr val="dk1"/>
                </a:solidFill>
                <a:latin typeface="Times New Roman"/>
                <a:ea typeface="Times New Roman"/>
                <a:cs typeface="Times New Roman"/>
                <a:sym typeface="Times New Roman"/>
              </a:rPr>
              <a:t>of transmission.</a:t>
            </a:r>
            <a:endParaRPr dirty="0"/>
          </a:p>
          <a:p>
            <a:pPr marL="382587" lvl="0" indent="-342898" algn="l" rtl="0">
              <a:lnSpc>
                <a:spcPct val="100000"/>
              </a:lnSpc>
              <a:spcBef>
                <a:spcPts val="600"/>
              </a:spcBef>
              <a:spcAft>
                <a:spcPts val="0"/>
              </a:spcAft>
              <a:buClr>
                <a:srgbClr val="003366"/>
              </a:buClr>
              <a:buSzPts val="2800"/>
              <a:buFont typeface="Noto Sans Symbols"/>
              <a:buChar char="❖"/>
            </a:pPr>
            <a:r>
              <a:rPr lang="en-US" sz="2800" b="0" i="0" u="none" dirty="0">
                <a:solidFill>
                  <a:srgbClr val="C00000"/>
                </a:solidFill>
                <a:latin typeface="Times New Roman"/>
                <a:ea typeface="Times New Roman"/>
                <a:cs typeface="Times New Roman"/>
                <a:sym typeface="Times New Roman"/>
              </a:rPr>
              <a:t>Each bit has its clock pulse rate</a:t>
            </a:r>
            <a:r>
              <a:rPr lang="en-US" sz="2800" b="0" i="0" u="none" dirty="0">
                <a:solidFill>
                  <a:schemeClr val="dk1"/>
                </a:solidFill>
                <a:latin typeface="Times New Roman"/>
                <a:ea typeface="Times New Roman"/>
                <a:cs typeface="Times New Roman"/>
                <a:sym typeface="Times New Roman"/>
              </a:rPr>
              <a:t>.</a:t>
            </a:r>
            <a:endParaRPr dirty="0"/>
          </a:p>
        </p:txBody>
      </p:sp>
      <p:pic>
        <p:nvPicPr>
          <p:cNvPr id="3628" name="Google Shape;3628;p52"/>
          <p:cNvPicPr preferRelativeResize="0"/>
          <p:nvPr/>
        </p:nvPicPr>
        <p:blipFill rotWithShape="1">
          <a:blip r:embed="rId3">
            <a:alphaModFix/>
          </a:blip>
          <a:srcRect/>
          <a:stretch/>
        </p:blipFill>
        <p:spPr>
          <a:xfrm>
            <a:off x="2057400" y="5429250"/>
            <a:ext cx="4762500" cy="1057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2"/>
        <p:cNvGrpSpPr/>
        <p:nvPr/>
      </p:nvGrpSpPr>
      <p:grpSpPr>
        <a:xfrm>
          <a:off x="0" y="0"/>
          <a:ext cx="0" cy="0"/>
          <a:chOff x="0" y="0"/>
          <a:chExt cx="0" cy="0"/>
        </a:xfrm>
      </p:grpSpPr>
      <p:sp>
        <p:nvSpPr>
          <p:cNvPr id="3633" name="Google Shape;3633;p53"/>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29</a:t>
            </a:fld>
            <a:endParaRPr/>
          </a:p>
        </p:txBody>
      </p:sp>
      <p:grpSp>
        <p:nvGrpSpPr>
          <p:cNvPr id="3634" name="Google Shape;3634;p53"/>
          <p:cNvGrpSpPr/>
          <p:nvPr/>
        </p:nvGrpSpPr>
        <p:grpSpPr>
          <a:xfrm>
            <a:off x="0" y="68262"/>
            <a:ext cx="457200" cy="6715125"/>
            <a:chOff x="0" y="0"/>
            <a:chExt cx="288" cy="4230"/>
          </a:xfrm>
        </p:grpSpPr>
        <p:cxnSp>
          <p:nvCxnSpPr>
            <p:cNvPr id="3635" name="Google Shape;3635;p53"/>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36" name="Google Shape;3636;p53"/>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37" name="Google Shape;3637;p53"/>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38" name="Google Shape;3638;p53"/>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39" name="Google Shape;3639;p53"/>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40" name="Google Shape;3640;p53"/>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41" name="Google Shape;3641;p53"/>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42" name="Google Shape;3642;p53"/>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43" name="Google Shape;3643;p53"/>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44" name="Google Shape;3644;p53"/>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45" name="Google Shape;3645;p53"/>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46" name="Google Shape;3646;p53"/>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47" name="Google Shape;3647;p53"/>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48" name="Google Shape;3648;p53"/>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49" name="Google Shape;3649;p53"/>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50" name="Google Shape;3650;p53"/>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51" name="Google Shape;3651;p53"/>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52" name="Google Shape;3652;p53"/>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53" name="Google Shape;3653;p53"/>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54" name="Google Shape;3654;p53"/>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55" name="Google Shape;3655;p53"/>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56" name="Google Shape;3656;p53"/>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57" name="Google Shape;3657;p53"/>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58" name="Google Shape;3658;p53"/>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59" name="Google Shape;3659;p53"/>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60" name="Google Shape;3660;p53"/>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61" name="Google Shape;3661;p53"/>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62" name="Google Shape;3662;p53"/>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63" name="Google Shape;3663;p53"/>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64" name="Google Shape;3664;p53"/>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65" name="Google Shape;3665;p53"/>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66" name="Google Shape;3666;p53"/>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67" name="Google Shape;3667;p53"/>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68" name="Google Shape;3668;p53"/>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69" name="Google Shape;3669;p53"/>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70" name="Google Shape;3670;p53"/>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71" name="Google Shape;3671;p53"/>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72" name="Google Shape;3672;p53"/>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73" name="Google Shape;3673;p53"/>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74" name="Google Shape;3674;p53"/>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75" name="Google Shape;3675;p53"/>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76" name="Google Shape;3676;p53"/>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77" name="Google Shape;3677;p53"/>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78" name="Google Shape;3678;p53"/>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79" name="Google Shape;3679;p53"/>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80" name="Google Shape;3680;p53"/>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81" name="Google Shape;3681;p53"/>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82" name="Google Shape;3682;p53"/>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83" name="Google Shape;3683;p53"/>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84" name="Google Shape;3684;p53"/>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85" name="Google Shape;3685;p53"/>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86" name="Google Shape;3686;p53"/>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87" name="Google Shape;3687;p53"/>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88" name="Google Shape;3688;p53"/>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89" name="Google Shape;3689;p53"/>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90" name="Google Shape;3690;p53"/>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91" name="Google Shape;3691;p53"/>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92" name="Google Shape;3692;p53"/>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93" name="Google Shape;3693;p53"/>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94" name="Google Shape;3694;p53"/>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95" name="Google Shape;3695;p53"/>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96" name="Google Shape;3696;p53"/>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97" name="Google Shape;3697;p53"/>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98" name="Google Shape;3698;p53"/>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99" name="Google Shape;3699;p53"/>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00" name="Google Shape;3700;p53"/>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01" name="Google Shape;3701;p53"/>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02" name="Google Shape;3702;p53"/>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03" name="Google Shape;3703;p53"/>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04" name="Google Shape;3704;p53"/>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05" name="Google Shape;3705;p53"/>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06" name="Google Shape;3706;p53"/>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07" name="Google Shape;3707;p53"/>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08" name="Google Shape;3708;p53"/>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09" name="Google Shape;3709;p53"/>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10" name="Google Shape;3710;p53"/>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11" name="Google Shape;3711;p53"/>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12" name="Google Shape;3712;p53"/>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13" name="Google Shape;3713;p53"/>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14" name="Google Shape;3714;p53"/>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15" name="Google Shape;3715;p53"/>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16" name="Google Shape;3716;p53"/>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17" name="Google Shape;3717;p53"/>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18" name="Google Shape;3718;p53"/>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19" name="Google Shape;3719;p53"/>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720" name="Google Shape;3720;p53"/>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21" name="Google Shape;3721;p53"/>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22" name="Google Shape;3722;p53"/>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723" name="Google Shape;3723;p53"/>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724" name="Google Shape;3724;p53"/>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725" name="Google Shape;3725;p53"/>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726" name="Google Shape;3726;p53"/>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727" name="Google Shape;3727;p53"/>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728" name="Google Shape;3728;p53"/>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729" name="Google Shape;3729;p53"/>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730" name="Google Shape;3730;p53"/>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731" name="Google Shape;3731;p53"/>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732" name="Google Shape;3732;p53"/>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733" name="Google Shape;3733;p53"/>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34" name="Google Shape;3734;p53"/>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35" name="Google Shape;3735;p53"/>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36" name="Google Shape;3736;p53"/>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737" name="Google Shape;3737;p53"/>
          <p:cNvGrpSpPr/>
          <p:nvPr/>
        </p:nvGrpSpPr>
        <p:grpSpPr>
          <a:xfrm>
            <a:off x="7620000" y="228600"/>
            <a:ext cx="1066800" cy="838200"/>
            <a:chOff x="0" y="0"/>
            <a:chExt cx="672" cy="528"/>
          </a:xfrm>
        </p:grpSpPr>
        <p:sp>
          <p:nvSpPr>
            <p:cNvPr id="3738" name="Google Shape;3738;p53"/>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39" name="Google Shape;3739;p53"/>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740" name="Google Shape;3740;p53"/>
            <p:cNvGrpSpPr/>
            <p:nvPr/>
          </p:nvGrpSpPr>
          <p:grpSpPr>
            <a:xfrm>
              <a:off x="35" y="75"/>
              <a:ext cx="566" cy="378"/>
              <a:chOff x="0" y="0"/>
              <a:chExt cx="566" cy="378"/>
            </a:xfrm>
          </p:grpSpPr>
          <p:sp>
            <p:nvSpPr>
              <p:cNvPr id="3741" name="Google Shape;3741;p53"/>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42" name="Google Shape;3742;p53"/>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43" name="Google Shape;3743;p53"/>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44" name="Google Shape;3744;p53"/>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45" name="Google Shape;3745;p53"/>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46" name="Google Shape;3746;p53"/>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747" name="Google Shape;3747;p53"/>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48" name="Google Shape;3748;p53"/>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49" name="Google Shape;3749;p53"/>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50" name="Google Shape;3750;p53"/>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751" name="Google Shape;3751;p53"/>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3752" name="Google Shape;3752;p53"/>
          <p:cNvSpPr/>
          <p:nvPr/>
        </p:nvSpPr>
        <p:spPr>
          <a:xfrm>
            <a:off x="2514600" y="5541962"/>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cxnSp>
        <p:nvCxnSpPr>
          <p:cNvPr id="3753" name="Google Shape;3753;p53"/>
          <p:cNvCxnSpPr/>
          <p:nvPr/>
        </p:nvCxnSpPr>
        <p:spPr>
          <a:xfrm rot="10800000">
            <a:off x="2590800" y="2341562"/>
            <a:ext cx="0" cy="3276600"/>
          </a:xfrm>
          <a:prstGeom prst="straightConnector1">
            <a:avLst/>
          </a:prstGeom>
          <a:noFill/>
          <a:ln w="22225" cap="flat" cmpd="sng">
            <a:solidFill>
              <a:schemeClr val="dk2"/>
            </a:solidFill>
            <a:prstDash val="solid"/>
            <a:miter lim="800000"/>
            <a:headEnd type="none" w="med" len="med"/>
            <a:tailEnd type="stealth" w="lg" len="lg"/>
          </a:ln>
        </p:spPr>
      </p:cxnSp>
      <p:sp>
        <p:nvSpPr>
          <p:cNvPr id="3754" name="Google Shape;3754;p53"/>
          <p:cNvSpPr/>
          <p:nvPr/>
        </p:nvSpPr>
        <p:spPr>
          <a:xfrm>
            <a:off x="2514600" y="5541962"/>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55" name="Google Shape;3755;p53"/>
          <p:cNvSpPr/>
          <p:nvPr/>
        </p:nvSpPr>
        <p:spPr>
          <a:xfrm>
            <a:off x="2514600" y="5541962"/>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56" name="Google Shape;3756;p53"/>
          <p:cNvSpPr/>
          <p:nvPr/>
        </p:nvSpPr>
        <p:spPr>
          <a:xfrm>
            <a:off x="2514600" y="5541962"/>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57" name="Google Shape;3757;p53"/>
          <p:cNvSpPr/>
          <p:nvPr/>
        </p:nvSpPr>
        <p:spPr>
          <a:xfrm>
            <a:off x="2514600" y="5541962"/>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58" name="Google Shape;3758;p53"/>
          <p:cNvSpPr/>
          <p:nvPr/>
        </p:nvSpPr>
        <p:spPr>
          <a:xfrm>
            <a:off x="2514600" y="5541962"/>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59" name="Google Shape;3759;p53"/>
          <p:cNvSpPr/>
          <p:nvPr/>
        </p:nvSpPr>
        <p:spPr>
          <a:xfrm>
            <a:off x="2514600" y="5541962"/>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60" name="Google Shape;3760;p53"/>
          <p:cNvSpPr/>
          <p:nvPr/>
        </p:nvSpPr>
        <p:spPr>
          <a:xfrm>
            <a:off x="2514600" y="5541962"/>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61" name="Google Shape;3761;p53"/>
          <p:cNvSpPr/>
          <p:nvPr/>
        </p:nvSpPr>
        <p:spPr>
          <a:xfrm>
            <a:off x="2514600" y="5541962"/>
            <a:ext cx="152400" cy="152400"/>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62" name="Google Shape;3762;p53"/>
          <p:cNvSpPr txBox="1"/>
          <p:nvPr/>
        </p:nvSpPr>
        <p:spPr>
          <a:xfrm>
            <a:off x="1371600" y="5618162"/>
            <a:ext cx="2590800" cy="401637"/>
          </a:xfrm>
          <a:prstGeom prst="rect">
            <a:avLst/>
          </a:prstGeom>
          <a:noFill/>
          <a:ln w="34925" cap="flat" cmpd="sng">
            <a:solidFill>
              <a:srgbClr val="CC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Times New Roman"/>
              <a:buNone/>
            </a:pPr>
            <a:r>
              <a:rPr lang="en-US" sz="2400" b="0" i="0" u="none">
                <a:solidFill>
                  <a:srgbClr val="CC0000"/>
                </a:solidFill>
                <a:latin typeface="Times New Roman"/>
                <a:ea typeface="Times New Roman"/>
                <a:cs typeface="Times New Roman"/>
                <a:sym typeface="Times New Roman"/>
              </a:rPr>
              <a:t>Transmitter</a:t>
            </a:r>
            <a:endParaRPr/>
          </a:p>
        </p:txBody>
      </p:sp>
      <p:sp>
        <p:nvSpPr>
          <p:cNvPr id="3763" name="Google Shape;3763;p53"/>
          <p:cNvSpPr txBox="1"/>
          <p:nvPr/>
        </p:nvSpPr>
        <p:spPr>
          <a:xfrm>
            <a:off x="1371600" y="1884362"/>
            <a:ext cx="2590800" cy="401637"/>
          </a:xfrm>
          <a:prstGeom prst="rect">
            <a:avLst/>
          </a:prstGeom>
          <a:noFill/>
          <a:ln w="34925" cap="flat" cmpd="sng">
            <a:solidFill>
              <a:srgbClr val="00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6600"/>
              </a:buClr>
              <a:buSzPts val="2400"/>
              <a:buFont typeface="Times New Roman"/>
              <a:buNone/>
            </a:pPr>
            <a:r>
              <a:rPr lang="en-US" sz="2400" b="0" i="0" u="none">
                <a:solidFill>
                  <a:srgbClr val="006600"/>
                </a:solidFill>
                <a:latin typeface="Times New Roman"/>
                <a:ea typeface="Times New Roman"/>
                <a:cs typeface="Times New Roman"/>
                <a:sym typeface="Times New Roman"/>
              </a:rPr>
              <a:t>Receiver</a:t>
            </a:r>
            <a:endParaRPr/>
          </a:p>
        </p:txBody>
      </p:sp>
      <p:sp>
        <p:nvSpPr>
          <p:cNvPr id="3764" name="Google Shape;3764;p53"/>
          <p:cNvSpPr txBox="1"/>
          <p:nvPr/>
        </p:nvSpPr>
        <p:spPr>
          <a:xfrm>
            <a:off x="3200400" y="4703762"/>
            <a:ext cx="1295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One Word</a:t>
            </a:r>
            <a:endParaRPr/>
          </a:p>
        </p:txBody>
      </p:sp>
      <p:sp>
        <p:nvSpPr>
          <p:cNvPr id="3765" name="Google Shape;3765;p53"/>
          <p:cNvSpPr/>
          <p:nvPr/>
        </p:nvSpPr>
        <p:spPr>
          <a:xfrm>
            <a:off x="2743200" y="4094162"/>
            <a:ext cx="457200" cy="1600200"/>
          </a:xfrm>
          <a:prstGeom prst="rightBrace">
            <a:avLst>
              <a:gd name="adj1" fmla="val 8333"/>
              <a:gd name="adj2" fmla="val 11837"/>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66" name="Google Shape;3766;p53"/>
          <p:cNvSpPr/>
          <p:nvPr/>
        </p:nvSpPr>
        <p:spPr>
          <a:xfrm>
            <a:off x="2514600" y="5541962"/>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67" name="Google Shape;3767;p53"/>
          <p:cNvSpPr/>
          <p:nvPr/>
        </p:nvSpPr>
        <p:spPr>
          <a:xfrm>
            <a:off x="2514600" y="5541962"/>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68" name="Google Shape;3768;p53"/>
          <p:cNvSpPr/>
          <p:nvPr/>
        </p:nvSpPr>
        <p:spPr>
          <a:xfrm>
            <a:off x="2514600" y="5541962"/>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69" name="Google Shape;3769;p53"/>
          <p:cNvSpPr/>
          <p:nvPr/>
        </p:nvSpPr>
        <p:spPr>
          <a:xfrm>
            <a:off x="2514600" y="5541962"/>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70" name="Google Shape;3770;p53"/>
          <p:cNvSpPr/>
          <p:nvPr/>
        </p:nvSpPr>
        <p:spPr>
          <a:xfrm>
            <a:off x="2514600" y="5541962"/>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71" name="Google Shape;3771;p53"/>
          <p:cNvSpPr/>
          <p:nvPr/>
        </p:nvSpPr>
        <p:spPr>
          <a:xfrm>
            <a:off x="2514600" y="5541962"/>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72" name="Google Shape;3772;p53"/>
          <p:cNvSpPr/>
          <p:nvPr/>
        </p:nvSpPr>
        <p:spPr>
          <a:xfrm>
            <a:off x="2514600" y="5541962"/>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73" name="Google Shape;3773;p53"/>
          <p:cNvSpPr/>
          <p:nvPr/>
        </p:nvSpPr>
        <p:spPr>
          <a:xfrm>
            <a:off x="2514600" y="5541962"/>
            <a:ext cx="152400" cy="152400"/>
          </a:xfrm>
          <a:prstGeom prst="ellipse">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74" name="Google Shape;3774;p53"/>
          <p:cNvSpPr txBox="1"/>
          <p:nvPr/>
        </p:nvSpPr>
        <p:spPr>
          <a:xfrm>
            <a:off x="5092700" y="2397125"/>
            <a:ext cx="3657600" cy="3309937"/>
          </a:xfrm>
          <a:prstGeom prst="rect">
            <a:avLst/>
          </a:prstGeom>
          <a:noFill/>
          <a:ln>
            <a:noFill/>
          </a:ln>
        </p:spPr>
        <p:txBody>
          <a:bodyPr spcFirstLastPara="1" wrap="square" lIns="91425" tIns="45700" rIns="91425" bIns="45700" anchor="t" anchorCtr="0">
            <a:spAutoFit/>
          </a:bodyPr>
          <a:lstStyle/>
          <a:p>
            <a:pPr marL="0" marR="0" lvl="0" indent="-139700" algn="l" rtl="0">
              <a:lnSpc>
                <a:spcPct val="100000"/>
              </a:lnSpc>
              <a:spcBef>
                <a:spcPts val="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Transfers one bit at a time</a:t>
            </a:r>
            <a:endParaRPr/>
          </a:p>
          <a:p>
            <a:pPr marL="0" marR="0" lvl="0" indent="-139700" algn="l" rtl="0">
              <a:lnSpc>
                <a:spcPct val="100000"/>
              </a:lnSpc>
              <a:spcBef>
                <a:spcPts val="110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Requires only one data line</a:t>
            </a:r>
            <a:endParaRPr/>
          </a:p>
          <a:p>
            <a:pPr marL="0" marR="0" lvl="0" indent="-139700" algn="l" rtl="0">
              <a:lnSpc>
                <a:spcPct val="100000"/>
              </a:lnSpc>
              <a:spcBef>
                <a:spcPts val="1100"/>
              </a:spcBef>
              <a:spcAft>
                <a:spcPts val="0"/>
              </a:spcAft>
              <a:buClr>
                <a:srgbClr val="000000"/>
              </a:buClr>
              <a:buSzPts val="2200"/>
              <a:buFont typeface="Arial"/>
              <a:buChar char="♦"/>
            </a:pPr>
            <a:r>
              <a:rPr lang="en-US" sz="2200" b="0" i="0" u="none">
                <a:solidFill>
                  <a:srgbClr val="000000"/>
                </a:solidFill>
                <a:latin typeface="Times New Roman"/>
                <a:ea typeface="Times New Roman"/>
                <a:cs typeface="Times New Roman"/>
                <a:sym typeface="Times New Roman"/>
              </a:rPr>
              <a:t> </a:t>
            </a:r>
            <a:r>
              <a:rPr lang="en-US" sz="2200" b="0" i="0" u="none">
                <a:solidFill>
                  <a:schemeClr val="dk2"/>
                </a:solidFill>
                <a:latin typeface="Times New Roman"/>
                <a:ea typeface="Times New Roman"/>
                <a:cs typeface="Times New Roman"/>
                <a:sym typeface="Times New Roman"/>
              </a:rPr>
              <a:t>Bits must stay synchronized</a:t>
            </a:r>
            <a:endParaRPr/>
          </a:p>
          <a:p>
            <a:pPr marL="0" marR="0" lvl="0" indent="-139700" algn="l" rtl="0">
              <a:lnSpc>
                <a:spcPct val="100000"/>
              </a:lnSpc>
              <a:spcBef>
                <a:spcPts val="110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Slow compared to parallel transmission</a:t>
            </a:r>
            <a:endParaRPr/>
          </a:p>
          <a:p>
            <a:pPr marL="0" marR="0" lvl="0" indent="-139700" algn="l" rtl="0">
              <a:lnSpc>
                <a:spcPct val="100000"/>
              </a:lnSpc>
              <a:spcBef>
                <a:spcPts val="110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Less Expensive</a:t>
            </a:r>
            <a:endParaRPr/>
          </a:p>
          <a:p>
            <a:pPr marL="0" marR="0" lvl="0" indent="-139700" algn="l" rtl="0">
              <a:lnSpc>
                <a:spcPct val="100000"/>
              </a:lnSpc>
              <a:spcBef>
                <a:spcPts val="1100"/>
              </a:spcBef>
              <a:spcAft>
                <a:spcPts val="0"/>
              </a:spcAft>
              <a:buClr>
                <a:schemeClr val="dk2"/>
              </a:buClr>
              <a:buSzPts val="2200"/>
              <a:buFont typeface="Arial"/>
              <a:buChar char="♦"/>
            </a:pPr>
            <a:r>
              <a:rPr lang="en-US" sz="2200" b="0" i="0" u="none">
                <a:solidFill>
                  <a:schemeClr val="dk2"/>
                </a:solidFill>
                <a:latin typeface="Times New Roman"/>
                <a:ea typeface="Times New Roman"/>
                <a:cs typeface="Times New Roman"/>
                <a:sym typeface="Times New Roman"/>
              </a:rPr>
              <a:t>Example: USB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7"/>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a:t>
            </a:fld>
            <a:endParaRPr/>
          </a:p>
        </p:txBody>
      </p:sp>
      <p:grpSp>
        <p:nvGrpSpPr>
          <p:cNvPr id="368" name="Google Shape;368;p27"/>
          <p:cNvGrpSpPr/>
          <p:nvPr/>
        </p:nvGrpSpPr>
        <p:grpSpPr>
          <a:xfrm>
            <a:off x="0" y="68262"/>
            <a:ext cx="457200" cy="6715125"/>
            <a:chOff x="0" y="0"/>
            <a:chExt cx="288" cy="4230"/>
          </a:xfrm>
        </p:grpSpPr>
        <p:cxnSp>
          <p:nvCxnSpPr>
            <p:cNvPr id="369" name="Google Shape;369;p27"/>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0" name="Google Shape;370;p27"/>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1" name="Google Shape;371;p27"/>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2" name="Google Shape;372;p27"/>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3" name="Google Shape;373;p27"/>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4" name="Google Shape;374;p27"/>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5" name="Google Shape;375;p27"/>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6" name="Google Shape;376;p27"/>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7" name="Google Shape;377;p27"/>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8" name="Google Shape;378;p27"/>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9" name="Google Shape;379;p27"/>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0" name="Google Shape;380;p27"/>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1" name="Google Shape;381;p27"/>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2" name="Google Shape;382;p27"/>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3" name="Google Shape;383;p27"/>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4" name="Google Shape;384;p27"/>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5" name="Google Shape;385;p27"/>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6" name="Google Shape;386;p27"/>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7" name="Google Shape;387;p27"/>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8" name="Google Shape;388;p27"/>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9" name="Google Shape;389;p27"/>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0" name="Google Shape;390;p27"/>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1" name="Google Shape;391;p27"/>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2" name="Google Shape;392;p27"/>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3" name="Google Shape;393;p27"/>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4" name="Google Shape;394;p27"/>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5" name="Google Shape;395;p27"/>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6" name="Google Shape;396;p27"/>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7" name="Google Shape;397;p27"/>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8" name="Google Shape;398;p27"/>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9" name="Google Shape;399;p27"/>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0" name="Google Shape;400;p27"/>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1" name="Google Shape;401;p27"/>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2" name="Google Shape;402;p27"/>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3" name="Google Shape;403;p27"/>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4" name="Google Shape;404;p27"/>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5" name="Google Shape;405;p27"/>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6" name="Google Shape;406;p27"/>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7" name="Google Shape;407;p27"/>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08" name="Google Shape;408;p27"/>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9" name="Google Shape;409;p27"/>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0" name="Google Shape;410;p27"/>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1" name="Google Shape;411;p27"/>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2" name="Google Shape;412;p27"/>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3" name="Google Shape;413;p27"/>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4" name="Google Shape;414;p27"/>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5" name="Google Shape;415;p27"/>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6" name="Google Shape;416;p27"/>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7" name="Google Shape;417;p27"/>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8" name="Google Shape;418;p27"/>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19" name="Google Shape;419;p27"/>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0" name="Google Shape;420;p27"/>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1" name="Google Shape;421;p27"/>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2" name="Google Shape;422;p27"/>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3" name="Google Shape;423;p27"/>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4" name="Google Shape;424;p27"/>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25" name="Google Shape;425;p27"/>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6" name="Google Shape;426;p27"/>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7" name="Google Shape;427;p27"/>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8" name="Google Shape;428;p27"/>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9" name="Google Shape;429;p27"/>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0" name="Google Shape;430;p27"/>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1" name="Google Shape;431;p27"/>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2" name="Google Shape;432;p27"/>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3" name="Google Shape;433;p27"/>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4" name="Google Shape;434;p27"/>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5" name="Google Shape;435;p27"/>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6" name="Google Shape;436;p27"/>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7" name="Google Shape;437;p27"/>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8" name="Google Shape;438;p27"/>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9" name="Google Shape;439;p27"/>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0" name="Google Shape;440;p27"/>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1" name="Google Shape;441;p27"/>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2" name="Google Shape;442;p27"/>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3" name="Google Shape;443;p27"/>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4" name="Google Shape;444;p27"/>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5" name="Google Shape;445;p27"/>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6" name="Google Shape;446;p27"/>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7" name="Google Shape;447;p27"/>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8" name="Google Shape;448;p27"/>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9" name="Google Shape;449;p27"/>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0" name="Google Shape;450;p27"/>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1" name="Google Shape;451;p27"/>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2" name="Google Shape;452;p27"/>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3" name="Google Shape;453;p27"/>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54" name="Google Shape;454;p27"/>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55" name="Google Shape;455;p27"/>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6" name="Google Shape;456;p27"/>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57" name="Google Shape;457;p27"/>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58" name="Google Shape;458;p27"/>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59" name="Google Shape;459;p27"/>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60" name="Google Shape;460;p27"/>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1" name="Google Shape;461;p27"/>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62" name="Google Shape;462;p27"/>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3" name="Google Shape;463;p27"/>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464" name="Google Shape;464;p27"/>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5" name="Google Shape;465;p27"/>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6" name="Google Shape;466;p27"/>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467" name="Google Shape;467;p27"/>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8" name="Google Shape;468;p27"/>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9" name="Google Shape;469;p27"/>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0" name="Google Shape;470;p27"/>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71" name="Google Shape;471;p27"/>
          <p:cNvGrpSpPr/>
          <p:nvPr/>
        </p:nvGrpSpPr>
        <p:grpSpPr>
          <a:xfrm>
            <a:off x="7620000" y="228600"/>
            <a:ext cx="1066800" cy="838200"/>
            <a:chOff x="0" y="0"/>
            <a:chExt cx="672" cy="528"/>
          </a:xfrm>
        </p:grpSpPr>
        <p:sp>
          <p:nvSpPr>
            <p:cNvPr id="472" name="Google Shape;472;p27"/>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3" name="Google Shape;473;p27"/>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74" name="Google Shape;474;p27"/>
            <p:cNvGrpSpPr/>
            <p:nvPr/>
          </p:nvGrpSpPr>
          <p:grpSpPr>
            <a:xfrm>
              <a:off x="35" y="75"/>
              <a:ext cx="566" cy="378"/>
              <a:chOff x="0" y="0"/>
              <a:chExt cx="566" cy="378"/>
            </a:xfrm>
          </p:grpSpPr>
          <p:sp>
            <p:nvSpPr>
              <p:cNvPr id="475" name="Google Shape;475;p27"/>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6" name="Google Shape;476;p27"/>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7" name="Google Shape;477;p27"/>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8" name="Google Shape;478;p27"/>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9" name="Google Shape;479;p27"/>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0" name="Google Shape;480;p27"/>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81" name="Google Shape;481;p27"/>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2" name="Google Shape;482;p27"/>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3" name="Google Shape;483;p27"/>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4" name="Google Shape;484;p27"/>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85" name="Google Shape;485;p27"/>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Pulse Code Modulation (PCM)</a:t>
            </a:r>
            <a:endParaRPr/>
          </a:p>
        </p:txBody>
      </p:sp>
      <p:sp>
        <p:nvSpPr>
          <p:cNvPr id="486" name="Google Shape;486;p27"/>
          <p:cNvSpPr txBox="1"/>
          <p:nvPr/>
        </p:nvSpPr>
        <p:spPr>
          <a:xfrm>
            <a:off x="457200" y="1676400"/>
            <a:ext cx="8686800" cy="41544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Times New Roman"/>
              <a:buNone/>
            </a:pPr>
            <a:r>
              <a:rPr lang="en-US" sz="2400" b="0" i="0" u="none" dirty="0">
                <a:solidFill>
                  <a:srgbClr val="000000"/>
                </a:solidFill>
                <a:latin typeface="Times New Roman"/>
                <a:ea typeface="Times New Roman"/>
                <a:cs typeface="Times New Roman"/>
                <a:sym typeface="Times New Roman"/>
              </a:rPr>
              <a:t>The most common technique to change an </a:t>
            </a:r>
            <a:r>
              <a:rPr lang="en-US" sz="2400" b="1" i="1" u="none" dirty="0">
                <a:solidFill>
                  <a:srgbClr val="FF0000"/>
                </a:solidFill>
                <a:latin typeface="Times New Roman"/>
                <a:ea typeface="Times New Roman"/>
                <a:cs typeface="Times New Roman"/>
                <a:sym typeface="Times New Roman"/>
              </a:rPr>
              <a:t>analog signal to digital data</a:t>
            </a:r>
            <a:r>
              <a:rPr lang="en-US" sz="2400" b="0" i="0" u="none" dirty="0">
                <a:solidFill>
                  <a:srgbClr val="000000"/>
                </a:solidFill>
                <a:latin typeface="Times New Roman"/>
                <a:ea typeface="Times New Roman"/>
                <a:cs typeface="Times New Roman"/>
                <a:sym typeface="Times New Roman"/>
              </a:rPr>
              <a:t> (</a:t>
            </a:r>
            <a:r>
              <a:rPr lang="en-US" sz="2400" b="0" i="0" u="none" dirty="0">
                <a:solidFill>
                  <a:srgbClr val="C00000"/>
                </a:solidFill>
                <a:latin typeface="Times New Roman"/>
                <a:ea typeface="Times New Roman"/>
                <a:cs typeface="Times New Roman"/>
                <a:sym typeface="Times New Roman"/>
              </a:rPr>
              <a:t>digitization</a:t>
            </a:r>
            <a:r>
              <a:rPr lang="en-US" sz="2400" b="0" i="0" u="none" dirty="0">
                <a:solidFill>
                  <a:srgbClr val="000000"/>
                </a:solidFill>
                <a:latin typeface="Times New Roman"/>
                <a:ea typeface="Times New Roman"/>
                <a:cs typeface="Times New Roman"/>
                <a:sym typeface="Times New Roman"/>
              </a:rPr>
              <a:t>) is called pulse code modulation (PCM). </a:t>
            </a:r>
            <a:endParaRPr dirty="0"/>
          </a:p>
          <a:p>
            <a:pPr marL="0" marR="0" lvl="0" indent="0" algn="just" rtl="0">
              <a:lnSpc>
                <a:spcPct val="100000"/>
              </a:lnSpc>
              <a:spcBef>
                <a:spcPts val="0"/>
              </a:spcBef>
              <a:spcAft>
                <a:spcPts val="0"/>
              </a:spcAft>
              <a:buClr>
                <a:srgbClr val="000000"/>
              </a:buClr>
              <a:buSzPts val="2400"/>
              <a:buFont typeface="Times New Roman"/>
              <a:buNone/>
            </a:pPr>
            <a:r>
              <a:rPr lang="en-US" sz="2400" b="0" i="0" u="none" dirty="0">
                <a:solidFill>
                  <a:srgbClr val="000000"/>
                </a:solidFill>
                <a:latin typeface="Times New Roman"/>
                <a:ea typeface="Times New Roman"/>
                <a:cs typeface="Times New Roman"/>
                <a:sym typeface="Times New Roman"/>
              </a:rPr>
              <a:t>PCM is the preferred method of communication within the public switched telephone network </a:t>
            </a:r>
            <a:r>
              <a:rPr lang="en-US" sz="2400" b="1" i="0" u="none" dirty="0">
                <a:solidFill>
                  <a:srgbClr val="000000"/>
                </a:solidFill>
                <a:latin typeface="Times New Roman"/>
                <a:ea typeface="Times New Roman"/>
                <a:cs typeface="Times New Roman"/>
                <a:sym typeface="Times New Roman"/>
              </a:rPr>
              <a:t>(PSTN).</a:t>
            </a:r>
            <a:endParaRPr dirty="0"/>
          </a:p>
          <a:p>
            <a:pPr marL="0" marR="0" lvl="0" indent="0" algn="just" rtl="0">
              <a:lnSpc>
                <a:spcPct val="100000"/>
              </a:lnSpc>
              <a:spcBef>
                <a:spcPts val="0"/>
              </a:spcBef>
              <a:spcAft>
                <a:spcPts val="0"/>
              </a:spcAft>
              <a:buClr>
                <a:srgbClr val="000000"/>
              </a:buClr>
              <a:buSzPts val="2400"/>
              <a:buFont typeface="Times New Roman"/>
              <a:buNone/>
            </a:pPr>
            <a:r>
              <a:rPr lang="en-US" sz="2400" b="1" i="0" u="none" dirty="0">
                <a:solidFill>
                  <a:srgbClr val="000000"/>
                </a:solidFill>
                <a:latin typeface="Times New Roman"/>
                <a:ea typeface="Times New Roman"/>
                <a:cs typeface="Times New Roman"/>
                <a:sym typeface="Times New Roman"/>
              </a:rPr>
              <a:t>In </a:t>
            </a:r>
            <a:r>
              <a:rPr lang="en-US" sz="2400" b="0" i="0" u="none" dirty="0">
                <a:solidFill>
                  <a:srgbClr val="000000"/>
                </a:solidFill>
                <a:latin typeface="Times New Roman"/>
                <a:ea typeface="Times New Roman"/>
                <a:cs typeface="Times New Roman"/>
                <a:sym typeface="Times New Roman"/>
              </a:rPr>
              <a:t>PCM, analog signal is sampled and converted to a series of binary bits. </a:t>
            </a:r>
            <a:endParaRPr sz="2400" b="1" i="0" u="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Times New Roman"/>
              <a:buNone/>
            </a:pPr>
            <a:r>
              <a:rPr lang="en-US" sz="2400" b="0" i="0" u="none" dirty="0">
                <a:solidFill>
                  <a:srgbClr val="000000"/>
                </a:solidFill>
                <a:latin typeface="Times New Roman"/>
                <a:ea typeface="Times New Roman"/>
                <a:cs typeface="Times New Roman"/>
                <a:sym typeface="Times New Roman"/>
              </a:rPr>
              <a:t>A PCM encoder has </a:t>
            </a:r>
            <a:r>
              <a:rPr lang="en-US" sz="2400" b="1" i="1" u="none" dirty="0">
                <a:solidFill>
                  <a:srgbClr val="FF0000"/>
                </a:solidFill>
                <a:latin typeface="Times New Roman"/>
                <a:ea typeface="Times New Roman"/>
                <a:cs typeface="Times New Roman"/>
                <a:sym typeface="Times New Roman"/>
              </a:rPr>
              <a:t>three processes</a:t>
            </a:r>
            <a:r>
              <a:rPr lang="en-US" sz="2400" b="0" i="0" u="none" dirty="0">
                <a:solidFill>
                  <a:srgbClr val="000000"/>
                </a:solidFill>
                <a:latin typeface="Times New Roman"/>
                <a:ea typeface="Times New Roman"/>
                <a:cs typeface="Times New Roman"/>
                <a:sym typeface="Times New Roman"/>
              </a:rPr>
              <a:t>.</a:t>
            </a:r>
            <a:endParaRPr dirty="0"/>
          </a:p>
          <a:p>
            <a:pPr marL="0" marR="0" lvl="0" indent="0" algn="just" rtl="0">
              <a:lnSpc>
                <a:spcPct val="100000"/>
              </a:lnSpc>
              <a:spcBef>
                <a:spcPts val="0"/>
              </a:spcBef>
              <a:spcAft>
                <a:spcPts val="0"/>
              </a:spcAft>
              <a:buClr>
                <a:srgbClr val="000000"/>
              </a:buClr>
              <a:buSzPts val="2400"/>
              <a:buFont typeface="Times New Roman"/>
              <a:buNone/>
            </a:pPr>
            <a:endParaRPr sz="2400" b="0" i="0" u="none" dirty="0">
              <a:solidFill>
                <a:srgbClr val="000000"/>
              </a:solidFill>
              <a:latin typeface="Times New Roman"/>
              <a:ea typeface="Times New Roman"/>
              <a:cs typeface="Times New Roman"/>
              <a:sym typeface="Times New Roman"/>
            </a:endParaRPr>
          </a:p>
          <a:p>
            <a:pPr marL="742950" marR="0" lvl="1" indent="-285750" algn="just" rtl="0">
              <a:lnSpc>
                <a:spcPct val="10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(1). The analog signal is </a:t>
            </a:r>
            <a:r>
              <a:rPr lang="en-US" sz="2400" b="1" i="1" u="none" strike="noStrike" cap="none" dirty="0">
                <a:solidFill>
                  <a:srgbClr val="FF0000"/>
                </a:solidFill>
                <a:latin typeface="Times New Roman"/>
                <a:ea typeface="Times New Roman"/>
                <a:cs typeface="Times New Roman"/>
                <a:sym typeface="Times New Roman"/>
              </a:rPr>
              <a:t>sampled.</a:t>
            </a:r>
            <a:endParaRPr dirty="0"/>
          </a:p>
          <a:p>
            <a:pPr marL="742950" marR="0" lvl="1" indent="-285750" algn="just" rtl="0">
              <a:lnSpc>
                <a:spcPct val="10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(2). The sampled signal is </a:t>
            </a:r>
            <a:r>
              <a:rPr lang="en-US" sz="2400" b="1" i="1" u="none" strike="noStrike" cap="none" dirty="0">
                <a:solidFill>
                  <a:srgbClr val="FF0000"/>
                </a:solidFill>
                <a:latin typeface="Times New Roman"/>
                <a:ea typeface="Times New Roman"/>
                <a:cs typeface="Times New Roman"/>
                <a:sym typeface="Times New Roman"/>
              </a:rPr>
              <a:t>quantized.</a:t>
            </a:r>
            <a:endParaRPr dirty="0"/>
          </a:p>
          <a:p>
            <a:pPr marL="742950" marR="0" lvl="1" indent="-285750" algn="just" rtl="0">
              <a:lnSpc>
                <a:spcPct val="10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(3). The quantized values are </a:t>
            </a:r>
            <a:r>
              <a:rPr lang="en-US" sz="2400" b="1" i="1" u="none" strike="noStrike" cap="none" dirty="0">
                <a:solidFill>
                  <a:srgbClr val="FF0000"/>
                </a:solidFill>
                <a:latin typeface="Times New Roman"/>
                <a:ea typeface="Times New Roman"/>
                <a:cs typeface="Times New Roman"/>
                <a:sym typeface="Times New Roman"/>
              </a:rPr>
              <a:t>encoded as streams of bits.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8"/>
        <p:cNvGrpSpPr/>
        <p:nvPr/>
      </p:nvGrpSpPr>
      <p:grpSpPr>
        <a:xfrm>
          <a:off x="0" y="0"/>
          <a:ext cx="0" cy="0"/>
          <a:chOff x="0" y="0"/>
          <a:chExt cx="0" cy="0"/>
        </a:xfrm>
      </p:grpSpPr>
      <p:sp>
        <p:nvSpPr>
          <p:cNvPr id="3779" name="Google Shape;3779;p54"/>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30</a:t>
            </a:fld>
            <a:endParaRPr/>
          </a:p>
        </p:txBody>
      </p:sp>
      <p:grpSp>
        <p:nvGrpSpPr>
          <p:cNvPr id="3780" name="Google Shape;3780;p54"/>
          <p:cNvGrpSpPr/>
          <p:nvPr/>
        </p:nvGrpSpPr>
        <p:grpSpPr>
          <a:xfrm>
            <a:off x="0" y="68262"/>
            <a:ext cx="457200" cy="6715125"/>
            <a:chOff x="0" y="0"/>
            <a:chExt cx="288" cy="4230"/>
          </a:xfrm>
        </p:grpSpPr>
        <p:cxnSp>
          <p:nvCxnSpPr>
            <p:cNvPr id="3781" name="Google Shape;3781;p54"/>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82" name="Google Shape;3782;p54"/>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83" name="Google Shape;3783;p54"/>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84" name="Google Shape;3784;p54"/>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85" name="Google Shape;3785;p54"/>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86" name="Google Shape;3786;p54"/>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87" name="Google Shape;3787;p54"/>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88" name="Google Shape;3788;p54"/>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89" name="Google Shape;3789;p54"/>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90" name="Google Shape;3790;p54"/>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91" name="Google Shape;3791;p54"/>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2" name="Google Shape;3792;p54"/>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3" name="Google Shape;3793;p54"/>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4" name="Google Shape;3794;p54"/>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5" name="Google Shape;3795;p54"/>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96" name="Google Shape;3796;p54"/>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7" name="Google Shape;3797;p54"/>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8" name="Google Shape;3798;p54"/>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99" name="Google Shape;3799;p54"/>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00" name="Google Shape;3800;p54"/>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01" name="Google Shape;3801;p54"/>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02" name="Google Shape;3802;p54"/>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03" name="Google Shape;3803;p54"/>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04" name="Google Shape;3804;p54"/>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05" name="Google Shape;3805;p54"/>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06" name="Google Shape;3806;p54"/>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07" name="Google Shape;3807;p54"/>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08" name="Google Shape;3808;p54"/>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09" name="Google Shape;3809;p54"/>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10" name="Google Shape;3810;p54"/>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11" name="Google Shape;3811;p54"/>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12" name="Google Shape;3812;p54"/>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13" name="Google Shape;3813;p54"/>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14" name="Google Shape;3814;p54"/>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15" name="Google Shape;3815;p54"/>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16" name="Google Shape;3816;p54"/>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17" name="Google Shape;3817;p54"/>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18" name="Google Shape;3818;p54"/>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19" name="Google Shape;3819;p54"/>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20" name="Google Shape;3820;p54"/>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21" name="Google Shape;3821;p54"/>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22" name="Google Shape;3822;p54"/>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23" name="Google Shape;3823;p54"/>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24" name="Google Shape;3824;p54"/>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25" name="Google Shape;3825;p54"/>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26" name="Google Shape;3826;p54"/>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27" name="Google Shape;3827;p54"/>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28" name="Google Shape;3828;p54"/>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29" name="Google Shape;3829;p54"/>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30" name="Google Shape;3830;p54"/>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31" name="Google Shape;3831;p54"/>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32" name="Google Shape;3832;p54"/>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33" name="Google Shape;3833;p54"/>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34" name="Google Shape;3834;p54"/>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35" name="Google Shape;3835;p54"/>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36" name="Google Shape;3836;p54"/>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37" name="Google Shape;3837;p54"/>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38" name="Google Shape;3838;p54"/>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39" name="Google Shape;3839;p54"/>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40" name="Google Shape;3840;p54"/>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41" name="Google Shape;3841;p54"/>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42" name="Google Shape;3842;p54"/>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43" name="Google Shape;3843;p54"/>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44" name="Google Shape;3844;p54"/>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45" name="Google Shape;3845;p54"/>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46" name="Google Shape;3846;p54"/>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47" name="Google Shape;3847;p54"/>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48" name="Google Shape;3848;p54"/>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49" name="Google Shape;3849;p54"/>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50" name="Google Shape;3850;p54"/>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51" name="Google Shape;3851;p54"/>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52" name="Google Shape;3852;p54"/>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53" name="Google Shape;3853;p54"/>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54" name="Google Shape;3854;p54"/>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55" name="Google Shape;3855;p54"/>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56" name="Google Shape;3856;p54"/>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57" name="Google Shape;3857;p54"/>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58" name="Google Shape;3858;p54"/>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59" name="Google Shape;3859;p54"/>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60" name="Google Shape;3860;p54"/>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61" name="Google Shape;3861;p54"/>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62" name="Google Shape;3862;p54"/>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63" name="Google Shape;3863;p54"/>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64" name="Google Shape;3864;p54"/>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65" name="Google Shape;3865;p54"/>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66" name="Google Shape;3866;p54"/>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67" name="Google Shape;3867;p54"/>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68" name="Google Shape;3868;p54"/>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869" name="Google Shape;3869;p54"/>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70" name="Google Shape;3870;p54"/>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871" name="Google Shape;3871;p54"/>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872" name="Google Shape;3872;p54"/>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73" name="Google Shape;3873;p54"/>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874" name="Google Shape;3874;p54"/>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75" name="Google Shape;3875;p54"/>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876" name="Google Shape;3876;p54"/>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77" name="Google Shape;3877;p54"/>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78" name="Google Shape;3878;p54"/>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879" name="Google Shape;3879;p54"/>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80" name="Google Shape;3880;p54"/>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81" name="Google Shape;3881;p54"/>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82" name="Google Shape;3882;p54"/>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883" name="Google Shape;3883;p54"/>
          <p:cNvGrpSpPr/>
          <p:nvPr/>
        </p:nvGrpSpPr>
        <p:grpSpPr>
          <a:xfrm>
            <a:off x="7620000" y="228600"/>
            <a:ext cx="1066800" cy="838200"/>
            <a:chOff x="0" y="0"/>
            <a:chExt cx="672" cy="528"/>
          </a:xfrm>
        </p:grpSpPr>
        <p:sp>
          <p:nvSpPr>
            <p:cNvPr id="3884" name="Google Shape;3884;p54"/>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85" name="Google Shape;3885;p54"/>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886" name="Google Shape;3886;p54"/>
            <p:cNvGrpSpPr/>
            <p:nvPr/>
          </p:nvGrpSpPr>
          <p:grpSpPr>
            <a:xfrm>
              <a:off x="35" y="75"/>
              <a:ext cx="566" cy="378"/>
              <a:chOff x="0" y="0"/>
              <a:chExt cx="566" cy="378"/>
            </a:xfrm>
          </p:grpSpPr>
          <p:sp>
            <p:nvSpPr>
              <p:cNvPr id="3887" name="Google Shape;3887;p54"/>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88" name="Google Shape;3888;p54"/>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89" name="Google Shape;3889;p54"/>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90" name="Google Shape;3890;p54"/>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91" name="Google Shape;3891;p54"/>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92" name="Google Shape;3892;p54"/>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893" name="Google Shape;3893;p54"/>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94" name="Google Shape;3894;p54"/>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95" name="Google Shape;3895;p54"/>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96" name="Google Shape;3896;p54"/>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897" name="Google Shape;3897;p54"/>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3898" name="Google Shape;3898;p54"/>
          <p:cNvSpPr txBox="1"/>
          <p:nvPr/>
        </p:nvSpPr>
        <p:spPr>
          <a:xfrm>
            <a:off x="2212975" y="5884862"/>
            <a:ext cx="3835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4.33  </a:t>
            </a:r>
            <a:r>
              <a:rPr lang="en-US" sz="2400" b="1" i="1" u="none">
                <a:solidFill>
                  <a:srgbClr val="000000"/>
                </a:solidFill>
                <a:latin typeface="Times New Roman"/>
                <a:ea typeface="Times New Roman"/>
                <a:cs typeface="Times New Roman"/>
                <a:sym typeface="Times New Roman"/>
              </a:rPr>
              <a:t>Serial transmission</a:t>
            </a:r>
            <a:endParaRPr/>
          </a:p>
        </p:txBody>
      </p:sp>
      <p:pic>
        <p:nvPicPr>
          <p:cNvPr id="3899" name="Google Shape;3899;p54"/>
          <p:cNvPicPr preferRelativeResize="0"/>
          <p:nvPr/>
        </p:nvPicPr>
        <p:blipFill rotWithShape="1">
          <a:blip r:embed="rId3">
            <a:alphaModFix/>
          </a:blip>
          <a:srcRect/>
          <a:stretch/>
        </p:blipFill>
        <p:spPr>
          <a:xfrm>
            <a:off x="1316037" y="2244725"/>
            <a:ext cx="6608762" cy="3394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03"/>
        <p:cNvGrpSpPr/>
        <p:nvPr/>
      </p:nvGrpSpPr>
      <p:grpSpPr>
        <a:xfrm>
          <a:off x="0" y="0"/>
          <a:ext cx="0" cy="0"/>
          <a:chOff x="0" y="0"/>
          <a:chExt cx="0" cy="0"/>
        </a:xfrm>
      </p:grpSpPr>
      <p:sp>
        <p:nvSpPr>
          <p:cNvPr id="3904" name="Google Shape;3904;p55"/>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31</a:t>
            </a:fld>
            <a:endParaRPr/>
          </a:p>
        </p:txBody>
      </p:sp>
      <p:grpSp>
        <p:nvGrpSpPr>
          <p:cNvPr id="3905" name="Google Shape;3905;p55"/>
          <p:cNvGrpSpPr/>
          <p:nvPr/>
        </p:nvGrpSpPr>
        <p:grpSpPr>
          <a:xfrm>
            <a:off x="0" y="68262"/>
            <a:ext cx="457200" cy="6715125"/>
            <a:chOff x="0" y="0"/>
            <a:chExt cx="288" cy="4230"/>
          </a:xfrm>
        </p:grpSpPr>
        <p:cxnSp>
          <p:nvCxnSpPr>
            <p:cNvPr id="3906" name="Google Shape;3906;p55"/>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07" name="Google Shape;3907;p55"/>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08" name="Google Shape;3908;p55"/>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09" name="Google Shape;3909;p55"/>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10" name="Google Shape;3910;p55"/>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11" name="Google Shape;3911;p55"/>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12" name="Google Shape;3912;p55"/>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13" name="Google Shape;3913;p55"/>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14" name="Google Shape;3914;p55"/>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15" name="Google Shape;3915;p55"/>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16" name="Google Shape;3916;p55"/>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17" name="Google Shape;3917;p55"/>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18" name="Google Shape;3918;p55"/>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19" name="Google Shape;3919;p55"/>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20" name="Google Shape;3920;p55"/>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21" name="Google Shape;3921;p55"/>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22" name="Google Shape;3922;p55"/>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23" name="Google Shape;3923;p55"/>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24" name="Google Shape;3924;p55"/>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25" name="Google Shape;3925;p55"/>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26" name="Google Shape;3926;p55"/>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27" name="Google Shape;3927;p55"/>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28" name="Google Shape;3928;p55"/>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29" name="Google Shape;3929;p55"/>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30" name="Google Shape;3930;p55"/>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31" name="Google Shape;3931;p55"/>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32" name="Google Shape;3932;p55"/>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33" name="Google Shape;3933;p55"/>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34" name="Google Shape;3934;p55"/>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35" name="Google Shape;3935;p55"/>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36" name="Google Shape;3936;p55"/>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37" name="Google Shape;3937;p55"/>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38" name="Google Shape;3938;p55"/>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39" name="Google Shape;3939;p55"/>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40" name="Google Shape;3940;p55"/>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41" name="Google Shape;3941;p55"/>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42" name="Google Shape;3942;p55"/>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43" name="Google Shape;3943;p55"/>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44" name="Google Shape;3944;p55"/>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45" name="Google Shape;3945;p55"/>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46" name="Google Shape;3946;p55"/>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47" name="Google Shape;3947;p55"/>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48" name="Google Shape;3948;p55"/>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49" name="Google Shape;3949;p55"/>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50" name="Google Shape;3950;p55"/>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51" name="Google Shape;3951;p55"/>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52" name="Google Shape;3952;p55"/>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53" name="Google Shape;3953;p55"/>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54" name="Google Shape;3954;p55"/>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55" name="Google Shape;3955;p55"/>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56" name="Google Shape;3956;p55"/>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57" name="Google Shape;3957;p55"/>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58" name="Google Shape;3958;p55"/>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59" name="Google Shape;3959;p55"/>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60" name="Google Shape;3960;p55"/>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61" name="Google Shape;3961;p55"/>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62" name="Google Shape;3962;p55"/>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63" name="Google Shape;3963;p55"/>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64" name="Google Shape;3964;p55"/>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65" name="Google Shape;3965;p55"/>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66" name="Google Shape;3966;p55"/>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67" name="Google Shape;3967;p55"/>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68" name="Google Shape;3968;p55"/>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69" name="Google Shape;3969;p55"/>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70" name="Google Shape;3970;p55"/>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71" name="Google Shape;3971;p55"/>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72" name="Google Shape;3972;p55"/>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73" name="Google Shape;3973;p55"/>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74" name="Google Shape;3974;p55"/>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75" name="Google Shape;3975;p55"/>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76" name="Google Shape;3976;p55"/>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77" name="Google Shape;3977;p55"/>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78" name="Google Shape;3978;p55"/>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79" name="Google Shape;3979;p55"/>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80" name="Google Shape;3980;p55"/>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81" name="Google Shape;3981;p55"/>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82" name="Google Shape;3982;p55"/>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83" name="Google Shape;3983;p55"/>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84" name="Google Shape;3984;p55"/>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85" name="Google Shape;3985;p55"/>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86" name="Google Shape;3986;p55"/>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87" name="Google Shape;3987;p55"/>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88" name="Google Shape;3988;p55"/>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89" name="Google Shape;3989;p55"/>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90" name="Google Shape;3990;p55"/>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991" name="Google Shape;3991;p55"/>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92" name="Google Shape;3992;p55"/>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93" name="Google Shape;3993;p55"/>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994" name="Google Shape;3994;p55"/>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995" name="Google Shape;3995;p55"/>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996" name="Google Shape;3996;p55"/>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997" name="Google Shape;3997;p55"/>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998" name="Google Shape;3998;p55"/>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999" name="Google Shape;3999;p55"/>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000" name="Google Shape;4000;p55"/>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4001" name="Google Shape;4001;p55"/>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002" name="Google Shape;4002;p55"/>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003" name="Google Shape;4003;p55"/>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4004" name="Google Shape;4004;p55"/>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05" name="Google Shape;4005;p55"/>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06" name="Google Shape;4006;p55"/>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07" name="Google Shape;4007;p55"/>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008" name="Google Shape;4008;p55"/>
          <p:cNvGrpSpPr/>
          <p:nvPr/>
        </p:nvGrpSpPr>
        <p:grpSpPr>
          <a:xfrm>
            <a:off x="7620000" y="228600"/>
            <a:ext cx="1066800" cy="838200"/>
            <a:chOff x="0" y="0"/>
            <a:chExt cx="672" cy="528"/>
          </a:xfrm>
        </p:grpSpPr>
        <p:sp>
          <p:nvSpPr>
            <p:cNvPr id="4009" name="Google Shape;4009;p55"/>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10" name="Google Shape;4010;p55"/>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011" name="Google Shape;4011;p55"/>
            <p:cNvGrpSpPr/>
            <p:nvPr/>
          </p:nvGrpSpPr>
          <p:grpSpPr>
            <a:xfrm>
              <a:off x="35" y="75"/>
              <a:ext cx="566" cy="378"/>
              <a:chOff x="0" y="0"/>
              <a:chExt cx="566" cy="378"/>
            </a:xfrm>
          </p:grpSpPr>
          <p:sp>
            <p:nvSpPr>
              <p:cNvPr id="4012" name="Google Shape;4012;p55"/>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13" name="Google Shape;4013;p55"/>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14" name="Google Shape;4014;p55"/>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15" name="Google Shape;4015;p55"/>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16" name="Google Shape;4016;p55"/>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17" name="Google Shape;4017;p55"/>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018" name="Google Shape;4018;p55"/>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19" name="Google Shape;4019;p55"/>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20" name="Google Shape;4020;p55"/>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21" name="Google Shape;4021;p55"/>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022" name="Google Shape;4022;p55"/>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Arial"/>
              <a:buNone/>
            </a:pPr>
            <a:r>
              <a:rPr lang="en-US" sz="3200" b="1" i="0" u="none">
                <a:solidFill>
                  <a:srgbClr val="800000"/>
                </a:solidFill>
                <a:latin typeface="Arial"/>
                <a:ea typeface="Arial"/>
                <a:cs typeface="Arial"/>
                <a:sym typeface="Arial"/>
              </a:rPr>
              <a:t/>
            </a:r>
            <a:br>
              <a:rPr lang="en-US" sz="3200" b="1" i="0" u="none">
                <a:solidFill>
                  <a:srgbClr val="800000"/>
                </a:solidFill>
                <a:latin typeface="Arial"/>
                <a:ea typeface="Arial"/>
                <a:cs typeface="Arial"/>
                <a:sym typeface="Arial"/>
              </a:rPr>
            </a:br>
            <a:r>
              <a:rPr lang="en-US" sz="3200" b="1" i="0" u="none">
                <a:solidFill>
                  <a:srgbClr val="800000"/>
                </a:solidFill>
                <a:latin typeface="Times New Roman"/>
                <a:ea typeface="Times New Roman"/>
                <a:cs typeface="Times New Roman"/>
                <a:sym typeface="Times New Roman"/>
              </a:rPr>
              <a:t>Examples</a:t>
            </a:r>
            <a:br>
              <a:rPr lang="en-US" sz="3200" b="1" i="0" u="none">
                <a:solidFill>
                  <a:srgbClr val="800000"/>
                </a:solidFill>
                <a:latin typeface="Times New Roman"/>
                <a:ea typeface="Times New Roman"/>
                <a:cs typeface="Times New Roman"/>
                <a:sym typeface="Times New Roman"/>
              </a:rPr>
            </a:br>
            <a:endParaRPr/>
          </a:p>
        </p:txBody>
      </p:sp>
      <p:sp>
        <p:nvSpPr>
          <p:cNvPr id="4023" name="Google Shape;4023;p55"/>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l" rtl="0">
              <a:lnSpc>
                <a:spcPct val="100000"/>
              </a:lnSpc>
              <a:spcBef>
                <a:spcPts val="0"/>
              </a:spcBef>
              <a:spcAft>
                <a:spcPts val="0"/>
              </a:spcAft>
              <a:buSzPts val="2800"/>
              <a:buNone/>
            </a:pPr>
            <a:r>
              <a:rPr lang="en-US" sz="2800" b="0" i="0" u="none">
                <a:solidFill>
                  <a:schemeClr val="dk1"/>
                </a:solidFill>
                <a:latin typeface="Times New Roman"/>
                <a:ea typeface="Times New Roman"/>
                <a:cs typeface="Times New Roman"/>
                <a:sym typeface="Times New Roman"/>
              </a:rPr>
              <a:t>Examples of serial mode transmission include connections between a </a:t>
            </a:r>
            <a:r>
              <a:rPr lang="en-US" sz="2800" b="1" i="1" u="none">
                <a:solidFill>
                  <a:srgbClr val="FF0000"/>
                </a:solidFill>
                <a:latin typeface="Times New Roman"/>
                <a:ea typeface="Times New Roman"/>
                <a:cs typeface="Times New Roman"/>
                <a:sym typeface="Times New Roman"/>
              </a:rPr>
              <a:t>computer and a modem</a:t>
            </a:r>
            <a:r>
              <a:rPr lang="en-US" sz="2800" b="0" i="0" u="none">
                <a:solidFill>
                  <a:schemeClr val="dk1"/>
                </a:solidFill>
                <a:latin typeface="Times New Roman"/>
                <a:ea typeface="Times New Roman"/>
                <a:cs typeface="Times New Roman"/>
                <a:sym typeface="Times New Roman"/>
              </a:rPr>
              <a:t> using the RS-232 </a:t>
            </a:r>
            <a:r>
              <a:rPr lang="en-US" sz="2800" b="1" i="0" u="none">
                <a:solidFill>
                  <a:schemeClr val="dk1"/>
                </a:solidFill>
                <a:latin typeface="Times New Roman"/>
                <a:ea typeface="Times New Roman"/>
                <a:cs typeface="Times New Roman"/>
                <a:sym typeface="Times New Roman"/>
              </a:rPr>
              <a:t>protocol</a:t>
            </a:r>
            <a:r>
              <a:rPr lang="en-US" sz="2800" b="0"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27"/>
        <p:cNvGrpSpPr/>
        <p:nvPr/>
      </p:nvGrpSpPr>
      <p:grpSpPr>
        <a:xfrm>
          <a:off x="0" y="0"/>
          <a:ext cx="0" cy="0"/>
          <a:chOff x="0" y="0"/>
          <a:chExt cx="0" cy="0"/>
        </a:xfrm>
      </p:grpSpPr>
      <p:sp>
        <p:nvSpPr>
          <p:cNvPr id="4028" name="Google Shape;4028;p56"/>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32</a:t>
            </a:fld>
            <a:endParaRPr/>
          </a:p>
        </p:txBody>
      </p:sp>
      <p:grpSp>
        <p:nvGrpSpPr>
          <p:cNvPr id="4029" name="Google Shape;4029;p56"/>
          <p:cNvGrpSpPr/>
          <p:nvPr/>
        </p:nvGrpSpPr>
        <p:grpSpPr>
          <a:xfrm>
            <a:off x="0" y="68262"/>
            <a:ext cx="457200" cy="6715125"/>
            <a:chOff x="0" y="0"/>
            <a:chExt cx="288" cy="4230"/>
          </a:xfrm>
        </p:grpSpPr>
        <p:cxnSp>
          <p:nvCxnSpPr>
            <p:cNvPr id="4030" name="Google Shape;4030;p56"/>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31" name="Google Shape;4031;p56"/>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032" name="Google Shape;4032;p56"/>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33" name="Google Shape;4033;p56"/>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34" name="Google Shape;4034;p56"/>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35" name="Google Shape;4035;p56"/>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36" name="Google Shape;4036;p56"/>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37" name="Google Shape;4037;p56"/>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038" name="Google Shape;4038;p56"/>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39" name="Google Shape;4039;p56"/>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40" name="Google Shape;4040;p56"/>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41" name="Google Shape;4041;p56"/>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42" name="Google Shape;4042;p56"/>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43" name="Google Shape;4043;p56"/>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44" name="Google Shape;4044;p56"/>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45" name="Google Shape;4045;p56"/>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46" name="Google Shape;4046;p56"/>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47" name="Google Shape;4047;p56"/>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048" name="Google Shape;4048;p56"/>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49" name="Google Shape;4049;p56"/>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50" name="Google Shape;4050;p56"/>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51" name="Google Shape;4051;p56"/>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52" name="Google Shape;4052;p56"/>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53" name="Google Shape;4053;p56"/>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054" name="Google Shape;4054;p56"/>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55" name="Google Shape;4055;p56"/>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56" name="Google Shape;4056;p56"/>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57" name="Google Shape;4057;p56"/>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58" name="Google Shape;4058;p56"/>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59" name="Google Shape;4059;p56"/>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60" name="Google Shape;4060;p56"/>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61" name="Google Shape;4061;p56"/>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62" name="Google Shape;4062;p56"/>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63" name="Google Shape;4063;p56"/>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64" name="Google Shape;4064;p56"/>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65" name="Google Shape;4065;p56"/>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66" name="Google Shape;4066;p56"/>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67" name="Google Shape;4067;p56"/>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68" name="Google Shape;4068;p56"/>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069" name="Google Shape;4069;p56"/>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70" name="Google Shape;4070;p56"/>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71" name="Google Shape;4071;p56"/>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72" name="Google Shape;4072;p56"/>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73" name="Google Shape;4073;p56"/>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74" name="Google Shape;4074;p56"/>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75" name="Google Shape;4075;p56"/>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76" name="Google Shape;4076;p56"/>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77" name="Google Shape;4077;p56"/>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78" name="Google Shape;4078;p56"/>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79" name="Google Shape;4079;p56"/>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080" name="Google Shape;4080;p56"/>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81" name="Google Shape;4081;p56"/>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82" name="Google Shape;4082;p56"/>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83" name="Google Shape;4083;p56"/>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84" name="Google Shape;4084;p56"/>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85" name="Google Shape;4085;p56"/>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086" name="Google Shape;4086;p56"/>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87" name="Google Shape;4087;p56"/>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88" name="Google Shape;4088;p56"/>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89" name="Google Shape;4089;p56"/>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90" name="Google Shape;4090;p56"/>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91" name="Google Shape;4091;p56"/>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92" name="Google Shape;4092;p56"/>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93" name="Google Shape;4093;p56"/>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94" name="Google Shape;4094;p56"/>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95" name="Google Shape;4095;p56"/>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096" name="Google Shape;4096;p56"/>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97" name="Google Shape;4097;p56"/>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98" name="Google Shape;4098;p56"/>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99" name="Google Shape;4099;p56"/>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00" name="Google Shape;4100;p56"/>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101" name="Google Shape;4101;p56"/>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02" name="Google Shape;4102;p56"/>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03" name="Google Shape;4103;p56"/>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04" name="Google Shape;4104;p56"/>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05" name="Google Shape;4105;p56"/>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06" name="Google Shape;4106;p56"/>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07" name="Google Shape;4107;p56"/>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08" name="Google Shape;4108;p56"/>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109" name="Google Shape;4109;p56"/>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10" name="Google Shape;4110;p56"/>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11" name="Google Shape;4111;p56"/>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12" name="Google Shape;4112;p56"/>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13" name="Google Shape;4113;p56"/>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14" name="Google Shape;4114;p56"/>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115" name="Google Shape;4115;p56"/>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116" name="Google Shape;4116;p56"/>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17" name="Google Shape;4117;p56"/>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118" name="Google Shape;4118;p56"/>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119" name="Google Shape;4119;p56"/>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120" name="Google Shape;4120;p56"/>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121" name="Google Shape;4121;p56"/>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122" name="Google Shape;4122;p56"/>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123" name="Google Shape;4123;p56"/>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124" name="Google Shape;4124;p56"/>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4125" name="Google Shape;4125;p56"/>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126" name="Google Shape;4126;p56"/>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127" name="Google Shape;4127;p56"/>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4128" name="Google Shape;4128;p56"/>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29" name="Google Shape;4129;p56"/>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30" name="Google Shape;4130;p56"/>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31" name="Google Shape;4131;p56"/>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132" name="Google Shape;4132;p56"/>
          <p:cNvGrpSpPr/>
          <p:nvPr/>
        </p:nvGrpSpPr>
        <p:grpSpPr>
          <a:xfrm>
            <a:off x="7620000" y="228600"/>
            <a:ext cx="1066800" cy="838200"/>
            <a:chOff x="0" y="0"/>
            <a:chExt cx="672" cy="528"/>
          </a:xfrm>
        </p:grpSpPr>
        <p:sp>
          <p:nvSpPr>
            <p:cNvPr id="4133" name="Google Shape;4133;p56"/>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34" name="Google Shape;4134;p56"/>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135" name="Google Shape;4135;p56"/>
            <p:cNvGrpSpPr/>
            <p:nvPr/>
          </p:nvGrpSpPr>
          <p:grpSpPr>
            <a:xfrm>
              <a:off x="35" y="75"/>
              <a:ext cx="566" cy="378"/>
              <a:chOff x="0" y="0"/>
              <a:chExt cx="566" cy="378"/>
            </a:xfrm>
          </p:grpSpPr>
          <p:sp>
            <p:nvSpPr>
              <p:cNvPr id="4136" name="Google Shape;4136;p56"/>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37" name="Google Shape;4137;p56"/>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38" name="Google Shape;4138;p56"/>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39" name="Google Shape;4139;p56"/>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40" name="Google Shape;4140;p56"/>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41" name="Google Shape;4141;p56"/>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142" name="Google Shape;4142;p56"/>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43" name="Google Shape;4143;p56"/>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44" name="Google Shape;4144;p56"/>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45" name="Google Shape;4145;p56"/>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146" name="Google Shape;4146;p56"/>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4147" name="Google Shape;4147;p56"/>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l" rtl="0">
              <a:lnSpc>
                <a:spcPct val="100000"/>
              </a:lnSpc>
              <a:spcBef>
                <a:spcPts val="0"/>
              </a:spcBef>
              <a:spcAft>
                <a:spcPts val="0"/>
              </a:spcAft>
              <a:buSzPts val="2800"/>
              <a:buNone/>
            </a:pPr>
            <a:r>
              <a:rPr lang="en-US" sz="2800" b="0" i="0" u="none" dirty="0">
                <a:solidFill>
                  <a:schemeClr val="dk1"/>
                </a:solidFill>
                <a:latin typeface="Times New Roman"/>
                <a:ea typeface="Times New Roman"/>
                <a:cs typeface="Times New Roman"/>
                <a:sym typeface="Times New Roman"/>
              </a:rPr>
              <a:t>The advantage of serial over parallel transmission is that with </a:t>
            </a:r>
            <a:r>
              <a:rPr lang="en-US" sz="2800" b="0" i="0" u="none" dirty="0">
                <a:solidFill>
                  <a:srgbClr val="C00000"/>
                </a:solidFill>
                <a:latin typeface="Times New Roman"/>
                <a:ea typeface="Times New Roman"/>
                <a:cs typeface="Times New Roman"/>
                <a:sym typeface="Times New Roman"/>
              </a:rPr>
              <a:t>only one communication channel</a:t>
            </a:r>
            <a:r>
              <a:rPr lang="en-US" sz="2800" b="0" i="0" u="none" dirty="0">
                <a:solidFill>
                  <a:schemeClr val="dk1"/>
                </a:solidFill>
                <a:latin typeface="Times New Roman"/>
                <a:ea typeface="Times New Roman"/>
                <a:cs typeface="Times New Roman"/>
                <a:sym typeface="Times New Roman"/>
              </a:rPr>
              <a:t>, serial transmission </a:t>
            </a:r>
            <a:r>
              <a:rPr lang="en-US" sz="2800" b="1" i="1" u="none" dirty="0">
                <a:solidFill>
                  <a:srgbClr val="FF0000"/>
                </a:solidFill>
                <a:latin typeface="Times New Roman"/>
                <a:ea typeface="Times New Roman"/>
                <a:cs typeface="Times New Roman"/>
                <a:sym typeface="Times New Roman"/>
              </a:rPr>
              <a:t>reduces the cost </a:t>
            </a:r>
            <a:r>
              <a:rPr lang="en-US" sz="2800" b="0" i="0" u="none" dirty="0">
                <a:solidFill>
                  <a:schemeClr val="dk1"/>
                </a:solidFill>
                <a:latin typeface="Times New Roman"/>
                <a:ea typeface="Times New Roman"/>
                <a:cs typeface="Times New Roman"/>
                <a:sym typeface="Times New Roman"/>
              </a:rPr>
              <a:t>of transmission over parallel by roughly a factor of </a:t>
            </a:r>
            <a:r>
              <a:rPr lang="en-US" sz="2800" b="0" i="1" u="none" dirty="0">
                <a:solidFill>
                  <a:schemeClr val="dk1"/>
                </a:solidFill>
                <a:latin typeface="Times New Roman"/>
                <a:ea typeface="Times New Roman"/>
                <a:cs typeface="Times New Roman"/>
                <a:sym typeface="Times New Roman"/>
              </a:rPr>
              <a:t>n.</a:t>
            </a:r>
            <a:endParaRPr dirty="0"/>
          </a:p>
          <a:p>
            <a:pPr marL="39687" lvl="0" indent="0" algn="l" rtl="0">
              <a:lnSpc>
                <a:spcPct val="100000"/>
              </a:lnSpc>
              <a:spcBef>
                <a:spcPts val="600"/>
              </a:spcBef>
              <a:spcAft>
                <a:spcPts val="0"/>
              </a:spcAft>
              <a:buSzPts val="2800"/>
              <a:buNone/>
            </a:pPr>
            <a:r>
              <a:rPr lang="en-US" sz="2800" b="0" i="0" u="none" dirty="0">
                <a:solidFill>
                  <a:schemeClr val="dk1"/>
                </a:solidFill>
                <a:latin typeface="Times New Roman"/>
                <a:ea typeface="Times New Roman"/>
                <a:cs typeface="Times New Roman"/>
                <a:sym typeface="Times New Roman"/>
              </a:rPr>
              <a:t>Since communication within devices is parallel, conversion devices are required at the interface between the </a:t>
            </a:r>
            <a:r>
              <a:rPr lang="en-US" sz="2800" b="0" i="0" u="none" dirty="0">
                <a:solidFill>
                  <a:srgbClr val="C00000"/>
                </a:solidFill>
                <a:latin typeface="Times New Roman"/>
                <a:ea typeface="Times New Roman"/>
                <a:cs typeface="Times New Roman"/>
                <a:sym typeface="Times New Roman"/>
              </a:rPr>
              <a:t>sender</a:t>
            </a:r>
            <a:r>
              <a:rPr lang="en-US" sz="2800" b="0" i="0" u="none" dirty="0">
                <a:solidFill>
                  <a:schemeClr val="dk1"/>
                </a:solidFill>
                <a:latin typeface="Times New Roman"/>
                <a:ea typeface="Times New Roman"/>
                <a:cs typeface="Times New Roman"/>
                <a:sym typeface="Times New Roman"/>
              </a:rPr>
              <a:t> and the line (</a:t>
            </a:r>
            <a:r>
              <a:rPr lang="en-US" sz="2800" b="0" i="0" u="none" dirty="0">
                <a:solidFill>
                  <a:srgbClr val="C00000"/>
                </a:solidFill>
                <a:latin typeface="Times New Roman"/>
                <a:ea typeface="Times New Roman"/>
                <a:cs typeface="Times New Roman"/>
                <a:sym typeface="Times New Roman"/>
              </a:rPr>
              <a:t>parallel-to-serial</a:t>
            </a:r>
            <a:r>
              <a:rPr lang="en-US" sz="2800" b="0" i="0" u="none" dirty="0">
                <a:solidFill>
                  <a:schemeClr val="dk1"/>
                </a:solidFill>
                <a:latin typeface="Times New Roman"/>
                <a:ea typeface="Times New Roman"/>
                <a:cs typeface="Times New Roman"/>
                <a:sym typeface="Times New Roman"/>
              </a:rPr>
              <a:t>) and between the line and the</a:t>
            </a:r>
            <a:r>
              <a:rPr lang="en-US" sz="2800" b="0" i="0" u="none" dirty="0">
                <a:solidFill>
                  <a:srgbClr val="C00000"/>
                </a:solidFill>
                <a:latin typeface="Times New Roman"/>
                <a:ea typeface="Times New Roman"/>
                <a:cs typeface="Times New Roman"/>
                <a:sym typeface="Times New Roman"/>
              </a:rPr>
              <a:t> receiver </a:t>
            </a:r>
            <a:r>
              <a:rPr lang="en-US" sz="2800" b="0" i="0" u="none" dirty="0">
                <a:solidFill>
                  <a:schemeClr val="dk1"/>
                </a:solidFill>
                <a:latin typeface="Times New Roman"/>
                <a:ea typeface="Times New Roman"/>
                <a:cs typeface="Times New Roman"/>
                <a:sym typeface="Times New Roman"/>
              </a:rPr>
              <a:t>(</a:t>
            </a:r>
            <a:r>
              <a:rPr lang="en-US" sz="2800" b="0" i="0" u="none" dirty="0">
                <a:solidFill>
                  <a:srgbClr val="C00000"/>
                </a:solidFill>
                <a:latin typeface="Times New Roman"/>
                <a:ea typeface="Times New Roman"/>
                <a:cs typeface="Times New Roman"/>
                <a:sym typeface="Times New Roman"/>
              </a:rPr>
              <a:t>serial-to-parallel</a:t>
            </a:r>
            <a:r>
              <a:rPr lang="en-US" sz="2800" b="0" i="0" u="none" dirty="0">
                <a:solidFill>
                  <a:schemeClr val="dk1"/>
                </a:solidFill>
                <a:latin typeface="Times New Roman"/>
                <a:ea typeface="Times New Roman"/>
                <a:cs typeface="Times New Roman"/>
                <a:sym typeface="Times New Roman"/>
              </a:rPr>
              <a:t>).</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1"/>
        <p:cNvGrpSpPr/>
        <p:nvPr/>
      </p:nvGrpSpPr>
      <p:grpSpPr>
        <a:xfrm>
          <a:off x="0" y="0"/>
          <a:ext cx="0" cy="0"/>
          <a:chOff x="0" y="0"/>
          <a:chExt cx="0" cy="0"/>
        </a:xfrm>
      </p:grpSpPr>
      <p:sp>
        <p:nvSpPr>
          <p:cNvPr id="4152" name="Google Shape;4152;p57"/>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33</a:t>
            </a:fld>
            <a:endParaRPr/>
          </a:p>
        </p:txBody>
      </p:sp>
      <p:grpSp>
        <p:nvGrpSpPr>
          <p:cNvPr id="4153" name="Google Shape;4153;p57"/>
          <p:cNvGrpSpPr/>
          <p:nvPr/>
        </p:nvGrpSpPr>
        <p:grpSpPr>
          <a:xfrm>
            <a:off x="0" y="68262"/>
            <a:ext cx="457200" cy="6715125"/>
            <a:chOff x="0" y="0"/>
            <a:chExt cx="288" cy="4230"/>
          </a:xfrm>
        </p:grpSpPr>
        <p:cxnSp>
          <p:nvCxnSpPr>
            <p:cNvPr id="4154" name="Google Shape;4154;p57"/>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55" name="Google Shape;4155;p57"/>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156" name="Google Shape;4156;p57"/>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57" name="Google Shape;4157;p57"/>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58" name="Google Shape;4158;p57"/>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59" name="Google Shape;4159;p57"/>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60" name="Google Shape;4160;p57"/>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61" name="Google Shape;4161;p57"/>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162" name="Google Shape;4162;p57"/>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63" name="Google Shape;4163;p57"/>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64" name="Google Shape;4164;p57"/>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65" name="Google Shape;4165;p57"/>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66" name="Google Shape;4166;p57"/>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67" name="Google Shape;4167;p57"/>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68" name="Google Shape;4168;p57"/>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69" name="Google Shape;4169;p57"/>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70" name="Google Shape;4170;p57"/>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71" name="Google Shape;4171;p57"/>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172" name="Google Shape;4172;p57"/>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73" name="Google Shape;4173;p57"/>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74" name="Google Shape;4174;p57"/>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75" name="Google Shape;4175;p57"/>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76" name="Google Shape;4176;p57"/>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77" name="Google Shape;4177;p57"/>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178" name="Google Shape;4178;p57"/>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79" name="Google Shape;4179;p57"/>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80" name="Google Shape;4180;p57"/>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81" name="Google Shape;4181;p57"/>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82" name="Google Shape;4182;p57"/>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83" name="Google Shape;4183;p57"/>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84" name="Google Shape;4184;p57"/>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85" name="Google Shape;4185;p57"/>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86" name="Google Shape;4186;p57"/>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87" name="Google Shape;4187;p57"/>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88" name="Google Shape;4188;p57"/>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89" name="Google Shape;4189;p57"/>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90" name="Google Shape;4190;p57"/>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91" name="Google Shape;4191;p57"/>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92" name="Google Shape;4192;p57"/>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193" name="Google Shape;4193;p57"/>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94" name="Google Shape;4194;p57"/>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95" name="Google Shape;4195;p57"/>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96" name="Google Shape;4196;p57"/>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97" name="Google Shape;4197;p57"/>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98" name="Google Shape;4198;p57"/>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99" name="Google Shape;4199;p57"/>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00" name="Google Shape;4200;p57"/>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01" name="Google Shape;4201;p57"/>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02" name="Google Shape;4202;p57"/>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03" name="Google Shape;4203;p57"/>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204" name="Google Shape;4204;p57"/>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05" name="Google Shape;4205;p57"/>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06" name="Google Shape;4206;p57"/>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07" name="Google Shape;4207;p57"/>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08" name="Google Shape;4208;p57"/>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09" name="Google Shape;4209;p57"/>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210" name="Google Shape;4210;p57"/>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11" name="Google Shape;4211;p57"/>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12" name="Google Shape;4212;p57"/>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13" name="Google Shape;4213;p57"/>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14" name="Google Shape;4214;p57"/>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15" name="Google Shape;4215;p57"/>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16" name="Google Shape;4216;p57"/>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17" name="Google Shape;4217;p57"/>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18" name="Google Shape;4218;p57"/>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19" name="Google Shape;4219;p57"/>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220" name="Google Shape;4220;p57"/>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21" name="Google Shape;4221;p57"/>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22" name="Google Shape;4222;p57"/>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23" name="Google Shape;4223;p57"/>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24" name="Google Shape;4224;p57"/>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225" name="Google Shape;4225;p57"/>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26" name="Google Shape;4226;p57"/>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27" name="Google Shape;4227;p57"/>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28" name="Google Shape;4228;p57"/>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29" name="Google Shape;4229;p57"/>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30" name="Google Shape;4230;p57"/>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31" name="Google Shape;4231;p57"/>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32" name="Google Shape;4232;p57"/>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233" name="Google Shape;4233;p57"/>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34" name="Google Shape;4234;p57"/>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35" name="Google Shape;4235;p57"/>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36" name="Google Shape;4236;p57"/>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37" name="Google Shape;4237;p57"/>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38" name="Google Shape;4238;p57"/>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239" name="Google Shape;4239;p57"/>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240" name="Google Shape;4240;p57"/>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41" name="Google Shape;4241;p57"/>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242" name="Google Shape;4242;p57"/>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243" name="Google Shape;4243;p57"/>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244" name="Google Shape;4244;p57"/>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245" name="Google Shape;4245;p57"/>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246" name="Google Shape;4246;p57"/>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247" name="Google Shape;4247;p57"/>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248" name="Google Shape;4248;p57"/>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4249" name="Google Shape;4249;p57"/>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250" name="Google Shape;4250;p57"/>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251" name="Google Shape;4251;p57"/>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4252" name="Google Shape;4252;p57"/>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53" name="Google Shape;4253;p57"/>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54" name="Google Shape;4254;p57"/>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55" name="Google Shape;4255;p57"/>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256" name="Google Shape;4256;p57"/>
          <p:cNvGrpSpPr/>
          <p:nvPr/>
        </p:nvGrpSpPr>
        <p:grpSpPr>
          <a:xfrm>
            <a:off x="7620000" y="228600"/>
            <a:ext cx="1066800" cy="838200"/>
            <a:chOff x="0" y="0"/>
            <a:chExt cx="672" cy="528"/>
          </a:xfrm>
        </p:grpSpPr>
        <p:sp>
          <p:nvSpPr>
            <p:cNvPr id="4257" name="Google Shape;4257;p57"/>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58" name="Google Shape;4258;p57"/>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259" name="Google Shape;4259;p57"/>
            <p:cNvGrpSpPr/>
            <p:nvPr/>
          </p:nvGrpSpPr>
          <p:grpSpPr>
            <a:xfrm>
              <a:off x="35" y="75"/>
              <a:ext cx="566" cy="378"/>
              <a:chOff x="0" y="0"/>
              <a:chExt cx="566" cy="378"/>
            </a:xfrm>
          </p:grpSpPr>
          <p:sp>
            <p:nvSpPr>
              <p:cNvPr id="4260" name="Google Shape;4260;p57"/>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61" name="Google Shape;4261;p57"/>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62" name="Google Shape;4262;p57"/>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63" name="Google Shape;4263;p57"/>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64" name="Google Shape;4264;p57"/>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65" name="Google Shape;4265;p57"/>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266" name="Google Shape;4266;p57"/>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67" name="Google Shape;4267;p57"/>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68" name="Google Shape;4268;p57"/>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69" name="Google Shape;4269;p57"/>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270" name="Google Shape;4270;p57"/>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4271" name="Google Shape;4271;p57"/>
          <p:cNvSpPr txBox="1"/>
          <p:nvPr/>
        </p:nvSpPr>
        <p:spPr>
          <a:xfrm>
            <a:off x="609600" y="1524000"/>
            <a:ext cx="8382000" cy="830262"/>
          </a:xfrm>
          <a:prstGeom prst="rect">
            <a:avLst/>
          </a:prstGeom>
          <a:noFill/>
          <a:ln>
            <a:noFill/>
          </a:ln>
        </p:spPr>
        <p:txBody>
          <a:bodyPr spcFirstLastPara="1" wrap="square" lIns="91425" tIns="45700" rIns="91425" bIns="45700" anchor="t" anchorCtr="0">
            <a:spAutoFit/>
          </a:bodyPr>
          <a:lstStyle/>
          <a:p>
            <a:pPr marL="39687" marR="0" lvl="0" indent="0" algn="l"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Serial transmission occurs in one of </a:t>
            </a:r>
            <a:r>
              <a:rPr lang="en-US" sz="2400" b="1" i="1" u="none">
                <a:solidFill>
                  <a:srgbClr val="FF0000"/>
                </a:solidFill>
                <a:latin typeface="Times New Roman"/>
                <a:ea typeface="Times New Roman"/>
                <a:cs typeface="Times New Roman"/>
                <a:sym typeface="Times New Roman"/>
              </a:rPr>
              <a:t>three ways</a:t>
            </a:r>
            <a:r>
              <a:rPr lang="en-US" sz="2400" b="0" i="0" u="none">
                <a:solidFill>
                  <a:srgbClr val="000000"/>
                </a:solidFill>
                <a:latin typeface="Times New Roman"/>
                <a:ea typeface="Times New Roman"/>
                <a:cs typeface="Times New Roman"/>
                <a:sym typeface="Times New Roman"/>
              </a:rPr>
              <a:t>:                         (1). Asynchronous (2). Synchronous (3). Isochronous </a:t>
            </a:r>
            <a:endParaRPr/>
          </a:p>
        </p:txBody>
      </p:sp>
      <p:sp>
        <p:nvSpPr>
          <p:cNvPr id="4272" name="Google Shape;4272;p57"/>
          <p:cNvSpPr/>
          <p:nvPr/>
        </p:nvSpPr>
        <p:spPr>
          <a:xfrm>
            <a:off x="3124200" y="2762250"/>
            <a:ext cx="3124200" cy="61912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Serial transmission</a:t>
            </a:r>
            <a:endParaRPr/>
          </a:p>
        </p:txBody>
      </p:sp>
      <p:sp>
        <p:nvSpPr>
          <p:cNvPr id="4273" name="Google Shape;4273;p57"/>
          <p:cNvSpPr/>
          <p:nvPr/>
        </p:nvSpPr>
        <p:spPr>
          <a:xfrm>
            <a:off x="784225" y="4568825"/>
            <a:ext cx="2070100" cy="61912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Asynchronous</a:t>
            </a:r>
            <a:endParaRPr/>
          </a:p>
        </p:txBody>
      </p:sp>
      <p:sp>
        <p:nvSpPr>
          <p:cNvPr id="4274" name="Google Shape;4274;p57"/>
          <p:cNvSpPr/>
          <p:nvPr/>
        </p:nvSpPr>
        <p:spPr>
          <a:xfrm>
            <a:off x="3833812" y="4565650"/>
            <a:ext cx="1881187" cy="61912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Synchronous</a:t>
            </a:r>
            <a:endParaRPr/>
          </a:p>
        </p:txBody>
      </p:sp>
      <p:sp>
        <p:nvSpPr>
          <p:cNvPr id="4275" name="Google Shape;4275;p57"/>
          <p:cNvSpPr/>
          <p:nvPr/>
        </p:nvSpPr>
        <p:spPr>
          <a:xfrm>
            <a:off x="6851650" y="4538662"/>
            <a:ext cx="1911350" cy="61912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Isochronous</a:t>
            </a:r>
            <a:endParaRPr/>
          </a:p>
        </p:txBody>
      </p:sp>
      <p:cxnSp>
        <p:nvCxnSpPr>
          <p:cNvPr id="4276" name="Google Shape;4276;p57"/>
          <p:cNvCxnSpPr/>
          <p:nvPr/>
        </p:nvCxnSpPr>
        <p:spPr>
          <a:xfrm flipH="1">
            <a:off x="1819275" y="3381375"/>
            <a:ext cx="2867025" cy="1187450"/>
          </a:xfrm>
          <a:prstGeom prst="straightConnector1">
            <a:avLst/>
          </a:prstGeom>
          <a:noFill/>
          <a:ln w="12700" cap="flat" cmpd="sng">
            <a:solidFill>
              <a:srgbClr val="000000"/>
            </a:solidFill>
            <a:prstDash val="solid"/>
            <a:miter lim="800000"/>
            <a:headEnd type="none" w="med" len="med"/>
            <a:tailEnd type="triangle" w="med" len="med"/>
          </a:ln>
        </p:spPr>
      </p:cxnSp>
      <p:cxnSp>
        <p:nvCxnSpPr>
          <p:cNvPr id="4277" name="Google Shape;4277;p57"/>
          <p:cNvCxnSpPr/>
          <p:nvPr/>
        </p:nvCxnSpPr>
        <p:spPr>
          <a:xfrm>
            <a:off x="4686300" y="3381375"/>
            <a:ext cx="87312" cy="1184275"/>
          </a:xfrm>
          <a:prstGeom prst="straightConnector1">
            <a:avLst/>
          </a:prstGeom>
          <a:noFill/>
          <a:ln w="12700" cap="flat" cmpd="sng">
            <a:solidFill>
              <a:srgbClr val="000000"/>
            </a:solidFill>
            <a:prstDash val="solid"/>
            <a:miter lim="800000"/>
            <a:headEnd type="none" w="med" len="med"/>
            <a:tailEnd type="triangle" w="med" len="med"/>
          </a:ln>
        </p:spPr>
      </p:cxnSp>
      <p:cxnSp>
        <p:nvCxnSpPr>
          <p:cNvPr id="4278" name="Google Shape;4278;p57"/>
          <p:cNvCxnSpPr/>
          <p:nvPr/>
        </p:nvCxnSpPr>
        <p:spPr>
          <a:xfrm>
            <a:off x="4686300" y="3381375"/>
            <a:ext cx="3121025" cy="1157287"/>
          </a:xfrm>
          <a:prstGeom prst="straightConnector1">
            <a:avLst/>
          </a:prstGeom>
          <a:noFill/>
          <a:ln w="12700" cap="flat" cmpd="sng">
            <a:solidFill>
              <a:srgbClr val="000000"/>
            </a:solidFill>
            <a:prstDash val="solid"/>
            <a:miter lim="800000"/>
            <a:headEnd type="none" w="med" len="me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82"/>
        <p:cNvGrpSpPr/>
        <p:nvPr/>
      </p:nvGrpSpPr>
      <p:grpSpPr>
        <a:xfrm>
          <a:off x="0" y="0"/>
          <a:ext cx="0" cy="0"/>
          <a:chOff x="0" y="0"/>
          <a:chExt cx="0" cy="0"/>
        </a:xfrm>
      </p:grpSpPr>
      <p:sp>
        <p:nvSpPr>
          <p:cNvPr id="4283" name="Google Shape;4283;p58"/>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34</a:t>
            </a:fld>
            <a:endParaRPr/>
          </a:p>
        </p:txBody>
      </p:sp>
      <p:grpSp>
        <p:nvGrpSpPr>
          <p:cNvPr id="4284" name="Google Shape;4284;p58"/>
          <p:cNvGrpSpPr/>
          <p:nvPr/>
        </p:nvGrpSpPr>
        <p:grpSpPr>
          <a:xfrm>
            <a:off x="0" y="68262"/>
            <a:ext cx="457200" cy="6715125"/>
            <a:chOff x="0" y="0"/>
            <a:chExt cx="288" cy="4230"/>
          </a:xfrm>
        </p:grpSpPr>
        <p:cxnSp>
          <p:nvCxnSpPr>
            <p:cNvPr id="4285" name="Google Shape;4285;p58"/>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86" name="Google Shape;4286;p58"/>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287" name="Google Shape;4287;p58"/>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88" name="Google Shape;4288;p58"/>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89" name="Google Shape;4289;p58"/>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90" name="Google Shape;4290;p58"/>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91" name="Google Shape;4291;p58"/>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92" name="Google Shape;4292;p58"/>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293" name="Google Shape;4293;p58"/>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94" name="Google Shape;4294;p58"/>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95" name="Google Shape;4295;p58"/>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96" name="Google Shape;4296;p58"/>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97" name="Google Shape;4297;p58"/>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98" name="Google Shape;4298;p58"/>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99" name="Google Shape;4299;p58"/>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00" name="Google Shape;4300;p58"/>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01" name="Google Shape;4301;p58"/>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02" name="Google Shape;4302;p58"/>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03" name="Google Shape;4303;p58"/>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04" name="Google Shape;4304;p58"/>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05" name="Google Shape;4305;p58"/>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06" name="Google Shape;4306;p58"/>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07" name="Google Shape;4307;p58"/>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08" name="Google Shape;4308;p58"/>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09" name="Google Shape;4309;p58"/>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10" name="Google Shape;4310;p58"/>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11" name="Google Shape;4311;p58"/>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12" name="Google Shape;4312;p58"/>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13" name="Google Shape;4313;p58"/>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14" name="Google Shape;4314;p58"/>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15" name="Google Shape;4315;p58"/>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16" name="Google Shape;4316;p58"/>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17" name="Google Shape;4317;p58"/>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18" name="Google Shape;4318;p58"/>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19" name="Google Shape;4319;p58"/>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20" name="Google Shape;4320;p58"/>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21" name="Google Shape;4321;p58"/>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22" name="Google Shape;4322;p58"/>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23" name="Google Shape;4323;p58"/>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24" name="Google Shape;4324;p58"/>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25" name="Google Shape;4325;p58"/>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26" name="Google Shape;4326;p58"/>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27" name="Google Shape;4327;p58"/>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28" name="Google Shape;4328;p58"/>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29" name="Google Shape;4329;p58"/>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30" name="Google Shape;4330;p58"/>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31" name="Google Shape;4331;p58"/>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32" name="Google Shape;4332;p58"/>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33" name="Google Shape;4333;p58"/>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34" name="Google Shape;4334;p58"/>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35" name="Google Shape;4335;p58"/>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36" name="Google Shape;4336;p58"/>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37" name="Google Shape;4337;p58"/>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38" name="Google Shape;4338;p58"/>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39" name="Google Shape;4339;p58"/>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40" name="Google Shape;4340;p58"/>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41" name="Google Shape;4341;p58"/>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42" name="Google Shape;4342;p58"/>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43" name="Google Shape;4343;p58"/>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44" name="Google Shape;4344;p58"/>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45" name="Google Shape;4345;p58"/>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46" name="Google Shape;4346;p58"/>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47" name="Google Shape;4347;p58"/>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48" name="Google Shape;4348;p58"/>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49" name="Google Shape;4349;p58"/>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50" name="Google Shape;4350;p58"/>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51" name="Google Shape;4351;p58"/>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52" name="Google Shape;4352;p58"/>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53" name="Google Shape;4353;p58"/>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54" name="Google Shape;4354;p58"/>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55" name="Google Shape;4355;p58"/>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56" name="Google Shape;4356;p58"/>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57" name="Google Shape;4357;p58"/>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58" name="Google Shape;4358;p58"/>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59" name="Google Shape;4359;p58"/>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60" name="Google Shape;4360;p58"/>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61" name="Google Shape;4361;p58"/>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62" name="Google Shape;4362;p58"/>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63" name="Google Shape;4363;p58"/>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64" name="Google Shape;4364;p58"/>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65" name="Google Shape;4365;p58"/>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66" name="Google Shape;4366;p58"/>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67" name="Google Shape;4367;p58"/>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68" name="Google Shape;4368;p58"/>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69" name="Google Shape;4369;p58"/>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370" name="Google Shape;4370;p58"/>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71" name="Google Shape;4371;p58"/>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72" name="Google Shape;4372;p58"/>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373" name="Google Shape;4373;p58"/>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374" name="Google Shape;4374;p58"/>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375" name="Google Shape;4375;p58"/>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376" name="Google Shape;4376;p58"/>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377" name="Google Shape;4377;p58"/>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378" name="Google Shape;4378;p58"/>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379" name="Google Shape;4379;p58"/>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4380" name="Google Shape;4380;p58"/>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381" name="Google Shape;4381;p58"/>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382" name="Google Shape;4382;p58"/>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4383" name="Google Shape;4383;p58"/>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84" name="Google Shape;4384;p58"/>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85" name="Google Shape;4385;p58"/>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86" name="Google Shape;4386;p58"/>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387" name="Google Shape;4387;p58"/>
          <p:cNvGrpSpPr/>
          <p:nvPr/>
        </p:nvGrpSpPr>
        <p:grpSpPr>
          <a:xfrm>
            <a:off x="7620000" y="228600"/>
            <a:ext cx="1066800" cy="838200"/>
            <a:chOff x="0" y="0"/>
            <a:chExt cx="672" cy="528"/>
          </a:xfrm>
        </p:grpSpPr>
        <p:sp>
          <p:nvSpPr>
            <p:cNvPr id="4388" name="Google Shape;4388;p58"/>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89" name="Google Shape;4389;p58"/>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390" name="Google Shape;4390;p58"/>
            <p:cNvGrpSpPr/>
            <p:nvPr/>
          </p:nvGrpSpPr>
          <p:grpSpPr>
            <a:xfrm>
              <a:off x="35" y="75"/>
              <a:ext cx="566" cy="378"/>
              <a:chOff x="0" y="0"/>
              <a:chExt cx="566" cy="378"/>
            </a:xfrm>
          </p:grpSpPr>
          <p:sp>
            <p:nvSpPr>
              <p:cNvPr id="4391" name="Google Shape;4391;p58"/>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92" name="Google Shape;4392;p58"/>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93" name="Google Shape;4393;p58"/>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94" name="Google Shape;4394;p58"/>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95" name="Google Shape;4395;p58"/>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96" name="Google Shape;4396;p58"/>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397" name="Google Shape;4397;p58"/>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98" name="Google Shape;4398;p58"/>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99" name="Google Shape;4399;p58"/>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400" name="Google Shape;4400;p58"/>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401" name="Google Shape;4401;p58"/>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Asynchronous Transmission</a:t>
            </a:r>
            <a:endParaRPr/>
          </a:p>
        </p:txBody>
      </p:sp>
      <p:sp>
        <p:nvSpPr>
          <p:cNvPr id="4402" name="Google Shape;4402;p58"/>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82587" lvl="0" indent="-342898" algn="l" rtl="0">
              <a:lnSpc>
                <a:spcPct val="100000"/>
              </a:lnSpc>
              <a:spcBef>
                <a:spcPts val="0"/>
              </a:spcBef>
              <a:spcAft>
                <a:spcPts val="0"/>
              </a:spcAft>
              <a:buClr>
                <a:srgbClr val="003366"/>
              </a:buClr>
              <a:buSzPts val="2400"/>
              <a:buFont typeface="Noto Sans Symbols"/>
              <a:buChar char="❖"/>
            </a:pPr>
            <a:r>
              <a:rPr lang="en-US" sz="2400" b="0" i="0" u="none" dirty="0">
                <a:solidFill>
                  <a:schemeClr val="dk1"/>
                </a:solidFill>
                <a:latin typeface="Times New Roman"/>
                <a:ea typeface="Times New Roman"/>
                <a:cs typeface="Times New Roman"/>
                <a:sym typeface="Times New Roman"/>
              </a:rPr>
              <a:t>Asynchronous transmission sends only </a:t>
            </a:r>
            <a:r>
              <a:rPr lang="en-US" sz="2400" b="1" i="1" u="none" dirty="0">
                <a:solidFill>
                  <a:srgbClr val="FF0000"/>
                </a:solidFill>
                <a:latin typeface="Times New Roman"/>
                <a:ea typeface="Times New Roman"/>
                <a:cs typeface="Times New Roman"/>
                <a:sym typeface="Times New Roman"/>
              </a:rPr>
              <a:t>one character at a time </a:t>
            </a:r>
            <a:r>
              <a:rPr lang="en-US" sz="2400" b="0" i="0" u="none" dirty="0">
                <a:solidFill>
                  <a:schemeClr val="dk1"/>
                </a:solidFill>
                <a:latin typeface="Times New Roman"/>
                <a:ea typeface="Times New Roman"/>
                <a:cs typeface="Times New Roman"/>
                <a:sym typeface="Times New Roman"/>
              </a:rPr>
              <a:t>where a character is either a letter of the alphabet or number or control character </a:t>
            </a:r>
            <a:r>
              <a:rPr lang="en-US" sz="2400" b="0" i="1" u="none" dirty="0">
                <a:solidFill>
                  <a:schemeClr val="dk1"/>
                </a:solidFill>
                <a:latin typeface="Times New Roman"/>
                <a:ea typeface="Times New Roman"/>
                <a:cs typeface="Times New Roman"/>
                <a:sym typeface="Times New Roman"/>
              </a:rPr>
              <a:t>i.e. </a:t>
            </a:r>
            <a:r>
              <a:rPr lang="en-US" sz="2400" b="0" i="0" u="none" dirty="0">
                <a:solidFill>
                  <a:schemeClr val="dk1"/>
                </a:solidFill>
                <a:latin typeface="Times New Roman"/>
                <a:ea typeface="Times New Roman"/>
                <a:cs typeface="Times New Roman"/>
                <a:sym typeface="Times New Roman"/>
              </a:rPr>
              <a:t>it sends </a:t>
            </a:r>
            <a:r>
              <a:rPr lang="en-US" sz="2400" b="1" i="1" u="none" dirty="0">
                <a:solidFill>
                  <a:srgbClr val="FF0000"/>
                </a:solidFill>
                <a:latin typeface="Times New Roman"/>
                <a:ea typeface="Times New Roman"/>
                <a:cs typeface="Times New Roman"/>
                <a:sym typeface="Times New Roman"/>
              </a:rPr>
              <a:t>one</a:t>
            </a:r>
            <a:r>
              <a:rPr lang="en-US" sz="2400" b="0" i="0" u="none" dirty="0">
                <a:solidFill>
                  <a:schemeClr val="dk1"/>
                </a:solidFill>
                <a:latin typeface="Times New Roman"/>
                <a:ea typeface="Times New Roman"/>
                <a:cs typeface="Times New Roman"/>
                <a:sym typeface="Times New Roman"/>
              </a:rPr>
              <a:t> </a:t>
            </a:r>
            <a:r>
              <a:rPr lang="en-US" sz="2400" b="1" i="1" u="none" dirty="0">
                <a:solidFill>
                  <a:srgbClr val="FF0000"/>
                </a:solidFill>
                <a:latin typeface="Times New Roman"/>
                <a:ea typeface="Times New Roman"/>
                <a:cs typeface="Times New Roman"/>
                <a:sym typeface="Times New Roman"/>
              </a:rPr>
              <a:t>byte of data at a time.</a:t>
            </a:r>
            <a:r>
              <a:rPr lang="en-US" sz="2400" b="0" i="0" u="none" dirty="0">
                <a:solidFill>
                  <a:schemeClr val="dk1"/>
                </a:solidFill>
                <a:latin typeface="Times New Roman"/>
                <a:ea typeface="Times New Roman"/>
                <a:cs typeface="Times New Roman"/>
                <a:sym typeface="Times New Roman"/>
              </a:rPr>
              <a:t> </a:t>
            </a:r>
            <a:endParaRPr dirty="0"/>
          </a:p>
          <a:p>
            <a:pPr marL="382587" lvl="0" indent="-342898" algn="l" rtl="0">
              <a:lnSpc>
                <a:spcPct val="100000"/>
              </a:lnSpc>
              <a:spcBef>
                <a:spcPts val="600"/>
              </a:spcBef>
              <a:spcAft>
                <a:spcPts val="0"/>
              </a:spcAft>
              <a:buClr>
                <a:srgbClr val="003366"/>
              </a:buClr>
              <a:buSzPts val="2400"/>
              <a:buFont typeface="Noto Sans Symbols"/>
              <a:buChar char="❖"/>
            </a:pPr>
            <a:r>
              <a:rPr lang="en-US" sz="2400" b="0" i="0" u="none" dirty="0">
                <a:solidFill>
                  <a:schemeClr val="dk1"/>
                </a:solidFill>
                <a:latin typeface="Times New Roman"/>
                <a:ea typeface="Times New Roman"/>
                <a:cs typeface="Times New Roman"/>
                <a:sym typeface="Times New Roman"/>
              </a:rPr>
              <a:t>Bit synchronization between two devices is made possible using </a:t>
            </a:r>
            <a:r>
              <a:rPr lang="en-US" sz="2400" b="1" i="1" u="none" dirty="0">
                <a:solidFill>
                  <a:srgbClr val="FF0000"/>
                </a:solidFill>
                <a:latin typeface="Times New Roman"/>
                <a:ea typeface="Times New Roman"/>
                <a:cs typeface="Times New Roman"/>
                <a:sym typeface="Times New Roman"/>
              </a:rPr>
              <a:t>start bit </a:t>
            </a:r>
            <a:r>
              <a:rPr lang="en-US" sz="2400" b="1" i="1" u="none" dirty="0">
                <a:solidFill>
                  <a:srgbClr val="7030A0"/>
                </a:solidFill>
                <a:latin typeface="Times New Roman"/>
                <a:ea typeface="Times New Roman"/>
                <a:cs typeface="Times New Roman"/>
                <a:sym typeface="Times New Roman"/>
              </a:rPr>
              <a:t>and</a:t>
            </a:r>
            <a:r>
              <a:rPr lang="en-US" sz="2400" b="1" i="1" u="none" dirty="0">
                <a:solidFill>
                  <a:srgbClr val="FF0000"/>
                </a:solidFill>
                <a:latin typeface="Times New Roman"/>
                <a:ea typeface="Times New Roman"/>
                <a:cs typeface="Times New Roman"/>
                <a:sym typeface="Times New Roman"/>
              </a:rPr>
              <a:t> stop bit. </a:t>
            </a:r>
            <a:endParaRPr dirty="0"/>
          </a:p>
          <a:p>
            <a:pPr marL="382587" lvl="0" indent="-342898" algn="l" rtl="0">
              <a:lnSpc>
                <a:spcPct val="100000"/>
              </a:lnSpc>
              <a:spcBef>
                <a:spcPts val="600"/>
              </a:spcBef>
              <a:spcAft>
                <a:spcPts val="0"/>
              </a:spcAft>
              <a:buClr>
                <a:srgbClr val="003366"/>
              </a:buClr>
              <a:buSzPts val="2400"/>
              <a:buFont typeface="Noto Sans Symbols"/>
              <a:buChar char="❖"/>
            </a:pPr>
            <a:r>
              <a:rPr lang="en-US" sz="2400" b="0" i="0" u="none" dirty="0">
                <a:solidFill>
                  <a:schemeClr val="dk1"/>
                </a:solidFill>
                <a:latin typeface="Times New Roman"/>
                <a:ea typeface="Times New Roman"/>
                <a:cs typeface="Times New Roman"/>
                <a:sym typeface="Times New Roman"/>
              </a:rPr>
              <a:t>Start bit indicates the beginning of data. A start bit usually </a:t>
            </a:r>
            <a:r>
              <a:rPr lang="en-US" sz="2400" b="1" i="0" u="none" dirty="0">
                <a:solidFill>
                  <a:srgbClr val="FF0000"/>
                </a:solidFill>
                <a:latin typeface="Times New Roman"/>
                <a:ea typeface="Times New Roman"/>
                <a:cs typeface="Times New Roman"/>
                <a:sym typeface="Times New Roman"/>
              </a:rPr>
              <a:t>0</a:t>
            </a:r>
            <a:r>
              <a:rPr lang="en-US" sz="2400" b="0" i="0" u="none" dirty="0">
                <a:solidFill>
                  <a:schemeClr val="dk1"/>
                </a:solidFill>
                <a:latin typeface="Times New Roman"/>
                <a:ea typeface="Times New Roman"/>
                <a:cs typeface="Times New Roman"/>
                <a:sym typeface="Times New Roman"/>
              </a:rPr>
              <a:t> is added to the </a:t>
            </a:r>
            <a:r>
              <a:rPr lang="en-US" sz="2400" b="1" i="1" u="none" dirty="0">
                <a:solidFill>
                  <a:srgbClr val="7030A0"/>
                </a:solidFill>
                <a:latin typeface="Times New Roman"/>
                <a:ea typeface="Times New Roman"/>
                <a:cs typeface="Times New Roman"/>
                <a:sym typeface="Times New Roman"/>
              </a:rPr>
              <a:t>beginning of each byte. </a:t>
            </a:r>
            <a:endParaRPr dirty="0"/>
          </a:p>
          <a:p>
            <a:pPr marL="382587" lvl="0" indent="-342898" algn="l" rtl="0">
              <a:lnSpc>
                <a:spcPct val="100000"/>
              </a:lnSpc>
              <a:spcBef>
                <a:spcPts val="600"/>
              </a:spcBef>
              <a:spcAft>
                <a:spcPts val="0"/>
              </a:spcAft>
              <a:buClr>
                <a:srgbClr val="003366"/>
              </a:buClr>
              <a:buSzPts val="2400"/>
              <a:buFont typeface="Noto Sans Symbols"/>
              <a:buChar char="❖"/>
            </a:pPr>
            <a:r>
              <a:rPr lang="en-US" sz="2400" b="0" i="0" u="none" dirty="0">
                <a:solidFill>
                  <a:schemeClr val="dk1"/>
                </a:solidFill>
                <a:latin typeface="Times New Roman"/>
                <a:ea typeface="Times New Roman"/>
                <a:cs typeface="Times New Roman"/>
                <a:sym typeface="Times New Roman"/>
              </a:rPr>
              <a:t>Stop bit indicates the end of data. A stop bit, usually </a:t>
            </a:r>
            <a:r>
              <a:rPr lang="en-US" sz="2400" b="1" i="0" u="none" dirty="0">
                <a:solidFill>
                  <a:srgbClr val="FF0000"/>
                </a:solidFill>
                <a:latin typeface="Times New Roman"/>
                <a:ea typeface="Times New Roman"/>
                <a:cs typeface="Times New Roman"/>
                <a:sym typeface="Times New Roman"/>
              </a:rPr>
              <a:t>1</a:t>
            </a:r>
            <a:r>
              <a:rPr lang="en-US" sz="2400" b="0" i="0" u="none" dirty="0">
                <a:solidFill>
                  <a:schemeClr val="dk1"/>
                </a:solidFill>
                <a:latin typeface="Times New Roman"/>
                <a:ea typeface="Times New Roman"/>
                <a:cs typeface="Times New Roman"/>
                <a:sym typeface="Times New Roman"/>
              </a:rPr>
              <a:t> is added to the </a:t>
            </a:r>
            <a:r>
              <a:rPr lang="en-US" sz="2400" b="1" i="1" u="none" dirty="0">
                <a:solidFill>
                  <a:srgbClr val="7030A0"/>
                </a:solidFill>
                <a:latin typeface="Times New Roman"/>
                <a:ea typeface="Times New Roman"/>
                <a:cs typeface="Times New Roman"/>
                <a:sym typeface="Times New Roman"/>
              </a:rPr>
              <a:t>ending of each byte. </a:t>
            </a:r>
            <a:endParaRPr dirty="0"/>
          </a:p>
          <a:p>
            <a:pPr marL="382588" lvl="0" indent="-190500" algn="l" rtl="0">
              <a:spcBef>
                <a:spcPts val="600"/>
              </a:spcBef>
              <a:spcAft>
                <a:spcPts val="0"/>
              </a:spcAft>
              <a:buSzPts val="2400"/>
              <a:buNone/>
            </a:pPr>
            <a:endParaRPr sz="2400" b="1" i="1" u="none" dirty="0">
              <a:solidFill>
                <a:srgbClr val="7030A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06"/>
        <p:cNvGrpSpPr/>
        <p:nvPr/>
      </p:nvGrpSpPr>
      <p:grpSpPr>
        <a:xfrm>
          <a:off x="0" y="0"/>
          <a:ext cx="0" cy="0"/>
          <a:chOff x="0" y="0"/>
          <a:chExt cx="0" cy="0"/>
        </a:xfrm>
      </p:grpSpPr>
      <p:sp>
        <p:nvSpPr>
          <p:cNvPr id="4407" name="Google Shape;4407;p59"/>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35</a:t>
            </a:fld>
            <a:endParaRPr/>
          </a:p>
        </p:txBody>
      </p:sp>
      <p:grpSp>
        <p:nvGrpSpPr>
          <p:cNvPr id="4408" name="Google Shape;4408;p59"/>
          <p:cNvGrpSpPr/>
          <p:nvPr/>
        </p:nvGrpSpPr>
        <p:grpSpPr>
          <a:xfrm>
            <a:off x="0" y="68262"/>
            <a:ext cx="457200" cy="6715125"/>
            <a:chOff x="0" y="0"/>
            <a:chExt cx="288" cy="4230"/>
          </a:xfrm>
        </p:grpSpPr>
        <p:cxnSp>
          <p:nvCxnSpPr>
            <p:cNvPr id="4409" name="Google Shape;4409;p59"/>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10" name="Google Shape;4410;p59"/>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11" name="Google Shape;4411;p59"/>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12" name="Google Shape;4412;p59"/>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13" name="Google Shape;4413;p59"/>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14" name="Google Shape;4414;p59"/>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15" name="Google Shape;4415;p59"/>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16" name="Google Shape;4416;p59"/>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17" name="Google Shape;4417;p59"/>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18" name="Google Shape;4418;p59"/>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19" name="Google Shape;4419;p59"/>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20" name="Google Shape;4420;p59"/>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21" name="Google Shape;4421;p59"/>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22" name="Google Shape;4422;p59"/>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23" name="Google Shape;4423;p59"/>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24" name="Google Shape;4424;p59"/>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25" name="Google Shape;4425;p59"/>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26" name="Google Shape;4426;p59"/>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27" name="Google Shape;4427;p59"/>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28" name="Google Shape;4428;p59"/>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29" name="Google Shape;4429;p59"/>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30" name="Google Shape;4430;p59"/>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31" name="Google Shape;4431;p59"/>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32" name="Google Shape;4432;p59"/>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33" name="Google Shape;4433;p59"/>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34" name="Google Shape;4434;p59"/>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35" name="Google Shape;4435;p59"/>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36" name="Google Shape;4436;p59"/>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37" name="Google Shape;4437;p59"/>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38" name="Google Shape;4438;p59"/>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39" name="Google Shape;4439;p59"/>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40" name="Google Shape;4440;p59"/>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41" name="Google Shape;4441;p59"/>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42" name="Google Shape;4442;p59"/>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43" name="Google Shape;4443;p59"/>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44" name="Google Shape;4444;p59"/>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45" name="Google Shape;4445;p59"/>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46" name="Google Shape;4446;p59"/>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47" name="Google Shape;4447;p59"/>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48" name="Google Shape;4448;p59"/>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49" name="Google Shape;4449;p59"/>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50" name="Google Shape;4450;p59"/>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51" name="Google Shape;4451;p59"/>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52" name="Google Shape;4452;p59"/>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53" name="Google Shape;4453;p59"/>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54" name="Google Shape;4454;p59"/>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55" name="Google Shape;4455;p59"/>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56" name="Google Shape;4456;p59"/>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57" name="Google Shape;4457;p59"/>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58" name="Google Shape;4458;p59"/>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59" name="Google Shape;4459;p59"/>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60" name="Google Shape;4460;p59"/>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61" name="Google Shape;4461;p59"/>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62" name="Google Shape;4462;p59"/>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63" name="Google Shape;4463;p59"/>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64" name="Google Shape;4464;p59"/>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65" name="Google Shape;4465;p59"/>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66" name="Google Shape;4466;p59"/>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67" name="Google Shape;4467;p59"/>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68" name="Google Shape;4468;p59"/>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69" name="Google Shape;4469;p59"/>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70" name="Google Shape;4470;p59"/>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71" name="Google Shape;4471;p59"/>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72" name="Google Shape;4472;p59"/>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73" name="Google Shape;4473;p59"/>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74" name="Google Shape;4474;p59"/>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75" name="Google Shape;4475;p59"/>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76" name="Google Shape;4476;p59"/>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77" name="Google Shape;4477;p59"/>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78" name="Google Shape;4478;p59"/>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79" name="Google Shape;4479;p59"/>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80" name="Google Shape;4480;p59"/>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81" name="Google Shape;4481;p59"/>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82" name="Google Shape;4482;p59"/>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83" name="Google Shape;4483;p59"/>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84" name="Google Shape;4484;p59"/>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85" name="Google Shape;4485;p59"/>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86" name="Google Shape;4486;p59"/>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87" name="Google Shape;4487;p59"/>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88" name="Google Shape;4488;p59"/>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89" name="Google Shape;4489;p59"/>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90" name="Google Shape;4490;p59"/>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91" name="Google Shape;4491;p59"/>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92" name="Google Shape;4492;p59"/>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93" name="Google Shape;4493;p59"/>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494" name="Google Shape;4494;p59"/>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95" name="Google Shape;4495;p59"/>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96" name="Google Shape;4496;p59"/>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497" name="Google Shape;4497;p59"/>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498" name="Google Shape;4498;p59"/>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499" name="Google Shape;4499;p59"/>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500" name="Google Shape;4500;p59"/>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501" name="Google Shape;4501;p59"/>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502" name="Google Shape;4502;p59"/>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503" name="Google Shape;4503;p59"/>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4504" name="Google Shape;4504;p59"/>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505" name="Google Shape;4505;p59"/>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506" name="Google Shape;4506;p59"/>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4507" name="Google Shape;4507;p59"/>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08" name="Google Shape;4508;p59"/>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09" name="Google Shape;4509;p59"/>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10" name="Google Shape;4510;p59"/>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511" name="Google Shape;4511;p59"/>
          <p:cNvGrpSpPr/>
          <p:nvPr/>
        </p:nvGrpSpPr>
        <p:grpSpPr>
          <a:xfrm>
            <a:off x="7620000" y="228600"/>
            <a:ext cx="1066800" cy="838200"/>
            <a:chOff x="0" y="0"/>
            <a:chExt cx="672" cy="528"/>
          </a:xfrm>
        </p:grpSpPr>
        <p:sp>
          <p:nvSpPr>
            <p:cNvPr id="4512" name="Google Shape;4512;p59"/>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13" name="Google Shape;4513;p59"/>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514" name="Google Shape;4514;p59"/>
            <p:cNvGrpSpPr/>
            <p:nvPr/>
          </p:nvGrpSpPr>
          <p:grpSpPr>
            <a:xfrm>
              <a:off x="35" y="75"/>
              <a:ext cx="566" cy="378"/>
              <a:chOff x="0" y="0"/>
              <a:chExt cx="566" cy="378"/>
            </a:xfrm>
          </p:grpSpPr>
          <p:sp>
            <p:nvSpPr>
              <p:cNvPr id="4515" name="Google Shape;4515;p59"/>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16" name="Google Shape;4516;p59"/>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17" name="Google Shape;4517;p59"/>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18" name="Google Shape;4518;p59"/>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19" name="Google Shape;4519;p59"/>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20" name="Google Shape;4520;p59"/>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521" name="Google Shape;4521;p59"/>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22" name="Google Shape;4522;p59"/>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23" name="Google Shape;4523;p59"/>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24" name="Google Shape;4524;p59"/>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525" name="Google Shape;4525;p59"/>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Cont.</a:t>
            </a:r>
            <a:endParaRPr/>
          </a:p>
        </p:txBody>
      </p:sp>
      <p:sp>
        <p:nvSpPr>
          <p:cNvPr id="4526" name="Google Shape;4526;p59"/>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82587" lvl="0" indent="-342898" algn="just" rtl="0">
              <a:lnSpc>
                <a:spcPct val="100000"/>
              </a:lnSpc>
              <a:spcBef>
                <a:spcPts val="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Addition of start and stop increase the number of data bits. Hence </a:t>
            </a:r>
            <a:r>
              <a:rPr lang="en-US" sz="2800" b="0" i="0" u="none">
                <a:solidFill>
                  <a:srgbClr val="FF0000"/>
                </a:solidFill>
                <a:latin typeface="Times New Roman"/>
                <a:ea typeface="Times New Roman"/>
                <a:cs typeface="Times New Roman"/>
                <a:sym typeface="Times New Roman"/>
              </a:rPr>
              <a:t>more bandwidth is consumed </a:t>
            </a:r>
            <a:r>
              <a:rPr lang="en-US" sz="2800" b="0" i="0" u="none">
                <a:solidFill>
                  <a:schemeClr val="dk1"/>
                </a:solidFill>
                <a:latin typeface="Times New Roman"/>
                <a:ea typeface="Times New Roman"/>
                <a:cs typeface="Times New Roman"/>
                <a:sym typeface="Times New Roman"/>
              </a:rPr>
              <a:t>in asynchronous transmission. </a:t>
            </a:r>
            <a:endParaRPr/>
          </a:p>
          <a:p>
            <a:pPr marL="382587" lvl="0" indent="-342898" algn="just" rtl="0">
              <a:lnSpc>
                <a:spcPct val="100000"/>
              </a:lnSpc>
              <a:spcBef>
                <a:spcPts val="60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There is idle time between the transmissions of different data bytes. This </a:t>
            </a:r>
            <a:r>
              <a:rPr lang="en-US" sz="2800" b="0" i="0" u="none">
                <a:solidFill>
                  <a:srgbClr val="FF0000"/>
                </a:solidFill>
                <a:latin typeface="Times New Roman"/>
                <a:ea typeface="Times New Roman"/>
                <a:cs typeface="Times New Roman"/>
                <a:sym typeface="Times New Roman"/>
              </a:rPr>
              <a:t>idle time </a:t>
            </a:r>
            <a:r>
              <a:rPr lang="en-US" sz="2800" b="0" i="0" u="none">
                <a:solidFill>
                  <a:schemeClr val="dk1"/>
                </a:solidFill>
                <a:latin typeface="Times New Roman"/>
                <a:ea typeface="Times New Roman"/>
                <a:cs typeface="Times New Roman"/>
                <a:sym typeface="Times New Roman"/>
              </a:rPr>
              <a:t>is also known as </a:t>
            </a:r>
            <a:r>
              <a:rPr lang="en-US" sz="2800" b="1" i="1" u="none">
                <a:solidFill>
                  <a:srgbClr val="7030A0"/>
                </a:solidFill>
                <a:latin typeface="Times New Roman"/>
                <a:ea typeface="Times New Roman"/>
                <a:cs typeface="Times New Roman"/>
                <a:sym typeface="Times New Roman"/>
              </a:rPr>
              <a:t>Gap. </a:t>
            </a:r>
            <a:endParaRPr sz="2800" b="1" i="1" u="none">
              <a:solidFill>
                <a:srgbClr val="7030A0"/>
              </a:solidFill>
              <a:latin typeface="Times New Roman"/>
              <a:ea typeface="Times New Roman"/>
              <a:cs typeface="Times New Roman"/>
              <a:sym typeface="Times New Roman"/>
            </a:endParaRPr>
          </a:p>
          <a:p>
            <a:pPr marL="382588" lvl="0" indent="-165100" algn="l" rtl="0">
              <a:spcBef>
                <a:spcPts val="600"/>
              </a:spcBef>
              <a:spcAft>
                <a:spcPts val="0"/>
              </a:spcAft>
              <a:buSzPts val="2800"/>
              <a:buNone/>
            </a:pPr>
            <a:endParaRPr sz="2800" b="1" i="1" u="none">
              <a:solidFill>
                <a:srgbClr val="7030A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30"/>
        <p:cNvGrpSpPr/>
        <p:nvPr/>
      </p:nvGrpSpPr>
      <p:grpSpPr>
        <a:xfrm>
          <a:off x="0" y="0"/>
          <a:ext cx="0" cy="0"/>
          <a:chOff x="0" y="0"/>
          <a:chExt cx="0" cy="0"/>
        </a:xfrm>
      </p:grpSpPr>
      <p:sp>
        <p:nvSpPr>
          <p:cNvPr id="4531" name="Google Shape;4531;p60"/>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36</a:t>
            </a:fld>
            <a:endParaRPr/>
          </a:p>
        </p:txBody>
      </p:sp>
      <p:grpSp>
        <p:nvGrpSpPr>
          <p:cNvPr id="4532" name="Google Shape;4532;p60"/>
          <p:cNvGrpSpPr/>
          <p:nvPr/>
        </p:nvGrpSpPr>
        <p:grpSpPr>
          <a:xfrm>
            <a:off x="0" y="68262"/>
            <a:ext cx="457200" cy="6715125"/>
            <a:chOff x="0" y="0"/>
            <a:chExt cx="288" cy="4230"/>
          </a:xfrm>
        </p:grpSpPr>
        <p:cxnSp>
          <p:nvCxnSpPr>
            <p:cNvPr id="4533" name="Google Shape;4533;p60"/>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34" name="Google Shape;4534;p60"/>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535" name="Google Shape;4535;p60"/>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36" name="Google Shape;4536;p60"/>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37" name="Google Shape;4537;p60"/>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38" name="Google Shape;4538;p60"/>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39" name="Google Shape;4539;p60"/>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40" name="Google Shape;4540;p60"/>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541" name="Google Shape;4541;p60"/>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42" name="Google Shape;4542;p60"/>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43" name="Google Shape;4543;p60"/>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44" name="Google Shape;4544;p60"/>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45" name="Google Shape;4545;p60"/>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46" name="Google Shape;4546;p60"/>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47" name="Google Shape;4547;p60"/>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48" name="Google Shape;4548;p60"/>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49" name="Google Shape;4549;p60"/>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50" name="Google Shape;4550;p60"/>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551" name="Google Shape;4551;p60"/>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52" name="Google Shape;4552;p60"/>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53" name="Google Shape;4553;p60"/>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54" name="Google Shape;4554;p60"/>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55" name="Google Shape;4555;p60"/>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56" name="Google Shape;4556;p60"/>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557" name="Google Shape;4557;p60"/>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58" name="Google Shape;4558;p60"/>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59" name="Google Shape;4559;p60"/>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60" name="Google Shape;4560;p60"/>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61" name="Google Shape;4561;p60"/>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62" name="Google Shape;4562;p60"/>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63" name="Google Shape;4563;p60"/>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64" name="Google Shape;4564;p60"/>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65" name="Google Shape;4565;p60"/>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66" name="Google Shape;4566;p60"/>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67" name="Google Shape;4567;p60"/>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68" name="Google Shape;4568;p60"/>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69" name="Google Shape;4569;p60"/>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70" name="Google Shape;4570;p60"/>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71" name="Google Shape;4571;p60"/>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572" name="Google Shape;4572;p60"/>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73" name="Google Shape;4573;p60"/>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74" name="Google Shape;4574;p60"/>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75" name="Google Shape;4575;p60"/>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76" name="Google Shape;4576;p60"/>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77" name="Google Shape;4577;p60"/>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78" name="Google Shape;4578;p60"/>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79" name="Google Shape;4579;p60"/>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80" name="Google Shape;4580;p60"/>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81" name="Google Shape;4581;p60"/>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82" name="Google Shape;4582;p60"/>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583" name="Google Shape;4583;p60"/>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84" name="Google Shape;4584;p60"/>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85" name="Google Shape;4585;p60"/>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86" name="Google Shape;4586;p60"/>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87" name="Google Shape;4587;p60"/>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88" name="Google Shape;4588;p60"/>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589" name="Google Shape;4589;p60"/>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90" name="Google Shape;4590;p60"/>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91" name="Google Shape;4591;p60"/>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92" name="Google Shape;4592;p60"/>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93" name="Google Shape;4593;p60"/>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94" name="Google Shape;4594;p60"/>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95" name="Google Shape;4595;p60"/>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96" name="Google Shape;4596;p60"/>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97" name="Google Shape;4597;p60"/>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98" name="Google Shape;4598;p60"/>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599" name="Google Shape;4599;p60"/>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00" name="Google Shape;4600;p60"/>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01" name="Google Shape;4601;p60"/>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02" name="Google Shape;4602;p60"/>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03" name="Google Shape;4603;p60"/>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604" name="Google Shape;4604;p60"/>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05" name="Google Shape;4605;p60"/>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06" name="Google Shape;4606;p60"/>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07" name="Google Shape;4607;p60"/>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08" name="Google Shape;4608;p60"/>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09" name="Google Shape;4609;p60"/>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10" name="Google Shape;4610;p60"/>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11" name="Google Shape;4611;p60"/>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612" name="Google Shape;4612;p60"/>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13" name="Google Shape;4613;p60"/>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14" name="Google Shape;4614;p60"/>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15" name="Google Shape;4615;p60"/>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16" name="Google Shape;4616;p60"/>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17" name="Google Shape;4617;p60"/>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18" name="Google Shape;4618;p60"/>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619" name="Google Shape;4619;p60"/>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20" name="Google Shape;4620;p60"/>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621" name="Google Shape;4621;p60"/>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22" name="Google Shape;4622;p60"/>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623" name="Google Shape;4623;p60"/>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624" name="Google Shape;4624;p60"/>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25" name="Google Shape;4625;p60"/>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626" name="Google Shape;4626;p60"/>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27" name="Google Shape;4627;p60"/>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4628" name="Google Shape;4628;p60"/>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29" name="Google Shape;4629;p60"/>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30" name="Google Shape;4630;p60"/>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4631" name="Google Shape;4631;p60"/>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32" name="Google Shape;4632;p60"/>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33" name="Google Shape;4633;p60"/>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34" name="Google Shape;4634;p60"/>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635" name="Google Shape;4635;p60"/>
          <p:cNvGrpSpPr/>
          <p:nvPr/>
        </p:nvGrpSpPr>
        <p:grpSpPr>
          <a:xfrm>
            <a:off x="7620000" y="228600"/>
            <a:ext cx="1066800" cy="838200"/>
            <a:chOff x="0" y="0"/>
            <a:chExt cx="672" cy="528"/>
          </a:xfrm>
        </p:grpSpPr>
        <p:sp>
          <p:nvSpPr>
            <p:cNvPr id="4636" name="Google Shape;4636;p60"/>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37" name="Google Shape;4637;p60"/>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638" name="Google Shape;4638;p60"/>
            <p:cNvGrpSpPr/>
            <p:nvPr/>
          </p:nvGrpSpPr>
          <p:grpSpPr>
            <a:xfrm>
              <a:off x="35" y="75"/>
              <a:ext cx="566" cy="378"/>
              <a:chOff x="0" y="0"/>
              <a:chExt cx="566" cy="378"/>
            </a:xfrm>
          </p:grpSpPr>
          <p:sp>
            <p:nvSpPr>
              <p:cNvPr id="4639" name="Google Shape;4639;p60"/>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40" name="Google Shape;4640;p60"/>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41" name="Google Shape;4641;p60"/>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42" name="Google Shape;4642;p60"/>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43" name="Google Shape;4643;p60"/>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44" name="Google Shape;4644;p60"/>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645" name="Google Shape;4645;p60"/>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46" name="Google Shape;4646;p60"/>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47" name="Google Shape;4647;p60"/>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48" name="Google Shape;4648;p60"/>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649" name="Google Shape;4649;p60"/>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4650" name="Google Shape;4650;p60"/>
          <p:cNvSpPr txBox="1"/>
          <p:nvPr/>
        </p:nvSpPr>
        <p:spPr>
          <a:xfrm>
            <a:off x="2133600" y="5595937"/>
            <a:ext cx="4724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4.34  </a:t>
            </a:r>
            <a:r>
              <a:rPr lang="en-US" sz="2400" b="1" i="1" u="none">
                <a:solidFill>
                  <a:srgbClr val="000000"/>
                </a:solidFill>
                <a:latin typeface="Times New Roman"/>
                <a:ea typeface="Times New Roman"/>
                <a:cs typeface="Times New Roman"/>
                <a:sym typeface="Times New Roman"/>
              </a:rPr>
              <a:t>Asynchronous transmission</a:t>
            </a:r>
            <a:endParaRPr/>
          </a:p>
        </p:txBody>
      </p:sp>
      <p:pic>
        <p:nvPicPr>
          <p:cNvPr id="4651" name="Google Shape;4651;p60"/>
          <p:cNvPicPr preferRelativeResize="0"/>
          <p:nvPr/>
        </p:nvPicPr>
        <p:blipFill rotWithShape="1">
          <a:blip r:embed="rId3">
            <a:alphaModFix/>
          </a:blip>
          <a:srcRect/>
          <a:stretch/>
        </p:blipFill>
        <p:spPr>
          <a:xfrm>
            <a:off x="881062" y="2363787"/>
            <a:ext cx="7805737" cy="30464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55"/>
        <p:cNvGrpSpPr/>
        <p:nvPr/>
      </p:nvGrpSpPr>
      <p:grpSpPr>
        <a:xfrm>
          <a:off x="0" y="0"/>
          <a:ext cx="0" cy="0"/>
          <a:chOff x="0" y="0"/>
          <a:chExt cx="0" cy="0"/>
        </a:xfrm>
      </p:grpSpPr>
      <p:sp>
        <p:nvSpPr>
          <p:cNvPr id="4656" name="Google Shape;4656;p61"/>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37</a:t>
            </a:fld>
            <a:endParaRPr/>
          </a:p>
        </p:txBody>
      </p:sp>
      <p:grpSp>
        <p:nvGrpSpPr>
          <p:cNvPr id="4657" name="Google Shape;4657;p61"/>
          <p:cNvGrpSpPr/>
          <p:nvPr/>
        </p:nvGrpSpPr>
        <p:grpSpPr>
          <a:xfrm>
            <a:off x="0" y="68262"/>
            <a:ext cx="457200" cy="6715125"/>
            <a:chOff x="0" y="0"/>
            <a:chExt cx="288" cy="4230"/>
          </a:xfrm>
        </p:grpSpPr>
        <p:cxnSp>
          <p:nvCxnSpPr>
            <p:cNvPr id="4658" name="Google Shape;4658;p61"/>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59" name="Google Shape;4659;p61"/>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660" name="Google Shape;4660;p61"/>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61" name="Google Shape;4661;p61"/>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62" name="Google Shape;4662;p61"/>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63" name="Google Shape;4663;p61"/>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64" name="Google Shape;4664;p61"/>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65" name="Google Shape;4665;p61"/>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666" name="Google Shape;4666;p61"/>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67" name="Google Shape;4667;p61"/>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68" name="Google Shape;4668;p61"/>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69" name="Google Shape;4669;p61"/>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70" name="Google Shape;4670;p61"/>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71" name="Google Shape;4671;p61"/>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72" name="Google Shape;4672;p61"/>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73" name="Google Shape;4673;p61"/>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74" name="Google Shape;4674;p61"/>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75" name="Google Shape;4675;p61"/>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676" name="Google Shape;4676;p61"/>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77" name="Google Shape;4677;p61"/>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78" name="Google Shape;4678;p61"/>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79" name="Google Shape;4679;p61"/>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80" name="Google Shape;4680;p61"/>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81" name="Google Shape;4681;p61"/>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682" name="Google Shape;4682;p61"/>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83" name="Google Shape;4683;p61"/>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84" name="Google Shape;4684;p61"/>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85" name="Google Shape;4685;p61"/>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86" name="Google Shape;4686;p61"/>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87" name="Google Shape;4687;p61"/>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88" name="Google Shape;4688;p61"/>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89" name="Google Shape;4689;p61"/>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90" name="Google Shape;4690;p61"/>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91" name="Google Shape;4691;p61"/>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92" name="Google Shape;4692;p61"/>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93" name="Google Shape;4693;p61"/>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94" name="Google Shape;4694;p61"/>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95" name="Google Shape;4695;p61"/>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696" name="Google Shape;4696;p61"/>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697" name="Google Shape;4697;p61"/>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98" name="Google Shape;4698;p61"/>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699" name="Google Shape;4699;p61"/>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00" name="Google Shape;4700;p61"/>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01" name="Google Shape;4701;p61"/>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02" name="Google Shape;4702;p61"/>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03" name="Google Shape;4703;p61"/>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04" name="Google Shape;4704;p61"/>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05" name="Google Shape;4705;p61"/>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06" name="Google Shape;4706;p61"/>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07" name="Google Shape;4707;p61"/>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708" name="Google Shape;4708;p61"/>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09" name="Google Shape;4709;p61"/>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10" name="Google Shape;4710;p61"/>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11" name="Google Shape;4711;p61"/>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12" name="Google Shape;4712;p61"/>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13" name="Google Shape;4713;p61"/>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714" name="Google Shape;4714;p61"/>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15" name="Google Shape;4715;p61"/>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16" name="Google Shape;4716;p61"/>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17" name="Google Shape;4717;p61"/>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18" name="Google Shape;4718;p61"/>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19" name="Google Shape;4719;p61"/>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20" name="Google Shape;4720;p61"/>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21" name="Google Shape;4721;p61"/>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22" name="Google Shape;4722;p61"/>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23" name="Google Shape;4723;p61"/>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724" name="Google Shape;4724;p61"/>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25" name="Google Shape;4725;p61"/>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26" name="Google Shape;4726;p61"/>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27" name="Google Shape;4727;p61"/>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28" name="Google Shape;4728;p61"/>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729" name="Google Shape;4729;p61"/>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30" name="Google Shape;4730;p61"/>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31" name="Google Shape;4731;p61"/>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32" name="Google Shape;4732;p61"/>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33" name="Google Shape;4733;p61"/>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34" name="Google Shape;4734;p61"/>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35" name="Google Shape;4735;p61"/>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36" name="Google Shape;4736;p61"/>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737" name="Google Shape;4737;p61"/>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38" name="Google Shape;4738;p61"/>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39" name="Google Shape;4739;p61"/>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40" name="Google Shape;4740;p61"/>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41" name="Google Shape;4741;p61"/>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42" name="Google Shape;4742;p61"/>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743" name="Google Shape;4743;p61"/>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744" name="Google Shape;4744;p61"/>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45" name="Google Shape;4745;p61"/>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746" name="Google Shape;4746;p61"/>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747" name="Google Shape;4747;p61"/>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748" name="Google Shape;4748;p61"/>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749" name="Google Shape;4749;p61"/>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750" name="Google Shape;4750;p61"/>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751" name="Google Shape;4751;p61"/>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752" name="Google Shape;4752;p61"/>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4753" name="Google Shape;4753;p61"/>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754" name="Google Shape;4754;p61"/>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755" name="Google Shape;4755;p61"/>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4756" name="Google Shape;4756;p61"/>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57" name="Google Shape;4757;p61"/>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58" name="Google Shape;4758;p61"/>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59" name="Google Shape;4759;p61"/>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760" name="Google Shape;4760;p61"/>
          <p:cNvGrpSpPr/>
          <p:nvPr/>
        </p:nvGrpSpPr>
        <p:grpSpPr>
          <a:xfrm>
            <a:off x="7620000" y="228600"/>
            <a:ext cx="1066800" cy="838200"/>
            <a:chOff x="0" y="0"/>
            <a:chExt cx="672" cy="528"/>
          </a:xfrm>
        </p:grpSpPr>
        <p:sp>
          <p:nvSpPr>
            <p:cNvPr id="4761" name="Google Shape;4761;p61"/>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62" name="Google Shape;4762;p61"/>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763" name="Google Shape;4763;p61"/>
            <p:cNvGrpSpPr/>
            <p:nvPr/>
          </p:nvGrpSpPr>
          <p:grpSpPr>
            <a:xfrm>
              <a:off x="35" y="75"/>
              <a:ext cx="566" cy="378"/>
              <a:chOff x="0" y="0"/>
              <a:chExt cx="566" cy="378"/>
            </a:xfrm>
          </p:grpSpPr>
          <p:sp>
            <p:nvSpPr>
              <p:cNvPr id="4764" name="Google Shape;4764;p61"/>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65" name="Google Shape;4765;p61"/>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66" name="Google Shape;4766;p61"/>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67" name="Google Shape;4767;p61"/>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68" name="Google Shape;4768;p61"/>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69" name="Google Shape;4769;p61"/>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770" name="Google Shape;4770;p61"/>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71" name="Google Shape;4771;p61"/>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72" name="Google Shape;4772;p61"/>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73" name="Google Shape;4773;p61"/>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774" name="Google Shape;4774;p61"/>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Synchronous Transmission</a:t>
            </a:r>
            <a:endParaRPr/>
          </a:p>
        </p:txBody>
      </p:sp>
      <p:sp>
        <p:nvSpPr>
          <p:cNvPr id="4775" name="Google Shape;4775;p61"/>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82587" lvl="0" indent="-342898" algn="just" rtl="0">
              <a:lnSpc>
                <a:spcPct val="100000"/>
              </a:lnSpc>
              <a:spcBef>
                <a:spcPts val="0"/>
              </a:spcBef>
              <a:spcAft>
                <a:spcPts val="0"/>
              </a:spcAft>
              <a:buClr>
                <a:srgbClr val="003366"/>
              </a:buClr>
              <a:buSzPts val="2600"/>
              <a:buFont typeface="Noto Sans Symbols"/>
              <a:buChar char="❖"/>
            </a:pPr>
            <a:r>
              <a:rPr lang="en-US" sz="2600" b="0" i="0" u="none">
                <a:solidFill>
                  <a:schemeClr val="dk1"/>
                </a:solidFill>
                <a:latin typeface="Times New Roman"/>
                <a:ea typeface="Times New Roman"/>
                <a:cs typeface="Times New Roman"/>
                <a:sym typeface="Times New Roman"/>
              </a:rPr>
              <a:t>Synchronous transmission </a:t>
            </a:r>
            <a:r>
              <a:rPr lang="en-US" sz="2600" b="0" i="0" u="none">
                <a:solidFill>
                  <a:srgbClr val="FF0000"/>
                </a:solidFill>
                <a:latin typeface="Times New Roman"/>
                <a:ea typeface="Times New Roman"/>
                <a:cs typeface="Times New Roman"/>
                <a:sym typeface="Times New Roman"/>
              </a:rPr>
              <a:t>does not use </a:t>
            </a:r>
            <a:r>
              <a:rPr lang="en-US" sz="2600" b="0" i="0" u="none">
                <a:solidFill>
                  <a:srgbClr val="7030A0"/>
                </a:solidFill>
                <a:latin typeface="Times New Roman"/>
                <a:ea typeface="Times New Roman"/>
                <a:cs typeface="Times New Roman"/>
                <a:sym typeface="Times New Roman"/>
              </a:rPr>
              <a:t>start and stop bits. </a:t>
            </a:r>
            <a:endParaRPr/>
          </a:p>
          <a:p>
            <a:pPr marL="382587" lvl="0" indent="-342898" algn="just" rtl="0">
              <a:lnSpc>
                <a:spcPct val="100000"/>
              </a:lnSpc>
              <a:spcBef>
                <a:spcPts val="600"/>
              </a:spcBef>
              <a:spcAft>
                <a:spcPts val="0"/>
              </a:spcAft>
              <a:buClr>
                <a:srgbClr val="003366"/>
              </a:buClr>
              <a:buSzPts val="2600"/>
              <a:buFont typeface="Noto Sans Symbols"/>
              <a:buChar char="❖"/>
            </a:pPr>
            <a:r>
              <a:rPr lang="en-US" sz="2600" b="0" i="0" u="none">
                <a:solidFill>
                  <a:schemeClr val="dk1"/>
                </a:solidFill>
                <a:latin typeface="Times New Roman"/>
                <a:ea typeface="Times New Roman"/>
                <a:cs typeface="Times New Roman"/>
                <a:sym typeface="Times New Roman"/>
              </a:rPr>
              <a:t>In this method bit stream is combined into </a:t>
            </a:r>
            <a:r>
              <a:rPr lang="en-US" sz="2600" b="0" i="0" u="none">
                <a:solidFill>
                  <a:srgbClr val="7030A0"/>
                </a:solidFill>
                <a:latin typeface="Times New Roman"/>
                <a:ea typeface="Times New Roman"/>
                <a:cs typeface="Times New Roman"/>
                <a:sym typeface="Times New Roman"/>
              </a:rPr>
              <a:t>longer frames </a:t>
            </a:r>
            <a:r>
              <a:rPr lang="en-US" sz="2600" b="0" i="0" u="none">
                <a:solidFill>
                  <a:schemeClr val="dk1"/>
                </a:solidFill>
                <a:latin typeface="Times New Roman"/>
                <a:ea typeface="Times New Roman"/>
                <a:cs typeface="Times New Roman"/>
                <a:sym typeface="Times New Roman"/>
              </a:rPr>
              <a:t>that may </a:t>
            </a:r>
            <a:r>
              <a:rPr lang="en-US" sz="2600" b="0" i="0" u="none">
                <a:solidFill>
                  <a:srgbClr val="7030A0"/>
                </a:solidFill>
                <a:latin typeface="Times New Roman"/>
                <a:ea typeface="Times New Roman"/>
                <a:cs typeface="Times New Roman"/>
                <a:sym typeface="Times New Roman"/>
              </a:rPr>
              <a:t>contain multiple bytes. </a:t>
            </a:r>
            <a:endParaRPr/>
          </a:p>
          <a:p>
            <a:pPr marL="382587" lvl="0" indent="-342898" algn="just" rtl="0">
              <a:lnSpc>
                <a:spcPct val="100000"/>
              </a:lnSpc>
              <a:spcBef>
                <a:spcPts val="600"/>
              </a:spcBef>
              <a:spcAft>
                <a:spcPts val="0"/>
              </a:spcAft>
              <a:buClr>
                <a:srgbClr val="003366"/>
              </a:buClr>
              <a:buSzPts val="2600"/>
              <a:buFont typeface="Noto Sans Symbols"/>
              <a:buChar char="❖"/>
            </a:pPr>
            <a:r>
              <a:rPr lang="en-US" sz="2600" b="0" i="0" u="none">
                <a:solidFill>
                  <a:schemeClr val="dk1"/>
                </a:solidFill>
                <a:latin typeface="Times New Roman"/>
                <a:ea typeface="Times New Roman"/>
                <a:cs typeface="Times New Roman"/>
                <a:sym typeface="Times New Roman"/>
              </a:rPr>
              <a:t>There is </a:t>
            </a:r>
            <a:r>
              <a:rPr lang="en-US" sz="2600" b="0" i="0" u="none">
                <a:solidFill>
                  <a:srgbClr val="7030A0"/>
                </a:solidFill>
                <a:latin typeface="Times New Roman"/>
                <a:ea typeface="Times New Roman"/>
                <a:cs typeface="Times New Roman"/>
                <a:sym typeface="Times New Roman"/>
              </a:rPr>
              <a:t>no gap </a:t>
            </a:r>
            <a:r>
              <a:rPr lang="en-US" sz="2600" b="0" i="0" u="none">
                <a:solidFill>
                  <a:schemeClr val="dk1"/>
                </a:solidFill>
                <a:latin typeface="Times New Roman"/>
                <a:ea typeface="Times New Roman"/>
                <a:cs typeface="Times New Roman"/>
                <a:sym typeface="Times New Roman"/>
              </a:rPr>
              <a:t>between the various bytes in the data stream. </a:t>
            </a:r>
            <a:endParaRPr/>
          </a:p>
          <a:p>
            <a:pPr marL="382587" lvl="0" indent="-342898" algn="just" rtl="0">
              <a:lnSpc>
                <a:spcPct val="100000"/>
              </a:lnSpc>
              <a:spcBef>
                <a:spcPts val="600"/>
              </a:spcBef>
              <a:spcAft>
                <a:spcPts val="0"/>
              </a:spcAft>
              <a:buClr>
                <a:srgbClr val="003366"/>
              </a:buClr>
              <a:buSzPts val="2600"/>
              <a:buFont typeface="Noto Sans Symbols"/>
              <a:buChar char="❖"/>
            </a:pPr>
            <a:r>
              <a:rPr lang="en-US" sz="2600" b="0" i="0" u="none">
                <a:solidFill>
                  <a:schemeClr val="dk1"/>
                </a:solidFill>
                <a:latin typeface="Times New Roman"/>
                <a:ea typeface="Times New Roman"/>
                <a:cs typeface="Times New Roman"/>
                <a:sym typeface="Times New Roman"/>
              </a:rPr>
              <a:t>In the </a:t>
            </a:r>
            <a:r>
              <a:rPr lang="en-US" sz="2600" b="0" i="0" u="none">
                <a:solidFill>
                  <a:srgbClr val="FF0000"/>
                </a:solidFill>
                <a:latin typeface="Times New Roman"/>
                <a:ea typeface="Times New Roman"/>
                <a:cs typeface="Times New Roman"/>
                <a:sym typeface="Times New Roman"/>
              </a:rPr>
              <a:t>absence</a:t>
            </a:r>
            <a:r>
              <a:rPr lang="en-US" sz="2600" b="0" i="0" u="none">
                <a:solidFill>
                  <a:schemeClr val="dk1"/>
                </a:solidFill>
                <a:latin typeface="Times New Roman"/>
                <a:ea typeface="Times New Roman"/>
                <a:cs typeface="Times New Roman"/>
                <a:sym typeface="Times New Roman"/>
              </a:rPr>
              <a:t> of </a:t>
            </a:r>
            <a:r>
              <a:rPr lang="en-US" sz="2600" b="0" i="0" u="none">
                <a:solidFill>
                  <a:srgbClr val="7030A0"/>
                </a:solidFill>
                <a:latin typeface="Times New Roman"/>
                <a:ea typeface="Times New Roman"/>
                <a:cs typeface="Times New Roman"/>
                <a:sym typeface="Times New Roman"/>
              </a:rPr>
              <a:t>start &amp; stop bits</a:t>
            </a:r>
            <a:r>
              <a:rPr lang="en-US" sz="2600" b="0" i="0" u="none">
                <a:solidFill>
                  <a:schemeClr val="dk1"/>
                </a:solidFill>
                <a:latin typeface="Times New Roman"/>
                <a:ea typeface="Times New Roman"/>
                <a:cs typeface="Times New Roman"/>
                <a:sym typeface="Times New Roman"/>
              </a:rPr>
              <a:t>, bit synchronization is established between sender &amp; receiver by </a:t>
            </a:r>
            <a:r>
              <a:rPr lang="en-US" sz="2600" b="1" i="1" u="none">
                <a:solidFill>
                  <a:srgbClr val="FF0000"/>
                </a:solidFill>
                <a:latin typeface="Times New Roman"/>
                <a:ea typeface="Times New Roman"/>
                <a:cs typeface="Times New Roman"/>
                <a:sym typeface="Times New Roman"/>
              </a:rPr>
              <a:t>'timing'</a:t>
            </a:r>
            <a:r>
              <a:rPr lang="en-US" sz="2600" b="0" i="1" u="none">
                <a:solidFill>
                  <a:schemeClr val="dk1"/>
                </a:solidFill>
                <a:latin typeface="Times New Roman"/>
                <a:ea typeface="Times New Roman"/>
                <a:cs typeface="Times New Roman"/>
                <a:sym typeface="Times New Roman"/>
              </a:rPr>
              <a:t> </a:t>
            </a:r>
            <a:r>
              <a:rPr lang="en-US" sz="2600" b="0" i="0" u="none">
                <a:solidFill>
                  <a:schemeClr val="dk1"/>
                </a:solidFill>
                <a:latin typeface="Times New Roman"/>
                <a:ea typeface="Times New Roman"/>
                <a:cs typeface="Times New Roman"/>
                <a:sym typeface="Times New Roman"/>
              </a:rPr>
              <a:t>the transmission of each bit. </a:t>
            </a:r>
            <a:endParaRPr/>
          </a:p>
          <a:p>
            <a:pPr marL="382587" lvl="0" indent="-342898" algn="just" rtl="0">
              <a:lnSpc>
                <a:spcPct val="100000"/>
              </a:lnSpc>
              <a:spcBef>
                <a:spcPts val="600"/>
              </a:spcBef>
              <a:spcAft>
                <a:spcPts val="0"/>
              </a:spcAft>
              <a:buClr>
                <a:srgbClr val="003366"/>
              </a:buClr>
              <a:buSzPts val="2600"/>
              <a:buFont typeface="Noto Sans Symbols"/>
              <a:buChar char="❖"/>
            </a:pPr>
            <a:r>
              <a:rPr lang="en-US" sz="2600" b="0" i="0" u="none">
                <a:solidFill>
                  <a:schemeClr val="dk1"/>
                </a:solidFill>
                <a:latin typeface="Times New Roman"/>
                <a:ea typeface="Times New Roman"/>
                <a:cs typeface="Times New Roman"/>
                <a:sym typeface="Times New Roman"/>
              </a:rPr>
              <a:t>In order to receive the data error free, the receiver and sender operates at the </a:t>
            </a:r>
            <a:r>
              <a:rPr lang="en-US" sz="2600" b="1" i="1" u="none">
                <a:solidFill>
                  <a:srgbClr val="FF0000"/>
                </a:solidFill>
                <a:latin typeface="Times New Roman"/>
                <a:ea typeface="Times New Roman"/>
                <a:cs typeface="Times New Roman"/>
                <a:sym typeface="Times New Roman"/>
              </a:rPr>
              <a:t>same clock frequency (</a:t>
            </a:r>
            <a:r>
              <a:rPr lang="en-US" sz="2800" b="1" i="1" u="none">
                <a:solidFill>
                  <a:srgbClr val="273239"/>
                </a:solidFill>
                <a:latin typeface="Times New Roman"/>
                <a:ea typeface="Times New Roman"/>
                <a:cs typeface="Times New Roman"/>
                <a:sym typeface="Times New Roman"/>
              </a:rPr>
              <a:t>Clock signal refers to the electrical pulse </a:t>
            </a:r>
            <a:r>
              <a:rPr lang="en-US" sz="2800" b="1" i="1" u="none">
                <a:solidFill>
                  <a:srgbClr val="FF0000"/>
                </a:solidFill>
                <a:latin typeface="Times New Roman"/>
                <a:ea typeface="Times New Roman"/>
                <a:cs typeface="Times New Roman"/>
                <a:sym typeface="Times New Roman"/>
              </a:rPr>
              <a:t>that serves as the timing reference</a:t>
            </a:r>
            <a:r>
              <a:rPr lang="en-US" sz="2800" b="1" i="1" u="none">
                <a:solidFill>
                  <a:srgbClr val="273239"/>
                </a:solidFill>
                <a:latin typeface="Times New Roman"/>
                <a:ea typeface="Times New Roman"/>
                <a:cs typeface="Times New Roman"/>
                <a:sym typeface="Times New Roman"/>
              </a:rPr>
              <a:t> for transmission of data</a:t>
            </a:r>
            <a:r>
              <a:rPr lang="en-US" sz="1600" b="0" i="1" u="none">
                <a:solidFill>
                  <a:srgbClr val="273239"/>
                </a:solidFill>
                <a:latin typeface="Times New Roman"/>
                <a:ea typeface="Times New Roman"/>
                <a:cs typeface="Times New Roman"/>
                <a:sym typeface="Times New Roman"/>
              </a:rPr>
              <a:t>.</a:t>
            </a:r>
            <a:r>
              <a:rPr lang="en-US" sz="2600" b="1" i="1" u="none">
                <a:solidFill>
                  <a:srgbClr val="FF0000"/>
                </a:solidFill>
                <a:latin typeface="Times New Roman"/>
                <a:ea typeface="Times New Roman"/>
                <a:cs typeface="Times New Roman"/>
                <a:sym typeface="Times New Roman"/>
              </a:rPr>
              <a:t>). </a:t>
            </a:r>
            <a:endParaRPr sz="2600" b="1" i="1" u="none">
              <a:solidFill>
                <a:srgbClr val="FF0000"/>
              </a:solidFill>
              <a:latin typeface="Times New Roman"/>
              <a:ea typeface="Times New Roman"/>
              <a:cs typeface="Times New Roman"/>
              <a:sym typeface="Times New Roman"/>
            </a:endParaRPr>
          </a:p>
          <a:p>
            <a:pPr marL="382588" lvl="0" indent="-177800" algn="l" rtl="0">
              <a:spcBef>
                <a:spcPts val="600"/>
              </a:spcBef>
              <a:spcAft>
                <a:spcPts val="0"/>
              </a:spcAft>
              <a:buSzPts val="2600"/>
              <a:buNone/>
            </a:pPr>
            <a:endParaRPr sz="2600" b="1" i="1" u="none">
              <a:solidFill>
                <a:srgbClr val="FF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79"/>
        <p:cNvGrpSpPr/>
        <p:nvPr/>
      </p:nvGrpSpPr>
      <p:grpSpPr>
        <a:xfrm>
          <a:off x="0" y="0"/>
          <a:ext cx="0" cy="0"/>
          <a:chOff x="0" y="0"/>
          <a:chExt cx="0" cy="0"/>
        </a:xfrm>
      </p:grpSpPr>
      <p:sp>
        <p:nvSpPr>
          <p:cNvPr id="4780" name="Google Shape;4780;p62"/>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38</a:t>
            </a:fld>
            <a:endParaRPr/>
          </a:p>
        </p:txBody>
      </p:sp>
      <p:grpSp>
        <p:nvGrpSpPr>
          <p:cNvPr id="4781" name="Google Shape;4781;p62"/>
          <p:cNvGrpSpPr/>
          <p:nvPr/>
        </p:nvGrpSpPr>
        <p:grpSpPr>
          <a:xfrm>
            <a:off x="0" y="68262"/>
            <a:ext cx="457200" cy="6715125"/>
            <a:chOff x="0" y="0"/>
            <a:chExt cx="288" cy="4230"/>
          </a:xfrm>
        </p:grpSpPr>
        <p:cxnSp>
          <p:nvCxnSpPr>
            <p:cNvPr id="4782" name="Google Shape;4782;p62"/>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83" name="Google Shape;4783;p62"/>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784" name="Google Shape;4784;p62"/>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85" name="Google Shape;4785;p62"/>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86" name="Google Shape;4786;p62"/>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87" name="Google Shape;4787;p62"/>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88" name="Google Shape;4788;p62"/>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89" name="Google Shape;4789;p62"/>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790" name="Google Shape;4790;p62"/>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91" name="Google Shape;4791;p62"/>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92" name="Google Shape;4792;p62"/>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93" name="Google Shape;4793;p62"/>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94" name="Google Shape;4794;p62"/>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95" name="Google Shape;4795;p62"/>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96" name="Google Shape;4796;p62"/>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797" name="Google Shape;4797;p62"/>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98" name="Google Shape;4798;p62"/>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799" name="Google Shape;4799;p62"/>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800" name="Google Shape;4800;p62"/>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01" name="Google Shape;4801;p62"/>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02" name="Google Shape;4802;p62"/>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03" name="Google Shape;4803;p62"/>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04" name="Google Shape;4804;p62"/>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05" name="Google Shape;4805;p62"/>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806" name="Google Shape;4806;p62"/>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07" name="Google Shape;4807;p62"/>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08" name="Google Shape;4808;p62"/>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09" name="Google Shape;4809;p62"/>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10" name="Google Shape;4810;p62"/>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11" name="Google Shape;4811;p62"/>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12" name="Google Shape;4812;p62"/>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13" name="Google Shape;4813;p62"/>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14" name="Google Shape;4814;p62"/>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15" name="Google Shape;4815;p62"/>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16" name="Google Shape;4816;p62"/>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17" name="Google Shape;4817;p62"/>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18" name="Google Shape;4818;p62"/>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19" name="Google Shape;4819;p62"/>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20" name="Google Shape;4820;p62"/>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821" name="Google Shape;4821;p62"/>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22" name="Google Shape;4822;p62"/>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23" name="Google Shape;4823;p62"/>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24" name="Google Shape;4824;p62"/>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25" name="Google Shape;4825;p62"/>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26" name="Google Shape;4826;p62"/>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27" name="Google Shape;4827;p62"/>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28" name="Google Shape;4828;p62"/>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29" name="Google Shape;4829;p62"/>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30" name="Google Shape;4830;p62"/>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31" name="Google Shape;4831;p62"/>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832" name="Google Shape;4832;p62"/>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33" name="Google Shape;4833;p62"/>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34" name="Google Shape;4834;p62"/>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35" name="Google Shape;4835;p62"/>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36" name="Google Shape;4836;p62"/>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37" name="Google Shape;4837;p62"/>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838" name="Google Shape;4838;p62"/>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39" name="Google Shape;4839;p62"/>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40" name="Google Shape;4840;p62"/>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41" name="Google Shape;4841;p62"/>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42" name="Google Shape;4842;p62"/>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43" name="Google Shape;4843;p62"/>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44" name="Google Shape;4844;p62"/>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45" name="Google Shape;4845;p62"/>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46" name="Google Shape;4846;p62"/>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47" name="Google Shape;4847;p62"/>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848" name="Google Shape;4848;p62"/>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49" name="Google Shape;4849;p62"/>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50" name="Google Shape;4850;p62"/>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51" name="Google Shape;4851;p62"/>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52" name="Google Shape;4852;p62"/>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853" name="Google Shape;4853;p62"/>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54" name="Google Shape;4854;p62"/>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55" name="Google Shape;4855;p62"/>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56" name="Google Shape;4856;p62"/>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57" name="Google Shape;4857;p62"/>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58" name="Google Shape;4858;p62"/>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59" name="Google Shape;4859;p62"/>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60" name="Google Shape;4860;p62"/>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861" name="Google Shape;4861;p62"/>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62" name="Google Shape;4862;p62"/>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63" name="Google Shape;4863;p62"/>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64" name="Google Shape;4864;p62"/>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65" name="Google Shape;4865;p62"/>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866" name="Google Shape;4866;p62"/>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867" name="Google Shape;4867;p62"/>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868" name="Google Shape;4868;p62"/>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869" name="Google Shape;4869;p62"/>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870" name="Google Shape;4870;p62"/>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871" name="Google Shape;4871;p62"/>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872" name="Google Shape;4872;p62"/>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873" name="Google Shape;4873;p62"/>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874" name="Google Shape;4874;p62"/>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875" name="Google Shape;4875;p62"/>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876" name="Google Shape;4876;p62"/>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4877" name="Google Shape;4877;p62"/>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878" name="Google Shape;4878;p62"/>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879" name="Google Shape;4879;p62"/>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4880" name="Google Shape;4880;p62"/>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81" name="Google Shape;4881;p62"/>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82" name="Google Shape;4882;p62"/>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83" name="Google Shape;4883;p62"/>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884" name="Google Shape;4884;p62"/>
          <p:cNvGrpSpPr/>
          <p:nvPr/>
        </p:nvGrpSpPr>
        <p:grpSpPr>
          <a:xfrm>
            <a:off x="7620000" y="228600"/>
            <a:ext cx="1066800" cy="838200"/>
            <a:chOff x="0" y="0"/>
            <a:chExt cx="672" cy="528"/>
          </a:xfrm>
        </p:grpSpPr>
        <p:sp>
          <p:nvSpPr>
            <p:cNvPr id="4885" name="Google Shape;4885;p62"/>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86" name="Google Shape;4886;p62"/>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887" name="Google Shape;4887;p62"/>
            <p:cNvGrpSpPr/>
            <p:nvPr/>
          </p:nvGrpSpPr>
          <p:grpSpPr>
            <a:xfrm>
              <a:off x="35" y="75"/>
              <a:ext cx="566" cy="378"/>
              <a:chOff x="0" y="0"/>
              <a:chExt cx="566" cy="378"/>
            </a:xfrm>
          </p:grpSpPr>
          <p:sp>
            <p:nvSpPr>
              <p:cNvPr id="4888" name="Google Shape;4888;p62"/>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89" name="Google Shape;4889;p62"/>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90" name="Google Shape;4890;p62"/>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91" name="Google Shape;4891;p62"/>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92" name="Google Shape;4892;p62"/>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93" name="Google Shape;4893;p62"/>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894" name="Google Shape;4894;p62"/>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95" name="Google Shape;4895;p62"/>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96" name="Google Shape;4896;p62"/>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97" name="Google Shape;4897;p62"/>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898" name="Google Shape;4898;p62"/>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4899" name="Google Shape;4899;p62"/>
          <p:cNvSpPr txBox="1"/>
          <p:nvPr/>
        </p:nvSpPr>
        <p:spPr>
          <a:xfrm>
            <a:off x="2387600" y="4972050"/>
            <a:ext cx="4597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4.35  </a:t>
            </a:r>
            <a:r>
              <a:rPr lang="en-US" sz="2400" b="1" i="1" u="none">
                <a:solidFill>
                  <a:srgbClr val="000000"/>
                </a:solidFill>
                <a:latin typeface="Times New Roman"/>
                <a:ea typeface="Times New Roman"/>
                <a:cs typeface="Times New Roman"/>
                <a:sym typeface="Times New Roman"/>
              </a:rPr>
              <a:t>Synchronous transmission</a:t>
            </a:r>
            <a:endParaRPr/>
          </a:p>
        </p:txBody>
      </p:sp>
      <p:pic>
        <p:nvPicPr>
          <p:cNvPr id="4900" name="Google Shape;4900;p62"/>
          <p:cNvPicPr preferRelativeResize="0"/>
          <p:nvPr/>
        </p:nvPicPr>
        <p:blipFill rotWithShape="1">
          <a:blip r:embed="rId3">
            <a:alphaModFix/>
          </a:blip>
          <a:srcRect/>
          <a:stretch/>
        </p:blipFill>
        <p:spPr>
          <a:xfrm>
            <a:off x="889000" y="2779712"/>
            <a:ext cx="7797800" cy="20208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04"/>
        <p:cNvGrpSpPr/>
        <p:nvPr/>
      </p:nvGrpSpPr>
      <p:grpSpPr>
        <a:xfrm>
          <a:off x="0" y="0"/>
          <a:ext cx="0" cy="0"/>
          <a:chOff x="0" y="0"/>
          <a:chExt cx="0" cy="0"/>
        </a:xfrm>
      </p:grpSpPr>
      <p:sp>
        <p:nvSpPr>
          <p:cNvPr id="4905" name="Google Shape;4905;p63"/>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39</a:t>
            </a:fld>
            <a:endParaRPr/>
          </a:p>
        </p:txBody>
      </p:sp>
      <p:grpSp>
        <p:nvGrpSpPr>
          <p:cNvPr id="4906" name="Google Shape;4906;p63"/>
          <p:cNvGrpSpPr/>
          <p:nvPr/>
        </p:nvGrpSpPr>
        <p:grpSpPr>
          <a:xfrm>
            <a:off x="0" y="68262"/>
            <a:ext cx="457200" cy="6715125"/>
            <a:chOff x="0" y="0"/>
            <a:chExt cx="288" cy="4230"/>
          </a:xfrm>
        </p:grpSpPr>
        <p:cxnSp>
          <p:nvCxnSpPr>
            <p:cNvPr id="4907" name="Google Shape;4907;p63"/>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08" name="Google Shape;4908;p63"/>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09" name="Google Shape;4909;p63"/>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10" name="Google Shape;4910;p63"/>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11" name="Google Shape;4911;p63"/>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12" name="Google Shape;4912;p63"/>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13" name="Google Shape;4913;p63"/>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14" name="Google Shape;4914;p63"/>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15" name="Google Shape;4915;p63"/>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16" name="Google Shape;4916;p63"/>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17" name="Google Shape;4917;p63"/>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18" name="Google Shape;4918;p63"/>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19" name="Google Shape;4919;p63"/>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20" name="Google Shape;4920;p63"/>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21" name="Google Shape;4921;p63"/>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22" name="Google Shape;4922;p63"/>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23" name="Google Shape;4923;p63"/>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24" name="Google Shape;4924;p63"/>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25" name="Google Shape;4925;p63"/>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26" name="Google Shape;4926;p63"/>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27" name="Google Shape;4927;p63"/>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28" name="Google Shape;4928;p63"/>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29" name="Google Shape;4929;p63"/>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30" name="Google Shape;4930;p63"/>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31" name="Google Shape;4931;p63"/>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32" name="Google Shape;4932;p63"/>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33" name="Google Shape;4933;p63"/>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34" name="Google Shape;4934;p63"/>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35" name="Google Shape;4935;p63"/>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36" name="Google Shape;4936;p63"/>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37" name="Google Shape;4937;p63"/>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38" name="Google Shape;4938;p63"/>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39" name="Google Shape;4939;p63"/>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40" name="Google Shape;4940;p63"/>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41" name="Google Shape;4941;p63"/>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42" name="Google Shape;4942;p63"/>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43" name="Google Shape;4943;p63"/>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44" name="Google Shape;4944;p63"/>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45" name="Google Shape;4945;p63"/>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46" name="Google Shape;4946;p63"/>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47" name="Google Shape;4947;p63"/>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48" name="Google Shape;4948;p63"/>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49" name="Google Shape;4949;p63"/>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50" name="Google Shape;4950;p63"/>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51" name="Google Shape;4951;p63"/>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52" name="Google Shape;4952;p63"/>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53" name="Google Shape;4953;p63"/>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54" name="Google Shape;4954;p63"/>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55" name="Google Shape;4955;p63"/>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56" name="Google Shape;4956;p63"/>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57" name="Google Shape;4957;p63"/>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58" name="Google Shape;4958;p63"/>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59" name="Google Shape;4959;p63"/>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60" name="Google Shape;4960;p63"/>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61" name="Google Shape;4961;p63"/>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62" name="Google Shape;4962;p63"/>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63" name="Google Shape;4963;p63"/>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64" name="Google Shape;4964;p63"/>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65" name="Google Shape;4965;p63"/>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66" name="Google Shape;4966;p63"/>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67" name="Google Shape;4967;p63"/>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68" name="Google Shape;4968;p63"/>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69" name="Google Shape;4969;p63"/>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70" name="Google Shape;4970;p63"/>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71" name="Google Shape;4971;p63"/>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72" name="Google Shape;4972;p63"/>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73" name="Google Shape;4973;p63"/>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74" name="Google Shape;4974;p63"/>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75" name="Google Shape;4975;p63"/>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76" name="Google Shape;4976;p63"/>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77" name="Google Shape;4977;p63"/>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78" name="Google Shape;4978;p63"/>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79" name="Google Shape;4979;p63"/>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80" name="Google Shape;4980;p63"/>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81" name="Google Shape;4981;p63"/>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82" name="Google Shape;4982;p63"/>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83" name="Google Shape;4983;p63"/>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84" name="Google Shape;4984;p63"/>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85" name="Google Shape;4985;p63"/>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86" name="Google Shape;4986;p63"/>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87" name="Google Shape;4987;p63"/>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88" name="Google Shape;4988;p63"/>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89" name="Google Shape;4989;p63"/>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90" name="Google Shape;4990;p63"/>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91" name="Google Shape;4991;p63"/>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992" name="Google Shape;4992;p63"/>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93" name="Google Shape;4993;p63"/>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94" name="Google Shape;4994;p63"/>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995" name="Google Shape;4995;p63"/>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996" name="Google Shape;4996;p63"/>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997" name="Google Shape;4997;p63"/>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998" name="Google Shape;4998;p63"/>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999" name="Google Shape;4999;p63"/>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5000" name="Google Shape;5000;p63"/>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001" name="Google Shape;5001;p63"/>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5002" name="Google Shape;5002;p63"/>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003" name="Google Shape;5003;p63"/>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004" name="Google Shape;5004;p63"/>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5005" name="Google Shape;5005;p63"/>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06" name="Google Shape;5006;p63"/>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07" name="Google Shape;5007;p63"/>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08" name="Google Shape;5008;p63"/>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5009" name="Google Shape;5009;p63"/>
          <p:cNvGrpSpPr/>
          <p:nvPr/>
        </p:nvGrpSpPr>
        <p:grpSpPr>
          <a:xfrm>
            <a:off x="7620000" y="228600"/>
            <a:ext cx="1066800" cy="838200"/>
            <a:chOff x="0" y="0"/>
            <a:chExt cx="672" cy="528"/>
          </a:xfrm>
        </p:grpSpPr>
        <p:sp>
          <p:nvSpPr>
            <p:cNvPr id="5010" name="Google Shape;5010;p63"/>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11" name="Google Shape;5011;p63"/>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5012" name="Google Shape;5012;p63"/>
            <p:cNvGrpSpPr/>
            <p:nvPr/>
          </p:nvGrpSpPr>
          <p:grpSpPr>
            <a:xfrm>
              <a:off x="35" y="75"/>
              <a:ext cx="566" cy="378"/>
              <a:chOff x="0" y="0"/>
              <a:chExt cx="566" cy="378"/>
            </a:xfrm>
          </p:grpSpPr>
          <p:sp>
            <p:nvSpPr>
              <p:cNvPr id="5013" name="Google Shape;5013;p63"/>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14" name="Google Shape;5014;p63"/>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15" name="Google Shape;5015;p63"/>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16" name="Google Shape;5016;p63"/>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17" name="Google Shape;5017;p63"/>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18" name="Google Shape;5018;p63"/>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5019" name="Google Shape;5019;p63"/>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20" name="Google Shape;5020;p63"/>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21" name="Google Shape;5021;p63"/>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22" name="Google Shape;5022;p63"/>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5023" name="Google Shape;5023;p63"/>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Isochronous</a:t>
            </a:r>
            <a:endParaRPr/>
          </a:p>
        </p:txBody>
      </p:sp>
      <p:sp>
        <p:nvSpPr>
          <p:cNvPr id="5024" name="Google Shape;5024;p63"/>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82587" lvl="0" indent="-342898" algn="l" rtl="0">
              <a:lnSpc>
                <a:spcPct val="100000"/>
              </a:lnSpc>
              <a:spcBef>
                <a:spcPts val="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In real-time </a:t>
            </a:r>
            <a:r>
              <a:rPr lang="en-US" sz="2800" b="0" i="0" u="none" dirty="0">
                <a:solidFill>
                  <a:srgbClr val="C00000"/>
                </a:solidFill>
                <a:latin typeface="Times New Roman"/>
                <a:ea typeface="Times New Roman"/>
                <a:cs typeface="Times New Roman"/>
                <a:sym typeface="Times New Roman"/>
              </a:rPr>
              <a:t>audio and video</a:t>
            </a:r>
            <a:r>
              <a:rPr lang="en-US" sz="2800" b="0" i="0" u="none" dirty="0">
                <a:solidFill>
                  <a:schemeClr val="dk1"/>
                </a:solidFill>
                <a:latin typeface="Times New Roman"/>
                <a:ea typeface="Times New Roman"/>
                <a:cs typeface="Times New Roman"/>
                <a:sym typeface="Times New Roman"/>
              </a:rPr>
              <a:t>, in which uneven delays between </a:t>
            </a:r>
            <a:r>
              <a:rPr lang="en-US" sz="2800" b="0" i="0" u="none" dirty="0">
                <a:solidFill>
                  <a:srgbClr val="C00000"/>
                </a:solidFill>
                <a:latin typeface="Times New Roman"/>
                <a:ea typeface="Times New Roman"/>
                <a:cs typeface="Times New Roman"/>
                <a:sym typeface="Times New Roman"/>
              </a:rPr>
              <a:t>frames are not acceptable</a:t>
            </a:r>
            <a:r>
              <a:rPr lang="en-US" sz="2800" b="0" i="0" u="none" dirty="0">
                <a:solidFill>
                  <a:schemeClr val="dk1"/>
                </a:solidFill>
                <a:latin typeface="Times New Roman"/>
                <a:ea typeface="Times New Roman"/>
                <a:cs typeface="Times New Roman"/>
                <a:sym typeface="Times New Roman"/>
              </a:rPr>
              <a:t>, synchronous transmission fails. </a:t>
            </a:r>
            <a:endParaRPr dirty="0"/>
          </a:p>
          <a:p>
            <a:pPr marL="731837" lvl="1" indent="-285749"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For example, TV images are broadcast at the rate of 30 images per second; they must be viewed at the </a:t>
            </a:r>
            <a:r>
              <a:rPr lang="en-US" sz="2800" b="0" i="0" u="none" dirty="0">
                <a:solidFill>
                  <a:srgbClr val="FF0000"/>
                </a:solidFill>
                <a:latin typeface="Times New Roman"/>
                <a:ea typeface="Times New Roman"/>
                <a:cs typeface="Times New Roman"/>
                <a:sym typeface="Times New Roman"/>
              </a:rPr>
              <a:t>same rate</a:t>
            </a:r>
            <a:r>
              <a:rPr lang="en-US" sz="2800" b="0" i="0" u="none" dirty="0">
                <a:solidFill>
                  <a:schemeClr val="dk1"/>
                </a:solidFill>
                <a:latin typeface="Times New Roman"/>
                <a:ea typeface="Times New Roman"/>
                <a:cs typeface="Times New Roman"/>
                <a:sym typeface="Times New Roman"/>
              </a:rPr>
              <a:t>. If each image is sent by using one or more frames, there should be </a:t>
            </a:r>
            <a:r>
              <a:rPr lang="en-US" sz="2800" b="0" i="0" u="none" dirty="0">
                <a:solidFill>
                  <a:srgbClr val="FF0000"/>
                </a:solidFill>
                <a:latin typeface="Times New Roman"/>
                <a:ea typeface="Times New Roman"/>
                <a:cs typeface="Times New Roman"/>
                <a:sym typeface="Times New Roman"/>
              </a:rPr>
              <a:t>no delays </a:t>
            </a:r>
            <a:r>
              <a:rPr lang="en-US" sz="2800" b="0" i="0" u="none" dirty="0">
                <a:solidFill>
                  <a:srgbClr val="7030A0"/>
                </a:solidFill>
                <a:latin typeface="Times New Roman"/>
                <a:ea typeface="Times New Roman"/>
                <a:cs typeface="Times New Roman"/>
                <a:sym typeface="Times New Roman"/>
              </a:rPr>
              <a:t>between frames</a:t>
            </a:r>
            <a:r>
              <a:rPr lang="en-US" sz="2800" b="0" i="0" u="none" dirty="0">
                <a:solidFill>
                  <a:schemeClr val="dk1"/>
                </a:solidFill>
                <a:latin typeface="Times New Roman"/>
                <a:ea typeface="Times New Roman"/>
                <a:cs typeface="Times New Roman"/>
                <a:sym typeface="Times New Roman"/>
              </a:rPr>
              <a:t>. For this type of application, </a:t>
            </a:r>
            <a:r>
              <a:rPr lang="en-US" sz="2800" b="0" i="0" u="none" dirty="0">
                <a:solidFill>
                  <a:srgbClr val="7030A0"/>
                </a:solidFill>
                <a:latin typeface="Times New Roman"/>
                <a:ea typeface="Times New Roman"/>
                <a:cs typeface="Times New Roman"/>
                <a:sym typeface="Times New Roman"/>
              </a:rPr>
              <a:t>synchronization between characters </a:t>
            </a:r>
            <a:r>
              <a:rPr lang="en-US" sz="2800" b="0" i="0" u="none" dirty="0">
                <a:solidFill>
                  <a:srgbClr val="FF0000"/>
                </a:solidFill>
                <a:latin typeface="Times New Roman"/>
                <a:ea typeface="Times New Roman"/>
                <a:cs typeface="Times New Roman"/>
                <a:sym typeface="Times New Roman"/>
              </a:rPr>
              <a:t>is not enough</a:t>
            </a:r>
            <a:r>
              <a:rPr lang="en-US" sz="2800" b="0" i="0" u="none" dirty="0">
                <a:solidFill>
                  <a:schemeClr val="dk1"/>
                </a:solidFill>
                <a:latin typeface="Times New Roman"/>
                <a:ea typeface="Times New Roman"/>
                <a:cs typeface="Times New Roman"/>
                <a:sym typeface="Times New Roman"/>
              </a:rPr>
              <a:t>; the </a:t>
            </a:r>
            <a:r>
              <a:rPr lang="en-US" sz="2800" b="1" i="1" u="none" dirty="0">
                <a:solidFill>
                  <a:srgbClr val="FF0000"/>
                </a:solidFill>
                <a:latin typeface="Times New Roman"/>
                <a:ea typeface="Times New Roman"/>
                <a:cs typeface="Times New Roman"/>
                <a:sym typeface="Times New Roman"/>
              </a:rPr>
              <a:t>entire stream </a:t>
            </a:r>
            <a:r>
              <a:rPr lang="en-US" sz="2800" b="0" i="0" u="none" dirty="0">
                <a:solidFill>
                  <a:schemeClr val="dk1"/>
                </a:solidFill>
                <a:latin typeface="Times New Roman"/>
                <a:ea typeface="Times New Roman"/>
                <a:cs typeface="Times New Roman"/>
                <a:sym typeface="Times New Roman"/>
              </a:rPr>
              <a:t>of bits </a:t>
            </a:r>
            <a:r>
              <a:rPr lang="en-US" sz="2800" b="0" i="0" u="none" dirty="0">
                <a:solidFill>
                  <a:srgbClr val="7030A0"/>
                </a:solidFill>
                <a:latin typeface="Times New Roman"/>
                <a:ea typeface="Times New Roman"/>
                <a:cs typeface="Times New Roman"/>
                <a:sym typeface="Times New Roman"/>
              </a:rPr>
              <a:t>must be synchronized. </a:t>
            </a:r>
            <a:endParaRPr dirty="0"/>
          </a:p>
          <a:p>
            <a:pPr marL="382587" lvl="0" indent="-342898" algn="l"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The isochronous transmission guarantees that the data arrive at </a:t>
            </a:r>
            <a:r>
              <a:rPr lang="en-US" sz="2800" b="0" i="0" u="none" dirty="0">
                <a:solidFill>
                  <a:srgbClr val="C00000"/>
                </a:solidFill>
                <a:latin typeface="Times New Roman"/>
                <a:ea typeface="Times New Roman"/>
                <a:cs typeface="Times New Roman"/>
                <a:sym typeface="Times New Roman"/>
              </a:rPr>
              <a:t>a fixed rate</a:t>
            </a:r>
            <a:r>
              <a:rPr lang="en-US" sz="2800" b="0" i="0" u="none" dirty="0">
                <a:solidFill>
                  <a:schemeClr val="dk1"/>
                </a:solidFill>
                <a:latin typeface="Times New Roman"/>
                <a:ea typeface="Times New Roman"/>
                <a:cs typeface="Times New Roman"/>
                <a:sym typeface="Times New Roman"/>
              </a:rPr>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8"/>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4</a:t>
            </a:fld>
            <a:endParaRPr/>
          </a:p>
        </p:txBody>
      </p:sp>
      <p:grpSp>
        <p:nvGrpSpPr>
          <p:cNvPr id="492" name="Google Shape;492;p28"/>
          <p:cNvGrpSpPr/>
          <p:nvPr/>
        </p:nvGrpSpPr>
        <p:grpSpPr>
          <a:xfrm>
            <a:off x="0" y="68262"/>
            <a:ext cx="457200" cy="6715125"/>
            <a:chOff x="0" y="0"/>
            <a:chExt cx="288" cy="4230"/>
          </a:xfrm>
        </p:grpSpPr>
        <p:cxnSp>
          <p:nvCxnSpPr>
            <p:cNvPr id="493" name="Google Shape;493;p28"/>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4" name="Google Shape;494;p28"/>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5" name="Google Shape;495;p28"/>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6" name="Google Shape;496;p28"/>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7" name="Google Shape;497;p28"/>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8" name="Google Shape;498;p28"/>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9" name="Google Shape;499;p28"/>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0" name="Google Shape;500;p28"/>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01" name="Google Shape;501;p28"/>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02" name="Google Shape;502;p28"/>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03" name="Google Shape;503;p28"/>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4" name="Google Shape;504;p28"/>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5" name="Google Shape;505;p28"/>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6" name="Google Shape;506;p28"/>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7" name="Google Shape;507;p28"/>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08" name="Google Shape;508;p28"/>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9" name="Google Shape;509;p28"/>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10" name="Google Shape;510;p28"/>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11" name="Google Shape;511;p28"/>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12" name="Google Shape;512;p28"/>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13" name="Google Shape;513;p28"/>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14" name="Google Shape;514;p28"/>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15" name="Google Shape;515;p28"/>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16" name="Google Shape;516;p28"/>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17" name="Google Shape;517;p28"/>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18" name="Google Shape;518;p28"/>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19" name="Google Shape;519;p28"/>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0" name="Google Shape;520;p28"/>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1" name="Google Shape;521;p28"/>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2" name="Google Shape;522;p28"/>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3" name="Google Shape;523;p28"/>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24" name="Google Shape;524;p28"/>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5" name="Google Shape;525;p28"/>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26" name="Google Shape;526;p28"/>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7" name="Google Shape;527;p28"/>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8" name="Google Shape;528;p28"/>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29" name="Google Shape;529;p28"/>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30" name="Google Shape;530;p28"/>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31" name="Google Shape;531;p28"/>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32" name="Google Shape;532;p28"/>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33" name="Google Shape;533;p28"/>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34" name="Google Shape;534;p28"/>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35" name="Google Shape;535;p28"/>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36" name="Google Shape;536;p28"/>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37" name="Google Shape;537;p28"/>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38" name="Google Shape;538;p28"/>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39" name="Google Shape;539;p28"/>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40" name="Google Shape;540;p28"/>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41" name="Google Shape;541;p28"/>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42" name="Google Shape;542;p28"/>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43" name="Google Shape;543;p28"/>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44" name="Google Shape;544;p28"/>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45" name="Google Shape;545;p28"/>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46" name="Google Shape;546;p28"/>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47" name="Google Shape;547;p28"/>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48" name="Google Shape;548;p28"/>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49" name="Google Shape;549;p28"/>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50" name="Google Shape;550;p28"/>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51" name="Google Shape;551;p28"/>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2" name="Google Shape;552;p28"/>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3" name="Google Shape;553;p28"/>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4" name="Google Shape;554;p28"/>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5" name="Google Shape;555;p28"/>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56" name="Google Shape;556;p28"/>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7" name="Google Shape;557;p28"/>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8" name="Google Shape;558;p28"/>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59" name="Google Shape;559;p28"/>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60" name="Google Shape;560;p28"/>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61" name="Google Shape;561;p28"/>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62" name="Google Shape;562;p28"/>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63" name="Google Shape;563;p28"/>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64" name="Google Shape;564;p28"/>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65" name="Google Shape;565;p28"/>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66" name="Google Shape;566;p28"/>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67" name="Google Shape;567;p28"/>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68" name="Google Shape;568;p28"/>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69" name="Google Shape;569;p28"/>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70" name="Google Shape;570;p28"/>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71" name="Google Shape;571;p28"/>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72" name="Google Shape;572;p28"/>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73" name="Google Shape;573;p28"/>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74" name="Google Shape;574;p28"/>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75" name="Google Shape;575;p28"/>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76" name="Google Shape;576;p28"/>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77" name="Google Shape;577;p28"/>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78" name="Google Shape;578;p28"/>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79" name="Google Shape;579;p28"/>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80" name="Google Shape;580;p28"/>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581" name="Google Shape;581;p28"/>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82" name="Google Shape;582;p28"/>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583" name="Google Shape;583;p28"/>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584" name="Google Shape;584;p28"/>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85" name="Google Shape;585;p28"/>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586" name="Google Shape;586;p28"/>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87" name="Google Shape;587;p28"/>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588" name="Google Shape;588;p28"/>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89" name="Google Shape;589;p28"/>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90" name="Google Shape;590;p28"/>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591" name="Google Shape;591;p28"/>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92" name="Google Shape;592;p28"/>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93" name="Google Shape;593;p28"/>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94" name="Google Shape;594;p28"/>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595" name="Google Shape;595;p28"/>
          <p:cNvGrpSpPr/>
          <p:nvPr/>
        </p:nvGrpSpPr>
        <p:grpSpPr>
          <a:xfrm>
            <a:off x="7620000" y="228600"/>
            <a:ext cx="1066800" cy="838200"/>
            <a:chOff x="0" y="0"/>
            <a:chExt cx="672" cy="528"/>
          </a:xfrm>
        </p:grpSpPr>
        <p:sp>
          <p:nvSpPr>
            <p:cNvPr id="596" name="Google Shape;596;p28"/>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97" name="Google Shape;597;p28"/>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598" name="Google Shape;598;p28"/>
            <p:cNvGrpSpPr/>
            <p:nvPr/>
          </p:nvGrpSpPr>
          <p:grpSpPr>
            <a:xfrm>
              <a:off x="35" y="75"/>
              <a:ext cx="566" cy="378"/>
              <a:chOff x="0" y="0"/>
              <a:chExt cx="566" cy="378"/>
            </a:xfrm>
          </p:grpSpPr>
          <p:sp>
            <p:nvSpPr>
              <p:cNvPr id="599" name="Google Shape;599;p28"/>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0" name="Google Shape;600;p28"/>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1" name="Google Shape;601;p28"/>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2" name="Google Shape;602;p28"/>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3" name="Google Shape;603;p28"/>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4" name="Google Shape;604;p28"/>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605" name="Google Shape;605;p28"/>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6" name="Google Shape;606;p28"/>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7" name="Google Shape;607;p28"/>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8" name="Google Shape;608;p28"/>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609" name="Google Shape;609;p28"/>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pic>
        <p:nvPicPr>
          <p:cNvPr id="610" name="Google Shape;610;p28"/>
          <p:cNvPicPr preferRelativeResize="0"/>
          <p:nvPr/>
        </p:nvPicPr>
        <p:blipFill rotWithShape="1">
          <a:blip r:embed="rId3">
            <a:alphaModFix/>
          </a:blip>
          <a:srcRect/>
          <a:stretch/>
        </p:blipFill>
        <p:spPr>
          <a:xfrm>
            <a:off x="274637" y="1905000"/>
            <a:ext cx="8821737" cy="39862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29"/>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5</a:t>
            </a:fld>
            <a:endParaRPr/>
          </a:p>
        </p:txBody>
      </p:sp>
      <p:grpSp>
        <p:nvGrpSpPr>
          <p:cNvPr id="616" name="Google Shape;616;p29"/>
          <p:cNvGrpSpPr/>
          <p:nvPr/>
        </p:nvGrpSpPr>
        <p:grpSpPr>
          <a:xfrm>
            <a:off x="0" y="68262"/>
            <a:ext cx="457200" cy="6715125"/>
            <a:chOff x="0" y="0"/>
            <a:chExt cx="288" cy="4230"/>
          </a:xfrm>
        </p:grpSpPr>
        <p:cxnSp>
          <p:nvCxnSpPr>
            <p:cNvPr id="617" name="Google Shape;617;p29"/>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18" name="Google Shape;618;p29"/>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19" name="Google Shape;619;p29"/>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20" name="Google Shape;620;p29"/>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21" name="Google Shape;621;p29"/>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22" name="Google Shape;622;p29"/>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23" name="Google Shape;623;p29"/>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24" name="Google Shape;624;p29"/>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25" name="Google Shape;625;p29"/>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26" name="Google Shape;626;p29"/>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27" name="Google Shape;627;p29"/>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28" name="Google Shape;628;p29"/>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29" name="Google Shape;629;p29"/>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30" name="Google Shape;630;p29"/>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31" name="Google Shape;631;p29"/>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32" name="Google Shape;632;p29"/>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33" name="Google Shape;633;p29"/>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34" name="Google Shape;634;p29"/>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35" name="Google Shape;635;p29"/>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36" name="Google Shape;636;p29"/>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37" name="Google Shape;637;p29"/>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38" name="Google Shape;638;p29"/>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39" name="Google Shape;639;p29"/>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0" name="Google Shape;640;p29"/>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41" name="Google Shape;641;p29"/>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42" name="Google Shape;642;p29"/>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43" name="Google Shape;643;p29"/>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4" name="Google Shape;644;p29"/>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5" name="Google Shape;645;p29"/>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6" name="Google Shape;646;p29"/>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7" name="Google Shape;647;p29"/>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48" name="Google Shape;648;p29"/>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9" name="Google Shape;649;p29"/>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50" name="Google Shape;650;p29"/>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51" name="Google Shape;651;p29"/>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52" name="Google Shape;652;p29"/>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53" name="Google Shape;653;p29"/>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54" name="Google Shape;654;p29"/>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55" name="Google Shape;655;p29"/>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56" name="Google Shape;656;p29"/>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57" name="Google Shape;657;p29"/>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58" name="Google Shape;658;p29"/>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59" name="Google Shape;659;p29"/>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0" name="Google Shape;660;p29"/>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1" name="Google Shape;661;p29"/>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2" name="Google Shape;662;p29"/>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63" name="Google Shape;663;p29"/>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4" name="Google Shape;664;p29"/>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65" name="Google Shape;665;p29"/>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66" name="Google Shape;666;p29"/>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67" name="Google Shape;667;p29"/>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8" name="Google Shape;668;p29"/>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9" name="Google Shape;669;p29"/>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0" name="Google Shape;670;p29"/>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71" name="Google Shape;671;p29"/>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2" name="Google Shape;672;p29"/>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73" name="Google Shape;673;p29"/>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74" name="Google Shape;674;p29"/>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75" name="Google Shape;675;p29"/>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6" name="Google Shape;676;p29"/>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7" name="Google Shape;677;p29"/>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8" name="Google Shape;678;p29"/>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9" name="Google Shape;679;p29"/>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80" name="Google Shape;680;p29"/>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81" name="Google Shape;681;p29"/>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82" name="Google Shape;682;p29"/>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83" name="Google Shape;683;p29"/>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84" name="Google Shape;684;p29"/>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85" name="Google Shape;685;p29"/>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86" name="Google Shape;686;p29"/>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87" name="Google Shape;687;p29"/>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88" name="Google Shape;688;p29"/>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89" name="Google Shape;689;p29"/>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90" name="Google Shape;690;p29"/>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91" name="Google Shape;691;p29"/>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92" name="Google Shape;692;p29"/>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93" name="Google Shape;693;p29"/>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94" name="Google Shape;694;p29"/>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95" name="Google Shape;695;p29"/>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96" name="Google Shape;696;p29"/>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97" name="Google Shape;697;p29"/>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98" name="Google Shape;698;p29"/>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99" name="Google Shape;699;p29"/>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00" name="Google Shape;700;p29"/>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01" name="Google Shape;701;p29"/>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02" name="Google Shape;702;p29"/>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03" name="Google Shape;703;p29"/>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04" name="Google Shape;704;p29"/>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705" name="Google Shape;705;p29"/>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06" name="Google Shape;706;p29"/>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707" name="Google Shape;707;p29"/>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708" name="Google Shape;708;p29"/>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09" name="Google Shape;709;p29"/>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710" name="Google Shape;710;p29"/>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11" name="Google Shape;711;p29"/>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712" name="Google Shape;712;p29"/>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13" name="Google Shape;713;p29"/>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14" name="Google Shape;714;p29"/>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715" name="Google Shape;715;p29"/>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16" name="Google Shape;716;p29"/>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17" name="Google Shape;717;p29"/>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18" name="Google Shape;718;p29"/>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719" name="Google Shape;719;p29"/>
          <p:cNvGrpSpPr/>
          <p:nvPr/>
        </p:nvGrpSpPr>
        <p:grpSpPr>
          <a:xfrm>
            <a:off x="7620000" y="228600"/>
            <a:ext cx="1066800" cy="838200"/>
            <a:chOff x="0" y="0"/>
            <a:chExt cx="672" cy="528"/>
          </a:xfrm>
        </p:grpSpPr>
        <p:sp>
          <p:nvSpPr>
            <p:cNvPr id="720" name="Google Shape;720;p29"/>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1" name="Google Shape;721;p29"/>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722" name="Google Shape;722;p29"/>
            <p:cNvGrpSpPr/>
            <p:nvPr/>
          </p:nvGrpSpPr>
          <p:grpSpPr>
            <a:xfrm>
              <a:off x="35" y="75"/>
              <a:ext cx="566" cy="378"/>
              <a:chOff x="0" y="0"/>
              <a:chExt cx="566" cy="378"/>
            </a:xfrm>
          </p:grpSpPr>
          <p:sp>
            <p:nvSpPr>
              <p:cNvPr id="723" name="Google Shape;723;p29"/>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4" name="Google Shape;724;p29"/>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5" name="Google Shape;725;p29"/>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6" name="Google Shape;726;p29"/>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7" name="Google Shape;727;p29"/>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8" name="Google Shape;728;p29"/>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729" name="Google Shape;729;p29"/>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30" name="Google Shape;730;p29"/>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31" name="Google Shape;731;p29"/>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32" name="Google Shape;732;p29"/>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733" name="Google Shape;733;p29"/>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Sampling</a:t>
            </a:r>
            <a:endParaRPr/>
          </a:p>
        </p:txBody>
      </p:sp>
      <p:sp>
        <p:nvSpPr>
          <p:cNvPr id="734" name="Google Shape;734;p29"/>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1" i="1" u="none">
                <a:solidFill>
                  <a:schemeClr val="dk1"/>
                </a:solidFill>
                <a:latin typeface="Times New Roman"/>
                <a:ea typeface="Times New Roman"/>
                <a:cs typeface="Times New Roman"/>
                <a:sym typeface="Times New Roman"/>
              </a:rPr>
              <a:t>The first step in PCM is sampling. </a:t>
            </a:r>
            <a:endParaRPr/>
          </a:p>
          <a:p>
            <a:pPr marL="731837" lvl="1" indent="-285749" algn="just" rtl="0">
              <a:lnSpc>
                <a:spcPct val="100000"/>
              </a:lnSpc>
              <a:spcBef>
                <a:spcPts val="60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It is a process of taking a </a:t>
            </a:r>
            <a:r>
              <a:rPr lang="en-US" sz="2800" b="1" i="1" u="none">
                <a:solidFill>
                  <a:srgbClr val="7030A0"/>
                </a:solidFill>
                <a:latin typeface="Times New Roman"/>
                <a:ea typeface="Times New Roman"/>
                <a:cs typeface="Times New Roman"/>
                <a:sym typeface="Times New Roman"/>
              </a:rPr>
              <a:t>sufficient number of discrete values</a:t>
            </a:r>
            <a:r>
              <a:rPr lang="en-US" sz="2800" b="0" i="0" u="none">
                <a:solidFill>
                  <a:schemeClr val="dk1"/>
                </a:solidFill>
                <a:latin typeface="Times New Roman"/>
                <a:ea typeface="Times New Roman"/>
                <a:cs typeface="Times New Roman"/>
                <a:sym typeface="Times New Roman"/>
              </a:rPr>
              <a:t> at point on a waveform that will define the </a:t>
            </a:r>
            <a:r>
              <a:rPr lang="en-US" sz="2800" b="1" i="1" u="none">
                <a:solidFill>
                  <a:srgbClr val="FF0000"/>
                </a:solidFill>
                <a:latin typeface="Times New Roman"/>
                <a:ea typeface="Times New Roman"/>
                <a:cs typeface="Times New Roman"/>
                <a:sym typeface="Times New Roman"/>
              </a:rPr>
              <a:t>shape of waveform.</a:t>
            </a:r>
            <a:endParaRPr/>
          </a:p>
          <a:p>
            <a:pPr marL="731837" lvl="1" indent="-285749" algn="just" rtl="0">
              <a:lnSpc>
                <a:spcPct val="100000"/>
              </a:lnSpc>
              <a:spcBef>
                <a:spcPts val="60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The </a:t>
            </a:r>
            <a:r>
              <a:rPr lang="en-US" sz="2800" b="1" i="1" u="none">
                <a:solidFill>
                  <a:srgbClr val="FF0000"/>
                </a:solidFill>
                <a:latin typeface="Times New Roman"/>
                <a:ea typeface="Times New Roman"/>
                <a:cs typeface="Times New Roman"/>
                <a:sym typeface="Times New Roman"/>
              </a:rPr>
              <a:t>more samples </a:t>
            </a:r>
            <a:r>
              <a:rPr lang="en-US" sz="2800" b="0" i="0" u="none">
                <a:solidFill>
                  <a:schemeClr val="dk1"/>
                </a:solidFill>
                <a:latin typeface="Times New Roman"/>
                <a:ea typeface="Times New Roman"/>
                <a:cs typeface="Times New Roman"/>
                <a:sym typeface="Times New Roman"/>
              </a:rPr>
              <a:t>you take, the </a:t>
            </a:r>
            <a:r>
              <a:rPr lang="en-US" sz="2800" b="1" i="1" u="none">
                <a:solidFill>
                  <a:srgbClr val="7030A0"/>
                </a:solidFill>
                <a:latin typeface="Times New Roman"/>
                <a:ea typeface="Times New Roman"/>
                <a:cs typeface="Times New Roman"/>
                <a:sym typeface="Times New Roman"/>
              </a:rPr>
              <a:t>more accurately </a:t>
            </a:r>
            <a:r>
              <a:rPr lang="en-US" sz="2800" b="0" i="0" u="none">
                <a:solidFill>
                  <a:schemeClr val="dk1"/>
                </a:solidFill>
                <a:latin typeface="Times New Roman"/>
                <a:ea typeface="Times New Roman"/>
                <a:cs typeface="Times New Roman"/>
                <a:sym typeface="Times New Roman"/>
              </a:rPr>
              <a:t>you will define the waveform.</a:t>
            </a:r>
            <a:endParaRPr/>
          </a:p>
          <a:p>
            <a:pPr marL="731837" lvl="1" indent="-285749" algn="just" rtl="0">
              <a:lnSpc>
                <a:spcPct val="100000"/>
              </a:lnSpc>
              <a:spcBef>
                <a:spcPts val="60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It converts analog signal into series of impulses, each representing </a:t>
            </a:r>
            <a:r>
              <a:rPr lang="en-US" sz="2800" b="1" i="1" u="none">
                <a:solidFill>
                  <a:srgbClr val="FF0000"/>
                </a:solidFill>
                <a:latin typeface="Times New Roman"/>
                <a:ea typeface="Times New Roman"/>
                <a:cs typeface="Times New Roman"/>
                <a:sym typeface="Times New Roman"/>
              </a:rPr>
              <a:t>amplitude</a:t>
            </a:r>
            <a:r>
              <a:rPr lang="en-US" sz="2800" b="0" i="0" u="none">
                <a:solidFill>
                  <a:schemeClr val="dk1"/>
                </a:solidFill>
                <a:latin typeface="Times New Roman"/>
                <a:ea typeface="Times New Roman"/>
                <a:cs typeface="Times New Roman"/>
                <a:sym typeface="Times New Roman"/>
              </a:rPr>
              <a:t> of the signal at given point.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0"/>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6</a:t>
            </a:fld>
            <a:endParaRPr/>
          </a:p>
        </p:txBody>
      </p:sp>
      <p:grpSp>
        <p:nvGrpSpPr>
          <p:cNvPr id="740" name="Google Shape;740;p30"/>
          <p:cNvGrpSpPr/>
          <p:nvPr/>
        </p:nvGrpSpPr>
        <p:grpSpPr>
          <a:xfrm>
            <a:off x="0" y="68262"/>
            <a:ext cx="457200" cy="6715125"/>
            <a:chOff x="0" y="0"/>
            <a:chExt cx="288" cy="4230"/>
          </a:xfrm>
        </p:grpSpPr>
        <p:cxnSp>
          <p:nvCxnSpPr>
            <p:cNvPr id="741" name="Google Shape;741;p30"/>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42" name="Google Shape;742;p30"/>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43" name="Google Shape;743;p30"/>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44" name="Google Shape;744;p30"/>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45" name="Google Shape;745;p30"/>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46" name="Google Shape;746;p30"/>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47" name="Google Shape;747;p30"/>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48" name="Google Shape;748;p30"/>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49" name="Google Shape;749;p30"/>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50" name="Google Shape;750;p30"/>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51" name="Google Shape;751;p30"/>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2" name="Google Shape;752;p30"/>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3" name="Google Shape;753;p30"/>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4" name="Google Shape;754;p30"/>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5" name="Google Shape;755;p30"/>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56" name="Google Shape;756;p30"/>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7" name="Google Shape;757;p30"/>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8" name="Google Shape;758;p30"/>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59" name="Google Shape;759;p30"/>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60" name="Google Shape;760;p30"/>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61" name="Google Shape;761;p30"/>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62" name="Google Shape;762;p30"/>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63" name="Google Shape;763;p30"/>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64" name="Google Shape;764;p30"/>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65" name="Google Shape;765;p30"/>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66" name="Google Shape;766;p30"/>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67" name="Google Shape;767;p30"/>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68" name="Google Shape;768;p30"/>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69" name="Google Shape;769;p30"/>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0" name="Google Shape;770;p30"/>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1" name="Google Shape;771;p30"/>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72" name="Google Shape;772;p30"/>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3" name="Google Shape;773;p30"/>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74" name="Google Shape;774;p30"/>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5" name="Google Shape;775;p30"/>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6" name="Google Shape;776;p30"/>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77" name="Google Shape;777;p30"/>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8" name="Google Shape;778;p30"/>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9" name="Google Shape;779;p30"/>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80" name="Google Shape;780;p30"/>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1" name="Google Shape;781;p30"/>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2" name="Google Shape;782;p30"/>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83" name="Google Shape;783;p30"/>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4" name="Google Shape;784;p30"/>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5" name="Google Shape;785;p30"/>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6" name="Google Shape;786;p30"/>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87" name="Google Shape;787;p30"/>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8" name="Google Shape;788;p30"/>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89" name="Google Shape;789;p30"/>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90" name="Google Shape;790;p30"/>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91" name="Google Shape;791;p30"/>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92" name="Google Shape;792;p30"/>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93" name="Google Shape;793;p30"/>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94" name="Google Shape;794;p30"/>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95" name="Google Shape;795;p30"/>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96" name="Google Shape;796;p30"/>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97" name="Google Shape;797;p30"/>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98" name="Google Shape;798;p30"/>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99" name="Google Shape;799;p30"/>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0" name="Google Shape;800;p30"/>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1" name="Google Shape;801;p30"/>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2" name="Google Shape;802;p30"/>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3" name="Google Shape;803;p30"/>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04" name="Google Shape;804;p30"/>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5" name="Google Shape;805;p30"/>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6" name="Google Shape;806;p30"/>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07" name="Google Shape;807;p30"/>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08" name="Google Shape;808;p30"/>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09" name="Google Shape;809;p30"/>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10" name="Google Shape;810;p30"/>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1" name="Google Shape;811;p30"/>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12" name="Google Shape;812;p30"/>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13" name="Google Shape;813;p30"/>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4" name="Google Shape;814;p30"/>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5" name="Google Shape;815;p30"/>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6" name="Google Shape;816;p30"/>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17" name="Google Shape;817;p30"/>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8" name="Google Shape;818;p30"/>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9" name="Google Shape;819;p30"/>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20" name="Google Shape;820;p30"/>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21" name="Google Shape;821;p30"/>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22" name="Google Shape;822;p30"/>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23" name="Google Shape;823;p30"/>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24" name="Google Shape;824;p30"/>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25" name="Google Shape;825;p30"/>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26" name="Google Shape;826;p30"/>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27" name="Google Shape;827;p30"/>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28" name="Google Shape;828;p30"/>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829" name="Google Shape;829;p30"/>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30" name="Google Shape;830;p30"/>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831" name="Google Shape;831;p30"/>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832" name="Google Shape;832;p30"/>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33" name="Google Shape;833;p30"/>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834" name="Google Shape;834;p30"/>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35" name="Google Shape;835;p30"/>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836" name="Google Shape;836;p30"/>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37" name="Google Shape;837;p30"/>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38" name="Google Shape;838;p30"/>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839" name="Google Shape;839;p30"/>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0" name="Google Shape;840;p30"/>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1" name="Google Shape;841;p30"/>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2" name="Google Shape;842;p30"/>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843" name="Google Shape;843;p30"/>
          <p:cNvGrpSpPr/>
          <p:nvPr/>
        </p:nvGrpSpPr>
        <p:grpSpPr>
          <a:xfrm>
            <a:off x="7620000" y="228600"/>
            <a:ext cx="1066800" cy="838200"/>
            <a:chOff x="0" y="0"/>
            <a:chExt cx="672" cy="528"/>
          </a:xfrm>
        </p:grpSpPr>
        <p:sp>
          <p:nvSpPr>
            <p:cNvPr id="844" name="Google Shape;844;p30"/>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5" name="Google Shape;845;p30"/>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846" name="Google Shape;846;p30"/>
            <p:cNvGrpSpPr/>
            <p:nvPr/>
          </p:nvGrpSpPr>
          <p:grpSpPr>
            <a:xfrm>
              <a:off x="35" y="75"/>
              <a:ext cx="566" cy="378"/>
              <a:chOff x="0" y="0"/>
              <a:chExt cx="566" cy="378"/>
            </a:xfrm>
          </p:grpSpPr>
          <p:sp>
            <p:nvSpPr>
              <p:cNvPr id="847" name="Google Shape;847;p30"/>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8" name="Google Shape;848;p30"/>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9" name="Google Shape;849;p30"/>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0" name="Google Shape;850;p30"/>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1" name="Google Shape;851;p30"/>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2" name="Google Shape;852;p30"/>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853" name="Google Shape;853;p30"/>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4" name="Google Shape;854;p30"/>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5" name="Google Shape;855;p30"/>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6" name="Google Shape;856;p30"/>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857" name="Google Shape;857;p30"/>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858" name="Google Shape;858;p30"/>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82587" lvl="0" indent="-342898" algn="just" rtl="0">
              <a:lnSpc>
                <a:spcPct val="100000"/>
              </a:lnSpc>
              <a:spcBef>
                <a:spcPts val="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Before we sample, we have to </a:t>
            </a:r>
            <a:r>
              <a:rPr lang="en-US" sz="2800" b="1" i="1" u="none" dirty="0">
                <a:solidFill>
                  <a:srgbClr val="FF0000"/>
                </a:solidFill>
                <a:latin typeface="Times New Roman"/>
                <a:ea typeface="Times New Roman"/>
                <a:cs typeface="Times New Roman"/>
                <a:sym typeface="Times New Roman"/>
              </a:rPr>
              <a:t>filter the signal</a:t>
            </a:r>
            <a:r>
              <a:rPr lang="en-US" sz="2800" b="0" i="0" u="none" dirty="0">
                <a:solidFill>
                  <a:schemeClr val="dk1"/>
                </a:solidFill>
                <a:latin typeface="Times New Roman"/>
                <a:ea typeface="Times New Roman"/>
                <a:cs typeface="Times New Roman"/>
                <a:sym typeface="Times New Roman"/>
              </a:rPr>
              <a:t> to limit the maximum frequency of the signal as it affects the sampling rate.</a:t>
            </a:r>
            <a:endParaRPr dirty="0"/>
          </a:p>
          <a:p>
            <a:pPr marL="382587" lvl="0" indent="-342898"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Filtering should ensure that we </a:t>
            </a:r>
            <a:r>
              <a:rPr lang="en-US" sz="2800" b="1" i="1" u="none" dirty="0">
                <a:solidFill>
                  <a:srgbClr val="FF0000"/>
                </a:solidFill>
                <a:latin typeface="Times New Roman"/>
                <a:ea typeface="Times New Roman"/>
                <a:cs typeface="Times New Roman"/>
                <a:sym typeface="Times New Roman"/>
              </a:rPr>
              <a:t>do not distort the signal</a:t>
            </a:r>
            <a:r>
              <a:rPr lang="en-US" sz="2800" b="0" i="0" u="none" dirty="0">
                <a:solidFill>
                  <a:schemeClr val="dk1"/>
                </a:solidFill>
                <a:latin typeface="Times New Roman"/>
                <a:ea typeface="Times New Roman"/>
                <a:cs typeface="Times New Roman"/>
                <a:sym typeface="Times New Roman"/>
              </a:rPr>
              <a:t>, i.e. remove high frequency components that affect the signal rate.</a:t>
            </a:r>
            <a:endParaRPr dirty="0"/>
          </a:p>
          <a:p>
            <a:pPr marL="382587" lvl="0" indent="-342898"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The analog signal is sampled every </a:t>
            </a:r>
            <a:r>
              <a:rPr lang="en-US" sz="2800" b="0" i="0" u="none" dirty="0" err="1">
                <a:solidFill>
                  <a:schemeClr val="dk1"/>
                </a:solidFill>
                <a:latin typeface="Times New Roman"/>
                <a:ea typeface="Times New Roman"/>
                <a:cs typeface="Times New Roman"/>
                <a:sym typeface="Times New Roman"/>
              </a:rPr>
              <a:t>T</a:t>
            </a:r>
            <a:r>
              <a:rPr lang="en-US" sz="2800" b="0" i="0" u="none" baseline="-25000" dirty="0" err="1">
                <a:solidFill>
                  <a:schemeClr val="dk1"/>
                </a:solidFill>
                <a:latin typeface="Times New Roman"/>
                <a:ea typeface="Times New Roman"/>
                <a:cs typeface="Times New Roman"/>
                <a:sym typeface="Times New Roman"/>
              </a:rPr>
              <a:t>s</a:t>
            </a:r>
            <a:r>
              <a:rPr lang="en-US" sz="2800" b="0" i="0" u="none" dirty="0">
                <a:solidFill>
                  <a:schemeClr val="dk1"/>
                </a:solidFill>
                <a:latin typeface="Times New Roman"/>
                <a:ea typeface="Times New Roman"/>
                <a:cs typeface="Times New Roman"/>
                <a:sym typeface="Times New Roman"/>
              </a:rPr>
              <a:t> s, where </a:t>
            </a:r>
            <a:r>
              <a:rPr lang="en-US" sz="2800" b="0" i="0" u="none" dirty="0" err="1">
                <a:solidFill>
                  <a:schemeClr val="dk1"/>
                </a:solidFill>
                <a:latin typeface="Times New Roman"/>
                <a:ea typeface="Times New Roman"/>
                <a:cs typeface="Times New Roman"/>
                <a:sym typeface="Times New Roman"/>
              </a:rPr>
              <a:t>T</a:t>
            </a:r>
            <a:r>
              <a:rPr lang="en-US" sz="2800" b="0" i="0" u="none" baseline="-25000" dirty="0" err="1">
                <a:solidFill>
                  <a:schemeClr val="dk1"/>
                </a:solidFill>
                <a:latin typeface="Times New Roman"/>
                <a:ea typeface="Times New Roman"/>
                <a:cs typeface="Times New Roman"/>
                <a:sym typeface="Times New Roman"/>
              </a:rPr>
              <a:t>s</a:t>
            </a:r>
            <a:r>
              <a:rPr lang="en-US" sz="2800" b="0" i="0" u="none" dirty="0">
                <a:solidFill>
                  <a:schemeClr val="dk1"/>
                </a:solidFill>
                <a:latin typeface="Times New Roman"/>
                <a:ea typeface="Times New Roman"/>
                <a:cs typeface="Times New Roman"/>
                <a:sym typeface="Times New Roman"/>
              </a:rPr>
              <a:t> is the </a:t>
            </a:r>
            <a:r>
              <a:rPr lang="en-US" sz="2800" b="0" i="0" u="none" dirty="0">
                <a:solidFill>
                  <a:srgbClr val="C00000"/>
                </a:solidFill>
                <a:latin typeface="Times New Roman"/>
                <a:ea typeface="Times New Roman"/>
                <a:cs typeface="Times New Roman"/>
                <a:sym typeface="Times New Roman"/>
              </a:rPr>
              <a:t>sample interval or period</a:t>
            </a:r>
            <a:r>
              <a:rPr lang="en-US" sz="2800" b="0" i="0" u="none" dirty="0">
                <a:solidFill>
                  <a:schemeClr val="dk1"/>
                </a:solidFill>
                <a:latin typeface="Times New Roman"/>
                <a:ea typeface="Times New Roman"/>
                <a:cs typeface="Times New Roman"/>
                <a:sym typeface="Times New Roman"/>
              </a:rPr>
              <a:t>. </a:t>
            </a:r>
            <a:endParaRPr dirty="0"/>
          </a:p>
          <a:p>
            <a:pPr marL="382587" lvl="0" indent="-342898"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The inverse of the sampling interval is called the </a:t>
            </a:r>
            <a:r>
              <a:rPr lang="en-US" sz="2800" b="1" i="1" u="none" dirty="0">
                <a:solidFill>
                  <a:srgbClr val="FF0000"/>
                </a:solidFill>
                <a:latin typeface="Times New Roman"/>
                <a:ea typeface="Times New Roman"/>
                <a:cs typeface="Times New Roman"/>
                <a:sym typeface="Times New Roman"/>
              </a:rPr>
              <a:t>sampling rate or sampling frequency </a:t>
            </a:r>
            <a:r>
              <a:rPr lang="en-US" sz="2800" b="0" i="0" u="none" dirty="0">
                <a:solidFill>
                  <a:schemeClr val="dk1"/>
                </a:solidFill>
                <a:latin typeface="Times New Roman"/>
                <a:ea typeface="Times New Roman"/>
                <a:cs typeface="Times New Roman"/>
                <a:sym typeface="Times New Roman"/>
              </a:rPr>
              <a:t>and denoted by f</a:t>
            </a:r>
            <a:r>
              <a:rPr lang="en-US" sz="2800" b="0" i="0" u="none" baseline="-25000" dirty="0">
                <a:solidFill>
                  <a:schemeClr val="dk1"/>
                </a:solidFill>
                <a:latin typeface="Times New Roman"/>
                <a:ea typeface="Times New Roman"/>
                <a:cs typeface="Times New Roman"/>
                <a:sym typeface="Times New Roman"/>
              </a:rPr>
              <a:t>s</a:t>
            </a:r>
            <a:r>
              <a:rPr lang="en-US" sz="2800" b="0" i="0" u="none" dirty="0">
                <a:solidFill>
                  <a:schemeClr val="dk1"/>
                </a:solidFill>
                <a:latin typeface="Times New Roman"/>
                <a:ea typeface="Times New Roman"/>
                <a:cs typeface="Times New Roman"/>
                <a:sym typeface="Times New Roman"/>
              </a:rPr>
              <a:t>, where f</a:t>
            </a:r>
            <a:r>
              <a:rPr lang="en-US" sz="2800" b="0" i="0" u="none" baseline="-25000" dirty="0">
                <a:solidFill>
                  <a:schemeClr val="dk1"/>
                </a:solidFill>
                <a:latin typeface="Times New Roman"/>
                <a:ea typeface="Times New Roman"/>
                <a:cs typeface="Times New Roman"/>
                <a:sym typeface="Times New Roman"/>
              </a:rPr>
              <a:t>s</a:t>
            </a:r>
            <a:r>
              <a:rPr lang="en-US" sz="2800" b="0" i="0" u="none" dirty="0">
                <a:solidFill>
                  <a:schemeClr val="dk1"/>
                </a:solidFill>
                <a:latin typeface="Times New Roman"/>
                <a:ea typeface="Times New Roman"/>
                <a:cs typeface="Times New Roman"/>
                <a:sym typeface="Times New Roman"/>
              </a:rPr>
              <a:t> = 1/ </a:t>
            </a:r>
            <a:r>
              <a:rPr lang="en-US" sz="2800" b="0" i="0" u="none" dirty="0" err="1">
                <a:solidFill>
                  <a:schemeClr val="dk1"/>
                </a:solidFill>
                <a:latin typeface="Times New Roman"/>
                <a:ea typeface="Times New Roman"/>
                <a:cs typeface="Times New Roman"/>
                <a:sym typeface="Times New Roman"/>
              </a:rPr>
              <a:t>T</a:t>
            </a:r>
            <a:r>
              <a:rPr lang="en-US" sz="2800" b="0" i="0" u="none" baseline="-25000" dirty="0" err="1">
                <a:solidFill>
                  <a:schemeClr val="dk1"/>
                </a:solidFill>
                <a:latin typeface="Times New Roman"/>
                <a:ea typeface="Times New Roman"/>
                <a:cs typeface="Times New Roman"/>
                <a:sym typeface="Times New Roman"/>
              </a:rPr>
              <a:t>s</a:t>
            </a:r>
            <a:r>
              <a:rPr lang="en-US" sz="2800" b="0" i="0" u="none" dirty="0">
                <a:solidFill>
                  <a:schemeClr val="dk1"/>
                </a:solidFill>
                <a:latin typeface="Times New Roman"/>
                <a:ea typeface="Times New Roman"/>
                <a:cs typeface="Times New Roman"/>
                <a:sym typeface="Times New Roman"/>
              </a:rPr>
              <a:t> .</a:t>
            </a:r>
            <a:endParaRPr dirty="0"/>
          </a:p>
          <a:p>
            <a:pPr marL="382587" lvl="0" indent="-342898" algn="just" rtl="0">
              <a:lnSpc>
                <a:spcPct val="100000"/>
              </a:lnSpc>
              <a:spcBef>
                <a:spcPts val="600"/>
              </a:spcBef>
              <a:spcAft>
                <a:spcPts val="0"/>
              </a:spcAft>
              <a:buSzPts val="2800"/>
              <a:buNone/>
            </a:pPr>
            <a:r>
              <a:rPr lang="en-US" sz="2800" b="0" i="0" u="none" dirty="0">
                <a:solidFill>
                  <a:schemeClr val="dk1"/>
                </a:solidFill>
                <a:latin typeface="Times New Roman"/>
                <a:ea typeface="Times New Roman"/>
                <a:cs typeface="Times New Roman"/>
                <a:sym typeface="Times New Roman"/>
              </a:rPr>
              <a:t> </a:t>
            </a:r>
            <a:endParaRPr dirty="0"/>
          </a:p>
          <a:p>
            <a:pPr marL="382588" lvl="0" indent="-165100" algn="l" rtl="0">
              <a:spcBef>
                <a:spcPts val="600"/>
              </a:spcBef>
              <a:spcAft>
                <a:spcPts val="0"/>
              </a:spcAft>
              <a:buSzPts val="2800"/>
              <a:buNone/>
            </a:pPr>
            <a:endParaRPr sz="28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1"/>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7</a:t>
            </a:fld>
            <a:endParaRPr/>
          </a:p>
        </p:txBody>
      </p:sp>
      <p:grpSp>
        <p:nvGrpSpPr>
          <p:cNvPr id="864" name="Google Shape;864;p31"/>
          <p:cNvGrpSpPr/>
          <p:nvPr/>
        </p:nvGrpSpPr>
        <p:grpSpPr>
          <a:xfrm>
            <a:off x="0" y="68262"/>
            <a:ext cx="457200" cy="6715125"/>
            <a:chOff x="0" y="0"/>
            <a:chExt cx="288" cy="4230"/>
          </a:xfrm>
        </p:grpSpPr>
        <p:cxnSp>
          <p:nvCxnSpPr>
            <p:cNvPr id="865" name="Google Shape;865;p31"/>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66" name="Google Shape;866;p31"/>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67" name="Google Shape;867;p31"/>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68" name="Google Shape;868;p31"/>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69" name="Google Shape;869;p31"/>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0" name="Google Shape;870;p31"/>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71" name="Google Shape;871;p31"/>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2" name="Google Shape;872;p31"/>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73" name="Google Shape;873;p31"/>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74" name="Google Shape;874;p31"/>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75" name="Google Shape;875;p31"/>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6" name="Google Shape;876;p31"/>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7" name="Google Shape;877;p31"/>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8" name="Google Shape;878;p31"/>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9" name="Google Shape;879;p31"/>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80" name="Google Shape;880;p31"/>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81" name="Google Shape;881;p31"/>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82" name="Google Shape;882;p31"/>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83" name="Google Shape;883;p31"/>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84" name="Google Shape;884;p31"/>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85" name="Google Shape;885;p31"/>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86" name="Google Shape;886;p31"/>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87" name="Google Shape;887;p31"/>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88" name="Google Shape;888;p31"/>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89" name="Google Shape;889;p31"/>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90" name="Google Shape;890;p31"/>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91" name="Google Shape;891;p31"/>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2" name="Google Shape;892;p31"/>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3" name="Google Shape;893;p31"/>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4" name="Google Shape;894;p31"/>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5" name="Google Shape;895;p31"/>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96" name="Google Shape;896;p31"/>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7" name="Google Shape;897;p31"/>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98" name="Google Shape;898;p31"/>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9" name="Google Shape;899;p31"/>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00" name="Google Shape;900;p31"/>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01" name="Google Shape;901;p31"/>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02" name="Google Shape;902;p31"/>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03" name="Google Shape;903;p31"/>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04" name="Google Shape;904;p31"/>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05" name="Google Shape;905;p31"/>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06" name="Google Shape;906;p31"/>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07" name="Google Shape;907;p31"/>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08" name="Google Shape;908;p31"/>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09" name="Google Shape;909;p31"/>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10" name="Google Shape;910;p31"/>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11" name="Google Shape;911;p31"/>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12" name="Google Shape;912;p31"/>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13" name="Google Shape;913;p31"/>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14" name="Google Shape;914;p31"/>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15" name="Google Shape;915;p31"/>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16" name="Google Shape;916;p31"/>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17" name="Google Shape;917;p31"/>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18" name="Google Shape;918;p31"/>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19" name="Google Shape;919;p31"/>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0" name="Google Shape;920;p31"/>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21" name="Google Shape;921;p31"/>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22" name="Google Shape;922;p31"/>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23" name="Google Shape;923;p31"/>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4" name="Google Shape;924;p31"/>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5" name="Google Shape;925;p31"/>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6" name="Google Shape;926;p31"/>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7" name="Google Shape;927;p31"/>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28" name="Google Shape;928;p31"/>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9" name="Google Shape;929;p31"/>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30" name="Google Shape;930;p31"/>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31" name="Google Shape;931;p31"/>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32" name="Google Shape;932;p31"/>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33" name="Google Shape;933;p31"/>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34" name="Google Shape;934;p31"/>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35" name="Google Shape;935;p31"/>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36" name="Google Shape;936;p31"/>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37" name="Google Shape;937;p31"/>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38" name="Google Shape;938;p31"/>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39" name="Google Shape;939;p31"/>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40" name="Google Shape;940;p31"/>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41" name="Google Shape;941;p31"/>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42" name="Google Shape;942;p31"/>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43" name="Google Shape;943;p31"/>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44" name="Google Shape;944;p31"/>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45" name="Google Shape;945;p31"/>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46" name="Google Shape;946;p31"/>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47" name="Google Shape;947;p31"/>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48" name="Google Shape;948;p31"/>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49" name="Google Shape;949;p31"/>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50" name="Google Shape;950;p31"/>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51" name="Google Shape;951;p31"/>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52" name="Google Shape;952;p31"/>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953" name="Google Shape;953;p31"/>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54" name="Google Shape;954;p31"/>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955" name="Google Shape;955;p31"/>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956" name="Google Shape;956;p31"/>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57" name="Google Shape;957;p31"/>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958" name="Google Shape;958;p31"/>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59" name="Google Shape;959;p31"/>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960" name="Google Shape;960;p31"/>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61" name="Google Shape;961;p31"/>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62" name="Google Shape;962;p31"/>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963" name="Google Shape;963;p31"/>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64" name="Google Shape;964;p31"/>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65" name="Google Shape;965;p31"/>
          <p:cNvSpPr txBox="1"/>
          <p:nvPr/>
        </p:nvSpPr>
        <p:spPr>
          <a:xfrm>
            <a:off x="7275512" y="901700"/>
            <a:ext cx="1473200"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66" name="Google Shape;966;p31"/>
          <p:cNvSpPr txBox="1"/>
          <p:nvPr/>
        </p:nvSpPr>
        <p:spPr>
          <a:xfrm>
            <a:off x="3124200" y="1146175"/>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967" name="Google Shape;967;p31"/>
          <p:cNvGrpSpPr/>
          <p:nvPr/>
        </p:nvGrpSpPr>
        <p:grpSpPr>
          <a:xfrm>
            <a:off x="7620000" y="228600"/>
            <a:ext cx="1066800" cy="838200"/>
            <a:chOff x="0" y="0"/>
            <a:chExt cx="672" cy="528"/>
          </a:xfrm>
        </p:grpSpPr>
        <p:sp>
          <p:nvSpPr>
            <p:cNvPr id="968" name="Google Shape;968;p31"/>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69" name="Google Shape;969;p31"/>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970" name="Google Shape;970;p31"/>
            <p:cNvGrpSpPr/>
            <p:nvPr/>
          </p:nvGrpSpPr>
          <p:grpSpPr>
            <a:xfrm>
              <a:off x="35" y="75"/>
              <a:ext cx="566" cy="378"/>
              <a:chOff x="0" y="0"/>
              <a:chExt cx="566" cy="378"/>
            </a:xfrm>
          </p:grpSpPr>
          <p:sp>
            <p:nvSpPr>
              <p:cNvPr id="971" name="Google Shape;971;p31"/>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2" name="Google Shape;972;p31"/>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3" name="Google Shape;973;p31"/>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4" name="Google Shape;974;p31"/>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5" name="Google Shape;975;p31"/>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6" name="Google Shape;976;p31"/>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977" name="Google Shape;977;p31"/>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8" name="Google Shape;978;p31"/>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9" name="Google Shape;979;p31"/>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80" name="Google Shape;980;p31"/>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981" name="Google Shape;981;p31"/>
          <p:cNvSpPr txBox="1">
            <a:spLocks noGrp="1"/>
          </p:cNvSpPr>
          <p:nvPr>
            <p:ph type="title"/>
          </p:nvPr>
        </p:nvSpPr>
        <p:spPr>
          <a:xfrm>
            <a:off x="457200" y="49212"/>
            <a:ext cx="8458200" cy="1160462"/>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982" name="Google Shape;982;p31"/>
          <p:cNvSpPr txBox="1"/>
          <p:nvPr/>
        </p:nvSpPr>
        <p:spPr>
          <a:xfrm>
            <a:off x="533400" y="1295400"/>
            <a:ext cx="8077200" cy="830262"/>
          </a:xfrm>
          <a:prstGeom prst="rect">
            <a:avLst/>
          </a:prstGeom>
          <a:noFill/>
          <a:ln>
            <a:noFill/>
          </a:ln>
        </p:spPr>
        <p:txBody>
          <a:bodyPr spcFirstLastPara="1" wrap="square" lIns="91425" tIns="45700" rIns="91425" bIns="45700" anchor="t" anchorCtr="0">
            <a:spAutoFit/>
          </a:bodyPr>
          <a:lstStyle/>
          <a:p>
            <a:pPr marL="39687" marR="0" lvl="0" indent="0" algn="l" rtl="0">
              <a:lnSpc>
                <a:spcPct val="100000"/>
              </a:lnSpc>
              <a:spcBef>
                <a:spcPts val="0"/>
              </a:spcBef>
              <a:spcAft>
                <a:spcPts val="0"/>
              </a:spcAft>
              <a:buClr>
                <a:srgbClr val="000000"/>
              </a:buClr>
              <a:buSzPts val="2400"/>
              <a:buFont typeface="Times New Roman"/>
              <a:buNone/>
            </a:pPr>
            <a:r>
              <a:rPr lang="en-US" sz="2400" b="0" i="0" u="none" dirty="0">
                <a:solidFill>
                  <a:srgbClr val="000000"/>
                </a:solidFill>
                <a:latin typeface="Times New Roman"/>
                <a:ea typeface="Times New Roman"/>
                <a:cs typeface="Times New Roman"/>
                <a:sym typeface="Times New Roman"/>
              </a:rPr>
              <a:t>There are </a:t>
            </a:r>
            <a:r>
              <a:rPr lang="en-US" sz="2400" b="0" i="0" u="none" dirty="0">
                <a:solidFill>
                  <a:srgbClr val="C00000"/>
                </a:solidFill>
                <a:latin typeface="Times New Roman"/>
                <a:ea typeface="Times New Roman"/>
                <a:cs typeface="Times New Roman"/>
                <a:sym typeface="Times New Roman"/>
              </a:rPr>
              <a:t>three sampling methods</a:t>
            </a:r>
            <a:r>
              <a:rPr lang="en-US" sz="2400" b="0" i="0" u="none" dirty="0">
                <a:solidFill>
                  <a:srgbClr val="000000"/>
                </a:solidFill>
                <a:latin typeface="Times New Roman"/>
                <a:ea typeface="Times New Roman"/>
                <a:cs typeface="Times New Roman"/>
                <a:sym typeface="Times New Roman"/>
              </a:rPr>
              <a:t>-ideal, natural, and flat-top-as shown in Figure.</a:t>
            </a:r>
            <a:endParaRPr dirty="0"/>
          </a:p>
        </p:txBody>
      </p:sp>
      <p:pic>
        <p:nvPicPr>
          <p:cNvPr id="983" name="Google Shape;983;p31"/>
          <p:cNvPicPr preferRelativeResize="0"/>
          <p:nvPr/>
        </p:nvPicPr>
        <p:blipFill rotWithShape="1">
          <a:blip r:embed="rId3">
            <a:alphaModFix/>
          </a:blip>
          <a:srcRect/>
          <a:stretch/>
        </p:blipFill>
        <p:spPr>
          <a:xfrm>
            <a:off x="538162" y="2238375"/>
            <a:ext cx="8605837" cy="436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32"/>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8</a:t>
            </a:fld>
            <a:endParaRPr/>
          </a:p>
        </p:txBody>
      </p:sp>
      <p:grpSp>
        <p:nvGrpSpPr>
          <p:cNvPr id="989" name="Google Shape;989;p32"/>
          <p:cNvGrpSpPr/>
          <p:nvPr/>
        </p:nvGrpSpPr>
        <p:grpSpPr>
          <a:xfrm>
            <a:off x="0" y="68262"/>
            <a:ext cx="457200" cy="6715125"/>
            <a:chOff x="0" y="0"/>
            <a:chExt cx="288" cy="4230"/>
          </a:xfrm>
        </p:grpSpPr>
        <p:cxnSp>
          <p:nvCxnSpPr>
            <p:cNvPr id="990" name="Google Shape;990;p32"/>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91" name="Google Shape;991;p32"/>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92" name="Google Shape;992;p32"/>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93" name="Google Shape;993;p32"/>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94" name="Google Shape;994;p32"/>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95" name="Google Shape;995;p32"/>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96" name="Google Shape;996;p32"/>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97" name="Google Shape;997;p32"/>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98" name="Google Shape;998;p32"/>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99" name="Google Shape;999;p32"/>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00" name="Google Shape;1000;p32"/>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1" name="Google Shape;1001;p32"/>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2" name="Google Shape;1002;p32"/>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3" name="Google Shape;1003;p32"/>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4" name="Google Shape;1004;p32"/>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05" name="Google Shape;1005;p32"/>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6" name="Google Shape;1006;p32"/>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7" name="Google Shape;1007;p32"/>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08" name="Google Shape;1008;p32"/>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09" name="Google Shape;1009;p32"/>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10" name="Google Shape;1010;p32"/>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11" name="Google Shape;1011;p32"/>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12" name="Google Shape;1012;p32"/>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13" name="Google Shape;1013;p32"/>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14" name="Google Shape;1014;p32"/>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15" name="Google Shape;1015;p32"/>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16" name="Google Shape;1016;p32"/>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17" name="Google Shape;1017;p32"/>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18" name="Google Shape;1018;p32"/>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19" name="Google Shape;1019;p32"/>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0" name="Google Shape;1020;p32"/>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21" name="Google Shape;1021;p32"/>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2" name="Google Shape;1022;p32"/>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23" name="Google Shape;1023;p32"/>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4" name="Google Shape;1024;p32"/>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5" name="Google Shape;1025;p32"/>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26" name="Google Shape;1026;p32"/>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7" name="Google Shape;1027;p32"/>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8" name="Google Shape;1028;p32"/>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29" name="Google Shape;1029;p32"/>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0" name="Google Shape;1030;p32"/>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1" name="Google Shape;1031;p32"/>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32" name="Google Shape;1032;p32"/>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3" name="Google Shape;1033;p32"/>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4" name="Google Shape;1034;p32"/>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5" name="Google Shape;1035;p32"/>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36" name="Google Shape;1036;p32"/>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7" name="Google Shape;1037;p32"/>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38" name="Google Shape;1038;p32"/>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39" name="Google Shape;1039;p32"/>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40" name="Google Shape;1040;p32"/>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41" name="Google Shape;1041;p32"/>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42" name="Google Shape;1042;p32"/>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43" name="Google Shape;1043;p32"/>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44" name="Google Shape;1044;p32"/>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45" name="Google Shape;1045;p32"/>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46" name="Google Shape;1046;p32"/>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47" name="Google Shape;1047;p32"/>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48" name="Google Shape;1048;p32"/>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49" name="Google Shape;1049;p32"/>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50" name="Google Shape;1050;p32"/>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51" name="Google Shape;1051;p32"/>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52" name="Google Shape;1052;p32"/>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53" name="Google Shape;1053;p32"/>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54" name="Google Shape;1054;p32"/>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55" name="Google Shape;1055;p32"/>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56" name="Google Shape;1056;p32"/>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57" name="Google Shape;1057;p32"/>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58" name="Google Shape;1058;p32"/>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59" name="Google Shape;1059;p32"/>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0" name="Google Shape;1060;p32"/>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61" name="Google Shape;1061;p32"/>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62" name="Google Shape;1062;p32"/>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3" name="Google Shape;1063;p32"/>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4" name="Google Shape;1064;p32"/>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5" name="Google Shape;1065;p32"/>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66" name="Google Shape;1066;p32"/>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7" name="Google Shape;1067;p32"/>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8" name="Google Shape;1068;p32"/>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69" name="Google Shape;1069;p32"/>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70" name="Google Shape;1070;p32"/>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71" name="Google Shape;1071;p32"/>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72" name="Google Shape;1072;p32"/>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73" name="Google Shape;1073;p32"/>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74" name="Google Shape;1074;p32"/>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75" name="Google Shape;1075;p32"/>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76" name="Google Shape;1076;p32"/>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77" name="Google Shape;1077;p32"/>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078" name="Google Shape;1078;p32"/>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79" name="Google Shape;1079;p32"/>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080" name="Google Shape;1080;p32"/>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081" name="Google Shape;1081;p32"/>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82" name="Google Shape;1082;p32"/>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083" name="Google Shape;1083;p32"/>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84" name="Google Shape;1084;p32"/>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085" name="Google Shape;1085;p32"/>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86" name="Google Shape;1086;p32"/>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87" name="Google Shape;1087;p32"/>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088" name="Google Shape;1088;p32"/>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89" name="Google Shape;1089;p32"/>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0" name="Google Shape;1090;p32"/>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1" name="Google Shape;1091;p32"/>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092" name="Google Shape;1092;p32"/>
          <p:cNvGrpSpPr/>
          <p:nvPr/>
        </p:nvGrpSpPr>
        <p:grpSpPr>
          <a:xfrm>
            <a:off x="7620000" y="228600"/>
            <a:ext cx="1066800" cy="838200"/>
            <a:chOff x="0" y="0"/>
            <a:chExt cx="672" cy="528"/>
          </a:xfrm>
        </p:grpSpPr>
        <p:sp>
          <p:nvSpPr>
            <p:cNvPr id="1093" name="Google Shape;1093;p32"/>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4" name="Google Shape;1094;p32"/>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095" name="Google Shape;1095;p32"/>
            <p:cNvGrpSpPr/>
            <p:nvPr/>
          </p:nvGrpSpPr>
          <p:grpSpPr>
            <a:xfrm>
              <a:off x="35" y="75"/>
              <a:ext cx="566" cy="378"/>
              <a:chOff x="0" y="0"/>
              <a:chExt cx="566" cy="378"/>
            </a:xfrm>
          </p:grpSpPr>
          <p:sp>
            <p:nvSpPr>
              <p:cNvPr id="1096" name="Google Shape;1096;p32"/>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7" name="Google Shape;1097;p32"/>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8" name="Google Shape;1098;p32"/>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9" name="Google Shape;1099;p32"/>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00" name="Google Shape;1100;p32"/>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01" name="Google Shape;1101;p32"/>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102" name="Google Shape;1102;p32"/>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03" name="Google Shape;1103;p32"/>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04" name="Google Shape;1104;p32"/>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05" name="Google Shape;1105;p32"/>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106" name="Google Shape;1106;p32"/>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1107" name="Google Shape;1107;p32"/>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82587" lvl="0" indent="-342898" algn="just" rtl="0">
              <a:lnSpc>
                <a:spcPct val="100000"/>
              </a:lnSpc>
              <a:spcBef>
                <a:spcPts val="0"/>
              </a:spcBef>
              <a:spcAft>
                <a:spcPts val="0"/>
              </a:spcAft>
              <a:buClr>
                <a:srgbClr val="003366"/>
              </a:buClr>
              <a:buSzPts val="2800"/>
              <a:buFont typeface="Noto Sans Symbols"/>
              <a:buChar char="❖"/>
            </a:pPr>
            <a:r>
              <a:rPr lang="en-US" sz="2800" b="1" i="0" u="none" dirty="0">
                <a:solidFill>
                  <a:schemeClr val="dk1"/>
                </a:solidFill>
                <a:latin typeface="Times New Roman"/>
                <a:ea typeface="Times New Roman"/>
                <a:cs typeface="Times New Roman"/>
                <a:sym typeface="Times New Roman"/>
              </a:rPr>
              <a:t>Ideal: </a:t>
            </a:r>
            <a:r>
              <a:rPr lang="en-US" sz="2800" b="0" i="0" u="none" dirty="0">
                <a:solidFill>
                  <a:schemeClr val="dk1"/>
                </a:solidFill>
                <a:latin typeface="Times New Roman"/>
                <a:ea typeface="Times New Roman"/>
                <a:cs typeface="Times New Roman"/>
                <a:sym typeface="Times New Roman"/>
              </a:rPr>
              <a:t>An impulse at each sampling instant. </a:t>
            </a:r>
            <a:endParaRPr dirty="0"/>
          </a:p>
          <a:p>
            <a:pPr marL="382587" lvl="0" indent="-342898" algn="just" rtl="0">
              <a:lnSpc>
                <a:spcPct val="100000"/>
              </a:lnSpc>
              <a:spcBef>
                <a:spcPts val="600"/>
              </a:spcBef>
              <a:spcAft>
                <a:spcPts val="0"/>
              </a:spcAft>
              <a:buClr>
                <a:srgbClr val="003366"/>
              </a:buClr>
              <a:buSzPts val="2800"/>
              <a:buFont typeface="Noto Sans Symbols"/>
              <a:buChar char="❖"/>
            </a:pPr>
            <a:r>
              <a:rPr lang="en-US" sz="2800" b="1" i="0" u="none" dirty="0">
                <a:solidFill>
                  <a:schemeClr val="dk1"/>
                </a:solidFill>
                <a:latin typeface="Times New Roman"/>
                <a:ea typeface="Times New Roman"/>
                <a:cs typeface="Times New Roman"/>
                <a:sym typeface="Times New Roman"/>
              </a:rPr>
              <a:t>Natural: </a:t>
            </a:r>
            <a:r>
              <a:rPr lang="en-US" sz="2800" b="0" i="0" u="none" dirty="0">
                <a:solidFill>
                  <a:schemeClr val="dk1"/>
                </a:solidFill>
                <a:latin typeface="Times New Roman"/>
                <a:ea typeface="Times New Roman"/>
                <a:cs typeface="Times New Roman"/>
                <a:sym typeface="Times New Roman"/>
              </a:rPr>
              <a:t>A pulse of </a:t>
            </a:r>
            <a:r>
              <a:rPr lang="en-US" sz="2800" b="0" i="0" u="none" dirty="0">
                <a:solidFill>
                  <a:srgbClr val="FF0000"/>
                </a:solidFill>
                <a:latin typeface="Times New Roman"/>
                <a:ea typeface="Times New Roman"/>
                <a:cs typeface="Times New Roman"/>
                <a:sym typeface="Times New Roman"/>
              </a:rPr>
              <a:t>sort width </a:t>
            </a:r>
            <a:r>
              <a:rPr lang="en-US" sz="2800" b="0" i="0" u="none" dirty="0">
                <a:solidFill>
                  <a:schemeClr val="dk1"/>
                </a:solidFill>
                <a:latin typeface="Times New Roman"/>
                <a:ea typeface="Times New Roman"/>
                <a:cs typeface="Times New Roman"/>
                <a:sym typeface="Times New Roman"/>
              </a:rPr>
              <a:t>with varying amplitude.</a:t>
            </a:r>
            <a:endParaRPr dirty="0"/>
          </a:p>
          <a:p>
            <a:pPr marL="382587" lvl="0" indent="-342898" algn="just" rtl="0">
              <a:lnSpc>
                <a:spcPct val="100000"/>
              </a:lnSpc>
              <a:spcBef>
                <a:spcPts val="600"/>
              </a:spcBef>
              <a:spcAft>
                <a:spcPts val="0"/>
              </a:spcAft>
              <a:buClr>
                <a:srgbClr val="003366"/>
              </a:buClr>
              <a:buSzPts val="2800"/>
              <a:buFont typeface="Noto Sans Symbols"/>
              <a:buChar char="❖"/>
            </a:pPr>
            <a:r>
              <a:rPr lang="en-US" sz="2800" b="1" i="0" u="none" dirty="0">
                <a:solidFill>
                  <a:schemeClr val="dk1"/>
                </a:solidFill>
                <a:latin typeface="Times New Roman"/>
                <a:ea typeface="Times New Roman"/>
                <a:cs typeface="Times New Roman"/>
                <a:sym typeface="Times New Roman"/>
              </a:rPr>
              <a:t>Flat-top: </a:t>
            </a:r>
            <a:r>
              <a:rPr lang="en-US" sz="2800" b="0" i="0" u="none" dirty="0">
                <a:solidFill>
                  <a:srgbClr val="FF0000"/>
                </a:solidFill>
                <a:latin typeface="Times New Roman"/>
                <a:ea typeface="Times New Roman"/>
                <a:cs typeface="Times New Roman"/>
                <a:sym typeface="Times New Roman"/>
              </a:rPr>
              <a:t>Sample and hold</a:t>
            </a:r>
            <a:r>
              <a:rPr lang="en-US" sz="2800" b="0" i="0" u="none" dirty="0">
                <a:solidFill>
                  <a:schemeClr val="dk1"/>
                </a:solidFill>
                <a:latin typeface="Times New Roman"/>
                <a:ea typeface="Times New Roman"/>
                <a:cs typeface="Times New Roman"/>
                <a:sym typeface="Times New Roman"/>
              </a:rPr>
              <a:t>, like natural with single amplitude value. </a:t>
            </a:r>
            <a:endParaRPr dirty="0"/>
          </a:p>
          <a:p>
            <a:pPr marL="382587" lvl="0" indent="-342898"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The </a:t>
            </a:r>
            <a:r>
              <a:rPr lang="en-US" sz="2800" b="0" i="0" u="none" dirty="0">
                <a:solidFill>
                  <a:srgbClr val="C00000"/>
                </a:solidFill>
                <a:latin typeface="Times New Roman"/>
                <a:ea typeface="Times New Roman"/>
                <a:cs typeface="Times New Roman"/>
                <a:sym typeface="Times New Roman"/>
              </a:rPr>
              <a:t>sampling process </a:t>
            </a:r>
            <a:r>
              <a:rPr lang="en-US" sz="2800" b="0" i="0" u="none" dirty="0">
                <a:solidFill>
                  <a:schemeClr val="dk1"/>
                </a:solidFill>
                <a:latin typeface="Times New Roman"/>
                <a:ea typeface="Times New Roman"/>
                <a:cs typeface="Times New Roman"/>
                <a:sym typeface="Times New Roman"/>
              </a:rPr>
              <a:t>is sometimes referred to as </a:t>
            </a:r>
            <a:r>
              <a:rPr lang="en-US" sz="2800" b="1" i="0" u="none" dirty="0">
                <a:solidFill>
                  <a:schemeClr val="dk1"/>
                </a:solidFill>
                <a:latin typeface="Times New Roman"/>
                <a:ea typeface="Times New Roman"/>
                <a:cs typeface="Times New Roman"/>
                <a:sym typeface="Times New Roman"/>
              </a:rPr>
              <a:t>pulse amplitude modulation (PAM) </a:t>
            </a:r>
            <a:r>
              <a:rPr lang="en-US" sz="2800" i="0" u="none" dirty="0">
                <a:solidFill>
                  <a:schemeClr val="dk1"/>
                </a:solidFill>
                <a:latin typeface="Times New Roman"/>
                <a:ea typeface="Times New Roman"/>
                <a:cs typeface="Times New Roman"/>
                <a:sym typeface="Times New Roman"/>
              </a:rPr>
              <a:t>a</a:t>
            </a:r>
            <a:r>
              <a:rPr lang="en-US" sz="2800" b="0" i="0" u="none" dirty="0">
                <a:solidFill>
                  <a:schemeClr val="dk1"/>
                </a:solidFill>
                <a:latin typeface="Times New Roman"/>
                <a:ea typeface="Times New Roman"/>
                <a:cs typeface="Times New Roman"/>
                <a:sym typeface="Times New Roman"/>
              </a:rPr>
              <a:t>nd the outcome is a signal with analog (non integer/ non integral) values.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9</a:t>
            </a:fld>
            <a:endParaRPr/>
          </a:p>
        </p:txBody>
      </p:sp>
      <p:grpSp>
        <p:nvGrpSpPr>
          <p:cNvPr id="1113" name="Google Shape;1113;p33"/>
          <p:cNvGrpSpPr/>
          <p:nvPr/>
        </p:nvGrpSpPr>
        <p:grpSpPr>
          <a:xfrm>
            <a:off x="0" y="68262"/>
            <a:ext cx="457200" cy="6715125"/>
            <a:chOff x="0" y="0"/>
            <a:chExt cx="288" cy="4230"/>
          </a:xfrm>
        </p:grpSpPr>
        <p:cxnSp>
          <p:nvCxnSpPr>
            <p:cNvPr id="1114" name="Google Shape;1114;p33"/>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15" name="Google Shape;1115;p33"/>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16" name="Google Shape;1116;p33"/>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17" name="Google Shape;1117;p33"/>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18" name="Google Shape;1118;p33"/>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19" name="Google Shape;1119;p33"/>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20" name="Google Shape;1120;p33"/>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21" name="Google Shape;1121;p33"/>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22" name="Google Shape;1122;p33"/>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23" name="Google Shape;1123;p33"/>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24" name="Google Shape;1124;p33"/>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25" name="Google Shape;1125;p33"/>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26" name="Google Shape;1126;p33"/>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27" name="Google Shape;1127;p33"/>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28" name="Google Shape;1128;p33"/>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29" name="Google Shape;1129;p33"/>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30" name="Google Shape;1130;p33"/>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31" name="Google Shape;1131;p33"/>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32" name="Google Shape;1132;p33"/>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33" name="Google Shape;1133;p33"/>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34" name="Google Shape;1134;p33"/>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35" name="Google Shape;1135;p33"/>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36" name="Google Shape;1136;p33"/>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37" name="Google Shape;1137;p33"/>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38" name="Google Shape;1138;p33"/>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39" name="Google Shape;1139;p33"/>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40" name="Google Shape;1140;p33"/>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1" name="Google Shape;1141;p33"/>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2" name="Google Shape;1142;p33"/>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3" name="Google Shape;1143;p33"/>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4" name="Google Shape;1144;p33"/>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45" name="Google Shape;1145;p33"/>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6" name="Google Shape;1146;p33"/>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47" name="Google Shape;1147;p33"/>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8" name="Google Shape;1148;p33"/>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9" name="Google Shape;1149;p33"/>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0" name="Google Shape;1150;p33"/>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51" name="Google Shape;1151;p33"/>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52" name="Google Shape;1152;p33"/>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53" name="Google Shape;1153;p33"/>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4" name="Google Shape;1154;p33"/>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5" name="Google Shape;1155;p33"/>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56" name="Google Shape;1156;p33"/>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7" name="Google Shape;1157;p33"/>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8" name="Google Shape;1158;p33"/>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9" name="Google Shape;1159;p33"/>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60" name="Google Shape;1160;p33"/>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61" name="Google Shape;1161;p33"/>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62" name="Google Shape;1162;p33"/>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63" name="Google Shape;1163;p33"/>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64" name="Google Shape;1164;p33"/>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65" name="Google Shape;1165;p33"/>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66" name="Google Shape;1166;p33"/>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67" name="Google Shape;1167;p33"/>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68" name="Google Shape;1168;p33"/>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69" name="Google Shape;1169;p33"/>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70" name="Google Shape;1170;p33"/>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71" name="Google Shape;1171;p33"/>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72" name="Google Shape;1172;p33"/>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3" name="Google Shape;1173;p33"/>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4" name="Google Shape;1174;p33"/>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5" name="Google Shape;1175;p33"/>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6" name="Google Shape;1176;p33"/>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77" name="Google Shape;1177;p33"/>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8" name="Google Shape;1178;p33"/>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9" name="Google Shape;1179;p33"/>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80" name="Google Shape;1180;p33"/>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81" name="Google Shape;1181;p33"/>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82" name="Google Shape;1182;p33"/>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83" name="Google Shape;1183;p33"/>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84" name="Google Shape;1184;p33"/>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85" name="Google Shape;1185;p33"/>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86" name="Google Shape;1186;p33"/>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87" name="Google Shape;1187;p33"/>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88" name="Google Shape;1188;p33"/>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89" name="Google Shape;1189;p33"/>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90" name="Google Shape;1190;p33"/>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91" name="Google Shape;1191;p33"/>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92" name="Google Shape;1192;p33"/>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93" name="Google Shape;1193;p33"/>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94" name="Google Shape;1194;p33"/>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95" name="Google Shape;1195;p33"/>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96" name="Google Shape;1196;p33"/>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97" name="Google Shape;1197;p33"/>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98" name="Google Shape;1198;p33"/>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199" name="Google Shape;1199;p33"/>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00" name="Google Shape;1200;p33"/>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01" name="Google Shape;1201;p33"/>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202" name="Google Shape;1202;p33"/>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203" name="Google Shape;1203;p33"/>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204" name="Google Shape;1204;p33"/>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205" name="Google Shape;1205;p33"/>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206" name="Google Shape;1206;p33"/>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207" name="Google Shape;1207;p33"/>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208" name="Google Shape;1208;p33"/>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209" name="Google Shape;1209;p33"/>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210" name="Google Shape;1210;p33"/>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211" name="Google Shape;1211;p33"/>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212" name="Google Shape;1212;p33"/>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13" name="Google Shape;1213;p33"/>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14" name="Google Shape;1214;p33"/>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15" name="Google Shape;1215;p33"/>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216" name="Google Shape;1216;p33"/>
          <p:cNvGrpSpPr/>
          <p:nvPr/>
        </p:nvGrpSpPr>
        <p:grpSpPr>
          <a:xfrm>
            <a:off x="7620000" y="228600"/>
            <a:ext cx="1066800" cy="838200"/>
            <a:chOff x="0" y="0"/>
            <a:chExt cx="672" cy="528"/>
          </a:xfrm>
        </p:grpSpPr>
        <p:sp>
          <p:nvSpPr>
            <p:cNvPr id="1217" name="Google Shape;1217;p33"/>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18" name="Google Shape;1218;p33"/>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219" name="Google Shape;1219;p33"/>
            <p:cNvGrpSpPr/>
            <p:nvPr/>
          </p:nvGrpSpPr>
          <p:grpSpPr>
            <a:xfrm>
              <a:off x="35" y="75"/>
              <a:ext cx="566" cy="378"/>
              <a:chOff x="0" y="0"/>
              <a:chExt cx="566" cy="378"/>
            </a:xfrm>
          </p:grpSpPr>
          <p:sp>
            <p:nvSpPr>
              <p:cNvPr id="1220" name="Google Shape;1220;p33"/>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1" name="Google Shape;1221;p33"/>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2" name="Google Shape;1222;p33"/>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3" name="Google Shape;1223;p33"/>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4" name="Google Shape;1224;p33"/>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5" name="Google Shape;1225;p33"/>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226" name="Google Shape;1226;p33"/>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7" name="Google Shape;1227;p33"/>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8" name="Google Shape;1228;p33"/>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9" name="Google Shape;1229;p33"/>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230" name="Google Shape;1230;p33"/>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1231" name="Google Shape;1231;p33"/>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1" i="1" u="none" dirty="0">
                <a:solidFill>
                  <a:srgbClr val="7030A0"/>
                </a:solidFill>
                <a:latin typeface="Times New Roman"/>
                <a:ea typeface="Times New Roman"/>
                <a:cs typeface="Times New Roman"/>
                <a:sym typeface="Times New Roman"/>
              </a:rPr>
              <a:t>Sampling Rate:  </a:t>
            </a:r>
            <a:r>
              <a:rPr lang="en-US" sz="2800" b="0" i="0" u="none" dirty="0">
                <a:solidFill>
                  <a:schemeClr val="dk1"/>
                </a:solidFill>
                <a:latin typeface="Times New Roman"/>
                <a:ea typeface="Times New Roman"/>
                <a:cs typeface="Times New Roman"/>
                <a:sym typeface="Times New Roman"/>
              </a:rPr>
              <a:t>One important consideration is the </a:t>
            </a:r>
            <a:r>
              <a:rPr lang="en-US" sz="2800" b="1" i="1" u="none" dirty="0">
                <a:solidFill>
                  <a:srgbClr val="FF0000"/>
                </a:solidFill>
                <a:latin typeface="Times New Roman"/>
                <a:ea typeface="Times New Roman"/>
                <a:cs typeface="Times New Roman"/>
                <a:sym typeface="Times New Roman"/>
              </a:rPr>
              <a:t>sampling rate or frequency</a:t>
            </a:r>
            <a:r>
              <a:rPr lang="en-US" sz="2800" b="0" i="0" u="none" dirty="0">
                <a:solidFill>
                  <a:schemeClr val="dk1"/>
                </a:solidFill>
                <a:latin typeface="Times New Roman"/>
                <a:ea typeface="Times New Roman"/>
                <a:cs typeface="Times New Roman"/>
                <a:sym typeface="Times New Roman"/>
              </a:rPr>
              <a:t>. What are the restrictions on </a:t>
            </a:r>
            <a:r>
              <a:rPr lang="en-US" sz="2800" b="1" i="1" u="none" dirty="0" err="1">
                <a:solidFill>
                  <a:srgbClr val="FF0000"/>
                </a:solidFill>
                <a:latin typeface="Times New Roman"/>
                <a:ea typeface="Times New Roman"/>
                <a:cs typeface="Times New Roman"/>
                <a:sym typeface="Times New Roman"/>
              </a:rPr>
              <a:t>T</a:t>
            </a:r>
            <a:r>
              <a:rPr lang="en-US" sz="2800" b="1" i="1" u="none" baseline="-25000" dirty="0" err="1">
                <a:solidFill>
                  <a:srgbClr val="FF0000"/>
                </a:solidFill>
                <a:latin typeface="Times New Roman"/>
                <a:ea typeface="Times New Roman"/>
                <a:cs typeface="Times New Roman"/>
                <a:sym typeface="Times New Roman"/>
              </a:rPr>
              <a:t>s</a:t>
            </a:r>
            <a:r>
              <a:rPr lang="en-US" sz="2800" b="1" i="1" u="none" dirty="0">
                <a:solidFill>
                  <a:srgbClr val="FF0000"/>
                </a:solidFill>
                <a:latin typeface="Times New Roman"/>
                <a:ea typeface="Times New Roman"/>
                <a:cs typeface="Times New Roman"/>
                <a:sym typeface="Times New Roman"/>
              </a:rPr>
              <a:t>? </a:t>
            </a:r>
            <a:endParaRPr dirty="0"/>
          </a:p>
          <a:p>
            <a:pPr marL="388937" lvl="1" indent="0" algn="just" rtl="0">
              <a:lnSpc>
                <a:spcPct val="100000"/>
              </a:lnSpc>
              <a:spcBef>
                <a:spcPts val="600"/>
              </a:spcBef>
              <a:spcAft>
                <a:spcPts val="0"/>
              </a:spcAft>
              <a:buSzPts val="2600"/>
              <a:buNone/>
            </a:pPr>
            <a:r>
              <a:rPr lang="en-US" sz="2600" b="0" i="0" u="none" dirty="0">
                <a:solidFill>
                  <a:schemeClr val="dk1"/>
                </a:solidFill>
                <a:latin typeface="Times New Roman"/>
                <a:ea typeface="Times New Roman"/>
                <a:cs typeface="Times New Roman"/>
                <a:sym typeface="Times New Roman"/>
              </a:rPr>
              <a:t>This question was elegantly answered by </a:t>
            </a:r>
            <a:r>
              <a:rPr lang="en-US" sz="2600" b="0" i="0" u="none" dirty="0">
                <a:solidFill>
                  <a:srgbClr val="C00000"/>
                </a:solidFill>
                <a:latin typeface="Times New Roman"/>
                <a:ea typeface="Times New Roman"/>
                <a:cs typeface="Times New Roman"/>
                <a:sym typeface="Times New Roman"/>
              </a:rPr>
              <a:t>Nyquist.</a:t>
            </a:r>
            <a:r>
              <a:rPr lang="en-US" sz="2600" b="0" i="0" u="none" dirty="0">
                <a:solidFill>
                  <a:schemeClr val="dk1"/>
                </a:solidFill>
                <a:latin typeface="Times New Roman"/>
                <a:ea typeface="Times New Roman"/>
                <a:cs typeface="Times New Roman"/>
                <a:sym typeface="Times New Roman"/>
              </a:rPr>
              <a:t> According to the Nyquist theorem, to reproduce the original analog signal, one necessary condition is that the sampling rate be </a:t>
            </a:r>
            <a:r>
              <a:rPr lang="en-US" sz="2600" b="1" i="1" u="none" dirty="0">
                <a:solidFill>
                  <a:srgbClr val="FF0000"/>
                </a:solidFill>
                <a:latin typeface="Times New Roman"/>
                <a:ea typeface="Times New Roman"/>
                <a:cs typeface="Times New Roman"/>
                <a:sym typeface="Times New Roman"/>
              </a:rPr>
              <a:t>at least twice </a:t>
            </a:r>
            <a:r>
              <a:rPr lang="en-US" sz="2600" b="1" i="1" u="none" dirty="0">
                <a:solidFill>
                  <a:srgbClr val="7030A0"/>
                </a:solidFill>
                <a:latin typeface="Times New Roman"/>
                <a:ea typeface="Times New Roman"/>
                <a:cs typeface="Times New Roman"/>
                <a:sym typeface="Times New Roman"/>
              </a:rPr>
              <a:t>the highest frequency in the original signal.</a:t>
            </a:r>
            <a:endParaRPr dirty="0"/>
          </a:p>
          <a:p>
            <a:pPr marL="382588" lvl="0" indent="-177800" algn="l" rtl="0">
              <a:spcBef>
                <a:spcPts val="600"/>
              </a:spcBef>
              <a:spcAft>
                <a:spcPts val="0"/>
              </a:spcAft>
              <a:buSzPts val="2600"/>
              <a:buNone/>
            </a:pPr>
            <a:endParaRPr sz="2600" b="1" i="1" u="none" dirty="0">
              <a:solidFill>
                <a:srgbClr val="7030A0"/>
              </a:solidFill>
              <a:latin typeface="Times New Roman"/>
              <a:ea typeface="Times New Roman"/>
              <a:cs typeface="Times New Roman"/>
              <a:sym typeface="Times New Roman"/>
            </a:endParaRPr>
          </a:p>
        </p:txBody>
      </p:sp>
      <p:cxnSp>
        <p:nvCxnSpPr>
          <p:cNvPr id="1232" name="Google Shape;1232;p33"/>
          <p:cNvCxnSpPr/>
          <p:nvPr/>
        </p:nvCxnSpPr>
        <p:spPr>
          <a:xfrm>
            <a:off x="760412" y="5043487"/>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1233" name="Google Shape;1233;p33"/>
          <p:cNvCxnSpPr/>
          <p:nvPr/>
        </p:nvCxnSpPr>
        <p:spPr>
          <a:xfrm>
            <a:off x="762000" y="6705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1234" name="Google Shape;1234;p33"/>
          <p:cNvSpPr txBox="1"/>
          <p:nvPr/>
        </p:nvSpPr>
        <p:spPr>
          <a:xfrm>
            <a:off x="798512" y="5135562"/>
            <a:ext cx="8077200" cy="14779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Times New Roman"/>
              <a:buNone/>
            </a:pPr>
            <a:r>
              <a:rPr lang="en-US" sz="3000" b="1" i="0" u="none" dirty="0">
                <a:solidFill>
                  <a:srgbClr val="000000"/>
                </a:solidFill>
                <a:latin typeface="Times New Roman"/>
                <a:ea typeface="Times New Roman"/>
                <a:cs typeface="Times New Roman"/>
                <a:sym typeface="Times New Roman"/>
              </a:rPr>
              <a:t>According to the Nyquist theorem, the sampling rate must be </a:t>
            </a:r>
            <a:r>
              <a:rPr lang="en-US" sz="3000" b="1" i="0" u="none" dirty="0">
                <a:solidFill>
                  <a:srgbClr val="C00000"/>
                </a:solidFill>
                <a:latin typeface="Times New Roman"/>
                <a:ea typeface="Times New Roman"/>
                <a:cs typeface="Times New Roman"/>
                <a:sym typeface="Times New Roman"/>
              </a:rPr>
              <a:t>at least 2 times </a:t>
            </a:r>
            <a:r>
              <a:rPr lang="en-US" sz="3000" b="1" i="0" u="none" dirty="0">
                <a:solidFill>
                  <a:srgbClr val="000000"/>
                </a:solidFill>
                <a:latin typeface="Times New Roman"/>
                <a:ea typeface="Times New Roman"/>
                <a:cs typeface="Times New Roman"/>
                <a:sym typeface="Times New Roman"/>
              </a:rPr>
              <a:t>the </a:t>
            </a:r>
            <a:r>
              <a:rPr lang="en-US" sz="3000" b="1" i="0" u="none" dirty="0">
                <a:solidFill>
                  <a:srgbClr val="C00000"/>
                </a:solidFill>
                <a:latin typeface="Times New Roman"/>
                <a:ea typeface="Times New Roman"/>
                <a:cs typeface="Times New Roman"/>
                <a:sym typeface="Times New Roman"/>
              </a:rPr>
              <a:t>highest frequency </a:t>
            </a:r>
            <a:r>
              <a:rPr lang="en-US" sz="3000" b="1" i="0" u="none" dirty="0">
                <a:solidFill>
                  <a:srgbClr val="000000"/>
                </a:solidFill>
                <a:latin typeface="Times New Roman"/>
                <a:ea typeface="Times New Roman"/>
                <a:cs typeface="Times New Roman"/>
                <a:sym typeface="Times New Roman"/>
              </a:rPr>
              <a:t>contained in the signal.</a:t>
            </a:r>
            <a:endParaRPr dirty="0"/>
          </a:p>
        </p:txBody>
      </p:sp>
    </p:spTree>
  </p:cSld>
  <p:clrMapOvr>
    <a:masterClrMapping/>
  </p:clrMapOvr>
</p:sld>
</file>

<file path=ppt/theme/theme1.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ABABAB"/>
      </a:accent1>
      <a:accent2>
        <a:srgbClr val="333399"/>
      </a:accent2>
      <a:accent3>
        <a:srgbClr val="FFFFFF"/>
      </a:accent3>
      <a:accent4>
        <a:srgbClr val="000000"/>
      </a:accent4>
      <a:accent5>
        <a:srgbClr val="D2D2D2"/>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aight Edge">
  <a:themeElements>
    <a:clrScheme name="">
      <a:dk1>
        <a:srgbClr val="000000"/>
      </a:dk1>
      <a:lt1>
        <a:srgbClr val="FFFFFF"/>
      </a:lt1>
      <a:dk2>
        <a:srgbClr val="000000"/>
      </a:dk2>
      <a:lt2>
        <a:srgbClr val="C7C48F"/>
      </a:lt2>
      <a:accent1>
        <a:srgbClr val="ABABAB"/>
      </a:accent1>
      <a:accent2>
        <a:srgbClr val="333399"/>
      </a:accent2>
      <a:accent3>
        <a:srgbClr val="FFFFFF"/>
      </a:accent3>
      <a:accent4>
        <a:srgbClr val="000000"/>
      </a:accent4>
      <a:accent5>
        <a:srgbClr val="D2D2D2"/>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2318</Words>
  <Application>Microsoft Office PowerPoint</Application>
  <PresentationFormat>On-screen Show (4:3)</PresentationFormat>
  <Paragraphs>280</Paragraphs>
  <Slides>39</Slides>
  <Notes>39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Arial</vt:lpstr>
      <vt:lpstr>Noto Sans Symbols</vt:lpstr>
      <vt:lpstr>Times New Roman</vt:lpstr>
      <vt:lpstr>Title &amp; Subtitle</vt:lpstr>
      <vt:lpstr>Straight Edge</vt:lpstr>
      <vt:lpstr>CHAPTER - 4</vt:lpstr>
      <vt:lpstr>4.2 Analog-to-digital conversion</vt:lpstr>
      <vt:lpstr>Pulse Code Modulation (PCM)</vt:lpstr>
      <vt:lpstr>Cont.</vt:lpstr>
      <vt:lpstr>Sampling</vt:lpstr>
      <vt:lpstr>Cont.</vt:lpstr>
      <vt:lpstr>Cont.</vt:lpstr>
      <vt:lpstr>Cont.</vt:lpstr>
      <vt:lpstr>Cont.</vt:lpstr>
      <vt:lpstr>Cont.</vt:lpstr>
      <vt:lpstr>Cont.</vt:lpstr>
      <vt:lpstr>Quantization</vt:lpstr>
      <vt:lpstr>Cont.</vt:lpstr>
      <vt:lpstr>Cont.</vt:lpstr>
      <vt:lpstr>Cont.</vt:lpstr>
      <vt:lpstr>Cont.</vt:lpstr>
      <vt:lpstr>Cont.</vt:lpstr>
      <vt:lpstr>Cont.</vt:lpstr>
      <vt:lpstr>Cont.</vt:lpstr>
      <vt:lpstr>Cont.</vt:lpstr>
      <vt:lpstr>Real life Application of  Analog-to-Digital conversion</vt:lpstr>
      <vt:lpstr>4. 3   Transmission Modes</vt:lpstr>
      <vt:lpstr>Parallel Transmission</vt:lpstr>
      <vt:lpstr>Cont.</vt:lpstr>
      <vt:lpstr>Cont.</vt:lpstr>
      <vt:lpstr> Examples </vt:lpstr>
      <vt:lpstr>Cont.</vt:lpstr>
      <vt:lpstr>Serial Transmission</vt:lpstr>
      <vt:lpstr>Cont.</vt:lpstr>
      <vt:lpstr>Cont.</vt:lpstr>
      <vt:lpstr> Examples </vt:lpstr>
      <vt:lpstr>Cont.</vt:lpstr>
      <vt:lpstr>Cont.</vt:lpstr>
      <vt:lpstr>Asynchronous Transmission</vt:lpstr>
      <vt:lpstr>Cont.</vt:lpstr>
      <vt:lpstr>Cont.</vt:lpstr>
      <vt:lpstr>Synchronous Transmission</vt:lpstr>
      <vt:lpstr>Cont.</vt:lpstr>
      <vt:lpstr>Isochronous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- 4</dc:title>
  <cp:lastModifiedBy>Habiba Akter</cp:lastModifiedBy>
  <cp:revision>12</cp:revision>
  <dcterms:modified xsi:type="dcterms:W3CDTF">2023-12-09T17:16:00Z</dcterms:modified>
</cp:coreProperties>
</file>