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4630400" cy="8229600"/>
  <p:notesSz cx="8229600" cy="14630400"/>
  <p:embeddedFontLst>
    <p:embeddedFont>
      <p:font typeface="IBM Plex Sans Medium"/>
      <p:regular r:id="rId22"/>
    </p:embeddedFont>
    <p:embeddedFont>
      <p:font typeface="IBM Plex Sans Medium"/>
      <p:regular r:id="rId23"/>
    </p:embeddedFont>
    <p:embeddedFont>
      <p:font typeface="IBM Plex Sans Medium"/>
      <p:regular r:id="rId24"/>
    </p:embeddedFont>
    <p:embeddedFont>
      <p:font typeface="IBM Plex Sans Medium"/>
      <p:regular r:id="rId25"/>
    </p:embeddedFont>
    <p:embeddedFont>
      <p:font typeface="Roboto"/>
      <p:regular r:id="rId26"/>
    </p:embeddedFont>
    <p:embeddedFont>
      <p:font typeface="Roboto"/>
      <p:regular r:id="rId27"/>
    </p:embeddedFont>
    <p:embeddedFont>
      <p:font typeface="Roboto"/>
      <p:regular r:id="rId28"/>
    </p:embeddedFont>
    <p:embeddedFont>
      <p:font typeface="Roboto"/>
      <p:regular r:id="rId2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openxmlformats.org/officeDocument/2006/relationships/font" Target="fonts/font1.fntdata"/><Relationship Id="rId23" Type="http://schemas.openxmlformats.org/officeDocument/2006/relationships/font" Target="fonts/font2.fntdata"/><Relationship Id="rId24" Type="http://schemas.openxmlformats.org/officeDocument/2006/relationships/font" Target="fonts/font3.fntdata"/><Relationship Id="rId25" Type="http://schemas.openxmlformats.org/officeDocument/2006/relationships/font" Target="fonts/font4.fntdata"/><Relationship Id="rId26" Type="http://schemas.openxmlformats.org/officeDocument/2006/relationships/font" Target="fonts/font5.fntdata"/><Relationship Id="rId27" Type="http://schemas.openxmlformats.org/officeDocument/2006/relationships/font" Target="fonts/font6.fntdata"/><Relationship Id="rId28" Type="http://schemas.openxmlformats.org/officeDocument/2006/relationships/font" Target="fonts/font7.fntdata"/><Relationship Id="rId2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mailto:admin@juice-sh.op" TargetMode="External"/><Relationship Id="rId2" Type="http://schemas.openxmlformats.org/officeDocument/2006/relationships/hyperlink" Target="mailto:bender@juice-sh.op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hyperlink" Target="http://www.zip" TargetMode="External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hyperlink" Target="mailto:test@test.test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0987"/>
            <a:ext cx="101160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                   OWASP Juice Shop Security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79928"/>
            <a:ext cx="111996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               Assessment Findings Presentation</a:t>
            </a:r>
            <a:endParaRPr lang="en-US" sz="44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6914" y="3328868"/>
            <a:ext cx="3056453" cy="36696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5685" y="562689"/>
            <a:ext cx="4145994" cy="332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High Severity (★★★) Challenges</a:t>
            </a:r>
            <a:endParaRPr lang="en-US" sz="2050" dirty="0"/>
          </a:p>
        </p:txBody>
      </p:sp>
      <p:sp>
        <p:nvSpPr>
          <p:cNvPr id="3" name="Text 1"/>
          <p:cNvSpPr/>
          <p:nvPr/>
        </p:nvSpPr>
        <p:spPr>
          <a:xfrm>
            <a:off x="715685" y="1160740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Examples: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715685" y="1575911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Login Bender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>
            <a:off x="715685" y="1888093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Login Jim</a:t>
            </a:r>
            <a:endParaRPr lang="en-US" sz="1000" dirty="0"/>
          </a:p>
        </p:txBody>
      </p:sp>
      <p:sp>
        <p:nvSpPr>
          <p:cNvPr id="6" name="Text 4"/>
          <p:cNvSpPr/>
          <p:nvPr/>
        </p:nvSpPr>
        <p:spPr>
          <a:xfrm>
            <a:off x="715685" y="2200275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Reset Jim Password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715685" y="2512457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Forged Review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715685" y="2824639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Manipulate Basket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715685" y="3136821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Forged Feedback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715685" y="3449003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File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715685" y="3761184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Type</a:t>
            </a:r>
            <a:endParaRPr lang="en-US" sz="1000" dirty="0"/>
          </a:p>
        </p:txBody>
      </p:sp>
      <p:sp>
        <p:nvSpPr>
          <p:cNvPr id="12" name="Text 10"/>
          <p:cNvSpPr/>
          <p:nvPr/>
        </p:nvSpPr>
        <p:spPr>
          <a:xfrm>
            <a:off x="715685" y="4073366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Pay Back Time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715685" y="4385548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CAPTCHA Bypass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15685" y="4697730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Admin Registration</a:t>
            </a:r>
            <a:endParaRPr lang="en-US" sz="1000" dirty="0"/>
          </a:p>
        </p:txBody>
      </p:sp>
      <p:sp>
        <p:nvSpPr>
          <p:cNvPr id="15" name="Text 13"/>
          <p:cNvSpPr/>
          <p:nvPr/>
        </p:nvSpPr>
        <p:spPr>
          <a:xfrm>
            <a:off x="715685" y="5009912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Deluxe Fraud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715685" y="5322094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Bjoern's Favourite Pet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715685" y="5737265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715685" y="6152436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Significant flaws that may lead to data manipulation, account takeover, or security control evasion.</a:t>
            </a:r>
            <a:endParaRPr lang="en-US" sz="1000" dirty="0"/>
          </a:p>
        </p:txBody>
      </p:sp>
      <p:sp>
        <p:nvSpPr>
          <p:cNvPr id="19" name="Text 17"/>
          <p:cNvSpPr/>
          <p:nvPr/>
        </p:nvSpPr>
        <p:spPr>
          <a:xfrm>
            <a:off x="715685" y="6464618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Forged actions (feedback, reviews) can affect business integrity.</a:t>
            </a:r>
            <a:endParaRPr lang="en-US" sz="1000" dirty="0"/>
          </a:p>
        </p:txBody>
      </p:sp>
      <p:sp>
        <p:nvSpPr>
          <p:cNvPr id="20" name="Text 18"/>
          <p:cNvSpPr/>
          <p:nvPr/>
        </p:nvSpPr>
        <p:spPr>
          <a:xfrm>
            <a:off x="715685" y="6776799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Upload and CAPTCHA bypasses open paths for malware, automation, or privilege escalation.</a:t>
            </a:r>
            <a:endParaRPr lang="en-US" sz="1000" dirty="0"/>
          </a:p>
        </p:txBody>
      </p:sp>
      <p:sp>
        <p:nvSpPr>
          <p:cNvPr id="21" name="Text 19"/>
          <p:cNvSpPr/>
          <p:nvPr/>
        </p:nvSpPr>
        <p:spPr>
          <a:xfrm>
            <a:off x="715685" y="7088981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Reused login flows or password resets can allow attackers to compromise specific users.</a:t>
            </a:r>
            <a:endParaRPr lang="en-US" sz="1000" dirty="0"/>
          </a:p>
        </p:txBody>
      </p:sp>
      <p:sp>
        <p:nvSpPr>
          <p:cNvPr id="22" name="Text 20"/>
          <p:cNvSpPr/>
          <p:nvPr/>
        </p:nvSpPr>
        <p:spPr>
          <a:xfrm>
            <a:off x="715685" y="7401163"/>
            <a:ext cx="13199031" cy="265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0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Fraud challenges highlight real-world abuse potential (e.g., loyalty program exploitation).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97838"/>
            <a:ext cx="4703326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Critical Severity (★★★★+) Challenges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793790" y="1456849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Examples:</a:t>
            </a:r>
            <a:endParaRPr lang="en-US" sz="1300" dirty="0"/>
          </a:p>
        </p:txBody>
      </p:sp>
      <p:sp>
        <p:nvSpPr>
          <p:cNvPr id="4" name="Text 2"/>
          <p:cNvSpPr/>
          <p:nvPr/>
        </p:nvSpPr>
        <p:spPr>
          <a:xfrm>
            <a:off x="793790" y="1920359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Reset Bender Password (5★ - No SQLi or Forgot Flow)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793790" y="2252067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Email Leak (5★)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793790" y="2583775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SSRF Vulnerability (6★)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793790" y="2915483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Log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793790" y="3247192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Poison Null Byte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793790" y="3578900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Allowlist Bypass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793790" y="3910608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GDPR Data Theft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793790" y="4242316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Forgotten Developer Backup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793790" y="4574024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Database Schema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793790" y="5037534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</a:t>
            </a:r>
            <a:endParaRPr lang="en-US" sz="1300" dirty="0"/>
          </a:p>
        </p:txBody>
      </p:sp>
      <p:sp>
        <p:nvSpPr>
          <p:cNvPr id="14" name="Text 12"/>
          <p:cNvSpPr/>
          <p:nvPr/>
        </p:nvSpPr>
        <p:spPr>
          <a:xfrm>
            <a:off x="793790" y="5501045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Critical risks with potential for full system compromise or data exfiltration.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793790" y="5832753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SSRF can access internal services or metadata APIs in cloud environments.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793790" y="6164461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Resetting passwords through unintended flows may bypass all authentication.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793790" y="6496169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Developer backups and schema leaks often contain sensitive configurations or credentials.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793790" y="6827877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GDPR Data Theft risks financial and reputational damage due to compliance failures.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793790" y="7159585"/>
            <a:ext cx="13042821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Null Byte and allowlist bypasses often break core security boundaries.</a:t>
            </a:r>
            <a:endParaRPr lang="en-U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670" y="619720"/>
            <a:ext cx="13053060" cy="59872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8670" y="6945035"/>
            <a:ext cx="9178171" cy="704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groups the challenges by star rating</a:t>
            </a:r>
            <a:endParaRPr lang="en-US" sz="4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111" y="481965"/>
            <a:ext cx="13622179" cy="149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50"/>
              </a:lnSpc>
              <a:buNone/>
            </a:pPr>
            <a:endParaRPr lang="en-US" sz="7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11" y="736878"/>
            <a:ext cx="8284488" cy="70948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41747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Recommendations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16623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1-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Authentication: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28040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Enforce MFA, strong password policies, and rate-limiting.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984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2-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 Validation: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5165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Sanitize user inputs to prevent XSS/SQLi.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13456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3-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Controls: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7526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role-based access control (RBAC).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3706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4-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Logging &amp; Monitoring: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887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 unusual activities (e.g., multiple failed logins).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60677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5-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Secure APIs: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72248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Validate requests, use anti-CSRF tokens.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8712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Conclusion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66604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OWASP Juice Shop assessment reveals a broad spectrum of vulnerabilities ranging from low to critical severity. While some issues present minor risks, several critical and high-severity challenges pose significant threats to the security, privacy, and integrity of your application and data.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0990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Addressing these vulnerabilities is essential to safeguard against potential data breaches, unauthorized access, and compliance violations. Prioritizing remediation efforts on critical and high-severity issues will dramatically improve your security posture and reduce the risk of exploitation.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5376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implementing the recommended fixes and adopting strong security practices, your organization can enhance trust with users, ensure regulatory compliance, and build a resilient, secure application environment. We are ready to support you throughout this process to help achieve these goals efficiently and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3452"/>
            <a:ext cx="6810851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Prepared for: DEPI  grad project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697242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Team: </a:t>
            </a:r>
            <a:endParaRPr lang="en-US" sz="3550" dirty="0"/>
          </a:p>
        </p:txBody>
      </p:sp>
      <p:sp>
        <p:nvSpPr>
          <p:cNvPr id="4" name="Text 2"/>
          <p:cNvSpPr/>
          <p:nvPr/>
        </p:nvSpPr>
        <p:spPr>
          <a:xfrm>
            <a:off x="793790" y="360437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Habiba hosam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36983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Sohila mohamed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13528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 Mohamed Ayman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90" y="5900738"/>
            <a:ext cx="340947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Mohamed AbdelBasit</a:t>
            </a:r>
            <a:endParaRPr lang="en-US" sz="2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6172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1. Introduction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793790" y="2549962"/>
            <a:ext cx="503789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Overview of OWASP Juice Shop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3154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deliberately insecure web application designed for security training &amp; testing.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75761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Contains a wide range of vulnerabilities (OWASP Top 10, API flaws, business logic bugs).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1998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for penetration testing, CTFs, and security awareness.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02875"/>
            <a:ext cx="467010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Objective of This Assessment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6683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security weaknesses in authentication, authorization, data exposure, and business logic.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110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Demonstrate real-world attack scenarios.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439" y="515183"/>
            <a:ext cx="4213741" cy="4681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Findings &amp; Exploits 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655439" y="1170622"/>
            <a:ext cx="5389959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A. Authentication &amp; Authorization Issues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55439" y="1802725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Admin Account Compromise Finding: Default admin credentials (</a:t>
            </a:r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admin@juice-sh.op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:admin123) were guessable.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655439" y="2312908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Full control over the application, user data access, and privilege escalation.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655439" y="2823091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Exploit: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55439" y="3333274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Logged in as admin and accessed sensitive functionalities.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655439" y="3843457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Weak Password Reset Mechanism Finding: Password reset for Jim &amp; Bender could be abused without SQLi.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655439" y="4353639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Account takeover via insecure reset logic.</a:t>
            </a:r>
            <a:endParaRPr lang="en-US" sz="1450" dirty="0"/>
          </a:p>
        </p:txBody>
      </p:sp>
      <p:sp>
        <p:nvSpPr>
          <p:cNvPr id="10" name="Text 8"/>
          <p:cNvSpPr/>
          <p:nvPr/>
        </p:nvSpPr>
        <p:spPr>
          <a:xfrm>
            <a:off x="655439" y="4863822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Exploit: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655439" y="5374005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Used Forgot Password feature with manipulated parameters.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655439" y="5884188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CSRF (Cross-Site Request Forgery) Finding: Actions (e.g., password change, reviews) lacked anti-CSRF tokens.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655439" y="6394371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Attackers could force users to perform unintended actions.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655439" y="6904553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350"/>
              </a:lnSpc>
              <a:buSzPct val="100000"/>
              <a:buFont typeface="+mj-lt"/>
              <a:buAutoNum type="arabicPeriod" startAt="1"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Enumeration Finding: Different error messages for valid/invalid users during login.</a:t>
            </a:r>
            <a:endParaRPr lang="en-US" sz="1450" dirty="0"/>
          </a:p>
        </p:txBody>
      </p:sp>
      <p:sp>
        <p:nvSpPr>
          <p:cNvPr id="15" name="Text 13"/>
          <p:cNvSpPr/>
          <p:nvPr/>
        </p:nvSpPr>
        <p:spPr>
          <a:xfrm>
            <a:off x="655439" y="7414736"/>
            <a:ext cx="13319522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Attackers could identify registered emails (e.g., </a:t>
            </a:r>
            <a:pPr algn="l" indent="0" marL="0">
              <a:lnSpc>
                <a:spcPts val="2350"/>
              </a:lnSpc>
              <a:buNone/>
            </a:pPr>
            <a:r>
              <a:rPr lang="en-US" sz="14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bender@juice-sh.op</a:t>
            </a:r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2589"/>
            <a:ext cx="457890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B. Injection &amp; Data Exposure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5915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DOM-Based XSS Finding: Unsanitized user input in search fields led to JavaScript execution.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2095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Session hijacking, defacement, malware delivery.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276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SQL Injection (SQLi) Bypass Finding: Login bypass via ' OR 1=1 -- payload.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456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Unauthorized access to any account.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0637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Leakage (Confidential Documents &amp; Email Leaks) Finding: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81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Exposed /ftp directory with sensitive files (e.g., acquisitions.md).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998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Developer backup file (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www.zip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 leaked source code.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178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Source code analysis → More vulnerabilities discovered.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5359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SSRF (Server-Side Request Forgery) Finding: Manipulated requests to fetch internal server data.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71539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Internal network reconnaissance, AWS metadata access.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12589"/>
            <a:ext cx="377987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C. Business Logic Flaws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15915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Deluxe Fraud Finding: Modified API requests to upgrade account to "Deluxe" for free.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2095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Exploit: Changed POST request parameter ("isDeluxe": true).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8276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Basket Manipulation Finding: Negative quantities or pricing manipulation in cart.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4566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Free purchases, revenue loss.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06372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Repetitive Registration Finding: Multiple accounts with the same email (e.g., </a:t>
            </a:r>
            <a:pPr algn="l" indent="0" marL="0">
              <a:lnSpc>
                <a:spcPts val="2850"/>
              </a:lnSpc>
              <a:buNone/>
            </a:pPr>
            <a:r>
              <a:rPr lang="en-US" sz="1750" u="sng" dirty="0">
                <a:solidFill>
                  <a:srgbClr val="FFBC8F"/>
                </a:solidFill>
                <a:latin typeface="Roboto" pitchFamily="34" charset="0"/>
                <a:ea typeface="Roboto" pitchFamily="34" charset="-122"/>
                <a:cs typeface="Robot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test@test.test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).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681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Spam, abuse of promotions.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2998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GDPR Violations Finding: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9178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Access to user feedback without consent.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53593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Forgotten /administration panel exposed PII.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71539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Legal repercussions under GDPR.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6683"/>
            <a:ext cx="509230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D. Miscellaneous Vulnerabilities</a:t>
            </a:r>
            <a:endParaRPr lang="en-US" sz="2650" dirty="0"/>
          </a:p>
        </p:txBody>
      </p:sp>
      <p:sp>
        <p:nvSpPr>
          <p:cNvPr id="3" name="Text 1"/>
          <p:cNvSpPr/>
          <p:nvPr/>
        </p:nvSpPr>
        <p:spPr>
          <a:xfrm>
            <a:off x="793790" y="29156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CAPTCHA Bypass Exploit: Reused CAPTCHA tokens or disabled JavaScript.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3578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File Upload Bypass Finding: Uploaded malicious files via Poison Null Byte (shell.php%00.jpg).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7585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 Remote code execution (RCE).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939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 Misconfigurations Deprecated APIs (/encryptionkeys).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119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Exposed access.log → Leaked user IPs &amp; activities.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300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Font typeface="+mj-lt"/>
              <a:buAutoNum type="arabicPeriod" startAt="1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Easter Egg &amp; Bjoern's Pet Finding: Hidden features (e.g., /#/score-board) exposed internal scoring.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07588"/>
            <a:ext cx="3232190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Risk Impact</a:t>
            </a:r>
            <a:endParaRPr lang="en-US" sz="2500" dirty="0"/>
          </a:p>
        </p:txBody>
      </p:sp>
      <p:sp>
        <p:nvSpPr>
          <p:cNvPr id="3" name="Text 1"/>
          <p:cNvSpPr/>
          <p:nvPr/>
        </p:nvSpPr>
        <p:spPr>
          <a:xfrm>
            <a:off x="793790" y="1326952"/>
            <a:ext cx="4316492" cy="403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Low Severity (★) Challenges</a:t>
            </a:r>
            <a:endParaRPr lang="en-US" sz="2500" dirty="0"/>
          </a:p>
        </p:txBody>
      </p:sp>
      <p:sp>
        <p:nvSpPr>
          <p:cNvPr id="4" name="Text 2"/>
          <p:cNvSpPr/>
          <p:nvPr/>
        </p:nvSpPr>
        <p:spPr>
          <a:xfrm>
            <a:off x="793790" y="2054066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Examples: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93790" y="2641282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Dom XSS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93790" y="3061454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Find the Hidden Score Board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93790" y="3481626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Error Handling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93790" y="3901797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Repetitive Registration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93790" y="4321969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Exposure (Confidential Document)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93790" y="4909185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93790" y="5496401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issues represent minor security flaws or informational exposures.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93790" y="5916573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May assist attackers in reconnaissance but rarely cause direct damage.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793790" y="6336744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Dom XSS might expose small interactions, but with limited impact.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793790" y="6756916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Error messages or hidden content might help map the app but not compromise it directly.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793790" y="7177088"/>
            <a:ext cx="13042821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GDPR or document exposure at this level typically signals mild misconfigurations.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2361" y="623173"/>
            <a:ext cx="5135166" cy="3961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Medium Severity (★★) Challenges</a:t>
            </a:r>
            <a:endParaRPr lang="en-US" sz="2450" dirty="0"/>
          </a:p>
        </p:txBody>
      </p:sp>
      <p:sp>
        <p:nvSpPr>
          <p:cNvPr id="3" name="Text 1"/>
          <p:cNvSpPr/>
          <p:nvPr/>
        </p:nvSpPr>
        <p:spPr>
          <a:xfrm>
            <a:off x="792361" y="1336238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Examples: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792361" y="1831419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Login Admin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792361" y="2203728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Admin Section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792361" y="2576036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Five Star Feedback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792361" y="2948345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View Basket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792361" y="3320653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Password Strength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92361" y="3692962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Deprecated Interface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792361" y="4065270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Empty User Registration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792361" y="4437578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Meta Geo Stalking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792361" y="4809887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Security Policy (Misc)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792361" y="5305068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50" b="1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Impact: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92361" y="5800249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Moderate vulnerabilities that may enable limited misuse or exposure.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792361" y="6172557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Broken access controls in admin or feedback sections may allow role confusion or privilege misuse.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792361" y="6544866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Weak password enforcement increases account takeover risks.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792361" y="6917174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Deprecated features and missing security policies can indicate poor maintenance.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792361" y="7289483"/>
            <a:ext cx="13045678" cy="316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Location-based exposure (geo stalking) or empty form validation weaknesses can support targeted attacks or bypasses.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2025-05-16T14:49:52Z</dcterms:created>
  <dcterms:modified xsi:type="dcterms:W3CDTF">2025-05-16T14:49:52Z</dcterms:modified>
</cp:coreProperties>
</file>