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4630400" cy="8229600"/>
  <p:notesSz cx="8229600" cy="14630400"/>
  <p:embeddedFontLst>
    <p:embeddedFont>
      <p:font typeface="Unbounded"/>
      <p:regular r:id="rId22"/>
    </p:embeddedFont>
    <p:embeddedFont>
      <p:font typeface="Unbounded"/>
      <p:regular r:id="rId23"/>
    </p:embeddedFont>
    <p:embeddedFont>
      <p:font typeface="Open Sans"/>
      <p:regular r:id="rId24"/>
    </p:embeddedFont>
    <p:embeddedFont>
      <p:font typeface="Open Sans"/>
      <p:regular r:id="rId25"/>
    </p:embeddedFont>
    <p:embeddedFont>
      <p:font typeface="Open Sans"/>
      <p:regular r:id="rId26"/>
    </p:embeddedFont>
    <p:embeddedFont>
      <p:font typeface="Open Sans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openxmlformats.org/officeDocument/2006/relationships/font" Target="fonts/font1.fntdata"/><Relationship Id="rId23" Type="http://schemas.openxmlformats.org/officeDocument/2006/relationships/font" Target="fonts/font2.fntdata"/><Relationship Id="rId24" Type="http://schemas.openxmlformats.org/officeDocument/2006/relationships/font" Target="fonts/font3.fntdata"/><Relationship Id="rId25" Type="http://schemas.openxmlformats.org/officeDocument/2006/relationships/font" Target="fonts/font4.fntdata"/><Relationship Id="rId26" Type="http://schemas.openxmlformats.org/officeDocument/2006/relationships/font" Target="fonts/font5.fntdata"/><Relationship Id="rId2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mailto:admin@juice-sh.op" TargetMode="External"/><Relationship Id="rId2" Type="http://schemas.openxmlformats.org/officeDocument/2006/relationships/hyperlink" Target="mailto:bender@juice-sh.op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zip" TargetMode="Externa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mailto:test@test.test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089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OWASP Juice Shop Security Assessment Findings Presentation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096" y="3282077"/>
            <a:ext cx="2432090" cy="29184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556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1886"/>
            <a:ext cx="55453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High Severity (★★★) Challenges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5598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Examples: DOM XSS, Admin Login, CSRF, Email Leak, Deluxe Fraud, SSRF, Poison Null Byte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7789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are serious security flaws that can lead to significant compromise of application and user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8299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DOM XSS and CSRF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allow attackers to run malicious scripts or perform actions on behalf of authenticated users, potentially stealing credentials or changing sensitive data.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880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Admin login weaknesses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could let attackers gain privileged access.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302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Email leaks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can lead to phishing or social engineering attacks.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724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SSRF (Server-Side Request Forgery)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can enable attackers to access internal systems not normally exposed.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146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Poison Null Byte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attacks can bypass input validation and security controls.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4436"/>
            <a:ext cx="63324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Critical Severity (★★★★) Challenges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962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Examples: SQL Injection (Reset Bender), Database Schema, Access Log, Admin Registration, GDPR Data Theft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8044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Critical vulnerabilities that can cause complete system compromise or severe data loss.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55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 Injection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allows attackers to manipulate the database, potentially exposing or modifying all stored data.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77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Flaws in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 schema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and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logs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can leak sensitive information or hinder audit processes.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699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Poor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admin registration controls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risk unauthorized creation of privileged accounts.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121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GDPR Data Theft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breaches expose personal data, leading to regulatory fines and loss of customer trust.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9369" y="556022"/>
            <a:ext cx="9276993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OWASP Juice Shop Challenges Severity Distribution</a:t>
            </a:r>
            <a:endParaRPr lang="en-US" sz="2250" dirty="0"/>
          </a:p>
        </p:txBody>
      </p:sp>
      <p:sp>
        <p:nvSpPr>
          <p:cNvPr id="3" name="Shape 1"/>
          <p:cNvSpPr/>
          <p:nvPr/>
        </p:nvSpPr>
        <p:spPr>
          <a:xfrm>
            <a:off x="669369" y="1297067"/>
            <a:ext cx="13291661" cy="6376511"/>
          </a:xfrm>
          <a:prstGeom prst="roundRect">
            <a:avLst>
              <a:gd name="adj" fmla="val 12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6989" y="1304687"/>
            <a:ext cx="13276421" cy="5504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68204" y="1426964"/>
            <a:ext cx="293286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Severity Level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191119" y="1426964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Stars (Difficulty)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7510224" y="1426964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# of Challenges Solved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10829330" y="1426964"/>
            <a:ext cx="293286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 Challenges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676989" y="1855113"/>
            <a:ext cx="13276421" cy="11621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68204" y="1977390"/>
            <a:ext cx="293286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 (★)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4191119" y="1977390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★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7510224" y="1977390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0829330" y="1977390"/>
            <a:ext cx="2932867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View Basket, Error Handling, GDPR Request, Easter Egg, Security Policy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676989" y="3017282"/>
            <a:ext cx="13276421" cy="11621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868204" y="3139559"/>
            <a:ext cx="293286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Medium (★★)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191119" y="3139559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★★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7510224" y="3139559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10829330" y="3139559"/>
            <a:ext cx="2932867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Login Bender, Forgot Password, Repetitive Registration, CAPTCHA Bypass, Upload Type</a:t>
            </a:r>
            <a:endParaRPr lang="en-US" sz="1500" dirty="0"/>
          </a:p>
        </p:txBody>
      </p:sp>
      <p:sp>
        <p:nvSpPr>
          <p:cNvPr id="19" name="Shape 17"/>
          <p:cNvSpPr/>
          <p:nvPr/>
        </p:nvSpPr>
        <p:spPr>
          <a:xfrm>
            <a:off x="676989" y="4179451"/>
            <a:ext cx="13276421" cy="11621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868204" y="4301728"/>
            <a:ext cx="293286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(★★★)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4191119" y="4301728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★★★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7510224" y="4301728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10829330" y="4301728"/>
            <a:ext cx="2932867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DOM XSS, Admin Login, CSRF, Email Leak, Deluxe Fraud, SSRF, Poison Null Byte</a:t>
            </a:r>
            <a:endParaRPr lang="en-US" sz="1500" dirty="0"/>
          </a:p>
        </p:txBody>
      </p:sp>
      <p:sp>
        <p:nvSpPr>
          <p:cNvPr id="24" name="Shape 22"/>
          <p:cNvSpPr/>
          <p:nvPr/>
        </p:nvSpPr>
        <p:spPr>
          <a:xfrm>
            <a:off x="676989" y="5341620"/>
            <a:ext cx="13276421" cy="11621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868204" y="5463897"/>
            <a:ext cx="293286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Critical (★★★★)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4191119" y="5463897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★★★★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7510224" y="5463897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10829330" y="5463897"/>
            <a:ext cx="2932867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SQLi (Reset Bender), Database Schema, Access Log, Admin Registration, GDPR Data Theft</a:t>
            </a:r>
            <a:endParaRPr lang="en-US" sz="1500" dirty="0"/>
          </a:p>
        </p:txBody>
      </p:sp>
      <p:sp>
        <p:nvSpPr>
          <p:cNvPr id="29" name="Shape 27"/>
          <p:cNvSpPr/>
          <p:nvPr/>
        </p:nvSpPr>
        <p:spPr>
          <a:xfrm>
            <a:off x="676989" y="6503789"/>
            <a:ext cx="13276421" cy="11621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868204" y="6626066"/>
            <a:ext cx="293286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Critical+ (★★★★★)</a:t>
            </a:r>
            <a:endParaRPr lang="en-US" sz="1500" dirty="0"/>
          </a:p>
        </p:txBody>
      </p:sp>
      <p:sp>
        <p:nvSpPr>
          <p:cNvPr id="31" name="Text 29"/>
          <p:cNvSpPr/>
          <p:nvPr/>
        </p:nvSpPr>
        <p:spPr>
          <a:xfrm>
            <a:off x="4191119" y="6626066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★★★★★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7510224" y="6626066"/>
            <a:ext cx="292905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10829330" y="6626066"/>
            <a:ext cx="2932867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MC SafeSearch Bypass, Payback Time, Bjoern’s Pet, Deprecated Interface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5410" y="335637"/>
            <a:ext cx="3373160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Graph of our findings :</a:t>
            </a:r>
            <a:endParaRPr lang="en-US" sz="19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10" y="882610"/>
            <a:ext cx="6349008" cy="63490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25410" y="7368302"/>
            <a:ext cx="13779579" cy="194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endParaRPr lang="en-US" sz="950" dirty="0"/>
          </a:p>
        </p:txBody>
      </p:sp>
      <p:sp>
        <p:nvSpPr>
          <p:cNvPr id="5" name="Text 2"/>
          <p:cNvSpPr/>
          <p:nvPr/>
        </p:nvSpPr>
        <p:spPr>
          <a:xfrm>
            <a:off x="425410" y="7699415"/>
            <a:ext cx="13779579" cy="194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1747"/>
            <a:ext cx="541365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Recommendations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6623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1- 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Authentication: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2804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Enforce MFA, strong password policies, and rate-limiting.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984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2- 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 Validation: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165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Sanitize user inputs to prevent XSS/SQLi.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345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3- 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Controls: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526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role-based access control (RBAC).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3706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4- 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Logging &amp; Monitoring: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887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unusual activities (e.g., multiple failed logins).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6067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5- 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 APIs: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72248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Validate requests, use anti-CSRF tokens.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712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Conclusion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66604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OWASP Juice Shop assessment reveals a broad spectrum of vulnerabilities ranging from low to critical severity. While some issues present minor risks, several critical and high-severity challenges pose significant threats to the security, privacy, and integrity of your application and data.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0990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Addressing these vulnerabilities is essential to safeguard against potential data breaches, unauthorized access, and compliance violations. Prioritizing remediation efforts on critical and high-severity issues will dramatically improve your security posture and reduce the risk of exploitation.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5376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implementing the recommended fixes and adopting strong security practices, your organization can enhance trust with users, ensure regulatory compliance, and build a resilient, secure application environment. We are ready to support you throughout this process to help achieve these goals efficiently and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1629" y="513278"/>
            <a:ext cx="7438787" cy="931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Prepared for: DEPI  grad project </a:t>
            </a:r>
            <a:pPr algn="l" indent="0" marL="0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
</a:t>
            </a:r>
            <a:endParaRPr lang="en-US" sz="29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0885" y="1816656"/>
            <a:ext cx="2368629" cy="21762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51629" y="4272082"/>
            <a:ext cx="3723680" cy="931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
</a:t>
            </a:r>
            <a:pPr algn="l" indent="0" marL="0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Team: </a:t>
            </a:r>
            <a:endParaRPr lang="en-US" sz="2900" dirty="0"/>
          </a:p>
        </p:txBody>
      </p:sp>
      <p:sp>
        <p:nvSpPr>
          <p:cNvPr id="5" name="Text 2"/>
          <p:cNvSpPr/>
          <p:nvPr/>
        </p:nvSpPr>
        <p:spPr>
          <a:xfrm>
            <a:off x="651629" y="5482352"/>
            <a:ext cx="2792730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Habiba hosam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51629" y="6110645"/>
            <a:ext cx="2930009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Sohila mohamed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651629" y="6738938"/>
            <a:ext cx="3172063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Mohamed Ayman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651629" y="7367230"/>
            <a:ext cx="3803094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Mohamed AbdelBasit</a:t>
            </a:r>
            <a:endParaRPr lang="en-US" sz="2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6172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1. Introduction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549962"/>
            <a:ext cx="665904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Overview of OWASP Juice Shop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3154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deliberately insecure web application designed for security training &amp; testing.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576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Contains a wide range of vulnerabilities (OWASP Top 10, API flaws, business logic bugs).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998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for penetration testing, CTFs, and security awareness.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02875"/>
            <a:ext cx="633686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Objective of This Assessment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6683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security weaknesses in authentication, authorization, data exposure, and business logic.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10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Demonstrate real-world attack scenarios.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439" y="515183"/>
            <a:ext cx="5480209" cy="4681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Findings &amp; Exploits 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655439" y="1170622"/>
            <a:ext cx="7162800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A. Authentication &amp; Authorization Issues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55439" y="1802725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Admin Account Compromise Finding: Default admin credentials (</a:t>
            </a:r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admin@juice-sh.op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:admin123) were guessable.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655439" y="2312908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Full control over the application, user data access, and privilege escalation.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655439" y="2823091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Exploit: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55439" y="3333274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Logged in as admin and accessed sensitive functionalities.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655439" y="3843457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Weak Password Reset Mechanism Finding: Password reset for Jim &amp; Bender could be abused without SQLi.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655439" y="4353639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Account takeover via insecure reset logic.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55439" y="4863822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Exploit: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655439" y="5374005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Forgot Password feature with manipulated parameters.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655439" y="5884188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CSRF (Cross-Site Request Forgery) Finding: Actions (e.g., password change, reviews) lacked anti-CSRF tokens.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655439" y="6394371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Attackers could force users to perform unintended actions.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55439" y="6904553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Enumeration Finding: Different error messages for valid/invalid users during login.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655439" y="7414736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Attackers could identify registered emails (e.g., </a:t>
            </a:r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bender@juice-sh.op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2589"/>
            <a:ext cx="597800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B. Injection &amp; Data Exposure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5915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DOM-Based XSS Finding: Unsanitized user input in search fields led to JavaScript execution.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2095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Session hijacking, defacement, malware delivery.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276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 Injection (SQLi) Bypass Finding: Login bypass via ' OR 1=1 -- payload.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456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Unauthorized access to any account.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0637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Leakage (Confidential Documents &amp; Email Leaks) Finding: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81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Exposed /ftp directory with sensitive files (e.g., acquisitions.md).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998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Developer backup file (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www.zip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 leaked source code.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178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Source code analysis → More vulnerabilities discovered.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5359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SSRF (Server-Side Request Forgery) Finding: Manipulated requests to fetch internal server data.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71539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Internal network reconnaissance, AWS metadata access.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2589"/>
            <a:ext cx="506610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C. Business Logic Flaws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5915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Deluxe Fraud Finding: Modified API requests to upgrade account to "Deluxe" for free.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2095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Exploit: Changed POST request parameter ("isDeluxe": true).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276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Basket Manipulation Finding: Negative quantities or pricing manipulation in cart.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456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Free purchases, revenue loss.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0637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Repetitive Registration Finding: Multiple accounts with the same email (e.g.,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test@test.test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81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Spam, abuse of promotions.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998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GDPR Violations Finding: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178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to user feedback without consent.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5359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Forgotten /administration panel exposed PII.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71539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Legal repercussions under GDPR.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6683"/>
            <a:ext cx="672262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D. Miscellaneous Vulnerabilities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9156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CAPTCHA Bypass Exploit: Reused CAPTCHA tokens or disabled JavaScript.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578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File Upload Bypass Finding: Uploaded malicious files via Poison Null Byte (shell.php%00.jpg).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758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 Remote code execution (RCE).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93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Security Misconfigurations Deprecated APIs (/encryptionkeys).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119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Exposed access.log → Leaked user IPs &amp; activities.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300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Easter Egg &amp; Bjoern’s Pet Finding: Hidden features (e.g., /#/score-board) exposed internal scoring.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0621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Risk Impact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758321"/>
            <a:ext cx="4916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Low Severity (★) 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528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Examples: View Basket, Error Handling, GDPR Request, Easter Egg, Security Policy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086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issues generally represent minor weaknesses or informational exposures.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759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May lead to slight usability issues or small privacy concerns.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181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Potentially helpful for attackers in reconnaissance but unlikely to cause direct harm.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603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GDPR request handling weaknesses could cause minor compliance risks if personal data is mishandled.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4084"/>
            <a:ext cx="58975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Medium Severity (★★) Challenges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30020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Examples: Login Bender, Forgot Password, Repetitive Registration, CAPTCHA Bypass, Upload Type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200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Impact: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vulnerabilities pose moderate risks that could allow unauthorized access or abuse.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25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Login weaknesses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or repetitive registrations can enable account enumeration or brute force attacks.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739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CAPTCHA bypass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and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upload type flaws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could allow bots or malicious files to enter the system, increasing the chance of further exploitation or denial of service.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724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Forgotten password weaknesses risk account takeover.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2025-05-16T04:40:27Z</dcterms:created>
  <dcterms:modified xsi:type="dcterms:W3CDTF">2025-05-16T04:40:27Z</dcterms:modified>
</cp:coreProperties>
</file>