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7" r:id="rId4"/>
  </p:sldMasterIdLst>
  <p:notesMasterIdLst>
    <p:notesMasterId r:id="rId26"/>
  </p:notesMasterIdLst>
  <p:sldIdLst>
    <p:sldId id="1864" r:id="rId5"/>
    <p:sldId id="1846" r:id="rId6"/>
    <p:sldId id="1845" r:id="rId7"/>
    <p:sldId id="1848" r:id="rId8"/>
    <p:sldId id="1849" r:id="rId9"/>
    <p:sldId id="1866" r:id="rId10"/>
    <p:sldId id="1865" r:id="rId11"/>
    <p:sldId id="1868" r:id="rId12"/>
    <p:sldId id="1852" r:id="rId13"/>
    <p:sldId id="1858" r:id="rId14"/>
    <p:sldId id="1869" r:id="rId15"/>
    <p:sldId id="1870" r:id="rId16"/>
    <p:sldId id="1871" r:id="rId17"/>
    <p:sldId id="1872" r:id="rId18"/>
    <p:sldId id="1873" r:id="rId19"/>
    <p:sldId id="1874" r:id="rId20"/>
    <p:sldId id="1875" r:id="rId21"/>
    <p:sldId id="1876" r:id="rId22"/>
    <p:sldId id="1877" r:id="rId23"/>
    <p:sldId id="1878" r:id="rId24"/>
    <p:sldId id="1859" r:id="rId2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4724" autoAdjust="0"/>
  </p:normalViewPr>
  <p:slideViewPr>
    <p:cSldViewPr snapToGrid="0">
      <p:cViewPr varScale="1">
        <p:scale>
          <a:sx n="80" d="100"/>
          <a:sy n="80" d="100"/>
        </p:scale>
        <p:origin x="888" y="62"/>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hyperlink" Target="https://www.bing.com/search?q=Elaine+May"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hyperlink" Target="https://www.bing.com/search?q=Elaine+May" TargetMode="Externa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37DF2B-DECF-44A7-8971-07475E2BCFC3}" type="doc">
      <dgm:prSet loTypeId="urn:microsoft.com/office/officeart/2018/2/layout/IconLabelList#2" loCatId="other" qsTypeId="urn:microsoft.com/office/officeart/2005/8/quickstyle/simple1" qsCatId="simple" csTypeId="urn:microsoft.com/office/officeart/2005/8/colors/accent5_2" csCatId="accent5" phldr="1"/>
      <dgm:spPr/>
      <dgm:t>
        <a:bodyPr/>
        <a:lstStyle/>
        <a:p>
          <a:endParaRPr lang="en-US"/>
        </a:p>
      </dgm:t>
    </dgm:pt>
    <dgm:pt modelId="{C8710C11-6766-4B48-9562-4B0C7B3F28D6}">
      <dgm:prSet phldrT="[Text]" custT="1"/>
      <dgm:spPr/>
      <dgm:t>
        <a:bodyPr/>
        <a:lstStyle/>
        <a:p>
          <a:pPr>
            <a:lnSpc>
              <a:spcPct val="100000"/>
            </a:lnSpc>
          </a:pPr>
          <a:endParaRPr lang="en-US" sz="140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endParaRPr>
        </a:p>
      </dgm:t>
    </dgm:pt>
    <dgm:pt modelId="{CEEC8625-83FA-4202-826E-84C1185A8E32}" type="sibTrans" cxnId="{E28F4DE8-1F7F-4CC4-B4F7-5167A5B9E0BA}">
      <dgm:prSet/>
      <dgm:spPr/>
      <dgm:t>
        <a:bodyPr/>
        <a:lstStyle/>
        <a:p>
          <a:endParaRPr lang="en-US">
            <a:solidFill>
              <a:schemeClr val="bg1"/>
            </a:solidFill>
          </a:endParaRPr>
        </a:p>
      </dgm:t>
    </dgm:pt>
    <dgm:pt modelId="{6F9BADAF-DEBF-4CC2-B392-F7E0CD538B78}" type="parTrans" cxnId="{E28F4DE8-1F7F-4CC4-B4F7-5167A5B9E0BA}">
      <dgm:prSet/>
      <dgm:spPr/>
      <dgm:t>
        <a:bodyPr/>
        <a:lstStyle/>
        <a:p>
          <a:endParaRPr lang="en-US">
            <a:solidFill>
              <a:schemeClr val="bg1"/>
            </a:solidFill>
          </a:endParaRPr>
        </a:p>
      </dgm:t>
    </dgm:pt>
    <dgm:pt modelId="{8865AC6C-44E0-4174-AB02-044A78D94DE3}">
      <dgm:prSet phldrT="[Text]" custT="1"/>
      <dgm:spPr/>
      <dgm:t>
        <a:bodyPr/>
        <a:lstStyle/>
        <a:p>
          <a:pPr>
            <a:lnSpc>
              <a:spcPct val="100000"/>
            </a:lnSpc>
          </a:pPr>
          <a:r>
            <a:rPr lang="en-US" altLang="en-US" sz="1400" b="0">
              <a:solidFill>
                <a:schemeClr val="bg1"/>
              </a:solidFill>
              <a:latin typeface="+mn-lt"/>
            </a:rPr>
            <a:t>Detects the presence of gases (like smoke)</a:t>
          </a:r>
          <a:endParaRPr lang="en-US" sz="1400" b="0" dirty="0">
            <a:solidFill>
              <a:schemeClr val="bg1"/>
            </a:solidFill>
            <a:latin typeface="+mn-lt"/>
          </a:endParaRPr>
        </a:p>
      </dgm:t>
    </dgm:pt>
    <dgm:pt modelId="{258DC239-2C60-44C0-830B-87DE5EB56A01}" type="sibTrans" cxnId="{E5875C5E-8817-4707-AA33-E7DDCAC19481}">
      <dgm:prSet/>
      <dgm:spPr/>
      <dgm:t>
        <a:bodyPr/>
        <a:lstStyle/>
        <a:p>
          <a:endParaRPr lang="en-US">
            <a:solidFill>
              <a:schemeClr val="bg1"/>
            </a:solidFill>
          </a:endParaRPr>
        </a:p>
      </dgm:t>
    </dgm:pt>
    <dgm:pt modelId="{3FF598BD-2671-4ECB-AD79-D0E600EEC84F}" type="parTrans" cxnId="{E5875C5E-8817-4707-AA33-E7DDCAC19481}">
      <dgm:prSet/>
      <dgm:spPr/>
      <dgm:t>
        <a:bodyPr/>
        <a:lstStyle/>
        <a:p>
          <a:endParaRPr lang="en-US">
            <a:solidFill>
              <a:schemeClr val="bg1"/>
            </a:solidFill>
          </a:endParaRPr>
        </a:p>
      </dgm:t>
    </dgm:pt>
    <dgm:pt modelId="{8EE3C8DC-7BA8-479C-A581-E9DA099939F2}">
      <dgm:prSet phldrT="[Text]" custT="1"/>
      <dgm:spPr/>
      <dgm:t>
        <a:bodyPr/>
        <a:lstStyle/>
        <a:p>
          <a:pPr>
            <a:lnSpc>
              <a:spcPct val="100000"/>
            </a:lnSpc>
          </a:pPr>
          <a:r>
            <a:rPr lang="en-US" sz="1400">
              <a:solidFill>
                <a:schemeClr val="bg1"/>
              </a:solidFill>
              <a:latin typeface="+mn-lt"/>
            </a:rPr>
            <a:t>Measures temperature and humidity.</a:t>
          </a:r>
          <a:endParaRPr lang="en-US" sz="1400" dirty="0">
            <a:solidFill>
              <a:schemeClr val="bg1"/>
            </a:solidFill>
            <a:latin typeface="+mn-lt"/>
          </a:endParaRPr>
        </a:p>
      </dgm:t>
    </dgm:pt>
    <dgm:pt modelId="{DAC4EAD7-53AC-40F0-BA2F-8B2633CEAE11}" type="sibTrans" cxnId="{6E8797D1-3A1C-4879-9FDC-A7D2EC6197EA}">
      <dgm:prSet/>
      <dgm:spPr/>
      <dgm:t>
        <a:bodyPr/>
        <a:lstStyle/>
        <a:p>
          <a:endParaRPr lang="en-US">
            <a:solidFill>
              <a:schemeClr val="bg1"/>
            </a:solidFill>
          </a:endParaRPr>
        </a:p>
      </dgm:t>
    </dgm:pt>
    <dgm:pt modelId="{60ABFDD0-D409-4824-8102-DEA984738144}" type="parTrans" cxnId="{6E8797D1-3A1C-4879-9FDC-A7D2EC6197EA}">
      <dgm:prSet/>
      <dgm:spPr/>
      <dgm:t>
        <a:bodyPr/>
        <a:lstStyle/>
        <a:p>
          <a:endParaRPr lang="en-US">
            <a:solidFill>
              <a:schemeClr val="bg1"/>
            </a:solidFill>
          </a:endParaRPr>
        </a:p>
      </dgm:t>
    </dgm:pt>
    <dgm:pt modelId="{F365F799-91C6-467E-8005-77142388ADA7}" type="pres">
      <dgm:prSet presAssocID="{3137DF2B-DECF-44A7-8971-07475E2BCFC3}" presName="root" presStyleCnt="0">
        <dgm:presLayoutVars>
          <dgm:dir/>
          <dgm:resizeHandles val="exact"/>
        </dgm:presLayoutVars>
      </dgm:prSet>
      <dgm:spPr/>
    </dgm:pt>
    <dgm:pt modelId="{CA712F04-4B2E-4073-826D-66E0748C08F8}" type="pres">
      <dgm:prSet presAssocID="{C8710C11-6766-4B48-9562-4B0C7B3F28D6}" presName="compNode" presStyleCnt="0"/>
      <dgm:spPr/>
    </dgm:pt>
    <dgm:pt modelId="{9A755B31-6174-4948-8B32-7FECC02D6991}" type="pres">
      <dgm:prSet presAssocID="{C8710C11-6766-4B48-9562-4B0C7B3F28D6}" presName="iconRect" presStyleLbl="node1" presStyleIdx="0" presStyleCnt="3" custLinFactNeighborX="-39881" custLinFactNeighborY="-5573"/>
      <dgm:spPr/>
    </dgm:pt>
    <dgm:pt modelId="{6AE71D8A-2F35-4756-A4AD-A549FB035E3F}" type="pres">
      <dgm:prSet presAssocID="{C8710C11-6766-4B48-9562-4B0C7B3F28D6}" presName="spaceRect" presStyleCnt="0"/>
      <dgm:spPr/>
    </dgm:pt>
    <dgm:pt modelId="{5CD563F8-B6A7-4F66-B65C-7F1D3844F472}" type="pres">
      <dgm:prSet presAssocID="{C8710C11-6766-4B48-9562-4B0C7B3F28D6}" presName="textRect" presStyleLbl="revTx" presStyleIdx="0" presStyleCnt="3" custScaleX="27372" custLinFactX="100000" custLinFactNeighborX="197002" custLinFactNeighborY="-2280">
        <dgm:presLayoutVars>
          <dgm:chMax val="1"/>
          <dgm:chPref val="1"/>
        </dgm:presLayoutVars>
      </dgm:prSet>
      <dgm:spPr/>
    </dgm:pt>
    <dgm:pt modelId="{114DEDBD-1AAB-4DDF-B848-DA92D960826E}" type="pres">
      <dgm:prSet presAssocID="{CEEC8625-83FA-4202-826E-84C1185A8E32}" presName="sibTrans" presStyleCnt="0"/>
      <dgm:spPr/>
    </dgm:pt>
    <dgm:pt modelId="{14161BF4-3B2E-4990-9AA5-1E7113657AFE}" type="pres">
      <dgm:prSet presAssocID="{8EE3C8DC-7BA8-479C-A581-E9DA099939F2}" presName="compNode" presStyleCnt="0"/>
      <dgm:spPr/>
    </dgm:pt>
    <dgm:pt modelId="{FCA6A723-3A73-458A-AE3C-15B86CF5C55D}" type="pres">
      <dgm:prSet presAssocID="{8EE3C8DC-7BA8-479C-A581-E9DA099939F2}" presName="iconRect" presStyleLbl="node1" presStyleIdx="1" presStyleCnt="3" custLinFactNeighborX="90671" custLinFactNeighborY="-461"/>
      <dgm:spPr>
        <a:blipFill rotWithShape="1">
          <a:blip xmlns:r="http://schemas.openxmlformats.org/officeDocument/2006/relationships" r:embed="rId2">
            <a:duotone>
              <a:schemeClr val="accent5">
                <a:hueOff val="0"/>
                <a:satOff val="0"/>
                <a:lumOff val="0"/>
                <a:alphaOff val="0"/>
                <a:shade val="20000"/>
                <a:satMod val="200000"/>
              </a:schemeClr>
              <a:schemeClr val="accent5">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dgm:spPr>
    </dgm:pt>
    <dgm:pt modelId="{E9430B85-543F-4592-A6DD-AEEA4B48C6A1}" type="pres">
      <dgm:prSet presAssocID="{8EE3C8DC-7BA8-479C-A581-E9DA099939F2}" presName="spaceRect" presStyleCnt="0"/>
      <dgm:spPr/>
    </dgm:pt>
    <dgm:pt modelId="{2D06D90C-4774-439F-8532-60F8B9D1D8A7}" type="pres">
      <dgm:prSet presAssocID="{8EE3C8DC-7BA8-479C-A581-E9DA099939F2}" presName="textRect" presStyleLbl="revTx" presStyleIdx="1" presStyleCnt="3" custScaleX="57888" custScaleY="103114" custLinFactX="-36360" custLinFactNeighborX="-100000" custLinFactNeighborY="56">
        <dgm:presLayoutVars>
          <dgm:chMax val="1"/>
          <dgm:chPref val="1"/>
        </dgm:presLayoutVars>
      </dgm:prSet>
      <dgm:spPr/>
    </dgm:pt>
    <dgm:pt modelId="{6AB9F53E-D91E-4E48-8AD8-05932101491C}" type="pres">
      <dgm:prSet presAssocID="{DAC4EAD7-53AC-40F0-BA2F-8B2633CEAE11}" presName="sibTrans" presStyleCnt="0"/>
      <dgm:spPr/>
    </dgm:pt>
    <dgm:pt modelId="{ED8AE489-0CC0-4251-92FB-1AC032073F86}" type="pres">
      <dgm:prSet presAssocID="{8865AC6C-44E0-4174-AB02-044A78D94DE3}" presName="compNode" presStyleCnt="0"/>
      <dgm:spPr/>
    </dgm:pt>
    <dgm:pt modelId="{5326D40B-04B6-4401-91A7-8A4487EDC6FC}" type="pres">
      <dgm:prSet presAssocID="{8865AC6C-44E0-4174-AB02-044A78D94DE3}" presName="iconRect" presStyleLbl="node1" presStyleIdx="2" presStyleCnt="3" custLinFactNeighborX="15990" custLinFactNeighborY="-5772"/>
      <dgm:spPr>
        <a:blipFill>
          <a:blip xmlns:r="http://schemas.openxmlformats.org/officeDocument/2006/relationships" r:embed="rId3">
            <a:duotone>
              <a:schemeClr val="accent5">
                <a:hueOff val="0"/>
                <a:satOff val="0"/>
                <a:lumOff val="0"/>
                <a:alphaOff val="0"/>
                <a:shade val="20000"/>
                <a:satMod val="200000"/>
              </a:schemeClr>
              <a:schemeClr val="accent5">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dgm:spPr>
    </dgm:pt>
    <dgm:pt modelId="{45C20058-83ED-45AC-83B6-B4CEEE13D9F9}" type="pres">
      <dgm:prSet presAssocID="{8865AC6C-44E0-4174-AB02-044A78D94DE3}" presName="spaceRect" presStyleCnt="0"/>
      <dgm:spPr/>
    </dgm:pt>
    <dgm:pt modelId="{1DCFB9CF-BB76-4BDC-932B-A329BC03E697}" type="pres">
      <dgm:prSet presAssocID="{8865AC6C-44E0-4174-AB02-044A78D94DE3}" presName="textRect" presStyleLbl="revTx" presStyleIdx="2" presStyleCnt="3" custScaleX="54364" custScaleY="98554" custLinFactNeighborX="8911" custLinFactNeighborY="-5569">
        <dgm:presLayoutVars>
          <dgm:chMax val="1"/>
          <dgm:chPref val="1"/>
        </dgm:presLayoutVars>
      </dgm:prSet>
      <dgm:spPr/>
    </dgm:pt>
  </dgm:ptLst>
  <dgm:cxnLst>
    <dgm:cxn modelId="{1A89CB18-8B09-4590-A761-274BEAAD8172}" type="presOf" srcId="{8EE3C8DC-7BA8-479C-A581-E9DA099939F2}" destId="{2D06D90C-4774-439F-8532-60F8B9D1D8A7}" srcOrd="0" destOrd="0" presId="urn:microsoft.com/office/officeart/2018/2/layout/IconLabelList#2"/>
    <dgm:cxn modelId="{E5875C5E-8817-4707-AA33-E7DDCAC19481}" srcId="{3137DF2B-DECF-44A7-8971-07475E2BCFC3}" destId="{8865AC6C-44E0-4174-AB02-044A78D94DE3}" srcOrd="2" destOrd="0" parTransId="{3FF598BD-2671-4ECB-AD79-D0E600EEC84F}" sibTransId="{258DC239-2C60-44C0-830B-87DE5EB56A01}"/>
    <dgm:cxn modelId="{8B07B579-2924-4601-907B-DC2D84F91335}" type="presOf" srcId="{C8710C11-6766-4B48-9562-4B0C7B3F28D6}" destId="{5CD563F8-B6A7-4F66-B65C-7F1D3844F472}" srcOrd="0" destOrd="0" presId="urn:microsoft.com/office/officeart/2018/2/layout/IconLabelList#2"/>
    <dgm:cxn modelId="{65A961CC-3B95-4066-B70A-466BC535A8B1}" type="presOf" srcId="{8865AC6C-44E0-4174-AB02-044A78D94DE3}" destId="{1DCFB9CF-BB76-4BDC-932B-A329BC03E697}" srcOrd="0" destOrd="0" presId="urn:microsoft.com/office/officeart/2018/2/layout/IconLabelList#2"/>
    <dgm:cxn modelId="{6E8797D1-3A1C-4879-9FDC-A7D2EC6197EA}" srcId="{3137DF2B-DECF-44A7-8971-07475E2BCFC3}" destId="{8EE3C8DC-7BA8-479C-A581-E9DA099939F2}" srcOrd="1" destOrd="0" parTransId="{60ABFDD0-D409-4824-8102-DEA984738144}" sibTransId="{DAC4EAD7-53AC-40F0-BA2F-8B2633CEAE11}"/>
    <dgm:cxn modelId="{E28F4DE8-1F7F-4CC4-B4F7-5167A5B9E0BA}" srcId="{3137DF2B-DECF-44A7-8971-07475E2BCFC3}" destId="{C8710C11-6766-4B48-9562-4B0C7B3F28D6}" srcOrd="0" destOrd="0" parTransId="{6F9BADAF-DEBF-4CC2-B392-F7E0CD538B78}" sibTransId="{CEEC8625-83FA-4202-826E-84C1185A8E32}"/>
    <dgm:cxn modelId="{02F767F8-F42A-4F3B-A329-DEC0D12CD806}" type="presOf" srcId="{3137DF2B-DECF-44A7-8971-07475E2BCFC3}" destId="{F365F799-91C6-467E-8005-77142388ADA7}" srcOrd="0" destOrd="0" presId="urn:microsoft.com/office/officeart/2018/2/layout/IconLabelList#2"/>
    <dgm:cxn modelId="{80A490A9-8618-4D89-B253-C4B2425A15D0}" type="presParOf" srcId="{F365F799-91C6-467E-8005-77142388ADA7}" destId="{CA712F04-4B2E-4073-826D-66E0748C08F8}" srcOrd="0" destOrd="0" presId="urn:microsoft.com/office/officeart/2018/2/layout/IconLabelList#2"/>
    <dgm:cxn modelId="{484F421F-4E99-48D3-AE36-608B91CC5346}" type="presParOf" srcId="{CA712F04-4B2E-4073-826D-66E0748C08F8}" destId="{9A755B31-6174-4948-8B32-7FECC02D6991}" srcOrd="0" destOrd="0" presId="urn:microsoft.com/office/officeart/2018/2/layout/IconLabelList#2"/>
    <dgm:cxn modelId="{0EED1B20-3FF9-4C70-ADD9-4DE2CCE6D9DD}" type="presParOf" srcId="{CA712F04-4B2E-4073-826D-66E0748C08F8}" destId="{6AE71D8A-2F35-4756-A4AD-A549FB035E3F}" srcOrd="1" destOrd="0" presId="urn:microsoft.com/office/officeart/2018/2/layout/IconLabelList#2"/>
    <dgm:cxn modelId="{56B7F5F9-3AD0-4879-BD8D-FB3362B818E9}" type="presParOf" srcId="{CA712F04-4B2E-4073-826D-66E0748C08F8}" destId="{5CD563F8-B6A7-4F66-B65C-7F1D3844F472}" srcOrd="2" destOrd="0" presId="urn:microsoft.com/office/officeart/2018/2/layout/IconLabelList#2"/>
    <dgm:cxn modelId="{B8FA11BD-8E20-4882-9D4D-DF2BBE04B958}" type="presParOf" srcId="{F365F799-91C6-467E-8005-77142388ADA7}" destId="{114DEDBD-1AAB-4DDF-B848-DA92D960826E}" srcOrd="1" destOrd="0" presId="urn:microsoft.com/office/officeart/2018/2/layout/IconLabelList#2"/>
    <dgm:cxn modelId="{A377F2C4-8774-4B04-BECB-EB51AC2353E5}" type="presParOf" srcId="{F365F799-91C6-467E-8005-77142388ADA7}" destId="{14161BF4-3B2E-4990-9AA5-1E7113657AFE}" srcOrd="2" destOrd="0" presId="urn:microsoft.com/office/officeart/2018/2/layout/IconLabelList#2"/>
    <dgm:cxn modelId="{DC4C4434-0D6A-4AED-9A2E-CC7C5B063571}" type="presParOf" srcId="{14161BF4-3B2E-4990-9AA5-1E7113657AFE}" destId="{FCA6A723-3A73-458A-AE3C-15B86CF5C55D}" srcOrd="0" destOrd="0" presId="urn:microsoft.com/office/officeart/2018/2/layout/IconLabelList#2"/>
    <dgm:cxn modelId="{89B5121F-9599-4794-9AA1-DD6EF55DE189}" type="presParOf" srcId="{14161BF4-3B2E-4990-9AA5-1E7113657AFE}" destId="{E9430B85-543F-4592-A6DD-AEEA4B48C6A1}" srcOrd="1" destOrd="0" presId="urn:microsoft.com/office/officeart/2018/2/layout/IconLabelList#2"/>
    <dgm:cxn modelId="{AB2BC4E4-5B33-4C26-8C3F-E77225D58E3E}" type="presParOf" srcId="{14161BF4-3B2E-4990-9AA5-1E7113657AFE}" destId="{2D06D90C-4774-439F-8532-60F8B9D1D8A7}" srcOrd="2" destOrd="0" presId="urn:microsoft.com/office/officeart/2018/2/layout/IconLabelList#2"/>
    <dgm:cxn modelId="{23BAA7AF-17F0-4F65-9E90-273EF7D3B929}" type="presParOf" srcId="{F365F799-91C6-467E-8005-77142388ADA7}" destId="{6AB9F53E-D91E-4E48-8AD8-05932101491C}" srcOrd="3" destOrd="0" presId="urn:microsoft.com/office/officeart/2018/2/layout/IconLabelList#2"/>
    <dgm:cxn modelId="{5CAA210B-19EB-4E1B-A954-8ECCD13D15D2}" type="presParOf" srcId="{F365F799-91C6-467E-8005-77142388ADA7}" destId="{ED8AE489-0CC0-4251-92FB-1AC032073F86}" srcOrd="4" destOrd="0" presId="urn:microsoft.com/office/officeart/2018/2/layout/IconLabelList#2"/>
    <dgm:cxn modelId="{D02AAB89-D273-4A42-BD22-FC8E4FBD89B6}" type="presParOf" srcId="{ED8AE489-0CC0-4251-92FB-1AC032073F86}" destId="{5326D40B-04B6-4401-91A7-8A4487EDC6FC}" srcOrd="0" destOrd="0" presId="urn:microsoft.com/office/officeart/2018/2/layout/IconLabelList#2"/>
    <dgm:cxn modelId="{D277A401-05A8-428C-89F2-F5C3F0254AF4}" type="presParOf" srcId="{ED8AE489-0CC0-4251-92FB-1AC032073F86}" destId="{45C20058-83ED-45AC-83B6-B4CEEE13D9F9}" srcOrd="1" destOrd="0" presId="urn:microsoft.com/office/officeart/2018/2/layout/IconLabelList#2"/>
    <dgm:cxn modelId="{321AE61B-556D-4E47-8A54-9BC14D9E1263}" type="presParOf" srcId="{ED8AE489-0CC0-4251-92FB-1AC032073F86}" destId="{1DCFB9CF-BB76-4BDC-932B-A329BC03E697}" srcOrd="2" destOrd="0" presId="urn:microsoft.com/office/officeart/2018/2/layout/IconLabel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55B31-6174-4948-8B32-7FECC02D6991}">
      <dsp:nvSpPr>
        <dsp:cNvPr id="0" name=""/>
        <dsp:cNvSpPr/>
      </dsp:nvSpPr>
      <dsp:spPr>
        <a:xfrm>
          <a:off x="740127" y="406043"/>
          <a:ext cx="1308824" cy="130882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D563F8-B6A7-4F66-B65C-7F1D3844F472}">
      <dsp:nvSpPr>
        <dsp:cNvPr id="0" name=""/>
        <dsp:cNvSpPr/>
      </dsp:nvSpPr>
      <dsp:spPr>
        <a:xfrm>
          <a:off x="3115839" y="2129463"/>
          <a:ext cx="2179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endParaRPr lang="en-US" sz="1400" kern="120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endParaRPr>
        </a:p>
      </dsp:txBody>
      <dsp:txXfrm>
        <a:off x="3115839" y="2129463"/>
        <a:ext cx="217912" cy="720000"/>
      </dsp:txXfrm>
    </dsp:sp>
    <dsp:sp modelId="{FCA6A723-3A73-458A-AE3C-15B86CF5C55D}">
      <dsp:nvSpPr>
        <dsp:cNvPr id="0" name=""/>
        <dsp:cNvSpPr/>
      </dsp:nvSpPr>
      <dsp:spPr>
        <a:xfrm>
          <a:off x="5866312" y="467345"/>
          <a:ext cx="1308824" cy="1308824"/>
        </a:xfrm>
        <a:prstGeom prst="rect">
          <a:avLst/>
        </a:prstGeom>
        <a:blipFill rotWithShape="1">
          <a:blip xmlns:r="http://schemas.openxmlformats.org/officeDocument/2006/relationships" r:embed="rId2">
            <a:duotone>
              <a:schemeClr val="accent5">
                <a:hueOff val="0"/>
                <a:satOff val="0"/>
                <a:lumOff val="0"/>
                <a:alphaOff val="0"/>
                <a:shade val="20000"/>
                <a:satMod val="200000"/>
              </a:schemeClr>
              <a:schemeClr val="accent5">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06D90C-4774-439F-8532-60F8B9D1D8A7}">
      <dsp:nvSpPr>
        <dsp:cNvPr id="0" name=""/>
        <dsp:cNvSpPr/>
      </dsp:nvSpPr>
      <dsp:spPr>
        <a:xfrm>
          <a:off x="526133" y="2129466"/>
          <a:ext cx="1683672" cy="742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solidFill>
                <a:schemeClr val="bg1"/>
              </a:solidFill>
              <a:latin typeface="+mn-lt"/>
            </a:rPr>
            <a:t>Measures temperature and humidity.</a:t>
          </a:r>
          <a:endParaRPr lang="en-US" sz="1400" kern="1200" dirty="0">
            <a:solidFill>
              <a:schemeClr val="bg1"/>
            </a:solidFill>
            <a:latin typeface="+mn-lt"/>
          </a:endParaRPr>
        </a:p>
      </dsp:txBody>
      <dsp:txXfrm>
        <a:off x="526133" y="2129466"/>
        <a:ext cx="1683672" cy="742420"/>
      </dsp:txXfrm>
    </dsp:sp>
    <dsp:sp modelId="{5326D40B-04B6-4401-91A7-8A4487EDC6FC}">
      <dsp:nvSpPr>
        <dsp:cNvPr id="0" name=""/>
        <dsp:cNvSpPr/>
      </dsp:nvSpPr>
      <dsp:spPr>
        <a:xfrm>
          <a:off x="8306356" y="406041"/>
          <a:ext cx="1308824" cy="1308824"/>
        </a:xfrm>
        <a:prstGeom prst="rect">
          <a:avLst/>
        </a:prstGeom>
        <a:blipFill>
          <a:blip xmlns:r="http://schemas.openxmlformats.org/officeDocument/2006/relationships" r:embed="rId3">
            <a:duotone>
              <a:schemeClr val="accent5">
                <a:hueOff val="0"/>
                <a:satOff val="0"/>
                <a:lumOff val="0"/>
                <a:alphaOff val="0"/>
                <a:shade val="20000"/>
                <a:satMod val="200000"/>
              </a:schemeClr>
              <a:schemeClr val="accent5">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CFB9CF-BB76-4BDC-932B-A329BC03E697}">
      <dsp:nvSpPr>
        <dsp:cNvPr id="0" name=""/>
        <dsp:cNvSpPr/>
      </dsp:nvSpPr>
      <dsp:spPr>
        <a:xfrm>
          <a:off x="8220075" y="2113590"/>
          <a:ext cx="1581176" cy="709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1400" b="0" kern="1200">
              <a:solidFill>
                <a:schemeClr val="bg1"/>
              </a:solidFill>
              <a:latin typeface="+mn-lt"/>
            </a:rPr>
            <a:t>Detects the presence of gases (like smoke)</a:t>
          </a:r>
          <a:endParaRPr lang="en-US" sz="1400" b="0" kern="1200" dirty="0">
            <a:solidFill>
              <a:schemeClr val="bg1"/>
            </a:solidFill>
            <a:latin typeface="+mn-lt"/>
          </a:endParaRPr>
        </a:p>
      </dsp:txBody>
      <dsp:txXfrm>
        <a:off x="8220075" y="2113590"/>
        <a:ext cx="1581176" cy="70958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2">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8</a:t>
            </a:fld>
            <a:endParaRPr lang="en-US" altLang="en-US" dirty="0"/>
          </a:p>
        </p:txBody>
      </p:sp>
    </p:spTree>
    <p:extLst>
      <p:ext uri="{BB962C8B-B14F-4D97-AF65-F5344CB8AC3E}">
        <p14:creationId xmlns:p14="http://schemas.microsoft.com/office/powerpoint/2010/main" val="1473645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8650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8396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8247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21</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5191-0569-4DC4-91C0-32BE2B3AB9C0}"/>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nchor="ct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dirty="0"/>
              <a:t>Click icon to add picture</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dirty="0"/>
              <a:t>Click icon to add picture</a:t>
            </a:r>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1.xml"/><Relationship Id="rId7" Type="http://schemas.openxmlformats.org/officeDocument/2006/relationships/image" Target="../media/image11.jp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10.png"/><Relationship Id="rId4" Type="http://schemas.openxmlformats.org/officeDocument/2006/relationships/diagramQuickStyle" Target="../diagrams/quickStyle1.xml"/><Relationship Id="rId9"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5442012" y="2766219"/>
            <a:ext cx="6220101" cy="1325563"/>
          </a:xfrm>
        </p:spPr>
        <p:txBody>
          <a:bodyPr anchor="ctr">
            <a:noAutofit/>
          </a:bodyPr>
          <a:lstStyle/>
          <a:p>
            <a:pPr algn="ctr"/>
            <a:r>
              <a:rPr lang="en-US" altLang="en-US" dirty="0">
                <a:solidFill>
                  <a:schemeClr val="accent2"/>
                </a:solidFill>
              </a:rPr>
              <a:t>Garage Smart Alarm</a:t>
            </a:r>
            <a:br>
              <a:rPr lang="en-US" altLang="en-US" dirty="0">
                <a:solidFill>
                  <a:schemeClr val="accent2"/>
                </a:solidFill>
              </a:rPr>
            </a:br>
            <a:r>
              <a:rPr lang="en-US" altLang="en-US" sz="3200" dirty="0">
                <a:solidFill>
                  <a:schemeClr val="accent2"/>
                </a:solidFill>
              </a:rPr>
              <a:t>IoT project</a:t>
            </a:r>
            <a:br>
              <a:rPr lang="en-US" altLang="en-US" sz="3200" dirty="0">
                <a:solidFill>
                  <a:schemeClr val="accent2"/>
                </a:solidFill>
              </a:rPr>
            </a:br>
            <a:br>
              <a:rPr lang="en-US" altLang="en-US" sz="3200" dirty="0">
                <a:solidFill>
                  <a:schemeClr val="accent2"/>
                </a:solidFill>
              </a:rPr>
            </a:br>
            <a:br>
              <a:rPr lang="en-US" altLang="en-US" sz="3200" dirty="0">
                <a:solidFill>
                  <a:schemeClr val="accent2"/>
                </a:solidFill>
              </a:rPr>
            </a:br>
            <a:r>
              <a:rPr lang="en-US" altLang="en-US" sz="2400" dirty="0">
                <a:solidFill>
                  <a:schemeClr val="accent2"/>
                </a:solidFill>
              </a:rPr>
              <a:t>Brought up by</a:t>
            </a:r>
            <a:br>
              <a:rPr lang="en-US" altLang="en-US" sz="2400" dirty="0">
                <a:solidFill>
                  <a:schemeClr val="accent2"/>
                </a:solidFill>
              </a:rPr>
            </a:br>
            <a:br>
              <a:rPr lang="en-US" altLang="en-US" sz="2400" dirty="0">
                <a:solidFill>
                  <a:schemeClr val="accent2"/>
                </a:solidFill>
              </a:rPr>
            </a:br>
            <a:r>
              <a:rPr lang="en-US" altLang="en-US" sz="2400" dirty="0">
                <a:solidFill>
                  <a:schemeClr val="accent6">
                    <a:lumMod val="40000"/>
                    <a:lumOff val="60000"/>
                  </a:schemeClr>
                </a:solidFill>
              </a:rPr>
              <a:t>Khaled Mohamed</a:t>
            </a:r>
            <a:br>
              <a:rPr lang="en-US" altLang="en-US" sz="2400" dirty="0">
                <a:solidFill>
                  <a:schemeClr val="accent6">
                    <a:lumMod val="40000"/>
                    <a:lumOff val="60000"/>
                  </a:schemeClr>
                </a:solidFill>
              </a:rPr>
            </a:br>
            <a:r>
              <a:rPr lang="en-US" altLang="en-US" sz="2400" dirty="0">
                <a:solidFill>
                  <a:schemeClr val="accent6">
                    <a:lumMod val="40000"/>
                    <a:lumOff val="60000"/>
                  </a:schemeClr>
                </a:solidFill>
              </a:rPr>
              <a:t>Matthew Bahgat</a:t>
            </a:r>
            <a:br>
              <a:rPr lang="en-US" altLang="en-US" sz="2400" dirty="0">
                <a:solidFill>
                  <a:schemeClr val="accent6">
                    <a:lumMod val="40000"/>
                    <a:lumOff val="60000"/>
                  </a:schemeClr>
                </a:solidFill>
              </a:rPr>
            </a:br>
            <a:r>
              <a:rPr lang="en-US" altLang="en-US" sz="2400" dirty="0">
                <a:solidFill>
                  <a:schemeClr val="accent6">
                    <a:lumMod val="40000"/>
                    <a:lumOff val="60000"/>
                  </a:schemeClr>
                </a:solidFill>
              </a:rPr>
              <a:t>Habiba Ahmed</a:t>
            </a:r>
            <a:br>
              <a:rPr lang="en-US" altLang="en-US" sz="2400" dirty="0">
                <a:solidFill>
                  <a:schemeClr val="accent6">
                    <a:lumMod val="40000"/>
                    <a:lumOff val="60000"/>
                  </a:schemeClr>
                </a:solidFill>
              </a:rPr>
            </a:br>
            <a:r>
              <a:rPr lang="en-US" altLang="en-US" sz="2400" dirty="0">
                <a:solidFill>
                  <a:schemeClr val="accent6">
                    <a:lumMod val="40000"/>
                    <a:lumOff val="60000"/>
                  </a:schemeClr>
                </a:solidFill>
              </a:rPr>
              <a:t>Yassin Mahmoud</a:t>
            </a:r>
            <a:br>
              <a:rPr lang="en-US" altLang="en-US" sz="2400" dirty="0">
                <a:solidFill>
                  <a:schemeClr val="accent6">
                    <a:lumMod val="40000"/>
                    <a:lumOff val="60000"/>
                  </a:schemeClr>
                </a:solidFill>
              </a:rPr>
            </a:br>
            <a:r>
              <a:rPr lang="en-US" altLang="en-US" sz="2400" dirty="0">
                <a:solidFill>
                  <a:schemeClr val="accent6">
                    <a:lumMod val="40000"/>
                    <a:lumOff val="60000"/>
                  </a:schemeClr>
                </a:solidFill>
              </a:rPr>
              <a:t>Abdelrahman Gomaa</a:t>
            </a:r>
            <a:endParaRPr lang="en-US" altLang="en-US" dirty="0">
              <a:solidFill>
                <a:schemeClr val="accent6">
                  <a:lumMod val="40000"/>
                  <a:lumOff val="60000"/>
                </a:schemeClr>
              </a:solidFill>
            </a:endParaRP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r>
              <a:rPr lang="en-US" dirty="0"/>
              <a:t>Flutter App</a:t>
            </a: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a:xfrm>
            <a:off x="2196307" y="3260704"/>
            <a:ext cx="7799387" cy="3082945"/>
          </a:xfrm>
        </p:spPr>
        <p:txBody>
          <a:bodyPr vert="horz" wrap="square" lIns="0" tIns="0" rIns="0" bIns="0" rtlCol="0" anchor="t">
            <a:noAutofit/>
          </a:bodyPr>
          <a:lstStyle/>
          <a:p>
            <a:r>
              <a:rPr lang="en-US" altLang="en-US" dirty="0"/>
              <a:t>A key feature in this project is the flutter app that will be connected to the MQTT broker as a subscriber to the specific MQTT topics to receive real-time updates from the smart alarm system. For example, here are the topics it might subscribe to:</a:t>
            </a:r>
          </a:p>
          <a:p>
            <a:br>
              <a:rPr lang="en-US" altLang="en-US" dirty="0"/>
            </a:br>
            <a:r>
              <a:rPr lang="en-US" altLang="en-US" b="1" dirty="0">
                <a:latin typeface="Trebuchet MS" panose="020B0603020202020204" pitchFamily="34" charset="0"/>
              </a:rPr>
              <a:t>‘home/garage/temperature’</a:t>
            </a:r>
            <a:br>
              <a:rPr lang="en-US" altLang="en-US" b="1" dirty="0">
                <a:latin typeface="Trebuchet MS" panose="020B0603020202020204" pitchFamily="34" charset="0"/>
              </a:rPr>
            </a:br>
            <a:r>
              <a:rPr lang="en-US" altLang="en-US" b="1" dirty="0">
                <a:latin typeface="Trebuchet MS" panose="020B0603020202020204" pitchFamily="34" charset="0"/>
              </a:rPr>
              <a:t>‘home/garage/humidity’</a:t>
            </a:r>
            <a:br>
              <a:rPr lang="en-US" altLang="en-US" b="1" dirty="0">
                <a:latin typeface="Trebuchet MS" panose="020B0603020202020204" pitchFamily="34" charset="0"/>
              </a:rPr>
            </a:br>
            <a:r>
              <a:rPr lang="en-US" altLang="en-US" b="1" dirty="0">
                <a:latin typeface="Trebuchet MS" panose="020B0603020202020204" pitchFamily="34" charset="0"/>
              </a:rPr>
              <a:t>‘home/garage/sound’</a:t>
            </a:r>
            <a:br>
              <a:rPr lang="en-US" altLang="en-US" b="1" dirty="0">
                <a:latin typeface="Trebuchet MS" panose="020B0603020202020204" pitchFamily="34" charset="0"/>
              </a:rPr>
            </a:br>
            <a:r>
              <a:rPr lang="en-US" altLang="en-US" b="1" dirty="0">
                <a:latin typeface="Trebuchet MS" panose="020B0603020202020204" pitchFamily="34" charset="0"/>
              </a:rPr>
              <a:t>‘home/garage/gas’</a:t>
            </a:r>
            <a:br>
              <a:rPr lang="en-US" altLang="en-US" b="1" dirty="0">
                <a:latin typeface="Trebuchet MS" panose="020B0603020202020204" pitchFamily="34" charset="0"/>
              </a:rPr>
            </a:br>
            <a:r>
              <a:rPr lang="en-US" altLang="en-US" b="1" dirty="0">
                <a:latin typeface="Trebuchet MS" panose="020B0603020202020204" pitchFamily="34" charset="0"/>
              </a:rPr>
              <a:t>‘home/garage/motion’</a:t>
            </a:r>
            <a:endParaRPr lang="en-US" b="1" dirty="0">
              <a:latin typeface="Trebuchet MS" panose="020B0603020202020204" pitchFamily="34" charset="0"/>
            </a:endParaRPr>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2AD8E-4C7C-4A1B-89B1-9A0997F4F30E}"/>
              </a:ext>
            </a:extLst>
          </p:cNvPr>
          <p:cNvSpPr>
            <a:spLocks noGrp="1"/>
          </p:cNvSpPr>
          <p:nvPr>
            <p:ph type="title"/>
          </p:nvPr>
        </p:nvSpPr>
        <p:spPr>
          <a:xfrm>
            <a:off x="762000" y="715961"/>
            <a:ext cx="6477000" cy="1189038"/>
          </a:xfrm>
        </p:spPr>
        <p:txBody>
          <a:bodyPr/>
          <a:lstStyle/>
          <a:p>
            <a:r>
              <a:rPr lang="en-US" dirty="0"/>
              <a:t>Sensors Logic</a:t>
            </a:r>
          </a:p>
        </p:txBody>
      </p:sp>
      <p:sp>
        <p:nvSpPr>
          <p:cNvPr id="2" name="Text Placeholder 1">
            <a:extLst>
              <a:ext uri="{FF2B5EF4-FFF2-40B4-BE49-F238E27FC236}">
                <a16:creationId xmlns:a16="http://schemas.microsoft.com/office/drawing/2014/main" id="{25A8ACB1-6D36-496B-91DD-D1C3128C1C73}"/>
              </a:ext>
            </a:extLst>
          </p:cNvPr>
          <p:cNvSpPr>
            <a:spLocks noGrp="1"/>
          </p:cNvSpPr>
          <p:nvPr>
            <p:ph type="body" sz="quarter" idx="11"/>
          </p:nvPr>
        </p:nvSpPr>
        <p:spPr>
          <a:xfrm>
            <a:off x="409575" y="1657349"/>
            <a:ext cx="6477000" cy="5029201"/>
          </a:xfrm>
        </p:spPr>
        <p:txBody>
          <a:bodyPr/>
          <a:lstStyle/>
          <a:p>
            <a:r>
              <a:rPr lang="en-US" sz="1600" b="1" dirty="0"/>
              <a:t>Temperature &amp; Humidity:</a:t>
            </a:r>
            <a:endParaRPr lang="en-US" sz="1600" dirty="0"/>
          </a:p>
          <a:p>
            <a:pPr>
              <a:buFont typeface="Arial" panose="020B0604020202020204" pitchFamily="34" charset="0"/>
              <a:buChar char="•"/>
            </a:pPr>
            <a:r>
              <a:rPr lang="en-US" sz="1600" b="1" dirty="0"/>
              <a:t> Thresholds:</a:t>
            </a:r>
            <a:r>
              <a:rPr lang="en-US" sz="1600" dirty="0"/>
              <a:t> The system continuously monitors the environment's temperature and humidity using the DHT22 sensor.</a:t>
            </a:r>
          </a:p>
          <a:p>
            <a:r>
              <a:rPr lang="en-US" sz="1600" b="0" dirty="0"/>
              <a:t>- Temperature Threshold: 37°C.</a:t>
            </a:r>
          </a:p>
          <a:p>
            <a:r>
              <a:rPr lang="en-US" sz="1600" b="0" dirty="0"/>
              <a:t>- Humidity Threshold: 67%.</a:t>
            </a:r>
          </a:p>
          <a:p>
            <a:pPr>
              <a:buFont typeface="Arial" panose="020B0604020202020204" pitchFamily="34" charset="0"/>
              <a:buChar char="•"/>
            </a:pPr>
            <a:r>
              <a:rPr lang="en-US" b="1" dirty="0"/>
              <a:t>Response: </a:t>
            </a:r>
          </a:p>
          <a:p>
            <a:r>
              <a:rPr lang="en-US" dirty="0"/>
              <a:t>- When either threshold is exceeded, the system triggers the following actions:</a:t>
            </a:r>
          </a:p>
          <a:p>
            <a:pPr marL="742950" lvl="1" indent="-285750">
              <a:buFont typeface="Arial" panose="020B0604020202020204" pitchFamily="34" charset="0"/>
              <a:buChar char="•"/>
            </a:pPr>
            <a:r>
              <a:rPr lang="en-US" b="1" dirty="0"/>
              <a:t>Door Mechanism:</a:t>
            </a:r>
            <a:r>
              <a:rPr lang="en-US" dirty="0"/>
              <a:t> The servo motor opens the door.</a:t>
            </a:r>
          </a:p>
          <a:p>
            <a:pPr marL="742950" lvl="1" indent="-285750">
              <a:buFont typeface="Arial" panose="020B0604020202020204" pitchFamily="34" charset="0"/>
              <a:buChar char="•"/>
            </a:pPr>
            <a:r>
              <a:rPr lang="en-US" b="1" dirty="0"/>
              <a:t>Buzzer Alert:</a:t>
            </a:r>
            <a:r>
              <a:rPr lang="en-US" dirty="0"/>
              <a:t> The buzzer rings to alert users of the condition.</a:t>
            </a:r>
          </a:p>
          <a:p>
            <a:pPr>
              <a:buFont typeface="Arial" panose="020B0604020202020204" pitchFamily="34" charset="0"/>
              <a:buChar char="•"/>
            </a:pPr>
            <a:r>
              <a:rPr lang="en-US" dirty="0"/>
              <a:t>The system will maintain these responses until the values return to normal, at which point the door closes, and the buzzer stops.</a:t>
            </a:r>
          </a:p>
          <a:p>
            <a:pPr marL="0" indent="0">
              <a:buNone/>
            </a:pPr>
            <a:endParaRPr lang="en-US" sz="1600" dirty="0">
              <a:solidFill>
                <a:schemeClr val="accent1"/>
              </a:solidFill>
            </a:endParaRPr>
          </a:p>
        </p:txBody>
      </p:sp>
    </p:spTree>
    <p:extLst>
      <p:ext uri="{BB962C8B-B14F-4D97-AF65-F5344CB8AC3E}">
        <p14:creationId xmlns:p14="http://schemas.microsoft.com/office/powerpoint/2010/main" val="612301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2AD8E-4C7C-4A1B-89B1-9A0997F4F30E}"/>
              </a:ext>
            </a:extLst>
          </p:cNvPr>
          <p:cNvSpPr>
            <a:spLocks noGrp="1"/>
          </p:cNvSpPr>
          <p:nvPr>
            <p:ph type="title"/>
          </p:nvPr>
        </p:nvSpPr>
        <p:spPr>
          <a:xfrm>
            <a:off x="762000" y="715961"/>
            <a:ext cx="6477000" cy="1189038"/>
          </a:xfrm>
        </p:spPr>
        <p:txBody>
          <a:bodyPr/>
          <a:lstStyle/>
          <a:p>
            <a:r>
              <a:rPr lang="en-US" dirty="0"/>
              <a:t>Sensors Logic Cont.</a:t>
            </a:r>
          </a:p>
        </p:txBody>
      </p:sp>
      <p:sp>
        <p:nvSpPr>
          <p:cNvPr id="2" name="Text Placeholder 1">
            <a:extLst>
              <a:ext uri="{FF2B5EF4-FFF2-40B4-BE49-F238E27FC236}">
                <a16:creationId xmlns:a16="http://schemas.microsoft.com/office/drawing/2014/main" id="{25A8ACB1-6D36-496B-91DD-D1C3128C1C73}"/>
              </a:ext>
            </a:extLst>
          </p:cNvPr>
          <p:cNvSpPr>
            <a:spLocks noGrp="1"/>
          </p:cNvSpPr>
          <p:nvPr>
            <p:ph type="body" sz="quarter" idx="11"/>
          </p:nvPr>
        </p:nvSpPr>
        <p:spPr>
          <a:xfrm>
            <a:off x="762000" y="1904999"/>
            <a:ext cx="6477000" cy="4029075"/>
          </a:xfrm>
        </p:spPr>
        <p:txBody>
          <a:bodyPr/>
          <a:lstStyle/>
          <a:p>
            <a:r>
              <a:rPr lang="en-US" sz="2200" b="1" dirty="0"/>
              <a:t>• Motion Detection:</a:t>
            </a:r>
            <a:endParaRPr lang="en-US" sz="2200" dirty="0"/>
          </a:p>
          <a:p>
            <a:r>
              <a:rPr lang="en-US" sz="2200" b="1" dirty="0"/>
              <a:t>- Sensor:</a:t>
            </a:r>
            <a:r>
              <a:rPr lang="en-US" sz="2200" dirty="0"/>
              <a:t> The PIR motion sensor detects any movement within its range.</a:t>
            </a:r>
          </a:p>
          <a:p>
            <a:r>
              <a:rPr lang="en-US" sz="2200" b="1" dirty="0"/>
              <a:t>- Trigger:</a:t>
            </a:r>
            <a:endParaRPr lang="en-US" sz="2200" dirty="0"/>
          </a:p>
          <a:p>
            <a:pPr marL="742950" lvl="1" indent="-285750">
              <a:buFont typeface="Arial" panose="020B0604020202020204" pitchFamily="34" charset="0"/>
              <a:buChar char="•"/>
            </a:pPr>
            <a:r>
              <a:rPr lang="en-US" sz="2200" dirty="0"/>
              <a:t>Upon detecting motion, the system automatically opens the door using the servo motor.</a:t>
            </a:r>
          </a:p>
          <a:p>
            <a:pPr marL="742950" lvl="1" indent="-285750">
              <a:buFont typeface="Arial" panose="020B0604020202020204" pitchFamily="34" charset="0"/>
              <a:buChar char="•"/>
            </a:pPr>
            <a:r>
              <a:rPr lang="en-US" sz="2200" dirty="0"/>
              <a:t>The door remains open for 10 seconds before closing, providing enough time for safe passage.</a:t>
            </a:r>
          </a:p>
          <a:p>
            <a:pPr marL="0" indent="0">
              <a:buNone/>
            </a:pPr>
            <a:endParaRPr lang="en-US" sz="2200" dirty="0">
              <a:solidFill>
                <a:schemeClr val="accent1"/>
              </a:solidFill>
            </a:endParaRPr>
          </a:p>
        </p:txBody>
      </p:sp>
    </p:spTree>
    <p:extLst>
      <p:ext uri="{BB962C8B-B14F-4D97-AF65-F5344CB8AC3E}">
        <p14:creationId xmlns:p14="http://schemas.microsoft.com/office/powerpoint/2010/main" val="106030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2AD8E-4C7C-4A1B-89B1-9A0997F4F30E}"/>
              </a:ext>
            </a:extLst>
          </p:cNvPr>
          <p:cNvSpPr>
            <a:spLocks noGrp="1"/>
          </p:cNvSpPr>
          <p:nvPr>
            <p:ph type="title"/>
          </p:nvPr>
        </p:nvSpPr>
        <p:spPr>
          <a:xfrm>
            <a:off x="762000" y="715961"/>
            <a:ext cx="6477000" cy="1189038"/>
          </a:xfrm>
        </p:spPr>
        <p:txBody>
          <a:bodyPr/>
          <a:lstStyle/>
          <a:p>
            <a:r>
              <a:rPr lang="en-US" dirty="0"/>
              <a:t>Sensors Logic Cont.</a:t>
            </a:r>
          </a:p>
        </p:txBody>
      </p:sp>
      <p:sp>
        <p:nvSpPr>
          <p:cNvPr id="2" name="Text Placeholder 1">
            <a:extLst>
              <a:ext uri="{FF2B5EF4-FFF2-40B4-BE49-F238E27FC236}">
                <a16:creationId xmlns:a16="http://schemas.microsoft.com/office/drawing/2014/main" id="{25A8ACB1-6D36-496B-91DD-D1C3128C1C73}"/>
              </a:ext>
            </a:extLst>
          </p:cNvPr>
          <p:cNvSpPr>
            <a:spLocks noGrp="1"/>
          </p:cNvSpPr>
          <p:nvPr>
            <p:ph type="body" sz="quarter" idx="11"/>
          </p:nvPr>
        </p:nvSpPr>
        <p:spPr>
          <a:xfrm>
            <a:off x="409575" y="1485899"/>
            <a:ext cx="6477000" cy="5076826"/>
          </a:xfrm>
        </p:spPr>
        <p:txBody>
          <a:bodyPr/>
          <a:lstStyle/>
          <a:p>
            <a:r>
              <a:rPr lang="en-US" b="1" dirty="0"/>
              <a:t>Sound &amp; Gas Sensors:</a:t>
            </a:r>
            <a:endParaRPr lang="en-US" dirty="0"/>
          </a:p>
          <a:p>
            <a:pPr>
              <a:buFont typeface="Arial" panose="020B0604020202020204" pitchFamily="34" charset="0"/>
              <a:buChar char="•"/>
            </a:pPr>
            <a:r>
              <a:rPr lang="en-US" b="1" dirty="0"/>
              <a:t> Sound Sensor:</a:t>
            </a:r>
            <a:r>
              <a:rPr lang="en-US" dirty="0"/>
              <a:t> Monitors ambient noise levels.</a:t>
            </a:r>
          </a:p>
          <a:p>
            <a:pPr marL="742950" lvl="1" indent="-285750">
              <a:buFont typeface="Arial" panose="020B0604020202020204" pitchFamily="34" charset="0"/>
              <a:buChar char="•"/>
            </a:pPr>
            <a:r>
              <a:rPr lang="en-US" b="1" dirty="0"/>
              <a:t>Threshold:</a:t>
            </a:r>
            <a:r>
              <a:rPr lang="en-US" dirty="0"/>
              <a:t> 100 units.</a:t>
            </a:r>
          </a:p>
          <a:p>
            <a:pPr>
              <a:buFont typeface="Arial" panose="020B0604020202020204" pitchFamily="34" charset="0"/>
              <a:buChar char="•"/>
            </a:pPr>
            <a:r>
              <a:rPr lang="en-US" b="1" dirty="0"/>
              <a:t> Gas Sensor (MQ-2):</a:t>
            </a:r>
            <a:r>
              <a:rPr lang="en-US" dirty="0"/>
              <a:t> Detects hazardous gas concentrations.</a:t>
            </a:r>
          </a:p>
          <a:p>
            <a:pPr marL="742950" lvl="1" indent="-285750">
              <a:buFont typeface="Arial" panose="020B0604020202020204" pitchFamily="34" charset="0"/>
              <a:buChar char="•"/>
            </a:pPr>
            <a:r>
              <a:rPr lang="en-US" b="1" dirty="0"/>
              <a:t>Threshold:</a:t>
            </a:r>
            <a:r>
              <a:rPr lang="en-US" dirty="0"/>
              <a:t> 2500 units.</a:t>
            </a:r>
          </a:p>
          <a:p>
            <a:pPr>
              <a:buFont typeface="Arial" panose="020B0604020202020204" pitchFamily="34" charset="0"/>
              <a:buChar char="•"/>
            </a:pPr>
            <a:r>
              <a:rPr lang="en-US" b="1" dirty="0"/>
              <a:t> Alert Mechanisms:</a:t>
            </a:r>
            <a:endParaRPr lang="en-US" dirty="0"/>
          </a:p>
          <a:p>
            <a:pPr marL="742950" lvl="1" indent="-285750">
              <a:buFont typeface="Arial" panose="020B0604020202020204" pitchFamily="34" charset="0"/>
              <a:buChar char="•"/>
            </a:pPr>
            <a:r>
              <a:rPr lang="en-US" dirty="0"/>
              <a:t>When the sound or gas levels exceed their respective thresholds:</a:t>
            </a:r>
          </a:p>
          <a:p>
            <a:pPr marL="1143000" lvl="2" indent="-228600">
              <a:buFont typeface="Arial" panose="020B0604020202020204" pitchFamily="34" charset="0"/>
              <a:buChar char="•"/>
            </a:pPr>
            <a:r>
              <a:rPr lang="en-US" sz="1800" b="1" dirty="0"/>
              <a:t>Buzzer:</a:t>
            </a:r>
            <a:r>
              <a:rPr lang="en-US" sz="1800" dirty="0"/>
              <a:t> The buzzer rings with distinct patterns for each sensor, alerting users to potential danger.</a:t>
            </a:r>
          </a:p>
          <a:p>
            <a:pPr marL="1143000" lvl="2" indent="-228600">
              <a:buFont typeface="Arial" panose="020B0604020202020204" pitchFamily="34" charset="0"/>
              <a:buChar char="•"/>
            </a:pPr>
            <a:r>
              <a:rPr lang="en-US" sz="1800" b="1" dirty="0"/>
              <a:t>Door Mechanism:</a:t>
            </a:r>
            <a:r>
              <a:rPr lang="en-US" sz="1800" dirty="0"/>
              <a:t> The servo motor opens the door to ensure safety.</a:t>
            </a:r>
          </a:p>
          <a:p>
            <a:pPr marL="742950" lvl="1" indent="-285750">
              <a:buFont typeface="Arial" panose="020B0604020202020204" pitchFamily="34" charset="0"/>
              <a:buChar char="•"/>
            </a:pPr>
            <a:r>
              <a:rPr lang="en-US" dirty="0"/>
              <a:t>Once levels return to normal, the system resets, closes the door, and the buzzer stops.</a:t>
            </a:r>
          </a:p>
        </p:txBody>
      </p:sp>
    </p:spTree>
    <p:extLst>
      <p:ext uri="{BB962C8B-B14F-4D97-AF65-F5344CB8AC3E}">
        <p14:creationId xmlns:p14="http://schemas.microsoft.com/office/powerpoint/2010/main" val="3349917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A36B3A-558B-413E-877B-7275290AB783}"/>
              </a:ext>
            </a:extLst>
          </p:cNvPr>
          <p:cNvSpPr>
            <a:spLocks noGrp="1"/>
          </p:cNvSpPr>
          <p:nvPr>
            <p:ph type="title"/>
          </p:nvPr>
        </p:nvSpPr>
        <p:spPr>
          <a:xfrm>
            <a:off x="5199742" y="715961"/>
            <a:ext cx="6477000" cy="1189037"/>
          </a:xfrm>
        </p:spPr>
        <p:txBody>
          <a:bodyPr/>
          <a:lstStyle/>
          <a:p>
            <a:r>
              <a:rPr lang="en-US" dirty="0"/>
              <a:t>Keypad &amp; Security</a:t>
            </a:r>
          </a:p>
        </p:txBody>
      </p:sp>
      <p:sp>
        <p:nvSpPr>
          <p:cNvPr id="3" name="Text Placeholder 2">
            <a:extLst>
              <a:ext uri="{FF2B5EF4-FFF2-40B4-BE49-F238E27FC236}">
                <a16:creationId xmlns:a16="http://schemas.microsoft.com/office/drawing/2014/main" id="{68675CE5-70A2-411D-881E-7B75B82931F4}"/>
              </a:ext>
            </a:extLst>
          </p:cNvPr>
          <p:cNvSpPr>
            <a:spLocks noGrp="1"/>
          </p:cNvSpPr>
          <p:nvPr>
            <p:ph type="body" sz="quarter" idx="11"/>
          </p:nvPr>
        </p:nvSpPr>
        <p:spPr>
          <a:xfrm>
            <a:off x="5199742" y="1571625"/>
            <a:ext cx="6477000" cy="4953000"/>
          </a:xfrm>
        </p:spPr>
        <p:txBody>
          <a:bodyPr/>
          <a:lstStyle/>
          <a:p>
            <a:r>
              <a:rPr lang="en-US" sz="1600" b="1" dirty="0"/>
              <a:t>Password System Description:</a:t>
            </a:r>
            <a:endParaRPr lang="en-US" sz="1600" dirty="0"/>
          </a:p>
          <a:p>
            <a:pPr>
              <a:buFont typeface="Arial" panose="020B0604020202020204" pitchFamily="34" charset="0"/>
              <a:buChar char="•"/>
            </a:pPr>
            <a:r>
              <a:rPr lang="en-US" sz="1600" dirty="0"/>
              <a:t> The system incorporates a 4x4 keypad for secure access control.</a:t>
            </a:r>
          </a:p>
          <a:p>
            <a:pPr>
              <a:buFont typeface="Arial" panose="020B0604020202020204" pitchFamily="34" charset="0"/>
              <a:buChar char="•"/>
            </a:pPr>
            <a:r>
              <a:rPr lang="en-US" sz="1600" b="1" dirty="0"/>
              <a:t> Password:</a:t>
            </a:r>
            <a:r>
              <a:rPr lang="en-US" sz="1600" dirty="0"/>
              <a:t> A predefined 4-digit password ('1234') is required to operate the door manually.</a:t>
            </a:r>
          </a:p>
          <a:p>
            <a:r>
              <a:rPr lang="en-US" sz="1600" b="1" dirty="0"/>
              <a:t>Lock/Unlock Mechanism:</a:t>
            </a:r>
            <a:endParaRPr lang="en-US" sz="1600" dirty="0"/>
          </a:p>
          <a:p>
            <a:pPr>
              <a:buFont typeface="Arial" panose="020B0604020202020204" pitchFamily="34" charset="0"/>
              <a:buChar char="•"/>
            </a:pPr>
            <a:r>
              <a:rPr lang="en-US" sz="1600" b="1" dirty="0"/>
              <a:t> Locking:</a:t>
            </a:r>
            <a:endParaRPr lang="en-US" sz="1600" dirty="0"/>
          </a:p>
          <a:p>
            <a:pPr marL="742950" lvl="1" indent="-285750">
              <a:buFont typeface="Arial" panose="020B0604020202020204" pitchFamily="34" charset="0"/>
              <a:buChar char="•"/>
            </a:pPr>
            <a:r>
              <a:rPr lang="en-US" sz="1600" dirty="0"/>
              <a:t>When the correct password is entered via the keypad, the system closes the door (servo angle set to 0) and locks it.</a:t>
            </a:r>
          </a:p>
          <a:p>
            <a:pPr marL="742950" lvl="1" indent="-285750">
              <a:buFont typeface="Arial" panose="020B0604020202020204" pitchFamily="34" charset="0"/>
              <a:buChar char="•"/>
            </a:pPr>
            <a:r>
              <a:rPr lang="en-US" sz="1600" dirty="0"/>
              <a:t>Once locked, the system temporarily disables sensor-triggered door operations to ensure security.</a:t>
            </a:r>
          </a:p>
          <a:p>
            <a:pPr>
              <a:buFont typeface="Arial" panose="020B0604020202020204" pitchFamily="34" charset="0"/>
              <a:buChar char="•"/>
            </a:pPr>
            <a:r>
              <a:rPr lang="en-US" sz="1600" b="1" dirty="0"/>
              <a:t> Unlocking:</a:t>
            </a:r>
            <a:endParaRPr lang="en-US" sz="1600" dirty="0"/>
          </a:p>
          <a:p>
            <a:pPr marL="742950" lvl="1" indent="-285750">
              <a:buFont typeface="Arial" panose="020B0604020202020204" pitchFamily="34" charset="0"/>
              <a:buChar char="•"/>
            </a:pPr>
            <a:r>
              <a:rPr lang="en-US" sz="1600" dirty="0"/>
              <a:t>To restore normal sensor functionality and allow the door to open automatically, the user must press the '#' key.</a:t>
            </a:r>
          </a:p>
          <a:p>
            <a:pPr marL="742950" lvl="1" indent="-285750">
              <a:buFont typeface="Arial" panose="020B0604020202020204" pitchFamily="34" charset="0"/>
              <a:buChar char="•"/>
            </a:pPr>
            <a:r>
              <a:rPr lang="en-US" sz="1600" dirty="0"/>
              <a:t>Pressing '#' re-enables all sensor-based triggers and returns the system to its monitoring state.</a:t>
            </a:r>
          </a:p>
        </p:txBody>
      </p:sp>
    </p:spTree>
    <p:extLst>
      <p:ext uri="{BB962C8B-B14F-4D97-AF65-F5344CB8AC3E}">
        <p14:creationId xmlns:p14="http://schemas.microsoft.com/office/powerpoint/2010/main" val="382109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a:xfrm>
            <a:off x="3429000" y="392113"/>
            <a:ext cx="5334000" cy="636587"/>
          </a:xfrm>
        </p:spPr>
        <p:txBody>
          <a:bodyPr>
            <a:normAutofit fontScale="90000"/>
          </a:bodyPr>
          <a:lstStyle/>
          <a:p>
            <a:pPr algn="ctr"/>
            <a:r>
              <a:rPr lang="en-US" dirty="0"/>
              <a:t>Buzzer &amp; Alerts</a:t>
            </a:r>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a:xfrm>
            <a:off x="209550" y="1352550"/>
            <a:ext cx="11649075" cy="4476750"/>
          </a:xfrm>
        </p:spPr>
        <p:txBody>
          <a:bodyPr vert="horz" lIns="91440" tIns="45720" rIns="91440" bIns="45720" rtlCol="0" anchor="t">
            <a:normAutofit lnSpcReduction="10000"/>
          </a:bodyPr>
          <a:lstStyle/>
          <a:p>
            <a:r>
              <a:rPr lang="en-US" b="1" dirty="0"/>
              <a:t>- Alert Mechanism Description:</a:t>
            </a:r>
            <a:endParaRPr lang="en-US" dirty="0"/>
          </a:p>
          <a:p>
            <a:pPr>
              <a:buFont typeface="Arial" panose="020B0604020202020204" pitchFamily="34" charset="0"/>
              <a:buChar char="•"/>
            </a:pPr>
            <a:r>
              <a:rPr lang="en-US" dirty="0"/>
              <a:t> The system uses a buzzer to provide audible alerts for different sensor-triggered events.</a:t>
            </a:r>
          </a:p>
          <a:p>
            <a:pPr>
              <a:buFont typeface="Arial" panose="020B0604020202020204" pitchFamily="34" charset="0"/>
              <a:buChar char="•"/>
            </a:pPr>
            <a:r>
              <a:rPr lang="en-US" dirty="0"/>
              <a:t> The buzzer is activated when certain thresholds are exceeded, such as temperature, humidity, sound level, or gas concentration.</a:t>
            </a:r>
          </a:p>
          <a:p>
            <a:r>
              <a:rPr lang="en-US" b="1" dirty="0"/>
              <a:t>Different Patterns for Different Alerts:</a:t>
            </a:r>
            <a:endParaRPr lang="en-US" dirty="0"/>
          </a:p>
          <a:p>
            <a:pPr>
              <a:buFont typeface="Arial" panose="020B0604020202020204" pitchFamily="34" charset="0"/>
              <a:buChar char="•"/>
            </a:pPr>
            <a:r>
              <a:rPr lang="en-US" b="1" dirty="0"/>
              <a:t> Temperature/Humidity Exceeding Thresholds:</a:t>
            </a:r>
            <a:endParaRPr lang="en-US" dirty="0"/>
          </a:p>
          <a:p>
            <a:pPr marL="742950" lvl="1" indent="-285750">
              <a:buFont typeface="Arial" panose="020B0604020202020204" pitchFamily="34" charset="0"/>
              <a:buChar char="•"/>
            </a:pPr>
            <a:r>
              <a:rPr lang="en-US" dirty="0"/>
              <a:t>Continuous buzzing until the temperature or humidity returns to normal.</a:t>
            </a:r>
          </a:p>
          <a:p>
            <a:pPr>
              <a:buFont typeface="Arial" panose="020B0604020202020204" pitchFamily="34" charset="0"/>
              <a:buChar char="•"/>
            </a:pPr>
            <a:r>
              <a:rPr lang="en-US" b="1" dirty="0"/>
              <a:t> Sound/Gas Sensor Activation:</a:t>
            </a:r>
            <a:endParaRPr lang="en-US" dirty="0"/>
          </a:p>
          <a:p>
            <a:pPr marL="742950" lvl="1" indent="-285750">
              <a:buFont typeface="Arial" panose="020B0604020202020204" pitchFamily="34" charset="0"/>
              <a:buChar char="•"/>
            </a:pPr>
            <a:r>
              <a:rPr lang="en-US" b="1" dirty="0"/>
              <a:t>Sound Sensor:</a:t>
            </a:r>
            <a:r>
              <a:rPr lang="en-US" dirty="0"/>
              <a:t> Short, repeated beeps indicating noise levels above the set threshold.</a:t>
            </a:r>
          </a:p>
          <a:p>
            <a:pPr marL="742950" lvl="1" indent="-285750">
              <a:buFont typeface="Arial" panose="020B0604020202020204" pitchFamily="34" charset="0"/>
              <a:buChar char="•"/>
            </a:pPr>
            <a:r>
              <a:rPr lang="en-US" b="1" dirty="0"/>
              <a:t>Gas Sensor:</a:t>
            </a:r>
            <a:r>
              <a:rPr lang="en-US" dirty="0"/>
              <a:t> Long, steady beeps signaling dangerous gas levels.</a:t>
            </a:r>
          </a:p>
          <a:p>
            <a:pPr>
              <a:buFont typeface="Arial" panose="020B0604020202020204" pitchFamily="34" charset="0"/>
              <a:buChar char="•"/>
            </a:pPr>
            <a:r>
              <a:rPr lang="en-US" b="1" dirty="0"/>
              <a:t> Motion Detection:</a:t>
            </a:r>
            <a:endParaRPr lang="en-US" dirty="0"/>
          </a:p>
          <a:p>
            <a:pPr marL="742950" lvl="1" indent="-285750">
              <a:buFont typeface="Arial" panose="020B0604020202020204" pitchFamily="34" charset="0"/>
              <a:buChar char="•"/>
            </a:pPr>
            <a:r>
              <a:rPr lang="en-US" dirty="0"/>
              <a:t>No buzzer alert is used, as this triggers the door mechanism directly.</a:t>
            </a:r>
          </a:p>
        </p:txBody>
      </p:sp>
    </p:spTree>
    <p:extLst>
      <p:ext uri="{BB962C8B-B14F-4D97-AF65-F5344CB8AC3E}">
        <p14:creationId xmlns:p14="http://schemas.microsoft.com/office/powerpoint/2010/main" val="40800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A36B3A-558B-413E-877B-7275290AB783}"/>
              </a:ext>
            </a:extLst>
          </p:cNvPr>
          <p:cNvSpPr>
            <a:spLocks noGrp="1"/>
          </p:cNvSpPr>
          <p:nvPr>
            <p:ph type="title"/>
          </p:nvPr>
        </p:nvSpPr>
        <p:spPr>
          <a:xfrm>
            <a:off x="5199742" y="715961"/>
            <a:ext cx="6477000" cy="693739"/>
          </a:xfrm>
        </p:spPr>
        <p:txBody>
          <a:bodyPr/>
          <a:lstStyle/>
          <a:p>
            <a:r>
              <a:rPr lang="en-US" b="1" dirty="0"/>
              <a:t>LCD Display</a:t>
            </a:r>
          </a:p>
        </p:txBody>
      </p:sp>
      <p:sp>
        <p:nvSpPr>
          <p:cNvPr id="3" name="Text Placeholder 2">
            <a:extLst>
              <a:ext uri="{FF2B5EF4-FFF2-40B4-BE49-F238E27FC236}">
                <a16:creationId xmlns:a16="http://schemas.microsoft.com/office/drawing/2014/main" id="{68675CE5-70A2-411D-881E-7B75B82931F4}"/>
              </a:ext>
            </a:extLst>
          </p:cNvPr>
          <p:cNvSpPr>
            <a:spLocks noGrp="1"/>
          </p:cNvSpPr>
          <p:nvPr>
            <p:ph type="body" sz="quarter" idx="11"/>
          </p:nvPr>
        </p:nvSpPr>
        <p:spPr>
          <a:xfrm>
            <a:off x="5199741" y="1571625"/>
            <a:ext cx="6696983" cy="4953000"/>
          </a:xfrm>
        </p:spPr>
        <p:txBody>
          <a:bodyPr/>
          <a:lstStyle/>
          <a:p>
            <a:r>
              <a:rPr lang="en-US" sz="2000" b="1" dirty="0"/>
              <a:t>Explanation of Display Scenarios:</a:t>
            </a:r>
            <a:endParaRPr lang="en-US" sz="2000" dirty="0"/>
          </a:p>
          <a:p>
            <a:pPr>
              <a:buFont typeface="Arial" panose="020B0604020202020204" pitchFamily="34" charset="0"/>
              <a:buChar char="•"/>
            </a:pPr>
            <a:r>
              <a:rPr lang="en-US" sz="2000" b="1" dirty="0"/>
              <a:t> Normal Operation:</a:t>
            </a:r>
            <a:endParaRPr lang="en-US" sz="2000" dirty="0"/>
          </a:p>
          <a:p>
            <a:pPr marL="742950" lvl="1" indent="-285750">
              <a:buFont typeface="Arial" panose="020B0604020202020204" pitchFamily="34" charset="0"/>
              <a:buChar char="•"/>
            </a:pPr>
            <a:r>
              <a:rPr lang="en-US" sz="2000" dirty="0"/>
              <a:t>The LCD alternates between showing the current temperature and humidity levels every 0.5 seconds.</a:t>
            </a:r>
          </a:p>
          <a:p>
            <a:pPr>
              <a:buFont typeface="Arial" panose="020B0604020202020204" pitchFamily="34" charset="0"/>
              <a:buChar char="•"/>
            </a:pPr>
            <a:r>
              <a:rPr lang="en-US" sz="2000" b="1" dirty="0"/>
              <a:t> Threshold Exceeded:</a:t>
            </a:r>
            <a:endParaRPr lang="en-US" sz="2000" dirty="0"/>
          </a:p>
          <a:p>
            <a:pPr marL="742950" lvl="1" indent="-285750">
              <a:buFont typeface="Arial" panose="020B0604020202020204" pitchFamily="34" charset="0"/>
              <a:buChar char="•"/>
            </a:pPr>
            <a:r>
              <a:rPr lang="en-US" sz="2000" dirty="0"/>
              <a:t>If the temperature exceeds 37°C or humidity exceeds 67%, the LCD displays the alert, showing which specific threshold is exceeded and its current value (e.g., "High Temp: 38°C").</a:t>
            </a:r>
          </a:p>
          <a:p>
            <a:pPr>
              <a:buFont typeface="Arial" panose="020B0604020202020204" pitchFamily="34" charset="0"/>
              <a:buChar char="•"/>
            </a:pPr>
            <a:r>
              <a:rPr lang="en-US" sz="2000" b="1" dirty="0"/>
              <a:t> Motion Detected:</a:t>
            </a:r>
            <a:endParaRPr lang="en-US" sz="2000" dirty="0"/>
          </a:p>
          <a:p>
            <a:pPr marL="742950" lvl="1" indent="-285750">
              <a:buFont typeface="Arial" panose="020B0604020202020204" pitchFamily="34" charset="0"/>
              <a:buChar char="•"/>
            </a:pPr>
            <a:r>
              <a:rPr lang="en-US" sz="2000" dirty="0"/>
              <a:t>When motion is detected, the LCD shows "Motion Detected" while the door is open for 10 seconds.</a:t>
            </a:r>
          </a:p>
        </p:txBody>
      </p:sp>
    </p:spTree>
    <p:extLst>
      <p:ext uri="{BB962C8B-B14F-4D97-AF65-F5344CB8AC3E}">
        <p14:creationId xmlns:p14="http://schemas.microsoft.com/office/powerpoint/2010/main" val="52886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A36B3A-558B-413E-877B-7275290AB783}"/>
              </a:ext>
            </a:extLst>
          </p:cNvPr>
          <p:cNvSpPr>
            <a:spLocks noGrp="1"/>
          </p:cNvSpPr>
          <p:nvPr>
            <p:ph type="title"/>
          </p:nvPr>
        </p:nvSpPr>
        <p:spPr>
          <a:xfrm>
            <a:off x="5199742" y="715961"/>
            <a:ext cx="6477000" cy="693739"/>
          </a:xfrm>
        </p:spPr>
        <p:txBody>
          <a:bodyPr/>
          <a:lstStyle/>
          <a:p>
            <a:r>
              <a:rPr lang="en-US" b="1" dirty="0"/>
              <a:t>LCD Display</a:t>
            </a:r>
          </a:p>
        </p:txBody>
      </p:sp>
      <p:sp>
        <p:nvSpPr>
          <p:cNvPr id="3" name="Text Placeholder 2">
            <a:extLst>
              <a:ext uri="{FF2B5EF4-FFF2-40B4-BE49-F238E27FC236}">
                <a16:creationId xmlns:a16="http://schemas.microsoft.com/office/drawing/2014/main" id="{68675CE5-70A2-411D-881E-7B75B82931F4}"/>
              </a:ext>
            </a:extLst>
          </p:cNvPr>
          <p:cNvSpPr>
            <a:spLocks noGrp="1"/>
          </p:cNvSpPr>
          <p:nvPr>
            <p:ph type="body" sz="quarter" idx="11"/>
          </p:nvPr>
        </p:nvSpPr>
        <p:spPr>
          <a:xfrm>
            <a:off x="5199742" y="1571625"/>
            <a:ext cx="6477000" cy="4953000"/>
          </a:xfrm>
        </p:spPr>
        <p:txBody>
          <a:bodyPr/>
          <a:lstStyle/>
          <a:p>
            <a:pPr marL="0" indent="0" algn="l" rtl="0" eaLnBrk="1" latinLnBrk="0" hangingPunct="1">
              <a:spcBef>
                <a:spcPts val="1000"/>
              </a:spcBef>
              <a:spcAft>
                <a:spcPts val="0"/>
              </a:spcAft>
              <a:buClrTx/>
              <a:buSzPts val="2000"/>
              <a:buFont typeface="Arial" panose="020B0604020202020204" pitchFamily="34" charset="0"/>
              <a:buChar char="•"/>
            </a:pPr>
            <a:r>
              <a:rPr lang="en-US" sz="1800" b="1" kern="1200" dirty="0">
                <a:solidFill>
                  <a:srgbClr val="000000"/>
                </a:solidFill>
                <a:effectLst/>
                <a:latin typeface="Segoe UI" panose="020B0502040204020203" pitchFamily="34" charset="0"/>
                <a:ea typeface="+mn-ea"/>
                <a:cs typeface="+mn-cs"/>
              </a:rPr>
              <a:t> Sound/Gas Threshold Exceeded:</a:t>
            </a:r>
            <a:endParaRPr lang="en-US" sz="1800" dirty="0">
              <a:effectLst/>
            </a:endParaRPr>
          </a:p>
          <a:p>
            <a:pPr marL="740664" indent="-283464" algn="l" rtl="0" eaLnBrk="1" latinLnBrk="0" hangingPunct="1">
              <a:spcBef>
                <a:spcPts val="1000"/>
              </a:spcBef>
              <a:spcAft>
                <a:spcPts val="0"/>
              </a:spcAft>
            </a:pPr>
            <a:r>
              <a:rPr lang="en-US" sz="1800" b="0" kern="1200" dirty="0">
                <a:solidFill>
                  <a:srgbClr val="000000"/>
                </a:solidFill>
                <a:effectLst/>
                <a:latin typeface="Segoe UI" panose="020B0502040204020203" pitchFamily="34" charset="0"/>
                <a:ea typeface="+mn-ea"/>
                <a:cs typeface="+mn-cs"/>
              </a:rPr>
              <a:t>Displays "High Sound" or "Gas Detected" along with the current reading, notifying the user of dangerous conditions.</a:t>
            </a:r>
            <a:endParaRPr lang="en-US" sz="2000" b="0" dirty="0">
              <a:effectLst/>
            </a:endParaRPr>
          </a:p>
          <a:p>
            <a:pPr marL="0" indent="0" algn="l" rtl="0" eaLnBrk="1" latinLnBrk="0" hangingPunct="1">
              <a:spcBef>
                <a:spcPts val="1000"/>
              </a:spcBef>
              <a:spcAft>
                <a:spcPts val="0"/>
              </a:spcAft>
            </a:pPr>
            <a:r>
              <a:rPr lang="en-US" sz="1800" b="1" kern="1200" dirty="0">
                <a:solidFill>
                  <a:srgbClr val="000000"/>
                </a:solidFill>
                <a:effectLst/>
                <a:latin typeface="Segoe UI" panose="020B0502040204020203" pitchFamily="34" charset="0"/>
                <a:ea typeface="+mn-ea"/>
                <a:cs typeface="+mn-cs"/>
              </a:rPr>
              <a:t>- Keypad Interaction:</a:t>
            </a:r>
            <a:endParaRPr lang="en-US" sz="2000" dirty="0">
              <a:effectLst/>
            </a:endParaRPr>
          </a:p>
          <a:p>
            <a:pPr marL="740664" indent="-283464" algn="l" rtl="0" eaLnBrk="1" latinLnBrk="0" hangingPunct="1">
              <a:spcBef>
                <a:spcPts val="1000"/>
              </a:spcBef>
              <a:spcAft>
                <a:spcPts val="0"/>
              </a:spcAft>
            </a:pPr>
            <a:r>
              <a:rPr lang="en-US" sz="1800" b="0" kern="1200" dirty="0">
                <a:solidFill>
                  <a:srgbClr val="000000"/>
                </a:solidFill>
                <a:effectLst/>
                <a:latin typeface="Segoe UI" panose="020B0502040204020203" pitchFamily="34" charset="0"/>
                <a:ea typeface="+mn-ea"/>
                <a:cs typeface="+mn-cs"/>
              </a:rPr>
              <a:t>When the correct password is entered, the LCD briefly shows "Door Opened" for 3 seconds.</a:t>
            </a:r>
            <a:endParaRPr lang="en-US" sz="2000" b="0" dirty="0">
              <a:effectLst/>
            </a:endParaRPr>
          </a:p>
          <a:p>
            <a:pPr marL="740664" indent="-283464" algn="l" rtl="0" eaLnBrk="1" latinLnBrk="0" hangingPunct="1">
              <a:spcBef>
                <a:spcPts val="1000"/>
              </a:spcBef>
              <a:spcAft>
                <a:spcPts val="0"/>
              </a:spcAft>
            </a:pPr>
            <a:r>
              <a:rPr lang="en-US" sz="1800" b="0" kern="1200" dirty="0">
                <a:solidFill>
                  <a:srgbClr val="000000"/>
                </a:solidFill>
                <a:effectLst/>
                <a:latin typeface="Segoe UI" panose="020B0502040204020203" pitchFamily="34" charset="0"/>
                <a:ea typeface="+mn-ea"/>
                <a:cs typeface="+mn-cs"/>
              </a:rPr>
              <a:t>If the door is closed by the '#' key, the LCD displays "System Locked".</a:t>
            </a:r>
            <a:endParaRPr lang="en-US" sz="2000" b="0" dirty="0">
              <a:effectLst/>
            </a:endParaRPr>
          </a:p>
          <a:p>
            <a:pPr marL="0" indent="0" algn="l" rtl="0" eaLnBrk="1" latinLnBrk="0" hangingPunct="1">
              <a:spcBef>
                <a:spcPts val="1000"/>
              </a:spcBef>
              <a:spcAft>
                <a:spcPts val="0"/>
              </a:spcAft>
            </a:pPr>
            <a:r>
              <a:rPr lang="en-US" sz="1800" b="1" kern="1200" dirty="0">
                <a:solidFill>
                  <a:srgbClr val="000000"/>
                </a:solidFill>
                <a:effectLst/>
                <a:latin typeface="Segoe UI" panose="020B0502040204020203" pitchFamily="34" charset="0"/>
                <a:ea typeface="+mn-ea"/>
                <a:cs typeface="+mn-cs"/>
              </a:rPr>
              <a:t>• User Interaction:</a:t>
            </a:r>
            <a:endParaRPr lang="en-US" sz="2000" dirty="0">
              <a:effectLst/>
            </a:endParaRPr>
          </a:p>
          <a:p>
            <a:pPr marL="0" indent="0" algn="l" rtl="0" eaLnBrk="1" latinLnBrk="0" hangingPunct="1">
              <a:spcBef>
                <a:spcPts val="1000"/>
              </a:spcBef>
              <a:spcAft>
                <a:spcPts val="0"/>
              </a:spcAft>
            </a:pPr>
            <a:r>
              <a:rPr lang="en-US" dirty="0">
                <a:solidFill>
                  <a:srgbClr val="000000"/>
                </a:solidFill>
                <a:latin typeface="Segoe UI" panose="020B0502040204020203" pitchFamily="34" charset="0"/>
              </a:rPr>
              <a:t>       </a:t>
            </a:r>
            <a:r>
              <a:rPr lang="en-US" sz="1800" b="0" kern="1200" dirty="0">
                <a:solidFill>
                  <a:srgbClr val="000000"/>
                </a:solidFill>
                <a:effectLst/>
                <a:latin typeface="Segoe UI" panose="020B0502040204020203" pitchFamily="34" charset="0"/>
                <a:ea typeface="+mn-ea"/>
                <a:cs typeface="+mn-cs"/>
              </a:rPr>
              <a:t>The LCD provides clear, real-time feedback on the system's status and sensor readings, helping users stay informed and react appropriately to any alerts or changes in the environment.</a:t>
            </a:r>
            <a:endParaRPr lang="en-US" sz="2000" b="0" dirty="0">
              <a:effectLst/>
            </a:endParaRPr>
          </a:p>
        </p:txBody>
      </p:sp>
    </p:spTree>
    <p:extLst>
      <p:ext uri="{BB962C8B-B14F-4D97-AF65-F5344CB8AC3E}">
        <p14:creationId xmlns:p14="http://schemas.microsoft.com/office/powerpoint/2010/main" val="336706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a:xfrm>
            <a:off x="3376613" y="153988"/>
            <a:ext cx="5334000" cy="655637"/>
          </a:xfrm>
        </p:spPr>
        <p:txBody>
          <a:bodyPr>
            <a:normAutofit/>
          </a:bodyPr>
          <a:lstStyle/>
          <a:p>
            <a:pPr algn="ctr"/>
            <a:r>
              <a:rPr lang="en-US" dirty="0"/>
              <a:t>Process guide</a:t>
            </a:r>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a:xfrm>
            <a:off x="152401" y="876299"/>
            <a:ext cx="11782424" cy="4905375"/>
          </a:xfrm>
        </p:spPr>
        <p:txBody>
          <a:bodyPr vert="horz" lIns="91440" tIns="45720" rIns="91440" bIns="45720" rtlCol="0" anchor="t">
            <a:normAutofit fontScale="70000" lnSpcReduction="20000"/>
          </a:bodyPr>
          <a:lstStyle/>
          <a:p>
            <a:pPr>
              <a:buFont typeface="+mj-lt"/>
              <a:buAutoNum type="arabicPeriod"/>
            </a:pPr>
            <a:r>
              <a:rPr lang="en-US" b="1" dirty="0"/>
              <a:t> Start:</a:t>
            </a:r>
            <a:endParaRPr lang="en-US" dirty="0"/>
          </a:p>
          <a:p>
            <a:pPr marL="742950" lvl="1" indent="-285750"/>
            <a:r>
              <a:rPr lang="en-US" dirty="0"/>
              <a:t>System initializes and begins monitoring all sensors.</a:t>
            </a:r>
          </a:p>
          <a:p>
            <a:pPr>
              <a:buFont typeface="+mj-lt"/>
              <a:buAutoNum type="arabicPeriod"/>
            </a:pPr>
            <a:r>
              <a:rPr lang="en-US" b="1" dirty="0"/>
              <a:t> Check Motion Sensor:</a:t>
            </a:r>
            <a:endParaRPr lang="en-US" dirty="0"/>
          </a:p>
          <a:p>
            <a:pPr marL="742950" lvl="1" indent="-285750"/>
            <a:r>
              <a:rPr lang="en-US" dirty="0"/>
              <a:t>If motion is detected, the system opens the door for 10 seconds, displays "Motion Detected" on the LCD, and then closes the door.</a:t>
            </a:r>
          </a:p>
          <a:p>
            <a:pPr>
              <a:buFont typeface="+mj-lt"/>
              <a:buAutoNum type="arabicPeriod"/>
            </a:pPr>
            <a:r>
              <a:rPr lang="en-US" b="1" dirty="0"/>
              <a:t> Check Temperature &amp; Humidity:</a:t>
            </a:r>
            <a:endParaRPr lang="en-US" dirty="0"/>
          </a:p>
          <a:p>
            <a:pPr marL="742950" lvl="1" indent="-285750"/>
            <a:r>
              <a:rPr lang="en-US" dirty="0"/>
              <a:t>If temperature &gt; 37°C or humidity &gt; 67%, the system opens the door, sounds the buzzer, and displays the specific alert on the LCD (e.g., "High Temp: 38°C"). The door remains open until the '*' key is pressed.</a:t>
            </a:r>
          </a:p>
          <a:p>
            <a:pPr>
              <a:buFont typeface="+mj-lt"/>
              <a:buAutoNum type="arabicPeriod"/>
            </a:pPr>
            <a:r>
              <a:rPr lang="en-US" b="1" dirty="0"/>
              <a:t> Check Sound Sensor:</a:t>
            </a:r>
            <a:endParaRPr lang="en-US" dirty="0"/>
          </a:p>
          <a:p>
            <a:pPr marL="742950" lvl="1" indent="-285750"/>
            <a:r>
              <a:rPr lang="en-US" dirty="0"/>
              <a:t>If sound level &gt; 100, the system opens the door, sounds the buzzer with a specific pattern for sound alerts, and displays "High Sound" with the reading on the LCD. The door closes after 5 seconds when the sound level normalizes.</a:t>
            </a:r>
          </a:p>
          <a:p>
            <a:pPr>
              <a:buFont typeface="+mj-lt"/>
              <a:buAutoNum type="arabicPeriod"/>
            </a:pPr>
            <a:r>
              <a:rPr lang="en-US" b="1" dirty="0"/>
              <a:t> Check Gas Sensor:</a:t>
            </a:r>
            <a:endParaRPr lang="en-US" dirty="0"/>
          </a:p>
          <a:p>
            <a:pPr marL="742950" lvl="1" indent="-285750"/>
            <a:r>
              <a:rPr lang="en-US" dirty="0"/>
              <a:t>If gas level &gt; 2500, the system opens the door, sounds the buzzer with a distinct pattern for gas alerts, and displays "Gas Detected" with the reading on the LCD. The door closes after 5 seconds when the gas level normalizes.</a:t>
            </a:r>
          </a:p>
          <a:p>
            <a:pPr>
              <a:buFont typeface="+mj-lt"/>
              <a:buAutoNum type="arabicPeriod"/>
            </a:pPr>
            <a:r>
              <a:rPr lang="en-US" b="1" dirty="0"/>
              <a:t> Check Keypad Input:</a:t>
            </a:r>
            <a:endParaRPr lang="en-US" dirty="0"/>
          </a:p>
          <a:p>
            <a:pPr marL="742950" lvl="1" indent="-285750"/>
            <a:r>
              <a:rPr lang="en-US" dirty="0"/>
              <a:t>If the correct password ('1234') is entered, the system opens the door and displays "Door Opened" on the LCD.</a:t>
            </a:r>
          </a:p>
          <a:p>
            <a:pPr marL="742950" lvl="1" indent="-285750"/>
            <a:r>
              <a:rPr lang="en-US" dirty="0"/>
              <a:t>If the '#' key is pressed, the door closes, the system locks, and the LCD displays "System Locked".</a:t>
            </a:r>
          </a:p>
          <a:p>
            <a:pPr>
              <a:buFont typeface="+mj-lt"/>
              <a:buAutoNum type="arabicPeriod"/>
            </a:pPr>
            <a:r>
              <a:rPr lang="en-US" b="1" dirty="0"/>
              <a:t> Loop:</a:t>
            </a:r>
            <a:endParaRPr lang="en-US" dirty="0"/>
          </a:p>
          <a:p>
            <a:pPr marL="742950" lvl="1" indent="-285750"/>
            <a:r>
              <a:rPr lang="en-US" dirty="0"/>
              <a:t>The system continuously checks sensor inputs and prioritizes actions based on the criticality of the detected conditions.</a:t>
            </a:r>
          </a:p>
        </p:txBody>
      </p:sp>
    </p:spTree>
    <p:extLst>
      <p:ext uri="{BB962C8B-B14F-4D97-AF65-F5344CB8AC3E}">
        <p14:creationId xmlns:p14="http://schemas.microsoft.com/office/powerpoint/2010/main" val="134778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a:xfrm>
            <a:off x="3376613" y="153988"/>
            <a:ext cx="5334000" cy="655637"/>
          </a:xfrm>
        </p:spPr>
        <p:txBody>
          <a:bodyPr>
            <a:normAutofit/>
          </a:bodyPr>
          <a:lstStyle/>
          <a:p>
            <a:r>
              <a:rPr lang="en-US" b="1" dirty="0"/>
              <a:t>System Prioritization</a:t>
            </a:r>
          </a:p>
        </p:txBody>
      </p:sp>
      <p:sp>
        <p:nvSpPr>
          <p:cNvPr id="7" name="Rectangle 4">
            <a:extLst>
              <a:ext uri="{FF2B5EF4-FFF2-40B4-BE49-F238E27FC236}">
                <a16:creationId xmlns:a16="http://schemas.microsoft.com/office/drawing/2014/main" id="{8EA10EAA-13CF-4B25-BC38-2B15F6571C58}"/>
              </a:ext>
            </a:extLst>
          </p:cNvPr>
          <p:cNvSpPr>
            <a:spLocks noGrp="1" noChangeArrowheads="1"/>
          </p:cNvSpPr>
          <p:nvPr>
            <p:ph type="body"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Priority 1:</a:t>
            </a:r>
            <a:r>
              <a:rPr kumimoji="0" lang="en-US" altLang="en-US" sz="1800" b="0" i="0" u="none" strike="noStrike" cap="none" normalizeH="0" baseline="0" dirty="0">
                <a:ln>
                  <a:noFill/>
                </a:ln>
                <a:solidFill>
                  <a:schemeClr val="tx1"/>
                </a:solidFill>
                <a:effectLst/>
                <a:latin typeface="Arial" panose="020B0604020202020204" pitchFamily="34" charset="0"/>
              </a:rPr>
              <a:t> Temperature/Humidity thresholds (critical environmental conditions).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Priority 2:</a:t>
            </a:r>
            <a:r>
              <a:rPr kumimoji="0" lang="en-US" altLang="en-US" sz="1800" b="0" i="0" u="none" strike="noStrike" cap="none" normalizeH="0" baseline="0" dirty="0">
                <a:ln>
                  <a:noFill/>
                </a:ln>
                <a:solidFill>
                  <a:schemeClr val="tx1"/>
                </a:solidFill>
                <a:effectLst/>
                <a:latin typeface="Arial" panose="020B0604020202020204" pitchFamily="34" charset="0"/>
              </a:rPr>
              <a:t> Gas sensor (dangerous gas levels).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Priority 3:</a:t>
            </a:r>
            <a:r>
              <a:rPr kumimoji="0" lang="en-US" altLang="en-US" sz="1800" b="0" i="0" u="none" strike="noStrike" cap="none" normalizeH="0" baseline="0" dirty="0">
                <a:ln>
                  <a:noFill/>
                </a:ln>
                <a:solidFill>
                  <a:schemeClr val="tx1"/>
                </a:solidFill>
                <a:effectLst/>
                <a:latin typeface="Arial" panose="020B0604020202020204" pitchFamily="34" charset="0"/>
              </a:rPr>
              <a:t> Sound sensor (high noise levels).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Priority 4:</a:t>
            </a:r>
            <a:r>
              <a:rPr kumimoji="0" lang="en-US" altLang="en-US" sz="1800" b="0" i="0" u="none" strike="noStrike" cap="none" normalizeH="0" baseline="0" dirty="0">
                <a:ln>
                  <a:noFill/>
                </a:ln>
                <a:solidFill>
                  <a:schemeClr val="tx1"/>
                </a:solidFill>
                <a:effectLst/>
                <a:latin typeface="Arial" panose="020B0604020202020204" pitchFamily="34" charset="0"/>
              </a:rPr>
              <a:t> Motion sensor (motion detected).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Keypad Interaction:</a:t>
            </a:r>
            <a:r>
              <a:rPr kumimoji="0" lang="en-US" altLang="en-US" sz="1800" b="0" i="0" u="none" strike="noStrike" cap="none" normalizeH="0" baseline="0" dirty="0">
                <a:ln>
                  <a:noFill/>
                </a:ln>
                <a:solidFill>
                  <a:schemeClr val="tx1"/>
                </a:solidFill>
                <a:effectLst/>
                <a:latin typeface="Arial" panose="020B0604020202020204" pitchFamily="34" charset="0"/>
              </a:rPr>
              <a:t> Overrides all other sensor inputs for user control. </a:t>
            </a:r>
          </a:p>
        </p:txBody>
      </p:sp>
      <p:sp>
        <p:nvSpPr>
          <p:cNvPr id="8" name="TextBox 7">
            <a:extLst>
              <a:ext uri="{FF2B5EF4-FFF2-40B4-BE49-F238E27FC236}">
                <a16:creationId xmlns:a16="http://schemas.microsoft.com/office/drawing/2014/main" id="{AA1E379F-E645-4F6B-8217-34C86274C4C0}"/>
              </a:ext>
            </a:extLst>
          </p:cNvPr>
          <p:cNvSpPr txBox="1"/>
          <p:nvPr/>
        </p:nvSpPr>
        <p:spPr>
          <a:xfrm>
            <a:off x="553508" y="1027836"/>
            <a:ext cx="11362267" cy="3939540"/>
          </a:xfrm>
          <a:prstGeom prst="rect">
            <a:avLst/>
          </a:prstGeom>
          <a:noFill/>
        </p:spPr>
        <p:txBody>
          <a:bodyPr wrap="square" rtlCol="0">
            <a:spAutoFit/>
          </a:bodyPr>
          <a:lstStyle/>
          <a:p>
            <a:pPr marL="457200" indent="-457200" rtl="0">
              <a:buFont typeface="Arial" panose="020B0604020202020204" pitchFamily="34" charset="0"/>
              <a:buChar char="•"/>
            </a:pPr>
            <a:r>
              <a:rPr lang="en-US" sz="2500" b="1" dirty="0">
                <a:solidFill>
                  <a:schemeClr val="bg1"/>
                </a:solidFill>
                <a:effectLst/>
              </a:rPr>
              <a:t>Priority 1: </a:t>
            </a:r>
            <a:r>
              <a:rPr lang="en-US" sz="2500" i="1" dirty="0">
                <a:solidFill>
                  <a:schemeClr val="bg1"/>
                </a:solidFill>
                <a:effectLst/>
              </a:rPr>
              <a:t>Temperature/Humidity thresholds (critical environmental conditions).</a:t>
            </a:r>
          </a:p>
          <a:p>
            <a:pPr marL="457200" indent="-457200" rtl="0">
              <a:buFont typeface="Arial" panose="020B0604020202020204" pitchFamily="34" charset="0"/>
              <a:buChar char="•"/>
            </a:pPr>
            <a:endParaRPr lang="en-US" sz="2500" dirty="0">
              <a:solidFill>
                <a:schemeClr val="bg1"/>
              </a:solidFill>
            </a:endParaRPr>
          </a:p>
          <a:p>
            <a:pPr marL="457200" indent="-457200" rtl="0">
              <a:buFont typeface="Arial" panose="020B0604020202020204" pitchFamily="34" charset="0"/>
              <a:buChar char="•"/>
            </a:pPr>
            <a:r>
              <a:rPr lang="en-US" sz="2500" b="1" dirty="0">
                <a:solidFill>
                  <a:schemeClr val="bg1"/>
                </a:solidFill>
                <a:effectLst/>
              </a:rPr>
              <a:t>Priority 2: </a:t>
            </a:r>
            <a:r>
              <a:rPr lang="en-US" sz="2500" i="1" dirty="0">
                <a:solidFill>
                  <a:schemeClr val="bg1"/>
                </a:solidFill>
                <a:effectLst/>
              </a:rPr>
              <a:t>Gas sensor (dangerous gas levels).</a:t>
            </a:r>
          </a:p>
          <a:p>
            <a:pPr marL="457200" indent="-457200" rtl="0">
              <a:buFont typeface="Arial" panose="020B0604020202020204" pitchFamily="34" charset="0"/>
              <a:buChar char="•"/>
            </a:pPr>
            <a:endParaRPr lang="en-US" sz="2500" dirty="0">
              <a:solidFill>
                <a:schemeClr val="bg1"/>
              </a:solidFill>
            </a:endParaRPr>
          </a:p>
          <a:p>
            <a:pPr marL="457200" indent="-457200" rtl="0">
              <a:buFont typeface="Arial" panose="020B0604020202020204" pitchFamily="34" charset="0"/>
              <a:buChar char="•"/>
            </a:pPr>
            <a:r>
              <a:rPr lang="en-US" sz="2500" b="1" dirty="0">
                <a:solidFill>
                  <a:schemeClr val="bg1"/>
                </a:solidFill>
                <a:effectLst/>
              </a:rPr>
              <a:t>Priority 3: </a:t>
            </a:r>
            <a:r>
              <a:rPr lang="en-US" sz="2500" i="1" dirty="0">
                <a:solidFill>
                  <a:schemeClr val="bg1"/>
                </a:solidFill>
                <a:effectLst/>
              </a:rPr>
              <a:t>Sound sensor (high noise levels).</a:t>
            </a:r>
          </a:p>
          <a:p>
            <a:pPr marL="457200" indent="-457200" rtl="0">
              <a:buFont typeface="Arial" panose="020B0604020202020204" pitchFamily="34" charset="0"/>
              <a:buChar char="•"/>
            </a:pPr>
            <a:endParaRPr lang="en-US" sz="2500" dirty="0">
              <a:solidFill>
                <a:schemeClr val="bg1"/>
              </a:solidFill>
            </a:endParaRPr>
          </a:p>
          <a:p>
            <a:pPr marL="457200" indent="-457200" rtl="0">
              <a:buFont typeface="Arial" panose="020B0604020202020204" pitchFamily="34" charset="0"/>
              <a:buChar char="•"/>
            </a:pPr>
            <a:r>
              <a:rPr lang="en-US" sz="2500" b="1" dirty="0">
                <a:solidFill>
                  <a:schemeClr val="bg1"/>
                </a:solidFill>
                <a:effectLst/>
              </a:rPr>
              <a:t>Priority 4: </a:t>
            </a:r>
            <a:r>
              <a:rPr lang="en-US" sz="2500" i="1" dirty="0">
                <a:solidFill>
                  <a:schemeClr val="bg1"/>
                </a:solidFill>
                <a:effectLst/>
              </a:rPr>
              <a:t>Motion sensor (motion detected).</a:t>
            </a:r>
            <a:endParaRPr lang="en-US" sz="2500" i="1" dirty="0">
              <a:solidFill>
                <a:schemeClr val="bg1"/>
              </a:solidFill>
            </a:endParaRPr>
          </a:p>
          <a:p>
            <a:pPr rtl="0"/>
            <a:r>
              <a:rPr lang="en-US" sz="2500" i="1" dirty="0">
                <a:solidFill>
                  <a:schemeClr val="bg1"/>
                </a:solidFill>
                <a:effectLst/>
              </a:rPr>
              <a:t>Keypad Interaction: Overrides all other sensor inputs for user control.</a:t>
            </a:r>
            <a:endParaRPr lang="en-US" sz="2500" i="1" dirty="0">
              <a:solidFill>
                <a:schemeClr val="bg1"/>
              </a:solidFill>
            </a:endParaRPr>
          </a:p>
          <a:p>
            <a:endParaRPr lang="en-US" sz="2500" dirty="0">
              <a:solidFill>
                <a:schemeClr val="bg1"/>
              </a:solidFill>
            </a:endParaRPr>
          </a:p>
        </p:txBody>
      </p:sp>
    </p:spTree>
    <p:extLst>
      <p:ext uri="{BB962C8B-B14F-4D97-AF65-F5344CB8AC3E}">
        <p14:creationId xmlns:p14="http://schemas.microsoft.com/office/powerpoint/2010/main" val="246585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a:t>Introduction</a:t>
            </a:r>
            <a:endParaRPr lang="en-US" dirty="0"/>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340929" cy="3276600"/>
          </a:xfrm>
        </p:spPr>
        <p:txBody>
          <a:bodyPr/>
          <a:lstStyle/>
          <a:p>
            <a:r>
              <a:rPr lang="en-US" dirty="0"/>
              <a:t>The Smart IoT Garage Alarm System is designed to make your garage smarter and safer. </a:t>
            </a:r>
          </a:p>
          <a:p>
            <a:r>
              <a:rPr lang="en-US" dirty="0"/>
              <a:t>a system that constantly watches over your garage, keeping track of temperature, humidity, motion, sound, and even gas levels—all automatically. </a:t>
            </a:r>
          </a:p>
          <a:p>
            <a:r>
              <a:rPr lang="en-US" dirty="0"/>
              <a:t>The system uses the ESP32 microcontroller, which connects to a range of sensors. If something unusual happens, like a spike in temperature or the detection of motion, the system instantly reacts. </a:t>
            </a:r>
          </a:p>
          <a:p>
            <a:r>
              <a:rPr lang="en-US" dirty="0"/>
              <a:t>It can sound an alarm, open or close the garage door, and display alerts on an LCD screen.</a:t>
            </a:r>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514351"/>
            <a:ext cx="9141397" cy="615553"/>
          </a:xfrm>
        </p:spPr>
        <p:txBody>
          <a:bodyPr/>
          <a:lstStyle/>
          <a:p>
            <a:r>
              <a:rPr lang="en-US" dirty="0"/>
              <a:t>Conclusion</a:t>
            </a: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a:xfrm>
            <a:off x="2196305" y="1355704"/>
            <a:ext cx="7799387" cy="5283221"/>
          </a:xfrm>
        </p:spPr>
        <p:txBody>
          <a:bodyPr vert="horz" wrap="square" lIns="0" tIns="0" rIns="0" bIns="0" rtlCol="0" anchor="t">
            <a:noAutofit/>
          </a:bodyPr>
          <a:lstStyle/>
          <a:p>
            <a:r>
              <a:rPr lang="en-US" dirty="0"/>
              <a:t>This smart alarm system project successfully integrates multiple sensors and components to create a robust and responsive security solution. By monitoring temperature, humidity, motion, sound, and gas levels, the system ensures a safe and controlled environment, automatically responding to potential threats with appropriate actions. The use of a keypad for secure access, along with distinct alerts and clear visual feedback on the LCD, adds layers of functionality and user interaction.</a:t>
            </a:r>
          </a:p>
          <a:p>
            <a:endParaRPr lang="en-US" dirty="0"/>
          </a:p>
          <a:p>
            <a:endParaRPr lang="en-US" dirty="0"/>
          </a:p>
          <a:p>
            <a:r>
              <a:rPr lang="en-US" b="1" dirty="0"/>
              <a:t>Key Achievements:</a:t>
            </a:r>
            <a:endParaRPr lang="en-US" dirty="0"/>
          </a:p>
          <a:p>
            <a:pPr>
              <a:buFont typeface="Arial" panose="020B0604020202020204" pitchFamily="34" charset="0"/>
              <a:buChar char="•"/>
            </a:pPr>
            <a:r>
              <a:rPr lang="en-US" b="1" dirty="0"/>
              <a:t>Comprehensive Monitoring:</a:t>
            </a:r>
            <a:r>
              <a:rPr lang="en-US" dirty="0"/>
              <a:t> Seamless integration of various sensors to monitor critical environmental and security parameters.</a:t>
            </a:r>
          </a:p>
          <a:p>
            <a:pPr>
              <a:buFont typeface="Arial" panose="020B0604020202020204" pitchFamily="34" charset="0"/>
              <a:buChar char="•"/>
            </a:pPr>
            <a:r>
              <a:rPr lang="en-US" b="1" dirty="0"/>
              <a:t>Automated Response:</a:t>
            </a:r>
            <a:r>
              <a:rPr lang="en-US" dirty="0"/>
              <a:t> Effective use of sensor data to trigger actions such as opening doors, ringing alarms, and displaying alerts.</a:t>
            </a:r>
          </a:p>
          <a:p>
            <a:pPr>
              <a:buFont typeface="Arial" panose="020B0604020202020204" pitchFamily="34" charset="0"/>
              <a:buChar char="•"/>
            </a:pPr>
            <a:r>
              <a:rPr lang="en-US" b="1" dirty="0"/>
              <a:t>User Interaction:</a:t>
            </a:r>
            <a:r>
              <a:rPr lang="en-US" dirty="0"/>
              <a:t> Intuitive keypad interface and informative LCD display enhance user experience and control.</a:t>
            </a:r>
          </a:p>
          <a:p>
            <a:endParaRPr lang="en-US" b="1" dirty="0">
              <a:latin typeface="Trebuchet MS" panose="020B0603020202020204" pitchFamily="34" charset="0"/>
            </a:endParaRPr>
          </a:p>
        </p:txBody>
      </p:sp>
    </p:spTree>
    <p:extLst>
      <p:ext uri="{BB962C8B-B14F-4D97-AF65-F5344CB8AC3E}">
        <p14:creationId xmlns:p14="http://schemas.microsoft.com/office/powerpoint/2010/main" val="283841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525301" y="2197893"/>
            <a:ext cx="9141397" cy="1538883"/>
          </a:xfrm>
        </p:spPr>
        <p:txBody>
          <a:bodyPr/>
          <a:lstStyle/>
          <a:p>
            <a:r>
              <a:rPr lang="en-US" sz="10000" dirty="0"/>
              <a:t>The </a:t>
            </a:r>
            <a:r>
              <a:rPr lang="en-US" sz="10000" dirty="0">
                <a:solidFill>
                  <a:schemeClr val="accent2"/>
                </a:solidFill>
              </a:rPr>
              <a:t>End</a:t>
            </a: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r>
              <a:rPr lang="en-US" dirty="0"/>
              <a:t>Objective</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2196307" y="3260705"/>
            <a:ext cx="7799387" cy="1534757"/>
          </a:xfrm>
        </p:spPr>
        <p:txBody>
          <a:bodyPr/>
          <a:lstStyle/>
          <a:p>
            <a:r>
              <a:rPr lang="en-US" sz="2400" dirty="0"/>
              <a:t>Is to Create a smart IoT alarm system for a garage that monitors temperature, humidity, motion, sound, and gas levels. The system aims to enhance safety and automation by alerting the user when any sensor detects abnormal conditions. The project uses an ESP32 microcontroller, integrates various sensors, and provides real-time feedback via an LCD screen and a buzzer.</a:t>
            </a: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15964"/>
            <a:ext cx="10591800" cy="646332"/>
          </a:xfrm>
        </p:spPr>
        <p:txBody>
          <a:bodyPr/>
          <a:lstStyle/>
          <a:p>
            <a:r>
              <a:rPr lang="en-US"/>
              <a:t>History</a:t>
            </a:r>
            <a:endParaRPr lang="en-US" dirty="0"/>
          </a:p>
        </p:txBody>
      </p:sp>
      <p:sp>
        <p:nvSpPr>
          <p:cNvPr id="11" name="Text Placeholder 10">
            <a:extLst>
              <a:ext uri="{FF2B5EF4-FFF2-40B4-BE49-F238E27FC236}">
                <a16:creationId xmlns:a16="http://schemas.microsoft.com/office/drawing/2014/main" id="{4C6A9FD9-630E-44B9-BED8-AFEA6C84A88B}"/>
              </a:ext>
            </a:extLst>
          </p:cNvPr>
          <p:cNvSpPr>
            <a:spLocks noGrp="1"/>
          </p:cNvSpPr>
          <p:nvPr>
            <p:ph type="body" sz="quarter" idx="11"/>
          </p:nvPr>
        </p:nvSpPr>
        <p:spPr>
          <a:xfrm>
            <a:off x="762000" y="1432562"/>
            <a:ext cx="10667999" cy="1158237"/>
          </a:xfrm>
        </p:spPr>
        <p:txBody>
          <a:bodyPr/>
          <a:lstStyle/>
          <a:p>
            <a:r>
              <a:rPr lang="en-US" dirty="0"/>
              <a:t>The smart IoT alarm system continuously monitors the garage environment using multiple sensors. If any sensor detects an abnormal condition, the system triggers appropriate actions:</a:t>
            </a:r>
            <a:endParaRPr lang="en-US" altLang="en-US" dirty="0"/>
          </a:p>
        </p:txBody>
      </p:sp>
      <p:graphicFrame>
        <p:nvGraphicFramePr>
          <p:cNvPr id="18" name="Group 85">
            <a:extLst>
              <a:ext uri="{FF2B5EF4-FFF2-40B4-BE49-F238E27FC236}">
                <a16:creationId xmlns:a16="http://schemas.microsoft.com/office/drawing/2014/main" id="{14BC0987-DF66-4F47-953D-7A5171CA5B01}"/>
              </a:ext>
            </a:extLst>
          </p:cNvPr>
          <p:cNvGraphicFramePr>
            <a:graphicFrameLocks noGrp="1"/>
          </p:cNvGraphicFramePr>
          <p:nvPr>
            <p:ph type="tbl" sz="quarter" idx="12"/>
            <p:extLst>
              <p:ext uri="{D42A27DB-BD31-4B8C-83A1-F6EECF244321}">
                <p14:modId xmlns:p14="http://schemas.microsoft.com/office/powerpoint/2010/main" val="3239755386"/>
              </p:ext>
            </p:extLst>
          </p:nvPr>
        </p:nvGraphicFramePr>
        <p:xfrm>
          <a:off x="757238" y="2592388"/>
          <a:ext cx="10668000" cy="2834640"/>
        </p:xfrm>
        <a:graphic>
          <a:graphicData uri="http://schemas.openxmlformats.org/drawingml/2006/table">
            <a:tbl>
              <a:tblPr firstRow="1"/>
              <a:tblGrid>
                <a:gridCol w="2386012">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924050">
                  <a:extLst>
                    <a:ext uri="{9D8B030D-6E8A-4147-A177-3AD203B41FA5}">
                      <a16:colId xmlns:a16="http://schemas.microsoft.com/office/drawing/2014/main" val="20002"/>
                    </a:ext>
                  </a:extLst>
                </a:gridCol>
                <a:gridCol w="2295525">
                  <a:extLst>
                    <a:ext uri="{9D8B030D-6E8A-4147-A177-3AD203B41FA5}">
                      <a16:colId xmlns:a16="http://schemas.microsoft.com/office/drawing/2014/main" val="20003"/>
                    </a:ext>
                  </a:extLst>
                </a:gridCol>
                <a:gridCol w="2424113">
                  <a:extLst>
                    <a:ext uri="{9D8B030D-6E8A-4147-A177-3AD203B41FA5}">
                      <a16:colId xmlns:a16="http://schemas.microsoft.com/office/drawing/2014/main" val="20004"/>
                    </a:ext>
                  </a:extLst>
                </a:gridCol>
              </a:tblGrid>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1"/>
                          </a:solidFill>
                          <a:effectLst/>
                          <a:latin typeface="+mn-lt"/>
                        </a:rPr>
                        <a:t>Temperature/</a:t>
                      </a:r>
                      <a:br>
                        <a:rPr kumimoji="0" lang="en-US" sz="1400" b="1" i="0" u="none" strike="noStrike" cap="none" normalizeH="0" baseline="0" dirty="0">
                          <a:ln>
                            <a:noFill/>
                          </a:ln>
                          <a:solidFill>
                            <a:schemeClr val="accent1"/>
                          </a:solidFill>
                          <a:effectLst/>
                          <a:latin typeface="+mn-lt"/>
                        </a:rPr>
                      </a:br>
                      <a:r>
                        <a:rPr kumimoji="0" lang="en-US" sz="1400" b="1" i="0" u="none" strike="noStrike" cap="none" normalizeH="0" baseline="0" dirty="0">
                          <a:ln>
                            <a:noFill/>
                          </a:ln>
                          <a:solidFill>
                            <a:schemeClr val="accent1"/>
                          </a:solidFill>
                          <a:effectLst/>
                          <a:latin typeface="+mn-lt"/>
                        </a:rPr>
                        <a:t>Humidity</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1"/>
                          </a:solidFill>
                          <a:effectLst/>
                          <a:latin typeface="+mn-lt"/>
                        </a:rPr>
                        <a:t>Motion</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1"/>
                          </a:solidFill>
                          <a:effectLst/>
                          <a:latin typeface="+mn-lt"/>
                        </a:rPr>
                        <a:t>Sound</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1"/>
                          </a:solidFill>
                          <a:effectLst/>
                          <a:latin typeface="+mn-lt"/>
                        </a:rPr>
                        <a:t>Gas </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1"/>
                          </a:solidFill>
                          <a:effectLst/>
                          <a:latin typeface="+mn-lt"/>
                        </a:rPr>
                        <a:t>Real-time alerts</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8600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Opens the door and activates the buzzer if thresholds are exceeded</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Opens the door for a set time when motion is detected, allowing the car to exit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Opens the door and rings the buzzer with distinct pattern if level is above threshold</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defRPr/>
                      </a:pPr>
                      <a:r>
                        <a:rPr kumimoji="0" lang="en-US" sz="1400" b="0" i="0" u="none" strike="noStrike" cap="none" normalizeH="0" baseline="0" dirty="0">
                          <a:ln>
                            <a:noFill/>
                          </a:ln>
                          <a:solidFill>
                            <a:srgbClr val="000000"/>
                          </a:solidFill>
                          <a:effectLst/>
                          <a:latin typeface="+mn-lt"/>
                        </a:rPr>
                        <a:t>Also opens the door and rings the buzzer with a different pattern if gas level is above threshold</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rgbClr val="000000"/>
                        </a:solidFill>
                        <a:effectLst/>
                        <a:latin typeface="+mn-lt"/>
                      </a:endParaRP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On top of the buzzer ringing and door opening, the LCD displays a real-time alert specifying the problem</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Key components</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4999"/>
            <a:ext cx="6477000" cy="4562475"/>
          </a:xfrm>
        </p:spPr>
        <p:txBody>
          <a:bodyPr vert="horz" lIns="91440" tIns="45720" rIns="91440" bIns="45720" rtlCol="0" anchor="t">
            <a:noAutofit/>
          </a:bodyPr>
          <a:lstStyle/>
          <a:p>
            <a:pPr marL="0" indent="0">
              <a:buNone/>
            </a:pPr>
            <a:r>
              <a:rPr lang="en-US" sz="2500" b="0" dirty="0"/>
              <a:t>• ESP32 Microcontroller</a:t>
            </a:r>
          </a:p>
          <a:p>
            <a:pPr marL="0" indent="0">
              <a:buNone/>
            </a:pPr>
            <a:r>
              <a:rPr lang="en-US" sz="2500" b="0" dirty="0"/>
              <a:t>• DHT22 Sensor (Temperature &amp; Humidity)</a:t>
            </a:r>
          </a:p>
          <a:p>
            <a:pPr marL="0" indent="0">
              <a:buNone/>
            </a:pPr>
            <a:r>
              <a:rPr lang="en-US" sz="2500" b="0" dirty="0"/>
              <a:t>• PIR Motion Sensor</a:t>
            </a:r>
          </a:p>
          <a:p>
            <a:pPr marL="0" indent="0">
              <a:buNone/>
            </a:pPr>
            <a:r>
              <a:rPr lang="en-US" sz="2500" b="0" dirty="0"/>
              <a:t>• Sound Sensor</a:t>
            </a:r>
          </a:p>
          <a:p>
            <a:pPr marL="0" indent="0">
              <a:buNone/>
            </a:pPr>
            <a:r>
              <a:rPr lang="en-US" sz="2500" b="0" dirty="0"/>
              <a:t>• MQ-2 Gas Sensor</a:t>
            </a:r>
          </a:p>
          <a:p>
            <a:pPr marL="0" indent="0">
              <a:buNone/>
            </a:pPr>
            <a:r>
              <a:rPr lang="en-US" sz="2500" b="0" dirty="0"/>
              <a:t>• Servo Motor</a:t>
            </a:r>
          </a:p>
          <a:p>
            <a:pPr marL="0" indent="0">
              <a:buNone/>
            </a:pPr>
            <a:r>
              <a:rPr lang="en-US" sz="2500" b="0" dirty="0"/>
              <a:t>• LCD Display</a:t>
            </a:r>
          </a:p>
          <a:p>
            <a:pPr marL="0" indent="0">
              <a:buNone/>
            </a:pPr>
            <a:r>
              <a:rPr lang="en-US" sz="2500" b="0" dirty="0"/>
              <a:t>• Buzzer</a:t>
            </a:r>
          </a:p>
          <a:p>
            <a:pPr marL="0" indent="0">
              <a:buNone/>
            </a:pPr>
            <a:r>
              <a:rPr lang="en-US" sz="2500" b="0" dirty="0"/>
              <a:t>• Keypad</a:t>
            </a:r>
          </a:p>
        </p:txBody>
      </p:sp>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pPr algn="ctr"/>
            <a:r>
              <a:rPr lang="en-US" dirty="0"/>
              <a:t>Sensors used</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432562"/>
            <a:ext cx="10667999" cy="927425"/>
          </a:xfrm>
        </p:spPr>
        <p:txBody>
          <a:bodyPr/>
          <a:lstStyle/>
          <a:p>
            <a:pPr algn="ctr"/>
            <a:r>
              <a:rPr lang="en-US" altLang="en-US" dirty="0"/>
              <a:t>The project uses the following 4 sensors to provide its functionality</a:t>
            </a:r>
          </a:p>
          <a:p>
            <a:endParaRPr lang="en-US" dirty="0"/>
          </a:p>
        </p:txBody>
      </p:sp>
      <p:graphicFrame>
        <p:nvGraphicFramePr>
          <p:cNvPr id="10" name="Content Placeholder 6" descr="key people SmartArt Graphic">
            <a:extLst>
              <a:ext uri="{FF2B5EF4-FFF2-40B4-BE49-F238E27FC236}">
                <a16:creationId xmlns:a16="http://schemas.microsoft.com/office/drawing/2014/main" id="{5669122F-FDDA-4356-9679-4DD826F9B99C}"/>
              </a:ext>
            </a:extLst>
          </p:cNvPr>
          <p:cNvGraphicFramePr>
            <a:graphicFrameLocks noGrp="1"/>
          </p:cNvGraphicFramePr>
          <p:nvPr>
            <p:ph type="dgm" sz="quarter" idx="14"/>
            <p:extLst>
              <p:ext uri="{D42A27DB-BD31-4B8C-83A1-F6EECF244321}">
                <p14:modId xmlns:p14="http://schemas.microsoft.com/office/powerpoint/2010/main" val="1192264067"/>
              </p:ext>
            </p:extLst>
          </p:nvPr>
        </p:nvGraphicFramePr>
        <p:xfrm>
          <a:off x="762000" y="2368550"/>
          <a:ext cx="10668000" cy="3344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a:extLst>
              <a:ext uri="{FF2B5EF4-FFF2-40B4-BE49-F238E27FC236}">
                <a16:creationId xmlns:a16="http://schemas.microsoft.com/office/drawing/2014/main" id="{8802ECBB-F1FF-4742-94EC-32BA27E02E05}"/>
              </a:ext>
            </a:extLst>
          </p:cNvPr>
          <p:cNvSpPr/>
          <p:nvPr/>
        </p:nvSpPr>
        <p:spPr>
          <a:xfrm>
            <a:off x="3822337" y="2774588"/>
            <a:ext cx="1308824" cy="1308824"/>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 name="TextBox 1">
            <a:extLst>
              <a:ext uri="{FF2B5EF4-FFF2-40B4-BE49-F238E27FC236}">
                <a16:creationId xmlns:a16="http://schemas.microsoft.com/office/drawing/2014/main" id="{C7822C12-04F1-437B-A984-8CD550476C6B}"/>
              </a:ext>
            </a:extLst>
          </p:cNvPr>
          <p:cNvSpPr txBox="1"/>
          <p:nvPr/>
        </p:nvSpPr>
        <p:spPr>
          <a:xfrm>
            <a:off x="3929883" y="4471331"/>
            <a:ext cx="1229852" cy="954107"/>
          </a:xfrm>
          <a:prstGeom prst="rect">
            <a:avLst/>
          </a:prstGeom>
          <a:noFill/>
        </p:spPr>
        <p:txBody>
          <a:bodyPr wrap="square" rtlCol="0">
            <a:spAutoFit/>
          </a:bodyPr>
          <a:lstStyle/>
          <a:p>
            <a:pPr algn="ctr"/>
            <a:r>
              <a:rPr lang="en-US" sz="1400" dirty="0">
                <a:solidFill>
                  <a:schemeClr val="bg1"/>
                </a:solidFill>
                <a:latin typeface="Segoe UI (Body)"/>
              </a:rPr>
              <a:t>Detects motion within the garage</a:t>
            </a:r>
          </a:p>
        </p:txBody>
      </p:sp>
      <p:sp>
        <p:nvSpPr>
          <p:cNvPr id="4" name="TextBox 3">
            <a:extLst>
              <a:ext uri="{FF2B5EF4-FFF2-40B4-BE49-F238E27FC236}">
                <a16:creationId xmlns:a16="http://schemas.microsoft.com/office/drawing/2014/main" id="{40002A6B-F814-47C3-8224-369146FAC21B}"/>
              </a:ext>
            </a:extLst>
          </p:cNvPr>
          <p:cNvSpPr txBox="1"/>
          <p:nvPr/>
        </p:nvSpPr>
        <p:spPr>
          <a:xfrm>
            <a:off x="6709798" y="4697582"/>
            <a:ext cx="1229852" cy="523220"/>
          </a:xfrm>
          <a:prstGeom prst="rect">
            <a:avLst/>
          </a:prstGeom>
          <a:noFill/>
        </p:spPr>
        <p:txBody>
          <a:bodyPr wrap="square" rtlCol="0">
            <a:spAutoFit/>
          </a:bodyPr>
          <a:lstStyle/>
          <a:p>
            <a:pPr algn="ctr"/>
            <a:r>
              <a:rPr lang="en-US" sz="1400" dirty="0">
                <a:solidFill>
                  <a:schemeClr val="bg1"/>
                </a:solidFill>
                <a:latin typeface="Segoe UI (Body)"/>
              </a:rPr>
              <a:t>Monitors noise levels</a:t>
            </a:r>
          </a:p>
        </p:txBody>
      </p:sp>
      <p:pic>
        <p:nvPicPr>
          <p:cNvPr id="16" name="Picture 15">
            <a:extLst>
              <a:ext uri="{FF2B5EF4-FFF2-40B4-BE49-F238E27FC236}">
                <a16:creationId xmlns:a16="http://schemas.microsoft.com/office/drawing/2014/main" id="{C006BB44-629C-44A9-99C6-9E1E28786981}"/>
              </a:ext>
            </a:extLst>
          </p:cNvPr>
          <p:cNvPicPr>
            <a:picLocks noChangeAspect="1"/>
          </p:cNvPicPr>
          <p:nvPr/>
        </p:nvPicPr>
        <p:blipFill>
          <a:blip r:embed="rId7"/>
          <a:stretch>
            <a:fillRect/>
          </a:stretch>
        </p:blipFill>
        <p:spPr>
          <a:xfrm>
            <a:off x="3822337" y="2774588"/>
            <a:ext cx="1308824" cy="1308824"/>
          </a:xfrm>
          <a:prstGeom prst="rect">
            <a:avLst/>
          </a:prstGeom>
        </p:spPr>
      </p:pic>
      <p:pic>
        <p:nvPicPr>
          <p:cNvPr id="19" name="Picture 18">
            <a:extLst>
              <a:ext uri="{FF2B5EF4-FFF2-40B4-BE49-F238E27FC236}">
                <a16:creationId xmlns:a16="http://schemas.microsoft.com/office/drawing/2014/main" id="{35E1C532-2C26-47D0-A9CA-891F1E722666}"/>
              </a:ext>
            </a:extLst>
          </p:cNvPr>
          <p:cNvPicPr>
            <a:picLocks noChangeAspect="1"/>
          </p:cNvPicPr>
          <p:nvPr/>
        </p:nvPicPr>
        <p:blipFill>
          <a:blip r:embed="rId8"/>
          <a:stretch>
            <a:fillRect/>
          </a:stretch>
        </p:blipFill>
        <p:spPr>
          <a:xfrm>
            <a:off x="1477758" y="2762514"/>
            <a:ext cx="1379742" cy="1320898"/>
          </a:xfrm>
          <a:prstGeom prst="rect">
            <a:avLst/>
          </a:prstGeom>
        </p:spPr>
      </p:pic>
      <p:pic>
        <p:nvPicPr>
          <p:cNvPr id="21" name="Picture 20">
            <a:extLst>
              <a:ext uri="{FF2B5EF4-FFF2-40B4-BE49-F238E27FC236}">
                <a16:creationId xmlns:a16="http://schemas.microsoft.com/office/drawing/2014/main" id="{4D521E22-2D24-4611-A830-D82E3011960E}"/>
              </a:ext>
            </a:extLst>
          </p:cNvPr>
          <p:cNvPicPr>
            <a:picLocks noChangeAspect="1"/>
          </p:cNvPicPr>
          <p:nvPr/>
        </p:nvPicPr>
        <p:blipFill>
          <a:blip r:embed="rId9"/>
          <a:stretch>
            <a:fillRect/>
          </a:stretch>
        </p:blipFill>
        <p:spPr>
          <a:xfrm>
            <a:off x="6528824" y="2774588"/>
            <a:ext cx="1531666" cy="1531666"/>
          </a:xfrm>
          <a:prstGeom prst="rect">
            <a:avLst/>
          </a:prstGeom>
        </p:spPr>
      </p:pic>
      <p:pic>
        <p:nvPicPr>
          <p:cNvPr id="23" name="Picture 22">
            <a:extLst>
              <a:ext uri="{FF2B5EF4-FFF2-40B4-BE49-F238E27FC236}">
                <a16:creationId xmlns:a16="http://schemas.microsoft.com/office/drawing/2014/main" id="{C4AB1CB7-5939-45FC-ABA1-24B68EC5B6CE}"/>
              </a:ext>
            </a:extLst>
          </p:cNvPr>
          <p:cNvPicPr>
            <a:picLocks noChangeAspect="1"/>
          </p:cNvPicPr>
          <p:nvPr/>
        </p:nvPicPr>
        <p:blipFill>
          <a:blip r:embed="rId10"/>
          <a:stretch>
            <a:fillRect/>
          </a:stretch>
        </p:blipFill>
        <p:spPr>
          <a:xfrm>
            <a:off x="8988007" y="2791779"/>
            <a:ext cx="1514475" cy="1514475"/>
          </a:xfrm>
          <a:prstGeom prst="rect">
            <a:avLst/>
          </a:prstGeom>
        </p:spPr>
      </p:pic>
    </p:spTree>
    <p:extLst>
      <p:ext uri="{BB962C8B-B14F-4D97-AF65-F5344CB8AC3E}">
        <p14:creationId xmlns:p14="http://schemas.microsoft.com/office/powerpoint/2010/main" val="147097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2AD8E-4C7C-4A1B-89B1-9A0997F4F30E}"/>
              </a:ext>
            </a:extLst>
          </p:cNvPr>
          <p:cNvSpPr>
            <a:spLocks noGrp="1"/>
          </p:cNvSpPr>
          <p:nvPr>
            <p:ph type="title"/>
          </p:nvPr>
        </p:nvSpPr>
        <p:spPr>
          <a:xfrm>
            <a:off x="762000" y="715961"/>
            <a:ext cx="6477000" cy="1189038"/>
          </a:xfrm>
        </p:spPr>
        <p:txBody>
          <a:bodyPr/>
          <a:lstStyle/>
          <a:p>
            <a:r>
              <a:rPr lang="en-US" dirty="0"/>
              <a:t>Frameworks used</a:t>
            </a:r>
          </a:p>
        </p:txBody>
      </p:sp>
      <p:sp>
        <p:nvSpPr>
          <p:cNvPr id="2" name="Text Placeholder 1">
            <a:extLst>
              <a:ext uri="{FF2B5EF4-FFF2-40B4-BE49-F238E27FC236}">
                <a16:creationId xmlns:a16="http://schemas.microsoft.com/office/drawing/2014/main" id="{25A8ACB1-6D36-496B-91DD-D1C3128C1C73}"/>
              </a:ext>
            </a:extLst>
          </p:cNvPr>
          <p:cNvSpPr>
            <a:spLocks noGrp="1"/>
          </p:cNvSpPr>
          <p:nvPr>
            <p:ph type="body" sz="quarter" idx="11"/>
          </p:nvPr>
        </p:nvSpPr>
        <p:spPr>
          <a:xfrm>
            <a:off x="762000" y="1905000"/>
            <a:ext cx="6477000" cy="3276600"/>
          </a:xfrm>
        </p:spPr>
        <p:txBody>
          <a:bodyPr/>
          <a:lstStyle/>
          <a:p>
            <a:pPr marL="0" indent="0">
              <a:buNone/>
            </a:pPr>
            <a:r>
              <a:rPr lang="en-US" sz="3000" dirty="0">
                <a:solidFill>
                  <a:schemeClr val="accent1"/>
                </a:solidFill>
              </a:rPr>
              <a:t>• Arduino IDE</a:t>
            </a:r>
          </a:p>
          <a:p>
            <a:pPr marL="0" indent="0">
              <a:buNone/>
            </a:pPr>
            <a:r>
              <a:rPr lang="en-US" sz="3000" dirty="0">
                <a:solidFill>
                  <a:schemeClr val="accent1"/>
                </a:solidFill>
              </a:rPr>
              <a:t>• </a:t>
            </a:r>
            <a:r>
              <a:rPr lang="en-US" sz="3000" dirty="0" err="1">
                <a:solidFill>
                  <a:schemeClr val="accent1"/>
                </a:solidFill>
              </a:rPr>
              <a:t>PubSubClient</a:t>
            </a:r>
            <a:r>
              <a:rPr lang="en-US" sz="3000" dirty="0">
                <a:solidFill>
                  <a:schemeClr val="accent1"/>
                </a:solidFill>
              </a:rPr>
              <a:t> Library (MQTT)</a:t>
            </a:r>
          </a:p>
          <a:p>
            <a:pPr marL="0" indent="0">
              <a:buNone/>
            </a:pPr>
            <a:r>
              <a:rPr lang="en-US" sz="3000" dirty="0">
                <a:solidFill>
                  <a:schemeClr val="accent1"/>
                </a:solidFill>
              </a:rPr>
              <a:t>• </a:t>
            </a:r>
            <a:r>
              <a:rPr lang="en-US" sz="3000" dirty="0" err="1">
                <a:solidFill>
                  <a:schemeClr val="accent1"/>
                </a:solidFill>
              </a:rPr>
              <a:t>DHTesp</a:t>
            </a:r>
            <a:r>
              <a:rPr lang="en-US" sz="3000" dirty="0">
                <a:solidFill>
                  <a:schemeClr val="accent1"/>
                </a:solidFill>
              </a:rPr>
              <a:t> Library</a:t>
            </a:r>
          </a:p>
          <a:p>
            <a:pPr marL="0" indent="0">
              <a:buNone/>
            </a:pPr>
            <a:r>
              <a:rPr lang="en-US" sz="3000" dirty="0">
                <a:solidFill>
                  <a:schemeClr val="accent1"/>
                </a:solidFill>
              </a:rPr>
              <a:t>• ESP32Servo Library</a:t>
            </a:r>
          </a:p>
          <a:p>
            <a:pPr marL="0" indent="0">
              <a:buNone/>
            </a:pPr>
            <a:r>
              <a:rPr lang="en-US" sz="3000" dirty="0">
                <a:solidFill>
                  <a:schemeClr val="accent1"/>
                </a:solidFill>
              </a:rPr>
              <a:t>• Keypad Library</a:t>
            </a:r>
          </a:p>
        </p:txBody>
      </p:sp>
    </p:spTree>
    <p:extLst>
      <p:ext uri="{BB962C8B-B14F-4D97-AF65-F5344CB8AC3E}">
        <p14:creationId xmlns:p14="http://schemas.microsoft.com/office/powerpoint/2010/main" val="143066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15964"/>
            <a:ext cx="10591800" cy="646332"/>
          </a:xfrm>
        </p:spPr>
        <p:txBody>
          <a:bodyPr/>
          <a:lstStyle/>
          <a:p>
            <a:pPr algn="ctr"/>
            <a:r>
              <a:rPr lang="en-US" dirty="0"/>
              <a:t>Circuit build</a:t>
            </a:r>
          </a:p>
        </p:txBody>
      </p:sp>
      <p:sp>
        <p:nvSpPr>
          <p:cNvPr id="2" name="TextBox 1">
            <a:extLst>
              <a:ext uri="{FF2B5EF4-FFF2-40B4-BE49-F238E27FC236}">
                <a16:creationId xmlns:a16="http://schemas.microsoft.com/office/drawing/2014/main" id="{C4FFC407-CDC7-483C-9D91-2507E72B35DA}"/>
              </a:ext>
            </a:extLst>
          </p:cNvPr>
          <p:cNvSpPr txBox="1"/>
          <p:nvPr/>
        </p:nvSpPr>
        <p:spPr>
          <a:xfrm>
            <a:off x="634180" y="1362296"/>
            <a:ext cx="10591800" cy="4593565"/>
          </a:xfrm>
          <a:prstGeom prst="rect">
            <a:avLst/>
          </a:prstGeom>
          <a:noFill/>
        </p:spPr>
        <p:txBody>
          <a:bodyPr wrap="square" rtlCol="0">
            <a:spAutoFit/>
          </a:bodyPr>
          <a:lstStyle/>
          <a:p>
            <a:pPr marL="285750" indent="-285750">
              <a:buFont typeface="Arial" panose="020B0604020202020204" pitchFamily="34" charset="0"/>
              <a:buChar char="•"/>
            </a:pPr>
            <a:r>
              <a:rPr lang="en-US" sz="2250" dirty="0">
                <a:solidFill>
                  <a:schemeClr val="bg1"/>
                </a:solidFill>
              </a:rPr>
              <a:t>ESP32:</a:t>
            </a:r>
            <a:br>
              <a:rPr lang="en-US" sz="2250" dirty="0">
                <a:solidFill>
                  <a:schemeClr val="bg1"/>
                </a:solidFill>
              </a:rPr>
            </a:br>
            <a:r>
              <a:rPr lang="en-US" sz="2250" dirty="0">
                <a:solidFill>
                  <a:schemeClr val="bg1"/>
                </a:solidFill>
              </a:rPr>
              <a:t>GPIO 4: DHT22 sensor data pin.</a:t>
            </a:r>
            <a:br>
              <a:rPr lang="en-US" sz="2250" dirty="0">
                <a:solidFill>
                  <a:schemeClr val="bg1"/>
                </a:solidFill>
              </a:rPr>
            </a:br>
            <a:r>
              <a:rPr lang="en-US" sz="2250" dirty="0">
                <a:solidFill>
                  <a:schemeClr val="bg1"/>
                </a:solidFill>
              </a:rPr>
              <a:t>GPIO 2: PIR motion sensor data pin.</a:t>
            </a:r>
            <a:br>
              <a:rPr lang="en-US" sz="2250" dirty="0">
                <a:solidFill>
                  <a:schemeClr val="bg1"/>
                </a:solidFill>
              </a:rPr>
            </a:br>
            <a:r>
              <a:rPr lang="en-US" sz="2250" dirty="0">
                <a:solidFill>
                  <a:schemeClr val="bg1"/>
                </a:solidFill>
              </a:rPr>
              <a:t>GPIO 34: Sound sensor analog output.</a:t>
            </a:r>
            <a:br>
              <a:rPr lang="en-US" sz="2250" dirty="0">
                <a:solidFill>
                  <a:schemeClr val="bg1"/>
                </a:solidFill>
              </a:rPr>
            </a:br>
            <a:r>
              <a:rPr lang="en-US" sz="2250" dirty="0">
                <a:solidFill>
                  <a:schemeClr val="bg1"/>
                </a:solidFill>
              </a:rPr>
              <a:t>GPIO 35: MQ-2 gas sensor analog output.</a:t>
            </a:r>
            <a:br>
              <a:rPr lang="en-US" sz="2250" dirty="0">
                <a:solidFill>
                  <a:schemeClr val="bg1"/>
                </a:solidFill>
              </a:rPr>
            </a:br>
            <a:r>
              <a:rPr lang="en-US" sz="2250" dirty="0">
                <a:solidFill>
                  <a:schemeClr val="bg1"/>
                </a:solidFill>
              </a:rPr>
              <a:t>GPIO 18: Servo motor control.</a:t>
            </a:r>
            <a:br>
              <a:rPr lang="en-US" sz="2250" dirty="0">
                <a:solidFill>
                  <a:schemeClr val="bg1"/>
                </a:solidFill>
              </a:rPr>
            </a:br>
            <a:r>
              <a:rPr lang="en-US" sz="2250" dirty="0">
                <a:solidFill>
                  <a:schemeClr val="bg1"/>
                </a:solidFill>
              </a:rPr>
              <a:t>GPIO 16: Buzzer control.</a:t>
            </a:r>
            <a:br>
              <a:rPr lang="en-US" sz="2250" dirty="0">
                <a:solidFill>
                  <a:schemeClr val="bg1"/>
                </a:solidFill>
              </a:rPr>
            </a:br>
            <a:r>
              <a:rPr lang="en-US" sz="2250" dirty="0">
                <a:solidFill>
                  <a:schemeClr val="bg1"/>
                </a:solidFill>
              </a:rPr>
              <a:t>GPIOs 13, 12, 14, 27 (Rows) &amp; 26, 25, 33, 32 (Columns): Keypad connections.</a:t>
            </a:r>
          </a:p>
          <a:p>
            <a:pPr marL="285750" indent="-285750">
              <a:buFont typeface="Arial" panose="020B0604020202020204" pitchFamily="34" charset="0"/>
              <a:buChar char="•"/>
            </a:pPr>
            <a:endParaRPr lang="en-US" sz="2250" dirty="0">
              <a:solidFill>
                <a:schemeClr val="bg1"/>
              </a:solidFill>
            </a:endParaRPr>
          </a:p>
          <a:p>
            <a:pPr marL="285750" indent="-285750">
              <a:buFont typeface="Arial" panose="020B0604020202020204" pitchFamily="34" charset="0"/>
              <a:buChar char="•"/>
            </a:pPr>
            <a:r>
              <a:rPr lang="en-US" sz="2250" dirty="0">
                <a:solidFill>
                  <a:schemeClr val="bg1"/>
                </a:solidFill>
              </a:rPr>
              <a:t>Power Supply: - 3.3V: Powers DHT22, sound sensor, and gas sensor.</a:t>
            </a:r>
            <a:br>
              <a:rPr lang="en-US" sz="2250" dirty="0">
                <a:solidFill>
                  <a:schemeClr val="bg1"/>
                </a:solidFill>
              </a:rPr>
            </a:br>
            <a:r>
              <a:rPr lang="en-US" sz="2250" dirty="0">
                <a:solidFill>
                  <a:schemeClr val="bg1"/>
                </a:solidFill>
              </a:rPr>
              <a:t>                        - 5V: Powers the PIR sensor, servo motor, and keypad.</a:t>
            </a:r>
          </a:p>
          <a:p>
            <a:pPr marL="285750" indent="-285750">
              <a:buFont typeface="Arial" panose="020B0604020202020204" pitchFamily="34" charset="0"/>
              <a:buChar char="•"/>
            </a:pPr>
            <a:endParaRPr lang="en-US" sz="2250" dirty="0">
              <a:solidFill>
                <a:schemeClr val="bg1"/>
              </a:solidFill>
            </a:endParaRPr>
          </a:p>
          <a:p>
            <a:pPr marL="285750" indent="-285750">
              <a:buFont typeface="Arial" panose="020B0604020202020204" pitchFamily="34" charset="0"/>
              <a:buChar char="•"/>
            </a:pPr>
            <a:r>
              <a:rPr lang="en-US" sz="2250" dirty="0">
                <a:solidFill>
                  <a:schemeClr val="bg1"/>
                </a:solidFill>
              </a:rPr>
              <a:t>Ground (GND):all components are connected to a common ground.</a:t>
            </a:r>
          </a:p>
        </p:txBody>
      </p:sp>
    </p:spTree>
    <p:extLst>
      <p:ext uri="{BB962C8B-B14F-4D97-AF65-F5344CB8AC3E}">
        <p14:creationId xmlns:p14="http://schemas.microsoft.com/office/powerpoint/2010/main" val="1670623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a:xfrm>
            <a:off x="762000" y="715963"/>
            <a:ext cx="5334000" cy="1189038"/>
          </a:xfrm>
        </p:spPr>
        <p:txBody>
          <a:bodyPr/>
          <a:lstStyle/>
          <a:p>
            <a:pPr algn="ctr"/>
            <a:r>
              <a:rPr lang="en-US" dirty="0"/>
              <a:t>MQTT Communication</a:t>
            </a:r>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a:xfrm>
            <a:off x="762000" y="1905000"/>
            <a:ext cx="5334000" cy="3276600"/>
          </a:xfrm>
        </p:spPr>
        <p:txBody>
          <a:bodyPr vert="horz" lIns="91440" tIns="45720" rIns="91440" bIns="45720" rtlCol="0" anchor="t">
            <a:normAutofit/>
          </a:bodyPr>
          <a:lstStyle/>
          <a:p>
            <a:r>
              <a:rPr lang="en-US" altLang="en-US" dirty="0"/>
              <a:t>The Smart alarm is connected to a MQTT broker using a local IP address, it sends 5 topics under the category home/garage</a:t>
            </a:r>
          </a:p>
          <a:p>
            <a:pPr lvl="1"/>
            <a:r>
              <a:rPr lang="en-US" altLang="en-US" b="1" dirty="0">
                <a:solidFill>
                  <a:schemeClr val="accent1"/>
                </a:solidFill>
              </a:rPr>
              <a:t>Motion detection status</a:t>
            </a:r>
          </a:p>
          <a:p>
            <a:pPr lvl="1"/>
            <a:r>
              <a:rPr lang="en-US" altLang="en-US" b="1" dirty="0">
                <a:solidFill>
                  <a:schemeClr val="accent1"/>
                </a:solidFill>
              </a:rPr>
              <a:t>Temperature</a:t>
            </a:r>
          </a:p>
          <a:p>
            <a:pPr lvl="1"/>
            <a:r>
              <a:rPr lang="en-US" b="1" dirty="0">
                <a:solidFill>
                  <a:schemeClr val="accent1"/>
                </a:solidFill>
              </a:rPr>
              <a:t>Humidity</a:t>
            </a:r>
          </a:p>
          <a:p>
            <a:pPr lvl="1"/>
            <a:r>
              <a:rPr lang="en-US" altLang="en-US" b="1" dirty="0">
                <a:solidFill>
                  <a:schemeClr val="accent1"/>
                </a:solidFill>
              </a:rPr>
              <a:t>Sound level</a:t>
            </a:r>
          </a:p>
          <a:p>
            <a:pPr lvl="1"/>
            <a:r>
              <a:rPr lang="en-US" altLang="en-US" b="1" dirty="0">
                <a:solidFill>
                  <a:schemeClr val="accent1"/>
                </a:solidFill>
              </a:rPr>
              <a:t>Gas level</a:t>
            </a:r>
          </a:p>
          <a:p>
            <a:endParaRPr lang="en-US" altLang="en-US" dirty="0"/>
          </a:p>
        </p:txBody>
      </p:sp>
      <p:pic>
        <p:nvPicPr>
          <p:cNvPr id="8" name="Picture 7">
            <a:extLst>
              <a:ext uri="{FF2B5EF4-FFF2-40B4-BE49-F238E27FC236}">
                <a16:creationId xmlns:a16="http://schemas.microsoft.com/office/drawing/2014/main" id="{CD8234FD-E015-4617-8BF8-63CC24809497}"/>
              </a:ext>
            </a:extLst>
          </p:cNvPr>
          <p:cNvPicPr>
            <a:picLocks noChangeAspect="1"/>
          </p:cNvPicPr>
          <p:nvPr/>
        </p:nvPicPr>
        <p:blipFill>
          <a:blip r:embed="rId3"/>
          <a:stretch>
            <a:fillRect/>
          </a:stretch>
        </p:blipFill>
        <p:spPr>
          <a:xfrm>
            <a:off x="6047541" y="1152524"/>
            <a:ext cx="6105584" cy="360045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rter Template_Heritage Month Presentation" id="{910467CA-E581-43CB-A3F9-242953556B2E}" vid="{325629C9-8C54-4982-A5E7-91DBF3E63BF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04BC66-A771-492B-8E79-E3C5E33B71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3ACE82-BD1C-4CC4-B9C6-7097502B70B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80AD4D6-2712-4EC3-A727-A5652AD67F9C}">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Starter Template_Heritage Month Presentation</Template>
  <TotalTime>0</TotalTime>
  <Words>1913</Words>
  <Application>Microsoft Office PowerPoint</Application>
  <PresentationFormat>Widescreen</PresentationFormat>
  <Paragraphs>168</Paragraphs>
  <Slides>21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Segoe UI</vt:lpstr>
      <vt:lpstr>Segoe UI (Body)</vt:lpstr>
      <vt:lpstr>Trebuchet MS</vt:lpstr>
      <vt:lpstr>Office Theme</vt:lpstr>
      <vt:lpstr>Garage Smart Alarm IoT project   Brought up by  Khaled Mohamed Matthew Bahgat Habiba Ahmed Yassin Mahmoud Abdelrahman Gomaa</vt:lpstr>
      <vt:lpstr>Introduction</vt:lpstr>
      <vt:lpstr>Objective</vt:lpstr>
      <vt:lpstr>History</vt:lpstr>
      <vt:lpstr>Key components</vt:lpstr>
      <vt:lpstr>Sensors used</vt:lpstr>
      <vt:lpstr>Frameworks used</vt:lpstr>
      <vt:lpstr>Circuit build</vt:lpstr>
      <vt:lpstr>MQTT Communication</vt:lpstr>
      <vt:lpstr>Flutter App</vt:lpstr>
      <vt:lpstr>Sensors Logic</vt:lpstr>
      <vt:lpstr>Sensors Logic Cont.</vt:lpstr>
      <vt:lpstr>Sensors Logic Cont.</vt:lpstr>
      <vt:lpstr>Keypad &amp; Security</vt:lpstr>
      <vt:lpstr>Buzzer &amp; Alerts</vt:lpstr>
      <vt:lpstr>LCD Display</vt:lpstr>
      <vt:lpstr>LCD Display</vt:lpstr>
      <vt:lpstr>Process guide</vt:lpstr>
      <vt:lpstr>System Prioritization</vt:lpstr>
      <vt:lpstr>Conclusion</vt:lpstr>
      <vt:lpstr>The End</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2021-02-18T07:10:18Z</dcterms:created>
  <dcterms:modified xsi:type="dcterms:W3CDTF">2024-08-17T20:48:35Z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