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6" r:id="rId6"/>
    <p:sldId id="261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342ED-3718-99E2-D3ED-65853E03711B}" v="3" dt="2024-05-07T13:28:39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30" d="100"/>
          <a:sy n="130" d="100"/>
        </p:scale>
        <p:origin x="624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biba Begum" userId="S::21312966@stu.mmu.ac.uk::e51283d1-ddc4-408c-8236-384aac8c83e0" providerId="AD" clId="Web-{FD4342ED-3718-99E2-D3ED-65853E03711B}"/>
    <pc:docChg chg="modSld">
      <pc:chgData name="Habiba Begum" userId="S::21312966@stu.mmu.ac.uk::e51283d1-ddc4-408c-8236-384aac8c83e0" providerId="AD" clId="Web-{FD4342ED-3718-99E2-D3ED-65853E03711B}" dt="2024-05-07T13:28:39.725" v="2" actId="1076"/>
      <pc:docMkLst>
        <pc:docMk/>
      </pc:docMkLst>
      <pc:sldChg chg="modTransition">
        <pc:chgData name="Habiba Begum" userId="S::21312966@stu.mmu.ac.uk::e51283d1-ddc4-408c-8236-384aac8c83e0" providerId="AD" clId="Web-{FD4342ED-3718-99E2-D3ED-65853E03711B}" dt="2024-05-07T12:51:07.882" v="0"/>
        <pc:sldMkLst>
          <pc:docMk/>
          <pc:sldMk cId="655982908" sldId="258"/>
        </pc:sldMkLst>
      </pc:sldChg>
      <pc:sldChg chg="modSp">
        <pc:chgData name="Habiba Begum" userId="S::21312966@stu.mmu.ac.uk::e51283d1-ddc4-408c-8236-384aac8c83e0" providerId="AD" clId="Web-{FD4342ED-3718-99E2-D3ED-65853E03711B}" dt="2024-05-07T13:28:39.725" v="2" actId="1076"/>
        <pc:sldMkLst>
          <pc:docMk/>
          <pc:sldMk cId="3751977071" sldId="265"/>
        </pc:sldMkLst>
        <pc:picChg chg="mod">
          <ac:chgData name="Habiba Begum" userId="S::21312966@stu.mmu.ac.uk::e51283d1-ddc4-408c-8236-384aac8c83e0" providerId="AD" clId="Web-{FD4342ED-3718-99E2-D3ED-65853E03711B}" dt="2024-05-07T13:28:39.725" v="2" actId="1076"/>
          <ac:picMkLst>
            <pc:docMk/>
            <pc:sldMk cId="3751977071" sldId="265"/>
            <ac:picMk id="5" creationId="{3875815D-6318-0A92-8CC8-3D52EAC403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434D-BC80-3666-8E7A-C015DE4E7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CC1D1-9477-6178-1B54-1ED1EF5E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3A4E1-C8E4-145B-6D4E-85FB7595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821C-6026-F42C-FC22-38A57912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C469-84D0-23A1-E489-B62BC5C4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6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855A-C794-DE29-F00D-26435DC0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70B5-9F52-6010-435B-DA7703673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B0C8-D924-252D-44C7-111E8CA4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2FE9-DFA8-45D9-EE30-96E8283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32F8-C0A3-A74B-B8EF-A845024F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3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247B7-27D3-21DC-8F7F-7E1959EC5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6941-BB44-D924-E05A-FEFA61FB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4329-2987-DB5D-9676-DD5AA6D0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9033-334A-7452-28E2-B749D037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D333A-89EC-2CC9-37D7-73F3C27D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49A3-3198-E719-1399-162AFEA6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D6B58-3306-05C7-7C5E-D974CD015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126D-75BC-A243-D3CD-7F8C458A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75DE-36F7-0CB8-0C2F-D807C89D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A82C-C7EA-FE34-7D05-94F09561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5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3522-B08E-86DC-5D2A-5D0A345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1DA5B-AEB3-397B-22C4-927A7D71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B664-CA24-BEE1-6B12-3B9EE100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1F61-DF6D-5C62-65AB-023C73EF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79EA-5B1D-9829-D3B0-BACAD54B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70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8F5E-D9FE-0ADE-CEB6-404FF6D3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72A8F-637C-EE11-D48B-4E7FB2B71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AE0F1-36BF-070E-4480-C3293FBEE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AE5EF-0EB4-91D0-A280-F4B7BF6C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58323-1798-7875-7E29-4F65930B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AEC14-7CA9-0102-4F53-1F14C44C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29DB-0657-6C9D-5102-1486251D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7614-4C8D-12E5-CC17-43E29E4B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3BA2-D3F9-D0EB-E1AC-EF85AD748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19F2D-5B9E-4EB0-F4B5-5F0DCB4D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BF96D-211B-B763-2BF3-15D13BD8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8E31E-FD71-D278-D150-DEB678A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0AAA3-A831-7B31-57ED-0064B51F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2F7B7-96C1-F7EB-5747-E4D021EF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32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D9A1-0400-4717-56A0-ED4F6F27E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A610D-D5F9-8C3B-A9BE-D149C580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5241D-88DF-952B-06CB-3CF23707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7E2E3-A3B6-1586-B96D-5AF6ECA4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9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0950-DA2F-603C-E0DE-1EBE2A7B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23B1-8B65-D397-B751-F7DA27DE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453DB-7512-4274-392C-E85C3466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9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F86F-A612-18CD-9F12-86485991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2F46-5E74-DF36-32C9-567323C8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7882C-35FF-13CC-F7C2-CC15D387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DA51-DF39-F8C0-A8E5-BA9DBF55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16B5-3E58-C2D1-763E-AC95790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B5E3-BAD7-AF8F-A6F0-916E6621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5927-5A7D-4809-0A13-7424DD05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C4F2D-8B24-9D6B-0FF1-9A93CE0AE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9FA4B-DFCB-CC94-7142-E87F83C9F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B0A39-9E54-98E9-3203-2A68D9A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14A8-5331-20D2-2870-BEC34B4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72A3-5B65-A6CD-9CCC-23D1A972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2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6BF27-D17E-86FB-9881-D4B2E241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3B72E-6C7A-8E14-D87B-3D43CCDA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7016-A08C-DF98-9170-46C54E237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D2B2-3E57-44B4-B8D9-18EF286FD70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859F-DF89-7065-CF4A-4BE1CEF8D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81AD-0968-7872-7C61-35B8FE195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54FF-8D59-4020-85A2-CCF10EFE7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6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arbonindependent.org/index_v3.html#more%20notes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justenergy.com/blog/how-to-calculate-your-carbon-footprint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4FD4A2AD-E2FD-4CAD-8DEF-75993D7E4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430E65E5-31AD-4B0E-8D4C-6526CAAE2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1B65B678-A993-4BFF-AE12-E1A2FC6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21" y="0"/>
            <a:ext cx="5646974" cy="6483075"/>
            <a:chOff x="-19221" y="0"/>
            <a:chExt cx="5646974" cy="6483075"/>
          </a:xfrm>
        </p:grpSpPr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265A95B7-D327-4B86-92B5-EC4B891D5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E75360-B005-450D-92A5-52D30214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29">
              <a:extLst>
                <a:ext uri="{FF2B5EF4-FFF2-40B4-BE49-F238E27FC236}">
                  <a16:creationId xmlns:a16="http://schemas.microsoft.com/office/drawing/2014/main" id="{B0436CEA-83DB-4E89-8B52-8D9168AD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00AFA37-9373-4E36-8BDE-B16B248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7FD76A-2C7F-27D7-F799-567650099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74" y="2062966"/>
            <a:ext cx="3658053" cy="2160162"/>
          </a:xfrm>
        </p:spPr>
        <p:txBody>
          <a:bodyPr anchor="t">
            <a:normAutofit/>
          </a:bodyPr>
          <a:lstStyle/>
          <a:p>
            <a:pPr algn="l"/>
            <a:r>
              <a:rPr lang="en-GB" sz="4000" b="1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Carbon Footprint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84428-75CE-95B3-3C94-2AAB4A07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54" y="3714953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By Habiba Begum</a:t>
            </a:r>
          </a:p>
          <a:p>
            <a:pPr algn="l"/>
            <a:r>
              <a:rPr lang="en-GB" sz="2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21312966@stu.mmu.ac.uk</a:t>
            </a:r>
          </a:p>
        </p:txBody>
      </p: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3161C87B-B8C8-ABB7-7B4B-1D32E25E7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721" y="908504"/>
            <a:ext cx="5031847" cy="503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6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3875815D-6318-0A92-8CC8-3D52EAC40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9" r="34886" b="-2"/>
          <a:stretch/>
        </p:blipFill>
        <p:spPr>
          <a:xfrm>
            <a:off x="-2270" y="-3532"/>
            <a:ext cx="5788108" cy="6792491"/>
          </a:xfrm>
          <a:prstGeom prst="rect">
            <a:avLst/>
          </a:prstGeom>
        </p:spPr>
      </p:pic>
      <p:grpSp>
        <p:nvGrpSpPr>
          <p:cNvPr id="17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8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EE00B-995C-6519-C19E-C7BFC337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anchor="b">
            <a:normAutofit/>
          </a:bodyPr>
          <a:lstStyle/>
          <a:p>
            <a:r>
              <a:rPr lang="en-GB" sz="3600" b="1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A52B-173F-6028-3BD1-4DFFC9A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15756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Have a user login system so the users can track their carbon footprint over  time.</a:t>
            </a:r>
          </a:p>
          <a:p>
            <a:r>
              <a:rPr lang="en-GB" sz="18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Embedding the app – so the wider audience can have access to it.</a:t>
            </a:r>
          </a:p>
          <a:p>
            <a:endParaRPr lang="en-GB" sz="1800">
              <a:solidFill>
                <a:schemeClr val="tx2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GB" sz="1800">
              <a:solidFill>
                <a:schemeClr val="tx2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GB" sz="1800">
              <a:solidFill>
                <a:schemeClr val="tx2"/>
              </a:solidFill>
            </a:endParaRPr>
          </a:p>
          <a:p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7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B959F3-FFE9-B8E2-DE5B-EA3E8659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688E-5A4D-5D88-D177-CD7BFCED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Introduction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Aims and objectives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Current Solutions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Project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Design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Implementation – challenges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Evaluation 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Future Improvements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5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Satellite view of Earth">
            <a:extLst>
              <a:ext uri="{FF2B5EF4-FFF2-40B4-BE49-F238E27FC236}">
                <a16:creationId xmlns:a16="http://schemas.microsoft.com/office/drawing/2014/main" id="{50DECAC4-F925-4D3B-FAAF-62F2D3649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4" b="190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D6D76-6799-4097-4E4A-3FCDDFE0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orbel Light" panose="020B0303020204020204" pitchFamily="34" charset="0"/>
                <a:ea typeface="Adobe Ming Std L" panose="02020300000000000000" pitchFamily="18" charset="-128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F9B4-A08F-CBC7-ED5D-5EBE769C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9186" y="1786929"/>
            <a:ext cx="3822189" cy="374276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orbel Light" panose="020B0303020204020204" pitchFamily="34" charset="0"/>
                <a:ea typeface="Adobe Ming Std L" panose="02020300000000000000" pitchFamily="18" charset="-128"/>
              </a:rPr>
              <a:t>People are becoming more conscious of their carbon footprint as this impacts the environment.</a:t>
            </a:r>
          </a:p>
          <a:p>
            <a:r>
              <a:rPr lang="en-GB" sz="2000" dirty="0">
                <a:latin typeface="Corbel Light" panose="020B0303020204020204" pitchFamily="34" charset="0"/>
                <a:ea typeface="Adobe Ming Std L" panose="02020300000000000000" pitchFamily="18" charset="-128"/>
              </a:rPr>
              <a:t>Reason: The biggest impact of carbon emission is Global Warming!</a:t>
            </a:r>
          </a:p>
          <a:p>
            <a:r>
              <a:rPr lang="en-GB" sz="2000" dirty="0">
                <a:latin typeface="Corbel Light" panose="020B0303020204020204" pitchFamily="34" charset="0"/>
                <a:ea typeface="Adobe Ming Std L" panose="02020300000000000000" pitchFamily="18" charset="-128"/>
              </a:rPr>
              <a:t>Projections in the latest IPCC report indicate that the global surface temperature is likely to rise a further 1.1 to 6.4 °C during the 21st century.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2E769-F83A-3E21-D425-38A51D8A2953}"/>
              </a:ext>
            </a:extLst>
          </p:cNvPr>
          <p:cNvSpPr txBox="1"/>
          <p:nvPr/>
        </p:nvSpPr>
        <p:spPr>
          <a:xfrm>
            <a:off x="8289704" y="5427621"/>
            <a:ext cx="3483194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Kumar, S.S.K.H., Himanshu, S.K. and Gupta, K.K., 2012. Effect of global warming on mankind-a review. Int Res J Environ Sci, 1(4), pp.56-59.</a:t>
            </a:r>
          </a:p>
        </p:txBody>
      </p:sp>
      <p:pic>
        <p:nvPicPr>
          <p:cNvPr id="22" name="Graphic 21" descr="Footprints">
            <a:extLst>
              <a:ext uri="{FF2B5EF4-FFF2-40B4-BE49-F238E27FC236}">
                <a16:creationId xmlns:a16="http://schemas.microsoft.com/office/drawing/2014/main" id="{096FE6E7-8B63-B5C6-6971-F26C52AD7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145" y="6908618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D6D76-6799-4097-4E4A-3FCDDFE0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Corbel Light" panose="020B0303020204020204" pitchFamily="34" charset="0"/>
              </a:rPr>
              <a:t>Aims and Objectives</a:t>
            </a:r>
          </a:p>
        </p:txBody>
      </p:sp>
      <p:pic>
        <p:nvPicPr>
          <p:cNvPr id="7" name="Graphic 6" descr="Footprints">
            <a:extLst>
              <a:ext uri="{FF2B5EF4-FFF2-40B4-BE49-F238E27FC236}">
                <a16:creationId xmlns:a16="http://schemas.microsoft.com/office/drawing/2014/main" id="{B4BE924B-FF62-CF1B-A5FE-EA1DC10C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F9B4-A08F-CBC7-ED5D-5EBE769C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000" b="1" u="sng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tx2"/>
                </a:solidFill>
                <a:effectLst/>
                <a:latin typeface="Corbel Light" panose="020B0303020204020204" pitchFamily="34" charset="0"/>
                <a:ea typeface="Adobe Ming Std L" panose="02020300000000000000" pitchFamily="18" charset="-128"/>
                <a:cs typeface="Georgia" panose="02040502050405020303" pitchFamily="18" charset="0"/>
              </a:rPr>
              <a:t>complete a software solution that can be used to help people reduce their carbon footprint by tracking, visualising, and understanding their carbon usage.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000" dirty="0">
              <a:solidFill>
                <a:schemeClr val="tx2"/>
              </a:solidFill>
              <a:effectLst/>
              <a:latin typeface="Corbel Light" panose="020B0303020204020204" pitchFamily="34" charset="0"/>
              <a:ea typeface="Adobe Ming Std L" panose="02020300000000000000" pitchFamily="18" charset="-128"/>
              <a:cs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000" b="1" u="sng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Conduct a literature survey to evaluate the effectiveness and user interfaces of existing carbon tracking apps. Investigate the specifications necessary for a carbon tracker.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Identify the most advantageous features of other carbon calculators.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Design the user interface with the target audience in mind.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Implement and test the user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Develop and test the system's backend using R Shiny and 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Perform testing to gather feedback from end users and ensure the system meets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Adjust the system based on test findings.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Analyse performance to evaluate the system and generate a report.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5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D3FA2-BCF8-986E-6CE2-C465ACA5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8084EC-21C8-169A-5B56-A6AEE55D3831}"/>
              </a:ext>
            </a:extLst>
          </p:cNvPr>
          <p:cNvSpPr/>
          <p:nvPr/>
        </p:nvSpPr>
        <p:spPr>
          <a:xfrm>
            <a:off x="6213092" y="2011363"/>
            <a:ext cx="4761777" cy="4425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AA02DE-79EA-FE8C-BF18-682B1265CC2B}"/>
              </a:ext>
            </a:extLst>
          </p:cNvPr>
          <p:cNvSpPr/>
          <p:nvPr/>
        </p:nvSpPr>
        <p:spPr>
          <a:xfrm>
            <a:off x="1217131" y="2020785"/>
            <a:ext cx="4761777" cy="4416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38AE-E442-5CFC-88B8-B02E7EB0ED9D}"/>
              </a:ext>
            </a:extLst>
          </p:cNvPr>
          <p:cNvSpPr>
            <a:spLocks/>
          </p:cNvSpPr>
          <p:nvPr/>
        </p:nvSpPr>
        <p:spPr>
          <a:xfrm>
            <a:off x="1241525" y="2066881"/>
            <a:ext cx="4628963" cy="327340"/>
          </a:xfrm>
          <a:prstGeom prst="rect">
            <a:avLst/>
          </a:prstGeom>
        </p:spPr>
        <p:txBody>
          <a:bodyPr/>
          <a:lstStyle/>
          <a:p>
            <a:pPr defTabSz="740664">
              <a:spcAft>
                <a:spcPts val="600"/>
              </a:spcAft>
            </a:pPr>
            <a:r>
              <a:rPr lang="en-GB" sz="145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Calculating your carbon footprint (justenergy.com)</a:t>
            </a:r>
            <a:r>
              <a:rPr lang="en-GB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spcAft>
                <a:spcPts val="600"/>
              </a:spcAft>
            </a:pP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FC1C8-4FC2-862D-6585-FFD7B215B7E8}"/>
              </a:ext>
            </a:extLst>
          </p:cNvPr>
          <p:cNvSpPr>
            <a:spLocks/>
          </p:cNvSpPr>
          <p:nvPr/>
        </p:nvSpPr>
        <p:spPr>
          <a:xfrm>
            <a:off x="6320205" y="2063932"/>
            <a:ext cx="4519459" cy="30183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40664">
              <a:lnSpc>
                <a:spcPct val="90000"/>
              </a:lnSpc>
              <a:spcAft>
                <a:spcPts val="600"/>
              </a:spcAft>
            </a:pPr>
            <a:r>
              <a:rPr lang="en-GB" sz="1458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Carbon footprint calculator (carbonindependent.org)</a:t>
            </a:r>
            <a:endParaRPr lang="en-GB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0A309-8B0D-3A9D-76B4-7EB308E5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36" y="2344198"/>
            <a:ext cx="3947101" cy="1874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4373E-C490-DBF5-2325-E7A7A4454D5B}"/>
              </a:ext>
            </a:extLst>
          </p:cNvPr>
          <p:cNvSpPr txBox="1"/>
          <p:nvPr/>
        </p:nvSpPr>
        <p:spPr>
          <a:xfrm>
            <a:off x="1352336" y="4291161"/>
            <a:ext cx="4325930" cy="3416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GB" sz="81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Calculating your carbon footprint</a:t>
            </a:r>
            <a:r>
              <a:rPr lang="en-GB" sz="8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(2013) </a:t>
            </a:r>
            <a:r>
              <a:rPr lang="en-GB" sz="81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Calculate Your Carbon Footprint</a:t>
            </a:r>
            <a:r>
              <a:rPr lang="en-GB" sz="8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Available at: https://justenergy.com/blog/how-to-calculate-your-carbon-footprint/ (Accessed: 03 May 2024). </a:t>
            </a:r>
            <a:endParaRPr lang="en-GB" sz="100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95605-3D85-CCB0-8D9A-222F39224668}"/>
              </a:ext>
            </a:extLst>
          </p:cNvPr>
          <p:cNvSpPr txBox="1"/>
          <p:nvPr/>
        </p:nvSpPr>
        <p:spPr>
          <a:xfrm>
            <a:off x="1241524" y="4690894"/>
            <a:ext cx="4557406" cy="174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GB" sz="1458" kern="1200" dirty="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Advantage: </a:t>
            </a:r>
          </a:p>
          <a:p>
            <a:pPr marL="231458" indent="-231458" defTabSz="740664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458" kern="1200" dirty="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Simple calculation that anyone can do</a:t>
            </a:r>
          </a:p>
          <a:p>
            <a:pPr defTabSz="740664">
              <a:spcAft>
                <a:spcPts val="600"/>
              </a:spcAft>
            </a:pPr>
            <a:r>
              <a:rPr lang="en-GB" sz="1458" kern="1200" dirty="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Disadvantage:</a:t>
            </a:r>
          </a:p>
          <a:p>
            <a:pPr marL="231458" indent="-231458" defTabSz="740664">
              <a:spcAft>
                <a:spcPts val="600"/>
              </a:spcAft>
              <a:buFont typeface="Adobe Ming Std L" panose="02020300000000000000" pitchFamily="18" charset="-128"/>
              <a:buChar char="x"/>
            </a:pPr>
            <a:r>
              <a:rPr lang="en-GB" sz="1458" kern="1200" dirty="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Not all information is known by everyone</a:t>
            </a:r>
          </a:p>
          <a:p>
            <a:pPr marL="231458" indent="-231458" defTabSz="740664">
              <a:spcAft>
                <a:spcPts val="600"/>
              </a:spcAft>
              <a:buFont typeface="Adobe Ming Std L" panose="02020300000000000000" pitchFamily="18" charset="-128"/>
              <a:buChar char="x"/>
            </a:pPr>
            <a:r>
              <a:rPr lang="en-GB" sz="1458" kern="1200" dirty="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Doesn’t have a calculator where the user can just use instead of doing the calculation themself</a:t>
            </a:r>
            <a:endParaRPr lang="en-GB" dirty="0">
              <a:latin typeface="Corbel Light" panose="020B0303020204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2B6C96-3C39-8816-9A31-6E1FF4B8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406" y="2298791"/>
            <a:ext cx="2137298" cy="1231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02D914-D3F6-DD02-9DA8-A9C0A34F8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0500" y="2302799"/>
            <a:ext cx="2636854" cy="806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643AA2-A91D-B9CA-E061-B8F95D69A2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776" y="3095839"/>
            <a:ext cx="2523746" cy="11949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00A150-32D6-E5CA-111E-258AF32A7ED4}"/>
              </a:ext>
            </a:extLst>
          </p:cNvPr>
          <p:cNvSpPr txBox="1"/>
          <p:nvPr/>
        </p:nvSpPr>
        <p:spPr>
          <a:xfrm>
            <a:off x="6252322" y="3560896"/>
            <a:ext cx="2035539" cy="8402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GB" sz="81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Carbon Footprint Calculator - version 3</a:t>
            </a:r>
            <a:r>
              <a:rPr lang="en-GB" sz="8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(2008) </a:t>
            </a:r>
            <a:r>
              <a:rPr lang="en-GB" sz="81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Carbon Footprint Calculator</a:t>
            </a:r>
            <a:r>
              <a:rPr lang="en-GB" sz="8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Available at: https://www.carbonindependent.org/index_v3.html#more%20notes (Accessed: 03 May 2024). </a:t>
            </a:r>
            <a:endParaRPr lang="en-GB" sz="100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3BAF66-1D53-ACF7-C59D-6F39BD943A0A}"/>
              </a:ext>
            </a:extLst>
          </p:cNvPr>
          <p:cNvSpPr txBox="1"/>
          <p:nvPr/>
        </p:nvSpPr>
        <p:spPr>
          <a:xfrm>
            <a:off x="6252321" y="4422882"/>
            <a:ext cx="4722548" cy="204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Advantage: </a:t>
            </a:r>
          </a:p>
          <a:p>
            <a:pPr marL="231458" indent="-231458" defTabSz="740664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Compares the users value against countries averages</a:t>
            </a:r>
          </a:p>
          <a:p>
            <a:pPr marL="231458" indent="-231458" defTabSz="740664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Shows the amount of CO2 produced from some questions</a:t>
            </a:r>
          </a:p>
          <a:p>
            <a:pPr marL="231458" indent="-231458" defTabSz="740664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Has notes to help the users with the inputs.</a:t>
            </a:r>
          </a:p>
          <a:p>
            <a:pPr defTabSz="740664">
              <a:spcAft>
                <a:spcPts val="600"/>
              </a:spcAft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Disadvantage:</a:t>
            </a:r>
          </a:p>
          <a:p>
            <a:pPr marL="231458" indent="-231458" defTabSz="740664">
              <a:spcAft>
                <a:spcPts val="600"/>
              </a:spcAft>
              <a:buFont typeface="Adobe Ming Std L" panose="02020300000000000000" pitchFamily="18" charset="-128"/>
              <a:buChar char="x"/>
            </a:pPr>
            <a:r>
              <a:rPr lang="en-GB" sz="1458" kern="1200">
                <a:solidFill>
                  <a:schemeClr val="tx1"/>
                </a:solidFill>
                <a:latin typeface="Corbel Light" panose="020B0303020204020204" pitchFamily="34" charset="0"/>
                <a:ea typeface="Adobe Ming Std L" panose="02020300000000000000" pitchFamily="18" charset="-128"/>
                <a:cs typeface="+mn-cs"/>
              </a:rPr>
              <a:t>Not all information is known by everyone and the options for some questions are vague with no help from notes</a:t>
            </a:r>
            <a:endParaRPr lang="en-GB">
              <a:latin typeface="Corbel Light" panose="020B0303020204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20" name="Graphic 19" descr="Footprints">
            <a:extLst>
              <a:ext uri="{FF2B5EF4-FFF2-40B4-BE49-F238E27FC236}">
                <a16:creationId xmlns:a16="http://schemas.microsoft.com/office/drawing/2014/main" id="{3135B4C5-F03F-502F-374A-633F1A28F5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383" y="-3678122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0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EE00B-995C-6519-C19E-C7BFC337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A52B-173F-6028-3BD1-4DFFC9A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Decided to make a carbon calculator that didn’t ask questions that required information that some people didn’t have the answer to, for example how much energy their houses used.</a:t>
            </a:r>
          </a:p>
          <a:p>
            <a:r>
              <a:rPr lang="en-GB" sz="17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R shiny language – one of the objectives was to help users to visualise their carbon footprint, r shiny offers graphs which would make it easier for them to visualise and understand.</a:t>
            </a:r>
          </a:p>
          <a:p>
            <a:r>
              <a:rPr lang="en-GB" sz="17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Basic layout so that novice/older users wouldn’t find it difficult to navigate.</a:t>
            </a:r>
          </a:p>
          <a:p>
            <a:endParaRPr lang="en-GB" sz="1700" dirty="0">
              <a:solidFill>
                <a:schemeClr val="tx2"/>
              </a:solidFill>
            </a:endParaRPr>
          </a:p>
          <a:p>
            <a:endParaRPr lang="en-GB" sz="1700" dirty="0">
              <a:solidFill>
                <a:schemeClr val="tx2"/>
              </a:solidFill>
            </a:endParaRPr>
          </a:p>
          <a:p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E00B-995C-6519-C19E-C7BFC337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Design</a:t>
            </a:r>
          </a:p>
        </p:txBody>
      </p:sp>
      <p:grpSp>
        <p:nvGrpSpPr>
          <p:cNvPr id="88" name="Group 75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9" name="Freeform: Shape 76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77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78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79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5FCEA52B-173F-6028-3BD1-4DFFC9A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User inclusivity - Chose a blue colour theme rather than green due to colour blind people being unable to see the colour green. </a:t>
            </a:r>
          </a:p>
          <a:p>
            <a:r>
              <a:rPr lang="en-GB" sz="20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User guide – help with older/ novice users who will need help to navigate around the system.</a:t>
            </a:r>
          </a:p>
          <a:p>
            <a:pPr marL="0" indent="0">
              <a:buNone/>
            </a:pPr>
            <a:endParaRPr lang="en-GB" sz="2000" dirty="0">
              <a:solidFill>
                <a:schemeClr val="tx2"/>
              </a:solidFill>
              <a:latin typeface="Corbel Light" panose="020B0303020204020204" pitchFamily="34" charset="0"/>
              <a:ea typeface="Adobe Ming Std L" panose="02020300000000000000" pitchFamily="18" charset="-128"/>
            </a:endParaRPr>
          </a:p>
          <a:p>
            <a:endParaRPr lang="en-GB" sz="2000" dirty="0">
              <a:solidFill>
                <a:schemeClr val="tx2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>
              <a:solidFill>
                <a:schemeClr val="tx2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D23748-2EAA-5D00-4E70-952D794B3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773" y="4684652"/>
            <a:ext cx="5848147" cy="4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5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E00B-995C-6519-C19E-C7BFC337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483816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Implementation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A52B-173F-6028-3BD1-4DFFC9A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42" y="1858354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R is a new language so I had to learn how to use it so there were lots of errors.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The UI was made user friendly by having tab panels that have appropriate names to describe the page they are linked to.</a:t>
            </a:r>
          </a:p>
          <a:p>
            <a:r>
              <a:rPr lang="en-GB" sz="1800" dirty="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The server was created to take the inputs from the UI and display graphs for the calculated footprints.</a:t>
            </a:r>
          </a:p>
          <a:p>
            <a:pPr marL="0" indent="0">
              <a:buNone/>
            </a:pPr>
            <a:endParaRPr lang="en-GB" sz="1800" dirty="0">
              <a:solidFill>
                <a:schemeClr val="tx2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Graphic 55" descr="Web Design">
            <a:extLst>
              <a:ext uri="{FF2B5EF4-FFF2-40B4-BE49-F238E27FC236}">
                <a16:creationId xmlns:a16="http://schemas.microsoft.com/office/drawing/2014/main" id="{8DCC780D-4E1B-04C1-1228-F4627FDC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AC2BA-C57E-7CC9-49DC-6EFEBD1C7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41" y="4542661"/>
            <a:ext cx="3639604" cy="2051288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A7A7755-52B8-DB8D-A3BE-509253FF3A71}"/>
              </a:ext>
            </a:extLst>
          </p:cNvPr>
          <p:cNvSpPr/>
          <p:nvPr/>
        </p:nvSpPr>
        <p:spPr>
          <a:xfrm>
            <a:off x="450253" y="2880116"/>
            <a:ext cx="2005558" cy="1961854"/>
          </a:xfrm>
          <a:custGeom>
            <a:avLst/>
            <a:gdLst>
              <a:gd name="connsiteX0" fmla="*/ 479386 w 2005558"/>
              <a:gd name="connsiteY0" fmla="*/ 0 h 1868948"/>
              <a:gd name="connsiteX1" fmla="*/ 112648 w 2005558"/>
              <a:gd name="connsiteY1" fmla="*/ 400967 h 1868948"/>
              <a:gd name="connsiteX2" fmla="*/ 58860 w 2005558"/>
              <a:gd name="connsiteY2" fmla="*/ 1090435 h 1868948"/>
              <a:gd name="connsiteX3" fmla="*/ 885243 w 2005558"/>
              <a:gd name="connsiteY3" fmla="*/ 1589198 h 1868948"/>
              <a:gd name="connsiteX4" fmla="*/ 1907219 w 2005558"/>
              <a:gd name="connsiteY4" fmla="*/ 1848360 h 1868948"/>
              <a:gd name="connsiteX5" fmla="*/ 1907219 w 2005558"/>
              <a:gd name="connsiteY5" fmla="*/ 1833690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5558" h="1868948">
                <a:moveTo>
                  <a:pt x="479386" y="0"/>
                </a:moveTo>
                <a:cubicBezTo>
                  <a:pt x="331061" y="109614"/>
                  <a:pt x="182736" y="219228"/>
                  <a:pt x="112648" y="400967"/>
                </a:cubicBezTo>
                <a:cubicBezTo>
                  <a:pt x="42560" y="582706"/>
                  <a:pt x="-69906" y="892397"/>
                  <a:pt x="58860" y="1090435"/>
                </a:cubicBezTo>
                <a:cubicBezTo>
                  <a:pt x="187626" y="1288474"/>
                  <a:pt x="577183" y="1462877"/>
                  <a:pt x="885243" y="1589198"/>
                </a:cubicBezTo>
                <a:cubicBezTo>
                  <a:pt x="1193303" y="1715519"/>
                  <a:pt x="1736890" y="1807611"/>
                  <a:pt x="1907219" y="1848360"/>
                </a:cubicBezTo>
                <a:cubicBezTo>
                  <a:pt x="2077548" y="1889109"/>
                  <a:pt x="1992383" y="1861399"/>
                  <a:pt x="1907219" y="183369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A53FFD8-3220-64D2-F4AE-B4CD34F367BD}"/>
              </a:ext>
            </a:extLst>
          </p:cNvPr>
          <p:cNvSpPr/>
          <p:nvPr/>
        </p:nvSpPr>
        <p:spPr>
          <a:xfrm>
            <a:off x="5430856" y="4004779"/>
            <a:ext cx="889817" cy="1665672"/>
          </a:xfrm>
          <a:custGeom>
            <a:avLst/>
            <a:gdLst>
              <a:gd name="connsiteX0" fmla="*/ 324485 w 889817"/>
              <a:gd name="connsiteY0" fmla="*/ 0 h 1748800"/>
              <a:gd name="connsiteX1" fmla="*/ 608096 w 889817"/>
              <a:gd name="connsiteY1" fmla="*/ 117356 h 1748800"/>
              <a:gd name="connsiteX2" fmla="*/ 774350 w 889817"/>
              <a:gd name="connsiteY2" fmla="*/ 303170 h 1748800"/>
              <a:gd name="connsiteX3" fmla="*/ 847698 w 889817"/>
              <a:gd name="connsiteY3" fmla="*/ 948629 h 1748800"/>
              <a:gd name="connsiteX4" fmla="*/ 94663 w 889817"/>
              <a:gd name="connsiteY4" fmla="*/ 1667436 h 1748800"/>
              <a:gd name="connsiteX5" fmla="*/ 35985 w 889817"/>
              <a:gd name="connsiteY5" fmla="*/ 1701665 h 17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817" h="1748800">
                <a:moveTo>
                  <a:pt x="324485" y="0"/>
                </a:moveTo>
                <a:cubicBezTo>
                  <a:pt x="428802" y="33414"/>
                  <a:pt x="533119" y="66828"/>
                  <a:pt x="608096" y="117356"/>
                </a:cubicBezTo>
                <a:cubicBezTo>
                  <a:pt x="683073" y="167884"/>
                  <a:pt x="734416" y="164625"/>
                  <a:pt x="774350" y="303170"/>
                </a:cubicBezTo>
                <a:cubicBezTo>
                  <a:pt x="814284" y="441715"/>
                  <a:pt x="960979" y="721251"/>
                  <a:pt x="847698" y="948629"/>
                </a:cubicBezTo>
                <a:cubicBezTo>
                  <a:pt x="734417" y="1176007"/>
                  <a:pt x="229948" y="1541930"/>
                  <a:pt x="94663" y="1667436"/>
                </a:cubicBezTo>
                <a:cubicBezTo>
                  <a:pt x="-40622" y="1792942"/>
                  <a:pt x="-2319" y="1747303"/>
                  <a:pt x="35985" y="17016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5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5EE00B-995C-6519-C19E-C7BFC337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A52B-173F-6028-3BD1-4DFFC9A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11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Does this project meet the aim identified at the beginning? </a:t>
            </a:r>
          </a:p>
          <a:p>
            <a:pPr marL="0" indent="0">
              <a:buNone/>
            </a:pPr>
            <a:r>
              <a:rPr lang="en-GB" sz="1100" i="1" u="sng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Reminder of the aim: </a:t>
            </a: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ffectLst/>
                <a:latin typeface="Corbel Light" panose="020B0303020204020204" pitchFamily="34" charset="0"/>
                <a:ea typeface="Adobe Ming Std L" panose="02020300000000000000" pitchFamily="18" charset="-128"/>
                <a:cs typeface="Georgia" panose="02040502050405020303" pitchFamily="18" charset="0"/>
              </a:rPr>
              <a:t>complete a software solution that can be used to help people reduce their carbon footprint by tracking, visualising, and understanding their carbon usage.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They can calculate their carbon footprint and visualise it through the graphs shown.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1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The colour of the bars on the graph helps the users to understand their footprint.</a:t>
            </a:r>
          </a:p>
          <a:p>
            <a:pPr>
              <a:buFont typeface="Corbel Light" panose="020B0303020204020204" pitchFamily="34" charset="0"/>
              <a:buChar char="x"/>
            </a:pPr>
            <a:r>
              <a:rPr lang="en-US" sz="1100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The user can’t track.</a:t>
            </a:r>
          </a:p>
          <a:p>
            <a:pPr marL="0" indent="0">
              <a:buNone/>
            </a:pPr>
            <a:endParaRPr lang="en-US" sz="1100">
              <a:solidFill>
                <a:schemeClr val="tx2"/>
              </a:solidFill>
              <a:latin typeface="Corbel Light" panose="020B0303020204020204" pitchFamily="34" charset="0"/>
              <a:ea typeface="Adobe Ming Std L" panose="02020300000000000000" pitchFamily="18" charset="-128"/>
            </a:endParaRPr>
          </a:p>
          <a:p>
            <a:pPr marL="0" indent="0">
              <a:buNone/>
            </a:pPr>
            <a:r>
              <a:rPr lang="en-US" sz="1100" b="1">
                <a:solidFill>
                  <a:schemeClr val="tx2"/>
                </a:solidFill>
                <a:latin typeface="Corbel Light" panose="020B0303020204020204" pitchFamily="34" charset="0"/>
                <a:ea typeface="Adobe Ming Std L" panose="02020300000000000000" pitchFamily="18" charset="-128"/>
              </a:rPr>
              <a:t>So, it partially solves the problem.</a:t>
            </a:r>
          </a:p>
          <a:p>
            <a:pPr marL="0" indent="0">
              <a:buNone/>
            </a:pPr>
            <a:endParaRPr lang="en-GB" sz="1100">
              <a:solidFill>
                <a:schemeClr val="tx2"/>
              </a:solidFill>
              <a:latin typeface="Corbel Light" panose="020B0303020204020204" pitchFamily="34" charset="0"/>
              <a:ea typeface="Adobe Ming Std L" panose="02020300000000000000" pitchFamily="18" charset="-128"/>
            </a:endParaRPr>
          </a:p>
          <a:p>
            <a:pPr marL="0" indent="0">
              <a:buNone/>
            </a:pPr>
            <a:endParaRPr lang="en-GB" sz="1100">
              <a:solidFill>
                <a:schemeClr val="tx2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endParaRPr lang="en-GB" sz="1100">
              <a:solidFill>
                <a:schemeClr val="tx2"/>
              </a:solidFill>
            </a:endParaRPr>
          </a:p>
          <a:p>
            <a:endParaRPr lang="en-GB" sz="11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300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747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Carbon Footprint Calculator</vt:lpstr>
      <vt:lpstr>Contents</vt:lpstr>
      <vt:lpstr>Introduction</vt:lpstr>
      <vt:lpstr>Aims and Objectives</vt:lpstr>
      <vt:lpstr>Current Solutions</vt:lpstr>
      <vt:lpstr>Project</vt:lpstr>
      <vt:lpstr>Design</vt:lpstr>
      <vt:lpstr>Implementation and Challenges</vt:lpstr>
      <vt:lpstr>Evaluation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Footprint Calculator</dc:title>
  <dc:creator>Habiba</dc:creator>
  <cp:lastModifiedBy>Habiba Begum</cp:lastModifiedBy>
  <cp:revision>5</cp:revision>
  <dcterms:created xsi:type="dcterms:W3CDTF">2024-05-05T21:48:36Z</dcterms:created>
  <dcterms:modified xsi:type="dcterms:W3CDTF">2024-05-07T13:28:44Z</dcterms:modified>
</cp:coreProperties>
</file>