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303" r:id="rId5"/>
    <p:sldId id="302" r:id="rId6"/>
    <p:sldId id="308" r:id="rId7"/>
    <p:sldId id="306" r:id="rId8"/>
    <p:sldId id="319" r:id="rId9"/>
    <p:sldId id="321" r:id="rId10"/>
    <p:sldId id="317" r:id="rId11"/>
    <p:sldId id="318" r:id="rId12"/>
    <p:sldId id="322" r:id="rId13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wis Evans" initials="LE" lastIdx="1" clrIdx="0">
    <p:extLst>
      <p:ext uri="{19B8F6BF-5375-455C-9EA6-DF929625EA0E}">
        <p15:presenceInfo xmlns:p15="http://schemas.microsoft.com/office/powerpoint/2012/main" userId="S::55116318@ad.mmu.ac.uk::2f1cca16-934e-4fa4-b56f-9977d10481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FF0000"/>
    <a:srgbClr val="FFC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274-65EA-4DBB-8076-C94F0C5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4B738-7943-4E62-A3BE-9D458400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B71E-E930-4AB9-BDD3-98CDD602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CA83-6D5A-418A-A6D8-BBDD99AC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1FAA-6E55-4ACC-BB62-1126B30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1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A90-8AEE-4358-9B92-702CC75C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CB41-FC19-44F8-94F5-E529B6F5F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47F9-8FD4-4676-9D89-6EEA913E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51A8-FB6F-4980-9714-C92FAEA0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E10E-9780-4F77-95AB-DCE26EB6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34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EA16E-1148-4956-A4FB-FFE7F611E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EBD4D-7531-4122-AB6F-7D34C7F7F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9E175-4F4A-4B39-98DC-FBA9EAEC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B2D1-4079-41D8-A637-E526B5E9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A320-2AC3-4CD4-B78E-6299F9BE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4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6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301" y="1587500"/>
            <a:ext cx="10833100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17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535113"/>
            <a:ext cx="5386917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35113"/>
            <a:ext cx="5389033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12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3564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4207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7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26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F59-2468-44EA-A1CF-DE04A5E1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532D-7B37-4784-8E89-A5FD82D8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2" descr="Manchester Metropolitan University - Wikipedia">
            <a:extLst>
              <a:ext uri="{FF2B5EF4-FFF2-40B4-BE49-F238E27FC236}">
                <a16:creationId xmlns:a16="http://schemas.microsoft.com/office/drawing/2014/main" id="{346DF183-626D-412F-BB7A-5FC176519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A713B5-D3D0-4084-B418-2AB7400DF595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7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AF1C-953F-448E-BBBC-90182244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21C7-3B50-4ED9-BE51-E90FCFDC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2" descr="Manchester Metropolitan University - Wikipedia">
            <a:extLst>
              <a:ext uri="{FF2B5EF4-FFF2-40B4-BE49-F238E27FC236}">
                <a16:creationId xmlns:a16="http://schemas.microsoft.com/office/drawing/2014/main" id="{CDE22917-821E-4838-AF05-BB2CD402A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" y="6275593"/>
            <a:ext cx="1493808" cy="57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595F88-DE36-44BF-98D6-7F3E3C5E66D9}"/>
              </a:ext>
            </a:extLst>
          </p:cNvPr>
          <p:cNvSpPr/>
          <p:nvPr userDrawn="1"/>
        </p:nvSpPr>
        <p:spPr>
          <a:xfrm>
            <a:off x="1595887" y="6275593"/>
            <a:ext cx="10596113" cy="57387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F1B-7E26-4383-8619-C9F237D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3D27-6B0E-4447-B359-32BE1A220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93B4E-B3E8-48CD-94D8-6690AC6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A1BF3-1F56-4378-A634-AEE525DC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8036-DF02-4674-B01D-850FE0C8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115C6-744F-4CFD-9D4C-629E28C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79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32E4-3726-4B82-86AF-055C9BD2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EF-69A6-494E-A45D-DA264818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73CC-1D52-477B-8E61-9E8501714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D58F9-5346-4F25-A222-B05C2F1CE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7E753-D9CF-464F-AFBA-F31E43D59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03E52F-A0D3-4B08-B9A2-6B93EA1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9909-519E-4903-B73F-CB989DB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91A3-905A-48EC-8D4F-4402DF3C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21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E959-1072-4B35-95D3-4B0610B1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B723B-B3ED-41D8-927D-F7C244A9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D572B-F966-4BE2-AAC7-0E9E8571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F5667-9E76-43BA-B659-307B6FA0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28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A7E88-EDF3-4D84-AFF9-2A1E1BFE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C12A1-1F1D-4390-A331-ED1E5E02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A0EF-A739-46CD-9AF6-2F23840B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D66-77C0-46F8-9E2E-E56D36A2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22B-1CE2-4599-B115-717D951C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0D02-A078-47FE-A17B-FCA81665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DA27E-EAC2-4E3A-9852-AEE8682B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93CB-FC2E-42B8-BB19-0EB7A055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EE23E-F825-4592-A65B-94F0F583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4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8C34F-B339-41A6-BAAE-0FA9AC3A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7EFA5-29D2-4E43-A346-58385D8BF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84B78-501D-4A2B-8AD9-A0D958F4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8A0C4-8774-40DC-A123-8D35A3A5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6A396-1677-47DA-8F7F-6042EE51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43B42-0B5D-4427-835D-8993B12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63F1-DFF5-491F-9863-ED844816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8377-FB5B-4342-A0BA-B4166202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590E8-886B-41B7-AEE9-B577FE2DE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FDE5-E0AB-44BC-84A3-8FF2BEEE429C}" type="datetimeFigureOut">
              <a:rPr lang="en-GB" smtClean="0"/>
              <a:t>29/09/2021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B3F4-720E-4540-BCA2-37BCD851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A1B6-998F-4205-83B1-BB301F29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6800C-6570-4E7D-AC51-AC80433418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8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A04020102020204" pitchFamily="34" charset="0"/>
              </a:rPr>
              <a:t>Click to edit Master title style</a:t>
            </a:r>
            <a:endParaRPr lang="en-US" altLang="en-US" dirty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1256435" y="6467475"/>
            <a:ext cx="32596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2" y="3"/>
            <a:ext cx="624417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846" y="5894363"/>
            <a:ext cx="700111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05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9318-849C-4E12-8498-9108ABB6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7113" y="156755"/>
            <a:ext cx="4594036" cy="222068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r>
              <a:rPr lang="en-GB" sz="5400" dirty="0"/>
              <a:t>Programming 1</a:t>
            </a:r>
            <a:br>
              <a:rPr lang="en-GB" sz="5400" dirty="0"/>
            </a:br>
            <a:r>
              <a:rPr lang="en-GB" sz="5400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0D4BE-2819-4D62-931D-F8429C1BB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7114" y="2878549"/>
            <a:ext cx="4735549" cy="2346593"/>
          </a:xfrm>
        </p:spPr>
        <p:txBody>
          <a:bodyPr anchor="t">
            <a:noAutofit/>
          </a:bodyPr>
          <a:lstStyle/>
          <a:p>
            <a:pPr algn="l"/>
            <a:r>
              <a:rPr lang="en-GB" b="1" dirty="0"/>
              <a:t>Part A: </a:t>
            </a:r>
            <a:r>
              <a:rPr lang="en-GB" dirty="0"/>
              <a:t>Procedures</a:t>
            </a:r>
          </a:p>
          <a:p>
            <a:pPr algn="l"/>
            <a:r>
              <a:rPr lang="en-GB" b="1" dirty="0"/>
              <a:t>Part B: </a:t>
            </a:r>
            <a:r>
              <a:rPr lang="en-GB" dirty="0"/>
              <a:t>Functions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Lewis Evans</a:t>
            </a:r>
          </a:p>
          <a:p>
            <a:pPr algn="l"/>
            <a:r>
              <a:rPr lang="en-GB" dirty="0"/>
              <a:t>Alex Brooke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orn concrete wall texture background with paint partly faded  in blackwhite">
            <a:extLst>
              <a:ext uri="{FF2B5EF4-FFF2-40B4-BE49-F238E27FC236}">
                <a16:creationId xmlns:a16="http://schemas.microsoft.com/office/drawing/2014/main" id="{0D8B4A0A-B2DD-46E7-ACB4-58EE20C9C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31589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6202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81E9F64C-DA9A-468B-BFDA-53EBB42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31"/>
            <a:ext cx="11609717" cy="890107"/>
          </a:xfrm>
        </p:spPr>
        <p:txBody>
          <a:bodyPr/>
          <a:lstStyle/>
          <a:p>
            <a:r>
              <a:rPr lang="en-GB" dirty="0"/>
              <a:t>Function Example</a:t>
            </a:r>
          </a:p>
        </p:txBody>
      </p:sp>
      <p:sp>
        <p:nvSpPr>
          <p:cNvPr id="7" name="!!green">
            <a:extLst>
              <a:ext uri="{FF2B5EF4-FFF2-40B4-BE49-F238E27FC236}">
                <a16:creationId xmlns:a16="http://schemas.microsoft.com/office/drawing/2014/main" id="{4C82BD5A-669A-4221-BA13-DF25021A918D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A5E4BE56-B743-4318-B144-39CB7920DFB7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!!blue">
            <a:extLst>
              <a:ext uri="{FF2B5EF4-FFF2-40B4-BE49-F238E27FC236}">
                <a16:creationId xmlns:a16="http://schemas.microsoft.com/office/drawing/2014/main" id="{8B53AE38-76E5-494E-B37B-9A7C5EE5821B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CA34C-3A1D-4D42-8459-6F6D6CD4D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35"/>
          <a:stretch/>
        </p:blipFill>
        <p:spPr>
          <a:xfrm>
            <a:off x="205189" y="775917"/>
            <a:ext cx="6201640" cy="41953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6242D-FA5A-4C84-914A-E7CBD20CEB9A}"/>
              </a:ext>
            </a:extLst>
          </p:cNvPr>
          <p:cNvSpPr txBox="1"/>
          <p:nvPr/>
        </p:nvSpPr>
        <p:spPr>
          <a:xfrm>
            <a:off x="1603451" y="2424103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num1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F90BD5FA-E4AB-4841-8FED-533F338F98B8}"/>
              </a:ext>
            </a:extLst>
          </p:cNvPr>
          <p:cNvSpPr/>
          <p:nvPr/>
        </p:nvSpPr>
        <p:spPr>
          <a:xfrm>
            <a:off x="2467790" y="2357261"/>
            <a:ext cx="66581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6728E-714E-45DE-8433-0AAFD5201B6A}"/>
              </a:ext>
            </a:extLst>
          </p:cNvPr>
          <p:cNvSpPr txBox="1"/>
          <p:nvPr/>
        </p:nvSpPr>
        <p:spPr>
          <a:xfrm>
            <a:off x="3365219" y="2418102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num2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8C020704-7F55-4122-96E8-25B4A6F34740}"/>
              </a:ext>
            </a:extLst>
          </p:cNvPr>
          <p:cNvSpPr/>
          <p:nvPr/>
        </p:nvSpPr>
        <p:spPr>
          <a:xfrm>
            <a:off x="4229558" y="2351260"/>
            <a:ext cx="66581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75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B7860F68-30C0-4898-AFAF-B9FFBA85C9A4}"/>
              </a:ext>
            </a:extLst>
          </p:cNvPr>
          <p:cNvSpPr/>
          <p:nvPr/>
        </p:nvSpPr>
        <p:spPr>
          <a:xfrm>
            <a:off x="4225915" y="2351259"/>
            <a:ext cx="748862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110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20A98144-4CD4-44A5-AAEF-A7755FF4AA7E}"/>
              </a:ext>
            </a:extLst>
          </p:cNvPr>
          <p:cNvSpPr/>
          <p:nvPr/>
        </p:nvSpPr>
        <p:spPr>
          <a:xfrm>
            <a:off x="2461094" y="2357168"/>
            <a:ext cx="748862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120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96CBF-D4FA-4B9F-8D98-4C48BC88858E}"/>
              </a:ext>
            </a:extLst>
          </p:cNvPr>
          <p:cNvSpPr/>
          <p:nvPr/>
        </p:nvSpPr>
        <p:spPr>
          <a:xfrm>
            <a:off x="455836" y="1133379"/>
            <a:ext cx="2011954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E8B587-FE90-43DE-972A-ADF4FFEFDA3C}"/>
              </a:ext>
            </a:extLst>
          </p:cNvPr>
          <p:cNvSpPr/>
          <p:nvPr/>
        </p:nvSpPr>
        <p:spPr>
          <a:xfrm>
            <a:off x="2035620" y="1433387"/>
            <a:ext cx="2231581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782C07-A171-4513-BBC7-E90A49877C0C}"/>
              </a:ext>
            </a:extLst>
          </p:cNvPr>
          <p:cNvSpPr/>
          <p:nvPr/>
        </p:nvSpPr>
        <p:spPr>
          <a:xfrm>
            <a:off x="481089" y="2879767"/>
            <a:ext cx="1613525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D96F2D-0675-44B6-AF15-4A8B71E4590F}"/>
              </a:ext>
            </a:extLst>
          </p:cNvPr>
          <p:cNvSpPr/>
          <p:nvPr/>
        </p:nvSpPr>
        <p:spPr>
          <a:xfrm>
            <a:off x="488031" y="4688273"/>
            <a:ext cx="113939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9361AD-61E7-4516-B2AD-E95E80C889D2}"/>
              </a:ext>
            </a:extLst>
          </p:cNvPr>
          <p:cNvSpPr/>
          <p:nvPr/>
        </p:nvSpPr>
        <p:spPr>
          <a:xfrm>
            <a:off x="4518837" y="2885768"/>
            <a:ext cx="416629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1D93D9-5FBF-4F18-8F8E-A0C0D158A093}"/>
              </a:ext>
            </a:extLst>
          </p:cNvPr>
          <p:cNvSpPr/>
          <p:nvPr/>
        </p:nvSpPr>
        <p:spPr>
          <a:xfrm>
            <a:off x="2080779" y="2879767"/>
            <a:ext cx="1096087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67DB84-AED8-491E-9DCC-59886B7F40E8}"/>
              </a:ext>
            </a:extLst>
          </p:cNvPr>
          <p:cNvSpPr/>
          <p:nvPr/>
        </p:nvSpPr>
        <p:spPr>
          <a:xfrm>
            <a:off x="667130" y="3779020"/>
            <a:ext cx="206672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DECAC-549B-4B54-A332-E9B41A79AACC}"/>
              </a:ext>
            </a:extLst>
          </p:cNvPr>
          <p:cNvSpPr/>
          <p:nvPr/>
        </p:nvSpPr>
        <p:spPr>
          <a:xfrm>
            <a:off x="693922" y="4331439"/>
            <a:ext cx="206672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05098E-3F09-407A-9E36-B7DCC35BA158}"/>
              </a:ext>
            </a:extLst>
          </p:cNvPr>
          <p:cNvSpPr/>
          <p:nvPr/>
        </p:nvSpPr>
        <p:spPr>
          <a:xfrm>
            <a:off x="1688963" y="3784020"/>
            <a:ext cx="206672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3ACFE-5E81-4B31-9061-69F02EAA7EDD}"/>
              </a:ext>
            </a:extLst>
          </p:cNvPr>
          <p:cNvSpPr/>
          <p:nvPr/>
        </p:nvSpPr>
        <p:spPr>
          <a:xfrm>
            <a:off x="481089" y="2299843"/>
            <a:ext cx="177674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D9C9CE-DE95-4505-AEDD-C2739F03EA6A}"/>
              </a:ext>
            </a:extLst>
          </p:cNvPr>
          <p:cNvSpPr/>
          <p:nvPr/>
        </p:nvSpPr>
        <p:spPr>
          <a:xfrm>
            <a:off x="3413730" y="2871851"/>
            <a:ext cx="1096087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29001-CE70-4C65-8473-49A39C7BBF19}"/>
              </a:ext>
            </a:extLst>
          </p:cNvPr>
          <p:cNvSpPr/>
          <p:nvPr/>
        </p:nvSpPr>
        <p:spPr>
          <a:xfrm>
            <a:off x="3189563" y="2871851"/>
            <a:ext cx="173127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E3DF8E-C457-4878-AC4F-C362CCA891B0}"/>
              </a:ext>
            </a:extLst>
          </p:cNvPr>
          <p:cNvSpPr/>
          <p:nvPr/>
        </p:nvSpPr>
        <p:spPr>
          <a:xfrm>
            <a:off x="990776" y="3485383"/>
            <a:ext cx="1731289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4B260D-7A45-4E5D-A681-9FCFF7BE6D72}"/>
              </a:ext>
            </a:extLst>
          </p:cNvPr>
          <p:cNvSpPr/>
          <p:nvPr/>
        </p:nvSpPr>
        <p:spPr>
          <a:xfrm>
            <a:off x="1005942" y="4085903"/>
            <a:ext cx="1731289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C86F66-B418-4393-B4C4-6B83992C4696}"/>
              </a:ext>
            </a:extLst>
          </p:cNvPr>
          <p:cNvSpPr/>
          <p:nvPr/>
        </p:nvSpPr>
        <p:spPr>
          <a:xfrm>
            <a:off x="1007851" y="3793476"/>
            <a:ext cx="595600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894AC9-6C50-4A11-84E8-25F1247A9F5B}"/>
              </a:ext>
            </a:extLst>
          </p:cNvPr>
          <p:cNvSpPr/>
          <p:nvPr/>
        </p:nvSpPr>
        <p:spPr>
          <a:xfrm>
            <a:off x="3144312" y="3207506"/>
            <a:ext cx="173127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FBD8E2-3288-43D0-9BA9-E6B578859500}"/>
              </a:ext>
            </a:extLst>
          </p:cNvPr>
          <p:cNvSpPr/>
          <p:nvPr/>
        </p:nvSpPr>
        <p:spPr>
          <a:xfrm>
            <a:off x="770467" y="3187147"/>
            <a:ext cx="334796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67ECB6-045A-4BE0-908C-1C52387DC7FC}"/>
              </a:ext>
            </a:extLst>
          </p:cNvPr>
          <p:cNvSpPr/>
          <p:nvPr/>
        </p:nvSpPr>
        <p:spPr>
          <a:xfrm>
            <a:off x="1299222" y="3190408"/>
            <a:ext cx="1591463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FA72A7-E63D-4AB4-A7EA-13DD6A21EE25}"/>
              </a:ext>
            </a:extLst>
          </p:cNvPr>
          <p:cNvSpPr/>
          <p:nvPr/>
        </p:nvSpPr>
        <p:spPr>
          <a:xfrm>
            <a:off x="2916025" y="3198305"/>
            <a:ext cx="173127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A1E213-1876-49EE-A34F-4C3464A439D5}"/>
              </a:ext>
            </a:extLst>
          </p:cNvPr>
          <p:cNvSpPr/>
          <p:nvPr/>
        </p:nvSpPr>
        <p:spPr>
          <a:xfrm>
            <a:off x="1172262" y="3180952"/>
            <a:ext cx="116328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F1FD999-D649-4452-8A70-0C6EB70A0657}"/>
              </a:ext>
            </a:extLst>
          </p:cNvPr>
          <p:cNvSpPr/>
          <p:nvPr/>
        </p:nvSpPr>
        <p:spPr>
          <a:xfrm>
            <a:off x="734485" y="1411627"/>
            <a:ext cx="1301135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EB3F3-1BB4-4C0A-AD4E-4FF37BBA6669}"/>
              </a:ext>
            </a:extLst>
          </p:cNvPr>
          <p:cNvSpPr/>
          <p:nvPr/>
        </p:nvSpPr>
        <p:spPr>
          <a:xfrm>
            <a:off x="724984" y="1710471"/>
            <a:ext cx="3542217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324DFBC-64AC-467D-B3C0-6067F17ECEC2}"/>
              </a:ext>
            </a:extLst>
          </p:cNvPr>
          <p:cNvSpPr/>
          <p:nvPr/>
        </p:nvSpPr>
        <p:spPr>
          <a:xfrm>
            <a:off x="716032" y="2010791"/>
            <a:ext cx="5536586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DC833B-383C-4DBD-BD70-4831B9948F06}"/>
              </a:ext>
            </a:extLst>
          </p:cNvPr>
          <p:cNvSpPr/>
          <p:nvPr/>
        </p:nvSpPr>
        <p:spPr>
          <a:xfrm>
            <a:off x="364298" y="5503282"/>
            <a:ext cx="1731289" cy="2829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72B112-7567-4247-8970-777818825A19}"/>
              </a:ext>
            </a:extLst>
          </p:cNvPr>
          <p:cNvSpPr/>
          <p:nvPr/>
        </p:nvSpPr>
        <p:spPr>
          <a:xfrm>
            <a:off x="364298" y="5804467"/>
            <a:ext cx="1731289" cy="2829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BB621343-A993-4B7D-82F2-3F77E5E00C79}"/>
              </a:ext>
            </a:extLst>
          </p:cNvPr>
          <p:cNvSpPr/>
          <p:nvPr/>
        </p:nvSpPr>
        <p:spPr>
          <a:xfrm rot="5400000">
            <a:off x="208592" y="1110830"/>
            <a:ext cx="243840" cy="353715"/>
          </a:xfrm>
          <a:prstGeom prst="triangl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635B8BB-C0F6-4E6A-87EB-18F8DE1BF94C}"/>
              </a:ext>
            </a:extLst>
          </p:cNvPr>
          <p:cNvSpPr/>
          <p:nvPr/>
        </p:nvSpPr>
        <p:spPr>
          <a:xfrm rot="5400000">
            <a:off x="448005" y="1381227"/>
            <a:ext cx="243840" cy="353715"/>
          </a:xfrm>
          <a:prstGeom prst="triangl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3C4CBF-CA98-43BF-8FBD-81DA8B17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659" y="775917"/>
            <a:ext cx="3516250" cy="1247702"/>
          </a:xfrm>
          <a:prstGeom prst="rect">
            <a:avLst/>
          </a:prstGeom>
        </p:spPr>
      </p:pic>
      <p:sp>
        <p:nvSpPr>
          <p:cNvPr id="52" name="Cube 51">
            <a:extLst>
              <a:ext uri="{FF2B5EF4-FFF2-40B4-BE49-F238E27FC236}">
                <a16:creationId xmlns:a16="http://schemas.microsoft.com/office/drawing/2014/main" id="{CA839CFB-EB7C-44FA-8290-5A46860F4ECD}"/>
              </a:ext>
            </a:extLst>
          </p:cNvPr>
          <p:cNvSpPr/>
          <p:nvPr/>
        </p:nvSpPr>
        <p:spPr>
          <a:xfrm>
            <a:off x="2694188" y="3914440"/>
            <a:ext cx="66581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75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2985C0-027C-4F8A-BB4C-306A86024380}"/>
              </a:ext>
            </a:extLst>
          </p:cNvPr>
          <p:cNvSpPr txBox="1"/>
          <p:nvPr/>
        </p:nvSpPr>
        <p:spPr>
          <a:xfrm>
            <a:off x="3151410" y="947418"/>
            <a:ext cx="69442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107B9F-DBD0-4538-AF12-0768C701FECC}"/>
              </a:ext>
            </a:extLst>
          </p:cNvPr>
          <p:cNvSpPr txBox="1"/>
          <p:nvPr/>
        </p:nvSpPr>
        <p:spPr>
          <a:xfrm>
            <a:off x="7735659" y="307657"/>
            <a:ext cx="256352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Console Output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6ADCD1-6F45-417C-BD62-E747E4B636E1}"/>
              </a:ext>
            </a:extLst>
          </p:cNvPr>
          <p:cNvSpPr/>
          <p:nvPr/>
        </p:nvSpPr>
        <p:spPr>
          <a:xfrm>
            <a:off x="7913563" y="834310"/>
            <a:ext cx="3039571" cy="5981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9BE5108-CD04-4AAC-8EB5-02D5ABEBC4E8}"/>
              </a:ext>
            </a:extLst>
          </p:cNvPr>
          <p:cNvSpPr/>
          <p:nvPr/>
        </p:nvSpPr>
        <p:spPr>
          <a:xfrm rot="5400000">
            <a:off x="498480" y="2008477"/>
            <a:ext cx="243840" cy="353715"/>
          </a:xfrm>
          <a:prstGeom prst="triangl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31C1D017-455D-40B3-A9C8-9F7416A47507}"/>
              </a:ext>
            </a:extLst>
          </p:cNvPr>
          <p:cNvSpPr/>
          <p:nvPr/>
        </p:nvSpPr>
        <p:spPr>
          <a:xfrm>
            <a:off x="2694188" y="3426534"/>
            <a:ext cx="688989" cy="474510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00"/>
                </a:solidFill>
                <a:latin typeface="Century Schoolbook" panose="02040604050505020304"/>
              </a:rPr>
              <a:t>120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8767E7-91BC-481D-ACF1-31946C1D1BDD}"/>
              </a:ext>
            </a:extLst>
          </p:cNvPr>
          <p:cNvSpPr/>
          <p:nvPr/>
        </p:nvSpPr>
        <p:spPr>
          <a:xfrm>
            <a:off x="7975601" y="1490840"/>
            <a:ext cx="3155438" cy="432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A2C9BF-0693-46BD-B13A-DCA9016CE133}"/>
              </a:ext>
            </a:extLst>
          </p:cNvPr>
          <p:cNvCxnSpPr>
            <a:cxnSpLocks/>
          </p:cNvCxnSpPr>
          <p:nvPr/>
        </p:nvCxnSpPr>
        <p:spPr>
          <a:xfrm flipH="1">
            <a:off x="2722066" y="1700121"/>
            <a:ext cx="610063" cy="120416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BA7A87-7480-44B0-9FA2-448DC03B9B85}"/>
              </a:ext>
            </a:extLst>
          </p:cNvPr>
          <p:cNvCxnSpPr>
            <a:cxnSpLocks/>
          </p:cNvCxnSpPr>
          <p:nvPr/>
        </p:nvCxnSpPr>
        <p:spPr>
          <a:xfrm>
            <a:off x="3866053" y="1700121"/>
            <a:ext cx="88633" cy="120416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4896D98-94D2-4F6C-A083-EC358826F06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769462" y="2207951"/>
            <a:ext cx="1840540" cy="67772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84AEC2-2842-4584-864F-D234B5093C39}"/>
              </a:ext>
            </a:extLst>
          </p:cNvPr>
          <p:cNvCxnSpPr>
            <a:cxnSpLocks/>
          </p:cNvCxnSpPr>
          <p:nvPr/>
        </p:nvCxnSpPr>
        <p:spPr>
          <a:xfrm flipH="1">
            <a:off x="4006221" y="2301287"/>
            <a:ext cx="1407899" cy="55195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37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2162 0.0423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1848 0.21875 " pathEditMode="relative" rAng="0" ptsTypes="AA">
                                      <p:cBhvr>
                                        <p:cTn id="101" dur="1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8 0.21875 L 0.0017 0.26042 " pathEditMode="relative" rAng="0" ptsTypes="AA">
                                      <p:cBhvr>
                                        <p:cTn id="141" dur="1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 0.26041 L 0.0017 0.3463 " pathEditMode="relative" rAng="0" ptsTypes="AA">
                                      <p:cBhvr>
                                        <p:cTn id="145" dur="1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.34629 L 0.02422 0.39236 " pathEditMode="relative" rAng="0" ptsTypes="AA">
                                      <p:cBhvr>
                                        <p:cTn id="149" dur="1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210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-0.20964 0.0157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2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22 0.39236 L 3.75E-6 7.40741E-7 " pathEditMode="relative" rAng="0" ptsTypes="AA">
                                      <p:cBhvr>
                                        <p:cTn id="160" dur="1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1958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64 0.01574 L -0.20157 -0.38218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" y="-1912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61 -0.37917 L 0.09088 -0.44005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62 0.04236 L 0.0198 0.08681 " pathEditMode="relative" rAng="0" ptsTypes="AA">
                                      <p:cBhvr>
                                        <p:cTn id="1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8 0.08681 L 0.02045 0.13218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02266 0.12732 " pathEditMode="relative" rAng="0" ptsTypes="AA">
                                      <p:cBhvr>
                                        <p:cTn id="225" dur="1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65 0.12731 L -0.00247 0.16898 " pathEditMode="relative" rAng="0" ptsTypes="AA">
                                      <p:cBhvr>
                                        <p:cTn id="265" dur="1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16898 L 0.01784 0.2125 " pathEditMode="relative" rAng="0" ptsTypes="AA">
                                      <p:cBhvr>
                                        <p:cTn id="269" dur="1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" y="2176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20964 0.01574 " pathEditMode="relative" rAng="0" ptsTypes="AA">
                                      <p:cBhvr>
                                        <p:cTn id="2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82" y="787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64 0.01574 L -0.20156 -0.38218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961 -0.37917 L 0.09088 -0.44005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8" y="-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22839 -0.00648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0.2125 L -1.04167E-6 -3.7037E-6 " pathEditMode="relative" rAng="0" ptsTypes="AA">
                                      <p:cBhvr>
                                        <p:cTn id="290" dur="1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-10440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839 -0.00648 L -0.19831 -0.21551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169 -0.21412 L 0.17422 -0.27361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9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1" grpId="3"/>
      <p:bldP spid="12" grpId="0" animBg="1"/>
      <p:bldP spid="12" grpId="1" animBg="1"/>
      <p:bldP spid="13" grpId="0"/>
      <p:bldP spid="13" grpId="1"/>
      <p:bldP spid="13" grpId="2"/>
      <p:bldP spid="13" grpId="3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49" grpId="4" animBg="1"/>
      <p:bldP spid="49" grpId="5" animBg="1"/>
      <p:bldP spid="49" grpId="6" animBg="1"/>
      <p:bldP spid="52" grpId="0" animBg="1"/>
      <p:bldP spid="52" grpId="1" animBg="1"/>
      <p:bldP spid="52" grpId="2" animBg="1"/>
      <p:bldP spid="52" grpId="3" animBg="1"/>
      <p:bldP spid="54" grpId="0"/>
      <p:bldP spid="18" grpId="0" animBg="1"/>
      <p:bldP spid="56" grpId="0" animBg="1"/>
      <p:bldP spid="56" grpId="1" animBg="1"/>
      <p:bldP spid="56" grpId="2" animBg="1"/>
      <p:bldP spid="56" grpId="3" animBg="1"/>
      <p:bldP spid="56" grpId="4" animBg="1"/>
      <p:bldP spid="57" grpId="0" animBg="1"/>
      <p:bldP spid="57" grpId="1" animBg="1"/>
      <p:bldP spid="57" grpId="2" animBg="1"/>
      <p:bldP spid="57" grpId="3" animBg="1"/>
      <p:bldP spid="57" grpId="4" animBg="1"/>
      <p:bldP spid="57" grpId="5" animBg="1"/>
      <p:bldP spid="57" grpId="6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81E9F64C-DA9A-468B-BFDA-53EBB42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</p:spPr>
        <p:txBody>
          <a:bodyPr/>
          <a:lstStyle/>
          <a:p>
            <a:r>
              <a:rPr lang="en-GB" dirty="0"/>
              <a:t>Procedures vs Functions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B012DA1-2C37-491A-932D-22873A4F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</p:spPr>
        <p:txBody>
          <a:bodyPr/>
          <a:lstStyle/>
          <a:p>
            <a:r>
              <a:rPr lang="en-GB" b="1" dirty="0"/>
              <a:t>Procedures</a:t>
            </a:r>
            <a:endParaRPr lang="en-GB" dirty="0"/>
          </a:p>
          <a:p>
            <a:pPr lvl="1"/>
            <a:r>
              <a:rPr lang="en-GB" dirty="0"/>
              <a:t>Block of code that performs a task (e.g. drawing a </a:t>
            </a:r>
            <a:r>
              <a:rPr lang="en-GB" b="1" dirty="0"/>
              <a:t>motorcycle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Code runs when ‘called’</a:t>
            </a:r>
          </a:p>
          <a:p>
            <a:pPr lvl="1"/>
            <a:r>
              <a:rPr lang="en-GB" dirty="0"/>
              <a:t>Use to ‘package’ a commonly used sequence of instructions together</a:t>
            </a:r>
          </a:p>
          <a:p>
            <a:r>
              <a:rPr lang="en-GB" b="1" dirty="0"/>
              <a:t>Functions</a:t>
            </a:r>
          </a:p>
          <a:p>
            <a:pPr lvl="1"/>
            <a:r>
              <a:rPr lang="en-GB" dirty="0"/>
              <a:t>Functions work in the same way as procedures, but also return some information back to us when they’ve finished performing their task</a:t>
            </a:r>
          </a:p>
        </p:txBody>
      </p:sp>
      <p:sp>
        <p:nvSpPr>
          <p:cNvPr id="7" name="!!green">
            <a:extLst>
              <a:ext uri="{FF2B5EF4-FFF2-40B4-BE49-F238E27FC236}">
                <a16:creationId xmlns:a16="http://schemas.microsoft.com/office/drawing/2014/main" id="{4C82BD5A-669A-4221-BA13-DF25021A918D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A5E4BE56-B743-4318-B144-39CB7920DFB7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!!blue">
            <a:extLst>
              <a:ext uri="{FF2B5EF4-FFF2-40B4-BE49-F238E27FC236}">
                <a16:creationId xmlns:a16="http://schemas.microsoft.com/office/drawing/2014/main" id="{8B53AE38-76E5-494E-B37B-9A7C5EE5821B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84CA0-CE54-464C-86D1-226AB439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975" y="4231764"/>
            <a:ext cx="7916499" cy="605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4F7714-00E0-4798-91FF-45FB4266B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75" y="4862226"/>
            <a:ext cx="6904449" cy="72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0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green2">
            <a:extLst>
              <a:ext uri="{FF2B5EF4-FFF2-40B4-BE49-F238E27FC236}">
                <a16:creationId xmlns:a16="http://schemas.microsoft.com/office/drawing/2014/main" id="{452D7A86-87CA-4BD1-985D-04BF6143C252}"/>
              </a:ext>
            </a:extLst>
          </p:cNvPr>
          <p:cNvSpPr/>
          <p:nvPr/>
        </p:nvSpPr>
        <p:spPr>
          <a:xfrm>
            <a:off x="2501338" y="2335447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56D5B-59F5-4BA6-9FA0-5CED0294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22" name="!!blue">
            <a:extLst>
              <a:ext uri="{FF2B5EF4-FFF2-40B4-BE49-F238E27FC236}">
                <a16:creationId xmlns:a16="http://schemas.microsoft.com/office/drawing/2014/main" id="{6DF2E866-9311-457E-95A4-9AC3ADE2B55B}"/>
              </a:ext>
            </a:extLst>
          </p:cNvPr>
          <p:cNvSpPr/>
          <p:nvPr/>
        </p:nvSpPr>
        <p:spPr>
          <a:xfrm>
            <a:off x="8132109" y="2335447"/>
            <a:ext cx="1445998" cy="1445998"/>
          </a:xfrm>
          <a:prstGeom prst="ellipse">
            <a:avLst/>
          </a:prstGeom>
          <a:solidFill>
            <a:srgbClr val="5B9BD5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3" name="Rectangle 22" descr="Box with solid fill">
            <a:extLst>
              <a:ext uri="{FF2B5EF4-FFF2-40B4-BE49-F238E27FC236}">
                <a16:creationId xmlns:a16="http://schemas.microsoft.com/office/drawing/2014/main" id="{5024D3FF-F88F-4033-A83F-3DFA0D3C78FF}"/>
              </a:ext>
            </a:extLst>
          </p:cNvPr>
          <p:cNvSpPr/>
          <p:nvPr/>
        </p:nvSpPr>
        <p:spPr>
          <a:xfrm>
            <a:off x="8443113" y="2662765"/>
            <a:ext cx="829671" cy="82967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A16804-D8D2-424C-ABC6-06E66CD27512}"/>
              </a:ext>
            </a:extLst>
          </p:cNvPr>
          <p:cNvSpPr/>
          <p:nvPr/>
        </p:nvSpPr>
        <p:spPr>
          <a:xfrm>
            <a:off x="7660032" y="3976639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5B9BD5"/>
                </a:solidFill>
              </a:rPr>
              <a:t>Part B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dirty="0">
                <a:solidFill>
                  <a:srgbClr val="5B9BD5"/>
                </a:solidFill>
              </a:rPr>
              <a:t>Functions</a:t>
            </a:r>
            <a:endParaRPr lang="en-GB" sz="2800" kern="1200" dirty="0">
              <a:solidFill>
                <a:srgbClr val="5B9BD5"/>
              </a:solidFill>
            </a:endParaRP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800" kern="1200" dirty="0">
              <a:solidFill>
                <a:srgbClr val="5B9BD5"/>
              </a:solidFill>
            </a:endParaRPr>
          </a:p>
        </p:txBody>
      </p:sp>
      <p:sp>
        <p:nvSpPr>
          <p:cNvPr id="25" name="!!yellow">
            <a:extLst>
              <a:ext uri="{FF2B5EF4-FFF2-40B4-BE49-F238E27FC236}">
                <a16:creationId xmlns:a16="http://schemas.microsoft.com/office/drawing/2014/main" id="{65638303-EE76-4FC5-A502-DB24D5AFFC6F}"/>
              </a:ext>
            </a:extLst>
          </p:cNvPr>
          <p:cNvSpPr/>
          <p:nvPr/>
        </p:nvSpPr>
        <p:spPr>
          <a:xfrm>
            <a:off x="5220601" y="2335447"/>
            <a:ext cx="1445998" cy="1445998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6" name="Rectangle 25" descr="Chinese Teapot And Cup with solid fill">
            <a:extLst>
              <a:ext uri="{FF2B5EF4-FFF2-40B4-BE49-F238E27FC236}">
                <a16:creationId xmlns:a16="http://schemas.microsoft.com/office/drawing/2014/main" id="{12375D1A-96C9-4C4B-AB6C-BDE907810CB9}"/>
              </a:ext>
            </a:extLst>
          </p:cNvPr>
          <p:cNvSpPr/>
          <p:nvPr/>
        </p:nvSpPr>
        <p:spPr>
          <a:xfrm>
            <a:off x="5528765" y="2643611"/>
            <a:ext cx="829671" cy="829671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5D3AA0A-4670-4DBB-8164-E45564B5202B}"/>
              </a:ext>
            </a:extLst>
          </p:cNvPr>
          <p:cNvSpPr/>
          <p:nvPr/>
        </p:nvSpPr>
        <p:spPr>
          <a:xfrm>
            <a:off x="4748524" y="3976639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/>
              <a:t>Break</a:t>
            </a:r>
            <a:endParaRPr lang="en-US" sz="2800" kern="1200" dirty="0"/>
          </a:p>
        </p:txBody>
      </p:sp>
      <p:sp>
        <p:nvSpPr>
          <p:cNvPr id="28" name="!!green">
            <a:extLst>
              <a:ext uri="{FF2B5EF4-FFF2-40B4-BE49-F238E27FC236}">
                <a16:creationId xmlns:a16="http://schemas.microsoft.com/office/drawing/2014/main" id="{01CF6084-A40F-46F8-9833-A66316F8D285}"/>
              </a:ext>
            </a:extLst>
          </p:cNvPr>
          <p:cNvSpPr/>
          <p:nvPr/>
        </p:nvSpPr>
        <p:spPr>
          <a:xfrm>
            <a:off x="2501338" y="2335447"/>
            <a:ext cx="1445998" cy="1445998"/>
          </a:xfrm>
          <a:prstGeom prst="ellipse">
            <a:avLst/>
          </a:prstGeom>
          <a:solidFill>
            <a:srgbClr val="70AD47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E0745C-BD84-467B-AD8C-62304CA83702}"/>
              </a:ext>
            </a:extLst>
          </p:cNvPr>
          <p:cNvSpPr/>
          <p:nvPr/>
        </p:nvSpPr>
        <p:spPr>
          <a:xfrm>
            <a:off x="2809502" y="2643611"/>
            <a:ext cx="829671" cy="82967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F2332A-C8EA-4639-A6AA-AC9C040922C2}"/>
              </a:ext>
            </a:extLst>
          </p:cNvPr>
          <p:cNvSpPr/>
          <p:nvPr/>
        </p:nvSpPr>
        <p:spPr>
          <a:xfrm>
            <a:off x="2029261" y="3976639"/>
            <a:ext cx="2370489" cy="720000"/>
          </a:xfrm>
          <a:custGeom>
            <a:avLst/>
            <a:gdLst>
              <a:gd name="connsiteX0" fmla="*/ 0 w 2370489"/>
              <a:gd name="connsiteY0" fmla="*/ 0 h 720000"/>
              <a:gd name="connsiteX1" fmla="*/ 2370489 w 2370489"/>
              <a:gd name="connsiteY1" fmla="*/ 0 h 720000"/>
              <a:gd name="connsiteX2" fmla="*/ 2370489 w 2370489"/>
              <a:gd name="connsiteY2" fmla="*/ 720000 h 720000"/>
              <a:gd name="connsiteX3" fmla="*/ 0 w 2370489"/>
              <a:gd name="connsiteY3" fmla="*/ 720000 h 720000"/>
              <a:gd name="connsiteX4" fmla="*/ 0 w 2370489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0489" h="720000">
                <a:moveTo>
                  <a:pt x="0" y="0"/>
                </a:moveTo>
                <a:lnTo>
                  <a:pt x="2370489" y="0"/>
                </a:lnTo>
                <a:lnTo>
                  <a:pt x="2370489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5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GB" sz="2800" kern="1200" dirty="0">
                <a:solidFill>
                  <a:srgbClr val="70AD47"/>
                </a:solidFill>
              </a:rPr>
              <a:t>Part A</a:t>
            </a:r>
          </a:p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800" kern="1200" dirty="0">
                <a:solidFill>
                  <a:srgbClr val="70AD47"/>
                </a:solidFill>
              </a:rPr>
              <a:t>Procedures</a:t>
            </a:r>
          </a:p>
        </p:txBody>
      </p:sp>
      <p:pic>
        <p:nvPicPr>
          <p:cNvPr id="4" name="Graphic 3" descr="Arrow: Horizontal U-turn with solid fill">
            <a:extLst>
              <a:ext uri="{FF2B5EF4-FFF2-40B4-BE49-F238E27FC236}">
                <a16:creationId xmlns:a16="http://schemas.microsoft.com/office/drawing/2014/main" id="{60C90900-9A0E-47F7-9F9E-4C2D7FF75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308212">
            <a:off x="8759211" y="2422320"/>
            <a:ext cx="579364" cy="57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510F-543A-4E5D-AFA6-66DD7A1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Procedures</a:t>
            </a:r>
          </a:p>
        </p:txBody>
      </p:sp>
      <p:sp>
        <p:nvSpPr>
          <p:cNvPr id="4" name="!!green">
            <a:extLst>
              <a:ext uri="{FF2B5EF4-FFF2-40B4-BE49-F238E27FC236}">
                <a16:creationId xmlns:a16="http://schemas.microsoft.com/office/drawing/2014/main" id="{333B9143-EA99-4B44-8C9C-74C548D2E7FF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5" name="!!yellow">
            <a:extLst>
              <a:ext uri="{FF2B5EF4-FFF2-40B4-BE49-F238E27FC236}">
                <a16:creationId xmlns:a16="http://schemas.microsoft.com/office/drawing/2014/main" id="{9AE6234E-3102-4A8E-AAB4-95D2A0DF12CF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6" name="!!blue">
            <a:extLst>
              <a:ext uri="{FF2B5EF4-FFF2-40B4-BE49-F238E27FC236}">
                <a16:creationId xmlns:a16="http://schemas.microsoft.com/office/drawing/2014/main" id="{97A20B63-0EF5-4343-AFB2-C7BF06916A32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</p:spTree>
    <p:extLst>
      <p:ext uri="{BB962C8B-B14F-4D97-AF65-F5344CB8AC3E}">
        <p14:creationId xmlns:p14="http://schemas.microsoft.com/office/powerpoint/2010/main" val="559937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81E9F64C-DA9A-468B-BFDA-53EBB42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</p:spPr>
        <p:txBody>
          <a:bodyPr/>
          <a:lstStyle/>
          <a:p>
            <a:r>
              <a:rPr lang="en-GB" dirty="0"/>
              <a:t>Procedures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B012DA1-2C37-491A-932D-22873A4F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b="1" dirty="0"/>
              <a:t> Procedure</a:t>
            </a:r>
            <a:r>
              <a:rPr lang="en-GB" dirty="0"/>
              <a:t> is a named block of code that performs a specific task</a:t>
            </a:r>
          </a:p>
          <a:p>
            <a:r>
              <a:rPr lang="en-GB" dirty="0"/>
              <a:t>We have been using procedures since last week (built-in Processing procedures – </a:t>
            </a:r>
            <a:r>
              <a:rPr lang="en-GB" b="1" dirty="0"/>
              <a:t>ellipse</a:t>
            </a:r>
            <a:r>
              <a:rPr lang="en-GB" dirty="0"/>
              <a:t>, </a:t>
            </a:r>
            <a:r>
              <a:rPr lang="en-GB" b="1" dirty="0"/>
              <a:t>point</a:t>
            </a:r>
            <a:r>
              <a:rPr lang="en-GB" dirty="0"/>
              <a:t>, </a:t>
            </a:r>
            <a:r>
              <a:rPr lang="en-GB" b="1" dirty="0"/>
              <a:t>line</a:t>
            </a:r>
            <a:r>
              <a:rPr lang="en-GB" dirty="0"/>
              <a:t>)</a:t>
            </a:r>
          </a:p>
          <a:p>
            <a:r>
              <a:rPr lang="en-GB" b="1" dirty="0"/>
              <a:t>Procedures </a:t>
            </a:r>
            <a:r>
              <a:rPr lang="en-GB" dirty="0"/>
              <a:t>allow us to ‘package’ together a group of commands to perform a specific task</a:t>
            </a:r>
            <a:endParaRPr lang="en-GB" b="1" dirty="0"/>
          </a:p>
          <a:p>
            <a:pPr lvl="1"/>
            <a:r>
              <a:rPr lang="en-GB" dirty="0"/>
              <a:t>Avoids repetition</a:t>
            </a:r>
          </a:p>
          <a:p>
            <a:pPr lvl="1"/>
            <a:r>
              <a:rPr lang="en-GB" dirty="0"/>
              <a:t>Code is easier to read/understand</a:t>
            </a:r>
          </a:p>
          <a:p>
            <a:pPr lvl="1"/>
            <a:r>
              <a:rPr lang="en-GB" dirty="0"/>
              <a:t>Promotes code re-use</a:t>
            </a:r>
          </a:p>
          <a:p>
            <a:endParaRPr lang="en-GB" dirty="0"/>
          </a:p>
        </p:txBody>
      </p:sp>
      <p:sp>
        <p:nvSpPr>
          <p:cNvPr id="7" name="!!green">
            <a:extLst>
              <a:ext uri="{FF2B5EF4-FFF2-40B4-BE49-F238E27FC236}">
                <a16:creationId xmlns:a16="http://schemas.microsoft.com/office/drawing/2014/main" id="{AB84D520-5265-4D77-B202-795AD57AC58F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398C5BE8-274E-461A-8467-26716DEB58A5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!!blue">
            <a:extLst>
              <a:ext uri="{FF2B5EF4-FFF2-40B4-BE49-F238E27FC236}">
                <a16:creationId xmlns:a16="http://schemas.microsoft.com/office/drawing/2014/main" id="{1FCB44E7-29E1-4674-97F4-F951F657FF66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</p:spTree>
    <p:extLst>
      <p:ext uri="{BB962C8B-B14F-4D97-AF65-F5344CB8AC3E}">
        <p14:creationId xmlns:p14="http://schemas.microsoft.com/office/powerpoint/2010/main" val="295225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81E9F64C-DA9A-468B-BFDA-53EBB42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</p:spPr>
        <p:txBody>
          <a:bodyPr/>
          <a:lstStyle/>
          <a:p>
            <a:r>
              <a:rPr lang="en-GB" dirty="0"/>
              <a:t>Procedure Example: Triangle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0CAA41-409E-4956-83B4-FD2D31FE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33" y="1086928"/>
            <a:ext cx="7048831" cy="41126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C9A9A-5544-4603-8A94-B263053A1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47" y="1037988"/>
            <a:ext cx="4010796" cy="42105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0CADA0-E0A4-44E5-9386-D533B4479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547" y="1037988"/>
            <a:ext cx="4010796" cy="42105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EC8B9C-0633-412F-911B-3D7F0D3CB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547" y="1037988"/>
            <a:ext cx="4010796" cy="42105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62734D-D82C-45B4-8002-17BA375E013E}"/>
              </a:ext>
            </a:extLst>
          </p:cNvPr>
          <p:cNvSpPr/>
          <p:nvPr/>
        </p:nvSpPr>
        <p:spPr>
          <a:xfrm>
            <a:off x="853560" y="1772253"/>
            <a:ext cx="2124892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4E99A6-9BD1-442D-A96D-78CB7A06ABD2}"/>
              </a:ext>
            </a:extLst>
          </p:cNvPr>
          <p:cNvSpPr/>
          <p:nvPr/>
        </p:nvSpPr>
        <p:spPr>
          <a:xfrm>
            <a:off x="874686" y="2073565"/>
            <a:ext cx="3352685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BBF87-EB8A-4430-9C88-4A603DC5ACB7}"/>
              </a:ext>
            </a:extLst>
          </p:cNvPr>
          <p:cNvSpPr/>
          <p:nvPr/>
        </p:nvSpPr>
        <p:spPr>
          <a:xfrm>
            <a:off x="849960" y="2397163"/>
            <a:ext cx="3282225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AC93A7-D609-4262-8CDB-741A42DCD330}"/>
              </a:ext>
            </a:extLst>
          </p:cNvPr>
          <p:cNvSpPr/>
          <p:nvPr/>
        </p:nvSpPr>
        <p:spPr>
          <a:xfrm>
            <a:off x="2608647" y="3298512"/>
            <a:ext cx="1023138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6844B6-C492-49A2-96D4-B7774592F648}"/>
              </a:ext>
            </a:extLst>
          </p:cNvPr>
          <p:cNvSpPr/>
          <p:nvPr/>
        </p:nvSpPr>
        <p:spPr>
          <a:xfrm>
            <a:off x="3822836" y="3311274"/>
            <a:ext cx="1079744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685F88-45D4-4EDD-9403-A709004CB904}"/>
              </a:ext>
            </a:extLst>
          </p:cNvPr>
          <p:cNvSpPr/>
          <p:nvPr/>
        </p:nvSpPr>
        <p:spPr>
          <a:xfrm>
            <a:off x="5113681" y="3306884"/>
            <a:ext cx="1465769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BAC096-4809-4E4E-8ED7-2145CB7FAD22}"/>
              </a:ext>
            </a:extLst>
          </p:cNvPr>
          <p:cNvSpPr/>
          <p:nvPr/>
        </p:nvSpPr>
        <p:spPr>
          <a:xfrm>
            <a:off x="874687" y="3648804"/>
            <a:ext cx="3195731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B4BF2F5-02F8-4D14-914D-84B3122EC0DD}"/>
              </a:ext>
            </a:extLst>
          </p:cNvPr>
          <p:cNvSpPr/>
          <p:nvPr/>
        </p:nvSpPr>
        <p:spPr>
          <a:xfrm>
            <a:off x="856581" y="3978455"/>
            <a:ext cx="4593187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3CF0B4-61E8-4075-B47E-A0E4E63700E1}"/>
              </a:ext>
            </a:extLst>
          </p:cNvPr>
          <p:cNvSpPr/>
          <p:nvPr/>
        </p:nvSpPr>
        <p:spPr>
          <a:xfrm>
            <a:off x="812604" y="4583014"/>
            <a:ext cx="6494885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67A62-7DA1-471A-BBB6-A35FBE744A27}"/>
              </a:ext>
            </a:extLst>
          </p:cNvPr>
          <p:cNvSpPr/>
          <p:nvPr/>
        </p:nvSpPr>
        <p:spPr>
          <a:xfrm>
            <a:off x="849960" y="4273447"/>
            <a:ext cx="5564762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62C59A-44CE-4217-AC01-AA45B0A6CD10}"/>
              </a:ext>
            </a:extLst>
          </p:cNvPr>
          <p:cNvSpPr txBox="1"/>
          <p:nvPr/>
        </p:nvSpPr>
        <p:spPr>
          <a:xfrm>
            <a:off x="2310466" y="287373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CA843865-AB01-4C70-86B7-206F92E26FCE}"/>
              </a:ext>
            </a:extLst>
          </p:cNvPr>
          <p:cNvSpPr/>
          <p:nvPr/>
        </p:nvSpPr>
        <p:spPr>
          <a:xfrm>
            <a:off x="2682240" y="2815169"/>
            <a:ext cx="89276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100.0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B3781B-EDF7-436F-B7CE-F2C8E721BB9E}"/>
              </a:ext>
            </a:extLst>
          </p:cNvPr>
          <p:cNvSpPr txBox="1"/>
          <p:nvPr/>
        </p:nvSpPr>
        <p:spPr>
          <a:xfrm>
            <a:off x="3672460" y="2871751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5747625B-52CA-4B90-AF73-C7A9F3B00EF9}"/>
              </a:ext>
            </a:extLst>
          </p:cNvPr>
          <p:cNvSpPr/>
          <p:nvPr/>
        </p:nvSpPr>
        <p:spPr>
          <a:xfrm>
            <a:off x="4070481" y="2806876"/>
            <a:ext cx="89276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200.0</a:t>
            </a:r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1F774C20-83AE-4EB2-8E42-070581CBEB71}"/>
              </a:ext>
            </a:extLst>
          </p:cNvPr>
          <p:cNvSpPr/>
          <p:nvPr/>
        </p:nvSpPr>
        <p:spPr>
          <a:xfrm>
            <a:off x="5818947" y="2780892"/>
            <a:ext cx="82977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50.0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EAE17B-AEF2-430D-A047-152605EEBD41}"/>
              </a:ext>
            </a:extLst>
          </p:cNvPr>
          <p:cNvSpPr txBox="1"/>
          <p:nvPr/>
        </p:nvSpPr>
        <p:spPr>
          <a:xfrm>
            <a:off x="4475169" y="3632252"/>
            <a:ext cx="120417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middle</a:t>
            </a:r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7989AD33-119C-4C42-8412-E26C9E241C53}"/>
              </a:ext>
            </a:extLst>
          </p:cNvPr>
          <p:cNvSpPr/>
          <p:nvPr/>
        </p:nvSpPr>
        <p:spPr>
          <a:xfrm>
            <a:off x="5606384" y="3631347"/>
            <a:ext cx="89276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25.0</a:t>
            </a:r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67A1B71B-5939-44BD-A54B-B0CD8CF42405}"/>
              </a:ext>
            </a:extLst>
          </p:cNvPr>
          <p:cNvSpPr/>
          <p:nvPr/>
        </p:nvSpPr>
        <p:spPr>
          <a:xfrm>
            <a:off x="5606383" y="3623463"/>
            <a:ext cx="89276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37.5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81BBF4E7-2E79-484D-BE7C-31FB4032C2AB}"/>
              </a:ext>
            </a:extLst>
          </p:cNvPr>
          <p:cNvSpPr/>
          <p:nvPr/>
        </p:nvSpPr>
        <p:spPr>
          <a:xfrm>
            <a:off x="2680974" y="2811219"/>
            <a:ext cx="89276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250.0</a:t>
            </a:r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2D8D4003-7847-493E-832B-744253FD00DF}"/>
              </a:ext>
            </a:extLst>
          </p:cNvPr>
          <p:cNvSpPr/>
          <p:nvPr/>
        </p:nvSpPr>
        <p:spPr>
          <a:xfrm>
            <a:off x="4063083" y="2808386"/>
            <a:ext cx="89276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320.0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CDCCCF-D31D-4BA6-9519-07770D2462B2}"/>
              </a:ext>
            </a:extLst>
          </p:cNvPr>
          <p:cNvSpPr txBox="1"/>
          <p:nvPr/>
        </p:nvSpPr>
        <p:spPr>
          <a:xfrm>
            <a:off x="4937589" y="2868175"/>
            <a:ext cx="86433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58B8943-29AA-4C0D-95D1-451FBD852A42}"/>
              </a:ext>
            </a:extLst>
          </p:cNvPr>
          <p:cNvSpPr/>
          <p:nvPr/>
        </p:nvSpPr>
        <p:spPr>
          <a:xfrm rot="5400000">
            <a:off x="226012" y="1419780"/>
            <a:ext cx="243840" cy="353715"/>
          </a:xfrm>
          <a:prstGeom prst="triangl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FC98AB-A6A0-45D0-8150-BBD08ED04859}"/>
              </a:ext>
            </a:extLst>
          </p:cNvPr>
          <p:cNvSpPr/>
          <p:nvPr/>
        </p:nvSpPr>
        <p:spPr>
          <a:xfrm>
            <a:off x="574444" y="3325173"/>
            <a:ext cx="1991730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AEA3DB0-1F64-4BBC-91DA-0A133B9FC9D7}"/>
              </a:ext>
            </a:extLst>
          </p:cNvPr>
          <p:cNvSpPr/>
          <p:nvPr/>
        </p:nvSpPr>
        <p:spPr>
          <a:xfrm>
            <a:off x="3602137" y="3313037"/>
            <a:ext cx="135210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5736D14-51EC-47C4-99B7-06ACFBFE4B6C}"/>
              </a:ext>
            </a:extLst>
          </p:cNvPr>
          <p:cNvSpPr/>
          <p:nvPr/>
        </p:nvSpPr>
        <p:spPr>
          <a:xfrm>
            <a:off x="4886935" y="3317314"/>
            <a:ext cx="135210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763DED-8234-49C8-A11B-06C716431F5C}"/>
              </a:ext>
            </a:extLst>
          </p:cNvPr>
          <p:cNvSpPr/>
          <p:nvPr/>
        </p:nvSpPr>
        <p:spPr>
          <a:xfrm>
            <a:off x="580823" y="4901232"/>
            <a:ext cx="202948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F808A0-7DB5-44D7-A2C2-B037EC31F4AA}"/>
              </a:ext>
            </a:extLst>
          </p:cNvPr>
          <p:cNvSpPr/>
          <p:nvPr/>
        </p:nvSpPr>
        <p:spPr>
          <a:xfrm>
            <a:off x="6817173" y="3305263"/>
            <a:ext cx="202948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4858AA8-CB95-409B-9BDD-88503A5C7BF2}"/>
              </a:ext>
            </a:extLst>
          </p:cNvPr>
          <p:cNvSpPr/>
          <p:nvPr/>
        </p:nvSpPr>
        <p:spPr>
          <a:xfrm>
            <a:off x="6546260" y="3321549"/>
            <a:ext cx="135210" cy="282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A146D1-0114-4249-9AD0-3D21E843CF51}"/>
              </a:ext>
            </a:extLst>
          </p:cNvPr>
          <p:cNvCxnSpPr>
            <a:cxnSpLocks/>
          </p:cNvCxnSpPr>
          <p:nvPr/>
        </p:nvCxnSpPr>
        <p:spPr>
          <a:xfrm>
            <a:off x="2428650" y="2330379"/>
            <a:ext cx="668511" cy="98309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CAACEE-901C-4372-A942-FAD8D580F60A}"/>
              </a:ext>
            </a:extLst>
          </p:cNvPr>
          <p:cNvCxnSpPr>
            <a:cxnSpLocks/>
          </p:cNvCxnSpPr>
          <p:nvPr/>
        </p:nvCxnSpPr>
        <p:spPr>
          <a:xfrm>
            <a:off x="3071977" y="2325160"/>
            <a:ext cx="1155395" cy="97820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A65FED-B5BD-441E-9B52-86532E1D75D8}"/>
              </a:ext>
            </a:extLst>
          </p:cNvPr>
          <p:cNvCxnSpPr>
            <a:cxnSpLocks/>
          </p:cNvCxnSpPr>
          <p:nvPr/>
        </p:nvCxnSpPr>
        <p:spPr>
          <a:xfrm>
            <a:off x="3795969" y="2322171"/>
            <a:ext cx="1868849" cy="9698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572F8A79-9C6E-411A-A634-9A9DC10E9003}"/>
              </a:ext>
            </a:extLst>
          </p:cNvPr>
          <p:cNvSpPr/>
          <p:nvPr/>
        </p:nvSpPr>
        <p:spPr>
          <a:xfrm rot="5400000">
            <a:off x="590993" y="2027380"/>
            <a:ext cx="243840" cy="353715"/>
          </a:xfrm>
          <a:prstGeom prst="triangl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5D0616DB-D109-4890-9D44-562947B13D8A}"/>
              </a:ext>
            </a:extLst>
          </p:cNvPr>
          <p:cNvSpPr/>
          <p:nvPr/>
        </p:nvSpPr>
        <p:spPr>
          <a:xfrm>
            <a:off x="5766477" y="2784174"/>
            <a:ext cx="892767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75.0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074F9F2-F675-43C5-8DCB-79E44DB2B31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495484" y="2615876"/>
            <a:ext cx="624732" cy="68263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96AB9B0-DE4B-4916-B3AD-88BC0F697253}"/>
              </a:ext>
            </a:extLst>
          </p:cNvPr>
          <p:cNvCxnSpPr>
            <a:cxnSpLocks/>
          </p:cNvCxnSpPr>
          <p:nvPr/>
        </p:nvCxnSpPr>
        <p:spPr>
          <a:xfrm>
            <a:off x="3219642" y="2635743"/>
            <a:ext cx="1011189" cy="71058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AD419A7-8C22-4D66-9240-008E763AB5A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963478" y="2676147"/>
            <a:ext cx="1883088" cy="63073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E4267C5E-6A7A-4160-B284-062949F4B7D8}"/>
              </a:ext>
            </a:extLst>
          </p:cNvPr>
          <p:cNvSpPr/>
          <p:nvPr/>
        </p:nvSpPr>
        <p:spPr>
          <a:xfrm rot="5400000">
            <a:off x="618804" y="2353233"/>
            <a:ext cx="243840" cy="353715"/>
          </a:xfrm>
          <a:prstGeom prst="triangl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!!green">
            <a:extLst>
              <a:ext uri="{FF2B5EF4-FFF2-40B4-BE49-F238E27FC236}">
                <a16:creationId xmlns:a16="http://schemas.microsoft.com/office/drawing/2014/main" id="{DF90F2BE-E9BD-4A40-B959-7E50ACFDFD99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54" name="!!yellow">
            <a:extLst>
              <a:ext uri="{FF2B5EF4-FFF2-40B4-BE49-F238E27FC236}">
                <a16:creationId xmlns:a16="http://schemas.microsoft.com/office/drawing/2014/main" id="{F9FA9E01-2BDE-4412-B66E-9D9060A0B4F7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65" name="!!blue">
            <a:extLst>
              <a:ext uri="{FF2B5EF4-FFF2-40B4-BE49-F238E27FC236}">
                <a16:creationId xmlns:a16="http://schemas.microsoft.com/office/drawing/2014/main" id="{6B69E1CD-E430-4791-B63A-D9AD8408740F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</p:spTree>
    <p:extLst>
      <p:ext uri="{BB962C8B-B14F-4D97-AF65-F5344CB8AC3E}">
        <p14:creationId xmlns:p14="http://schemas.microsoft.com/office/powerpoint/2010/main" val="35671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02799 0.0497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9 0.04977 L 0.02825 0.0923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0.00157 0.22986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22986 L 0.00065 0.36458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673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36458 L 3.125E-6 4.07407E-6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25 0.09236 L 0.03033 0.13958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00066 0.18241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1824 L -0.00157 0.31713 " pathEditMode="relative" rAng="0" ptsTypes="AA">
                                      <p:cBhvr>
                                        <p:cTn id="279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31713 L -8.33333E-7 1.85185E-6 " pathEditMode="relative" rAng="0" ptsTypes="AA">
                                      <p:cBhvr>
                                        <p:cTn id="29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/>
      <p:bldP spid="40" grpId="1"/>
      <p:bldP spid="40" grpId="2"/>
      <p:bldP spid="40" grpId="3"/>
      <p:bldP spid="41" grpId="0" animBg="1"/>
      <p:bldP spid="41" grpId="1" animBg="1"/>
      <p:bldP spid="42" grpId="0"/>
      <p:bldP spid="42" grpId="1"/>
      <p:bldP spid="42" grpId="2"/>
      <p:bldP spid="42" grpId="3"/>
      <p:bldP spid="45" grpId="0" animBg="1"/>
      <p:bldP spid="45" grpId="1" animBg="1"/>
      <p:bldP spid="46" grpId="0" animBg="1"/>
      <p:bldP spid="46" grpId="1" animBg="1"/>
      <p:bldP spid="47" grpId="0"/>
      <p:bldP spid="47" grpId="1"/>
      <p:bldP spid="47" grpId="2"/>
      <p:bldP spid="47" grpId="3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2" grpId="2"/>
      <p:bldP spid="52" grpId="3"/>
      <p:bldP spid="24" grpId="0" animBg="1"/>
      <p:bldP spid="24" grpId="1" animBg="1"/>
      <p:bldP spid="24" grpId="2" animBg="1"/>
      <p:bldP spid="24" grpId="3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2" grpId="0" animBg="1"/>
      <p:bldP spid="72" grpId="1" animBg="1"/>
      <p:bldP spid="72" grpId="2" animBg="1"/>
      <p:bldP spid="72" grpId="3" animBg="1"/>
      <p:bldP spid="72" grpId="4" animBg="1"/>
      <p:bldP spid="73" grpId="0" animBg="1"/>
      <p:bldP spid="73" grpId="1" animBg="1"/>
      <p:bldP spid="81" grpId="0" animBg="1"/>
      <p:bldP spid="81" grpId="1" animBg="1"/>
      <p:bldP spid="81" grpId="2" animBg="1"/>
      <p:bldP spid="81" grpId="3" animBg="1"/>
      <p:bldP spid="81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81E9F64C-DA9A-468B-BFDA-53EBB42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</p:spPr>
        <p:txBody>
          <a:bodyPr/>
          <a:lstStyle/>
          <a:p>
            <a:r>
              <a:rPr lang="en-GB" dirty="0"/>
              <a:t>Let’s get started!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B012DA1-2C37-491A-932D-22873A4F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</p:spPr>
        <p:txBody>
          <a:bodyPr/>
          <a:lstStyle/>
          <a:p>
            <a:r>
              <a:rPr lang="en-GB" dirty="0"/>
              <a:t>Open up Lab </a:t>
            </a:r>
            <a:r>
              <a:rPr lang="en-GB" b="1" dirty="0"/>
              <a:t>2.1 (Procedures) </a:t>
            </a:r>
            <a:r>
              <a:rPr lang="en-GB" dirty="0"/>
              <a:t>and </a:t>
            </a:r>
            <a:r>
              <a:rPr lang="en-GB" b="1" dirty="0"/>
              <a:t>Processing</a:t>
            </a:r>
          </a:p>
        </p:txBody>
      </p:sp>
      <p:sp>
        <p:nvSpPr>
          <p:cNvPr id="7" name="!!green">
            <a:extLst>
              <a:ext uri="{FF2B5EF4-FFF2-40B4-BE49-F238E27FC236}">
                <a16:creationId xmlns:a16="http://schemas.microsoft.com/office/drawing/2014/main" id="{4C82BD5A-669A-4221-BA13-DF25021A918D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A5E4BE56-B743-4318-B144-39CB7920DFB7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!!blue">
            <a:extLst>
              <a:ext uri="{FF2B5EF4-FFF2-40B4-BE49-F238E27FC236}">
                <a16:creationId xmlns:a16="http://schemas.microsoft.com/office/drawing/2014/main" id="{8B53AE38-76E5-494E-B37B-9A7C5EE5821B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</p:spTree>
    <p:extLst>
      <p:ext uri="{BB962C8B-B14F-4D97-AF65-F5344CB8AC3E}">
        <p14:creationId xmlns:p14="http://schemas.microsoft.com/office/powerpoint/2010/main" val="342808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752F-E82F-4902-94B3-78E09250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52CF2-79EA-4894-97ED-3970A6958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Procedures, but return a value</a:t>
            </a:r>
          </a:p>
        </p:txBody>
      </p:sp>
      <p:sp>
        <p:nvSpPr>
          <p:cNvPr id="4" name="!!green">
            <a:extLst>
              <a:ext uri="{FF2B5EF4-FFF2-40B4-BE49-F238E27FC236}">
                <a16:creationId xmlns:a16="http://schemas.microsoft.com/office/drawing/2014/main" id="{2C4077FF-0581-400D-B35C-E97ACD542182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5" name="!!yellow">
            <a:extLst>
              <a:ext uri="{FF2B5EF4-FFF2-40B4-BE49-F238E27FC236}">
                <a16:creationId xmlns:a16="http://schemas.microsoft.com/office/drawing/2014/main" id="{346A9C2E-6BDC-44F7-89A3-0D35E821A5AC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6" name="!!blue">
            <a:extLst>
              <a:ext uri="{FF2B5EF4-FFF2-40B4-BE49-F238E27FC236}">
                <a16:creationId xmlns:a16="http://schemas.microsoft.com/office/drawing/2014/main" id="{925B1079-1413-4341-B8DD-64BEEABC15EC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</p:spTree>
    <p:extLst>
      <p:ext uri="{BB962C8B-B14F-4D97-AF65-F5344CB8AC3E}">
        <p14:creationId xmlns:p14="http://schemas.microsoft.com/office/powerpoint/2010/main" val="274151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90E9A45B-B115-44D7-82ED-19FF6ACB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7" y="720500"/>
            <a:ext cx="4698951" cy="471109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1" name="Title 1">
            <a:extLst>
              <a:ext uri="{FF2B5EF4-FFF2-40B4-BE49-F238E27FC236}">
                <a16:creationId xmlns:a16="http://schemas.microsoft.com/office/drawing/2014/main" id="{81E9F64C-DA9A-468B-BFDA-53EBB42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772"/>
            <a:ext cx="11609717" cy="741900"/>
          </a:xfrm>
        </p:spPr>
        <p:txBody>
          <a:bodyPr/>
          <a:lstStyle/>
          <a:p>
            <a:r>
              <a:rPr lang="en-GB" dirty="0"/>
              <a:t>Conditionals</a:t>
            </a:r>
          </a:p>
        </p:txBody>
      </p:sp>
      <p:sp>
        <p:nvSpPr>
          <p:cNvPr id="7" name="!!green">
            <a:extLst>
              <a:ext uri="{FF2B5EF4-FFF2-40B4-BE49-F238E27FC236}">
                <a16:creationId xmlns:a16="http://schemas.microsoft.com/office/drawing/2014/main" id="{4C82BD5A-669A-4221-BA13-DF25021A918D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A5E4BE56-B743-4318-B144-39CB7920DFB7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!!blue">
            <a:extLst>
              <a:ext uri="{FF2B5EF4-FFF2-40B4-BE49-F238E27FC236}">
                <a16:creationId xmlns:a16="http://schemas.microsoft.com/office/drawing/2014/main" id="{8B53AE38-76E5-494E-B37B-9A7C5EE5821B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7A836-DD26-4436-90A0-411AB394BE9D}"/>
              </a:ext>
            </a:extLst>
          </p:cNvPr>
          <p:cNvSpPr txBox="1"/>
          <p:nvPr/>
        </p:nvSpPr>
        <p:spPr>
          <a:xfrm>
            <a:off x="5420781" y="1256037"/>
            <a:ext cx="62927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sz="2800" b="1" dirty="0">
                <a:solidFill>
                  <a:srgbClr val="0070C0"/>
                </a:solidFill>
              </a:rPr>
              <a:t>if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b="1" dirty="0">
                <a:solidFill>
                  <a:srgbClr val="0070C0"/>
                </a:solidFill>
              </a:rPr>
              <a:t>(</a:t>
            </a:r>
            <a:r>
              <a:rPr lang="en-GB" sz="2800" dirty="0" err="1">
                <a:solidFill>
                  <a:srgbClr val="FF0000"/>
                </a:solidFill>
              </a:rPr>
              <a:t>test_expression</a:t>
            </a:r>
            <a:r>
              <a:rPr lang="en-GB" sz="2800" dirty="0">
                <a:solidFill>
                  <a:srgbClr val="FF0000"/>
                </a:solidFill>
              </a:rPr>
              <a:t> is true</a:t>
            </a:r>
            <a:r>
              <a:rPr lang="en-GB" sz="2800" b="1" dirty="0">
                <a:solidFill>
                  <a:srgbClr val="0070C0"/>
                </a:solidFill>
              </a:rPr>
              <a:t>) { 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r>
              <a:rPr lang="en-GB" sz="2800" dirty="0">
                <a:solidFill>
                  <a:srgbClr val="0070C0"/>
                </a:solidFill>
              </a:rPr>
              <a:t>	</a:t>
            </a: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 these commands </a:t>
            </a:r>
          </a:p>
          <a:p>
            <a:pPr lvl="1">
              <a:buNone/>
            </a:pPr>
            <a:r>
              <a:rPr lang="en-GB" sz="2800" dirty="0">
                <a:solidFill>
                  <a:srgbClr val="0070C0"/>
                </a:solidFill>
              </a:rPr>
              <a:t>}  </a:t>
            </a:r>
            <a:r>
              <a:rPr lang="en-GB" sz="2800" b="1" dirty="0">
                <a:solidFill>
                  <a:srgbClr val="0070C0"/>
                </a:solidFill>
              </a:rPr>
              <a:t>else if (</a:t>
            </a:r>
            <a:r>
              <a:rPr lang="en-GB" sz="2800" dirty="0">
                <a:solidFill>
                  <a:srgbClr val="FF0000"/>
                </a:solidFill>
              </a:rPr>
              <a:t>2</a:t>
            </a:r>
            <a:r>
              <a:rPr lang="en-GB" sz="2800" baseline="30000" dirty="0">
                <a:solidFill>
                  <a:srgbClr val="FF0000"/>
                </a:solidFill>
              </a:rPr>
              <a:t>nd</a:t>
            </a:r>
            <a:r>
              <a:rPr lang="en-GB" sz="2800" dirty="0">
                <a:solidFill>
                  <a:srgbClr val="FF0000"/>
                </a:solidFill>
              </a:rPr>
              <a:t>_test expression is true</a:t>
            </a:r>
            <a:r>
              <a:rPr lang="en-GB" sz="2800" b="1" dirty="0">
                <a:solidFill>
                  <a:srgbClr val="0070C0"/>
                </a:solidFill>
              </a:rPr>
              <a:t>) </a:t>
            </a:r>
            <a:r>
              <a:rPr lang="en-GB" sz="2800" dirty="0">
                <a:solidFill>
                  <a:srgbClr val="0070C0"/>
                </a:solidFill>
              </a:rPr>
              <a:t>{ </a:t>
            </a:r>
          </a:p>
          <a:p>
            <a:pPr lvl="1">
              <a:buNone/>
            </a:pP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do these commands instead </a:t>
            </a:r>
          </a:p>
          <a:p>
            <a:pPr lvl="1">
              <a:buNone/>
            </a:pPr>
            <a:r>
              <a:rPr lang="en-GB" sz="2800" dirty="0">
                <a:solidFill>
                  <a:srgbClr val="0070C0"/>
                </a:solidFill>
              </a:rPr>
              <a:t>} </a:t>
            </a:r>
            <a:r>
              <a:rPr lang="en-GB" sz="2800" b="1" dirty="0">
                <a:solidFill>
                  <a:srgbClr val="0070C0"/>
                </a:solidFill>
              </a:rPr>
              <a:t>else </a:t>
            </a:r>
            <a:r>
              <a:rPr lang="en-GB" sz="2800" dirty="0">
                <a:solidFill>
                  <a:srgbClr val="0070C0"/>
                </a:solidFill>
              </a:rPr>
              <a:t>{ </a:t>
            </a:r>
          </a:p>
          <a:p>
            <a:pPr lvl="1">
              <a:buNone/>
            </a:pPr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do these other commands instead</a:t>
            </a:r>
          </a:p>
          <a:p>
            <a:pPr lvl="1">
              <a:buNone/>
            </a:pPr>
            <a:r>
              <a:rPr lang="en-GB" sz="28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7954754-7CE5-49AE-A206-5CC82D33C9ED}"/>
              </a:ext>
            </a:extLst>
          </p:cNvPr>
          <p:cNvSpPr/>
          <p:nvPr/>
        </p:nvSpPr>
        <p:spPr>
          <a:xfrm rot="5400000">
            <a:off x="600397" y="1267411"/>
            <a:ext cx="243840" cy="353715"/>
          </a:xfrm>
          <a:prstGeom prst="triangl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59BA6B-729F-460F-AED4-B69C8A97E8A4}"/>
              </a:ext>
            </a:extLst>
          </p:cNvPr>
          <p:cNvSpPr/>
          <p:nvPr/>
        </p:nvSpPr>
        <p:spPr>
          <a:xfrm>
            <a:off x="976195" y="1211027"/>
            <a:ext cx="2661740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5641B-7FE8-42B5-B60C-1FC365B0CAA1}"/>
              </a:ext>
            </a:extLst>
          </p:cNvPr>
          <p:cNvSpPr/>
          <p:nvPr/>
        </p:nvSpPr>
        <p:spPr>
          <a:xfrm>
            <a:off x="979163" y="1587561"/>
            <a:ext cx="1923039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2D967-128C-47F5-BDCD-96238234A338}"/>
              </a:ext>
            </a:extLst>
          </p:cNvPr>
          <p:cNvSpPr/>
          <p:nvPr/>
        </p:nvSpPr>
        <p:spPr>
          <a:xfrm>
            <a:off x="953319" y="1991349"/>
            <a:ext cx="2050700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C8249-6827-4757-82AE-C4B2C9CD1DD5}"/>
              </a:ext>
            </a:extLst>
          </p:cNvPr>
          <p:cNvSpPr/>
          <p:nvPr/>
        </p:nvSpPr>
        <p:spPr>
          <a:xfrm>
            <a:off x="1726430" y="2340318"/>
            <a:ext cx="1165626" cy="275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A93FF5-7E5D-412E-BF8B-A333B25B56D7}"/>
              </a:ext>
            </a:extLst>
          </p:cNvPr>
          <p:cNvSpPr/>
          <p:nvPr/>
        </p:nvSpPr>
        <p:spPr>
          <a:xfrm>
            <a:off x="2536275" y="2712654"/>
            <a:ext cx="211393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7F4794-489C-4942-99CA-888B0163B58F}"/>
              </a:ext>
            </a:extLst>
          </p:cNvPr>
          <p:cNvSpPr/>
          <p:nvPr/>
        </p:nvSpPr>
        <p:spPr>
          <a:xfrm>
            <a:off x="3352800" y="2381189"/>
            <a:ext cx="196645" cy="273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A366D9-9241-4433-AD31-5976EBCD8C1E}"/>
              </a:ext>
            </a:extLst>
          </p:cNvPr>
          <p:cNvSpPr/>
          <p:nvPr/>
        </p:nvSpPr>
        <p:spPr>
          <a:xfrm>
            <a:off x="3030236" y="2302838"/>
            <a:ext cx="155415" cy="349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EB83C-CAC4-4826-8576-5182CA8AB015}"/>
              </a:ext>
            </a:extLst>
          </p:cNvPr>
          <p:cNvSpPr/>
          <p:nvPr/>
        </p:nvSpPr>
        <p:spPr>
          <a:xfrm>
            <a:off x="929614" y="2351302"/>
            <a:ext cx="718729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11A79-0BF5-4D83-BE41-7F20BE687741}"/>
              </a:ext>
            </a:extLst>
          </p:cNvPr>
          <p:cNvSpPr/>
          <p:nvPr/>
        </p:nvSpPr>
        <p:spPr>
          <a:xfrm>
            <a:off x="953319" y="3104058"/>
            <a:ext cx="211393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334726-982C-4EA3-9328-23277DC2C44C}"/>
              </a:ext>
            </a:extLst>
          </p:cNvPr>
          <p:cNvSpPr/>
          <p:nvPr/>
        </p:nvSpPr>
        <p:spPr>
          <a:xfrm>
            <a:off x="929615" y="3806743"/>
            <a:ext cx="201096" cy="371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C7BCD-AB50-4A23-836C-0260E7EF9A65}"/>
              </a:ext>
            </a:extLst>
          </p:cNvPr>
          <p:cNvSpPr/>
          <p:nvPr/>
        </p:nvSpPr>
        <p:spPr>
          <a:xfrm>
            <a:off x="929614" y="4578215"/>
            <a:ext cx="211393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B1D9BF-81AA-4541-AE90-82EC81E8415A}"/>
              </a:ext>
            </a:extLst>
          </p:cNvPr>
          <p:cNvSpPr/>
          <p:nvPr/>
        </p:nvSpPr>
        <p:spPr>
          <a:xfrm>
            <a:off x="2148489" y="3815570"/>
            <a:ext cx="211393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7F00D5-3350-40DC-9ADE-A7B145022809}"/>
              </a:ext>
            </a:extLst>
          </p:cNvPr>
          <p:cNvSpPr/>
          <p:nvPr/>
        </p:nvSpPr>
        <p:spPr>
          <a:xfrm>
            <a:off x="2609645" y="3079889"/>
            <a:ext cx="211393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81D724-CB29-43D2-9129-970A3C85D7A7}"/>
              </a:ext>
            </a:extLst>
          </p:cNvPr>
          <p:cNvSpPr/>
          <p:nvPr/>
        </p:nvSpPr>
        <p:spPr>
          <a:xfrm>
            <a:off x="4487584" y="3105305"/>
            <a:ext cx="211393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1B32FD-26AE-4B07-BF21-84A1F5150ADC}"/>
              </a:ext>
            </a:extLst>
          </p:cNvPr>
          <p:cNvSpPr/>
          <p:nvPr/>
        </p:nvSpPr>
        <p:spPr>
          <a:xfrm>
            <a:off x="4827593" y="3087954"/>
            <a:ext cx="211393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A36335-2E13-4F88-8A76-CC7AE3CFD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762" y="525176"/>
            <a:ext cx="4782217" cy="50203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5" name="Cube 34">
            <a:extLst>
              <a:ext uri="{FF2B5EF4-FFF2-40B4-BE49-F238E27FC236}">
                <a16:creationId xmlns:a16="http://schemas.microsoft.com/office/drawing/2014/main" id="{1FA6E08B-87CF-498B-9BE7-5F8C5E92FF0F}"/>
              </a:ext>
            </a:extLst>
          </p:cNvPr>
          <p:cNvSpPr/>
          <p:nvPr/>
        </p:nvSpPr>
        <p:spPr>
          <a:xfrm>
            <a:off x="4538468" y="1781356"/>
            <a:ext cx="748862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6887C-2600-4F9F-AC7A-2C514F371D14}"/>
              </a:ext>
            </a:extLst>
          </p:cNvPr>
          <p:cNvSpPr txBox="1"/>
          <p:nvPr/>
        </p:nvSpPr>
        <p:spPr>
          <a:xfrm>
            <a:off x="4170368" y="1822586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631B223E-6E60-41CE-8240-4F433642E7AC}"/>
              </a:ext>
            </a:extLst>
          </p:cNvPr>
          <p:cNvSpPr/>
          <p:nvPr/>
        </p:nvSpPr>
        <p:spPr>
          <a:xfrm>
            <a:off x="4542016" y="2381189"/>
            <a:ext cx="748862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250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567CCE-9451-49F7-A72F-F3FC5BFAA0EF}"/>
              </a:ext>
            </a:extLst>
          </p:cNvPr>
          <p:cNvSpPr txBox="1"/>
          <p:nvPr/>
        </p:nvSpPr>
        <p:spPr>
          <a:xfrm>
            <a:off x="4173916" y="24224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ED4FCB-0409-42AB-BAB3-01CA6690D115}"/>
              </a:ext>
            </a:extLst>
          </p:cNvPr>
          <p:cNvSpPr/>
          <p:nvPr/>
        </p:nvSpPr>
        <p:spPr>
          <a:xfrm>
            <a:off x="1240579" y="2712653"/>
            <a:ext cx="1213696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7F845-1E8E-44EE-B469-BF9D2C2A1CFA}"/>
              </a:ext>
            </a:extLst>
          </p:cNvPr>
          <p:cNvSpPr/>
          <p:nvPr/>
        </p:nvSpPr>
        <p:spPr>
          <a:xfrm>
            <a:off x="2902202" y="3082750"/>
            <a:ext cx="1499288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E3A48D-1C2E-4625-9B13-788D0AD69652}"/>
              </a:ext>
            </a:extLst>
          </p:cNvPr>
          <p:cNvSpPr/>
          <p:nvPr/>
        </p:nvSpPr>
        <p:spPr>
          <a:xfrm>
            <a:off x="1240578" y="3474728"/>
            <a:ext cx="1420690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5937411-F0AF-4898-A788-CB846D7DABC4}"/>
              </a:ext>
            </a:extLst>
          </p:cNvPr>
          <p:cNvSpPr/>
          <p:nvPr/>
        </p:nvSpPr>
        <p:spPr>
          <a:xfrm>
            <a:off x="1286242" y="4226130"/>
            <a:ext cx="1420690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ED7E64-D107-4924-95D5-79A8482EFD78}"/>
              </a:ext>
            </a:extLst>
          </p:cNvPr>
          <p:cNvSpPr/>
          <p:nvPr/>
        </p:nvSpPr>
        <p:spPr>
          <a:xfrm>
            <a:off x="953319" y="4998865"/>
            <a:ext cx="3745658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A478AF0-247E-4139-B6EE-86BDDD1E7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397" y="525176"/>
            <a:ext cx="4782217" cy="50203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9" name="Cube 48">
            <a:extLst>
              <a:ext uri="{FF2B5EF4-FFF2-40B4-BE49-F238E27FC236}">
                <a16:creationId xmlns:a16="http://schemas.microsoft.com/office/drawing/2014/main" id="{04355BBE-6A47-41B8-BC65-2E57C4F778C4}"/>
              </a:ext>
            </a:extLst>
          </p:cNvPr>
          <p:cNvSpPr/>
          <p:nvPr/>
        </p:nvSpPr>
        <p:spPr>
          <a:xfrm>
            <a:off x="4546180" y="1780834"/>
            <a:ext cx="748862" cy="528507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00"/>
                </a:solidFill>
                <a:latin typeface="Century Schoolbook" panose="02040604050505020304"/>
              </a:rPr>
              <a:t>10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7F30A2-FF81-4E83-B36A-0B2922FF37B1}"/>
              </a:ext>
            </a:extLst>
          </p:cNvPr>
          <p:cNvSpPr/>
          <p:nvPr/>
        </p:nvSpPr>
        <p:spPr>
          <a:xfrm>
            <a:off x="1245519" y="3087878"/>
            <a:ext cx="1290756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F2B00C-861A-4B95-939A-7C1AF475AF48}"/>
              </a:ext>
            </a:extLst>
          </p:cNvPr>
          <p:cNvSpPr/>
          <p:nvPr/>
        </p:nvSpPr>
        <p:spPr>
          <a:xfrm>
            <a:off x="1208533" y="3830165"/>
            <a:ext cx="887674" cy="322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4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0.00039 0.05023 " pathEditMode="relative" rAng="0" ptsTypes="AA">
                                      <p:cBhvr>
                                        <p:cTn id="29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5023 L -0.00039 0.10463 " pathEditMode="relative" rAng="0" ptsTypes="AA">
                                      <p:cBhvr>
                                        <p:cTn id="46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10463 L 0.0004 0.15486 " pathEditMode="relative" rAng="0" ptsTypes="AA">
                                      <p:cBhvr>
                                        <p:cTn id="63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0.15486 L 0.06329 0.15347 " pathEditMode="relative" rAng="0" ptsTypes="AA">
                                      <p:cBhvr>
                                        <p:cTn id="14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9 0.15347 L 0.0323 0.15347 C 0.01693 0.15347 -0.00039 0.18333 -0.00039 0.20833 L -0.00039 0.26527 " pathEditMode="relative" rAng="0" ptsTypes="AAAA">
                                      <p:cBhvr>
                                        <p:cTn id="146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26527 L 0.03933 0.26412 " pathEditMode="relative" rAng="0" ptsTypes="AA">
                                      <p:cBhvr>
                                        <p:cTn id="150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33 0.26412 L 0.11094 0.26227 " pathEditMode="relative" rAng="0" ptsTypes="AA">
                                      <p:cBhvr>
                                        <p:cTn id="154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94 0.26227 L 0.17305 0.26088 " pathEditMode="relative" rAng="0" ptsTypes="AA">
                                      <p:cBhvr>
                                        <p:cTn id="15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05 0.26088 L 0.09623 0.26088 C 0.06211 0.26088 0.01941 0.29213 0.01941 0.31389 L 0.01941 0.36736 " pathEditMode="relative" rAng="0" ptsTypes="AAAA">
                                      <p:cBhvr>
                                        <p:cTn id="162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1 0.36736 L 0.03633 0.42916 " pathEditMode="relative" rAng="0" ptsTypes="AA">
                                      <p:cBhvr>
                                        <p:cTn id="166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33 0.42916 L 0.00612 0.53194 " pathEditMode="relative" rAng="0" ptsTypes="AA">
                                      <p:cBhvr>
                                        <p:cTn id="178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13" grpId="10" animBg="1"/>
      <p:bldP spid="13" grpId="11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5" grpId="1" animBg="1"/>
      <p:bldP spid="37" grpId="0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>
            <a:extLst>
              <a:ext uri="{FF2B5EF4-FFF2-40B4-BE49-F238E27FC236}">
                <a16:creationId xmlns:a16="http://schemas.microsoft.com/office/drawing/2014/main" id="{81E9F64C-DA9A-468B-BFDA-53EBB42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0" y="196821"/>
            <a:ext cx="11609717" cy="890107"/>
          </a:xfrm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B012DA1-2C37-491A-932D-22873A4F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49" y="1253330"/>
            <a:ext cx="11609717" cy="4690269"/>
          </a:xfrm>
        </p:spPr>
        <p:txBody>
          <a:bodyPr/>
          <a:lstStyle/>
          <a:p>
            <a:r>
              <a:rPr lang="en-GB" dirty="0"/>
              <a:t>We know that a </a:t>
            </a:r>
            <a:r>
              <a:rPr lang="en-GB" b="1" dirty="0"/>
              <a:t>Procedure</a:t>
            </a:r>
            <a:r>
              <a:rPr lang="en-GB" dirty="0"/>
              <a:t> is a named block of code that is used to package together a series of commands (e.g. motorbike procedure – 2 wheels and 1 triangle)</a:t>
            </a:r>
          </a:p>
          <a:p>
            <a:r>
              <a:rPr lang="en-GB" dirty="0"/>
              <a:t>A function is exactly the same – except when it’s finished performing its task, it </a:t>
            </a:r>
            <a:r>
              <a:rPr lang="en-GB" b="1" dirty="0"/>
              <a:t>returns </a:t>
            </a:r>
            <a:r>
              <a:rPr lang="en-GB" dirty="0"/>
              <a:t>a value to us</a:t>
            </a:r>
          </a:p>
          <a:p>
            <a:pPr lvl="1"/>
            <a:r>
              <a:rPr lang="en-GB" dirty="0"/>
              <a:t>What exactly does that mean?</a:t>
            </a:r>
          </a:p>
        </p:txBody>
      </p:sp>
      <p:sp>
        <p:nvSpPr>
          <p:cNvPr id="7" name="!!green">
            <a:extLst>
              <a:ext uri="{FF2B5EF4-FFF2-40B4-BE49-F238E27FC236}">
                <a16:creationId xmlns:a16="http://schemas.microsoft.com/office/drawing/2014/main" id="{4C82BD5A-669A-4221-BA13-DF25021A918D}"/>
              </a:ext>
            </a:extLst>
          </p:cNvPr>
          <p:cNvSpPr/>
          <p:nvPr/>
        </p:nvSpPr>
        <p:spPr>
          <a:xfrm>
            <a:off x="1593757" y="6270171"/>
            <a:ext cx="4698951" cy="58320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A – Procedures</a:t>
            </a:r>
          </a:p>
        </p:txBody>
      </p:sp>
      <p:sp>
        <p:nvSpPr>
          <p:cNvPr id="8" name="!!yellow">
            <a:extLst>
              <a:ext uri="{FF2B5EF4-FFF2-40B4-BE49-F238E27FC236}">
                <a16:creationId xmlns:a16="http://schemas.microsoft.com/office/drawing/2014/main" id="{A5E4BE56-B743-4318-B144-39CB7920DFB7}"/>
              </a:ext>
            </a:extLst>
          </p:cNvPr>
          <p:cNvSpPr/>
          <p:nvPr/>
        </p:nvSpPr>
        <p:spPr>
          <a:xfrm>
            <a:off x="6292708" y="6266889"/>
            <a:ext cx="1040165" cy="5832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!!blue">
            <a:extLst>
              <a:ext uri="{FF2B5EF4-FFF2-40B4-BE49-F238E27FC236}">
                <a16:creationId xmlns:a16="http://schemas.microsoft.com/office/drawing/2014/main" id="{8B53AE38-76E5-494E-B37B-9A7C5EE5821B}"/>
              </a:ext>
            </a:extLst>
          </p:cNvPr>
          <p:cNvSpPr/>
          <p:nvPr/>
        </p:nvSpPr>
        <p:spPr>
          <a:xfrm>
            <a:off x="7332873" y="6268530"/>
            <a:ext cx="4859127" cy="58320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Part B – Functions</a:t>
            </a:r>
          </a:p>
        </p:txBody>
      </p:sp>
    </p:spTree>
    <p:extLst>
      <p:ext uri="{BB962C8B-B14F-4D97-AF65-F5344CB8AC3E}">
        <p14:creationId xmlns:p14="http://schemas.microsoft.com/office/powerpoint/2010/main" val="21871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c6aadca-3f5a-41d2-bd98-b0d50eab28d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390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Century Schoolbook</vt:lpstr>
      <vt:lpstr>Consolas</vt:lpstr>
      <vt:lpstr>Office Theme</vt:lpstr>
      <vt:lpstr>Default - Title Slide</vt:lpstr>
      <vt:lpstr>Programming 1 Week 2</vt:lpstr>
      <vt:lpstr>Outline</vt:lpstr>
      <vt:lpstr>Procedures</vt:lpstr>
      <vt:lpstr>Procedures</vt:lpstr>
      <vt:lpstr>Procedure Example: Triangle</vt:lpstr>
      <vt:lpstr>Let’s get started!</vt:lpstr>
      <vt:lpstr>Functions</vt:lpstr>
      <vt:lpstr>Conditionals</vt:lpstr>
      <vt:lpstr>Functions</vt:lpstr>
      <vt:lpstr>Function Example</vt:lpstr>
      <vt:lpstr>Procedures vs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1</dc:title>
  <dc:creator>Lewis Evans</dc:creator>
  <cp:lastModifiedBy>Lewis Evans</cp:lastModifiedBy>
  <cp:revision>121</cp:revision>
  <dcterms:created xsi:type="dcterms:W3CDTF">2021-09-20T07:03:32Z</dcterms:created>
  <dcterms:modified xsi:type="dcterms:W3CDTF">2021-09-29T08:40:33Z</dcterms:modified>
</cp:coreProperties>
</file>