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0" r:id="rId1"/>
    <p:sldMasterId id="2147483688" r:id="rId2"/>
  </p:sldMasterIdLst>
  <p:notesMasterIdLst>
    <p:notesMasterId r:id="rId18"/>
  </p:notesMasterIdLst>
  <p:handoutMasterIdLst>
    <p:handoutMasterId r:id="rId19"/>
  </p:handoutMasterIdLst>
  <p:sldIdLst>
    <p:sldId id="289" r:id="rId3"/>
    <p:sldId id="265" r:id="rId4"/>
    <p:sldId id="308" r:id="rId5"/>
    <p:sldId id="309" r:id="rId6"/>
    <p:sldId id="317" r:id="rId7"/>
    <p:sldId id="310" r:id="rId8"/>
    <p:sldId id="303" r:id="rId9"/>
    <p:sldId id="318" r:id="rId10"/>
    <p:sldId id="316" r:id="rId11"/>
    <p:sldId id="304" r:id="rId12"/>
    <p:sldId id="305" r:id="rId13"/>
    <p:sldId id="306" r:id="rId14"/>
    <p:sldId id="319" r:id="rId15"/>
    <p:sldId id="320" r:id="rId16"/>
    <p:sldId id="321" r:id="rId17"/>
  </p:sldIdLst>
  <p:sldSz cx="9144000" cy="6858000" type="screen4x3"/>
  <p:notesSz cx="6858000" cy="9180513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1" autoAdjust="0"/>
    <p:restoredTop sz="94660" autoAdjust="0"/>
  </p:normalViewPr>
  <p:slideViewPr>
    <p:cSldViewPr>
      <p:cViewPr varScale="1">
        <p:scale>
          <a:sx n="104" d="100"/>
          <a:sy n="104" d="100"/>
        </p:scale>
        <p:origin x="11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236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7938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-7938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2700" y="8734425"/>
            <a:ext cx="29924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734425"/>
            <a:ext cx="2992437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A9C8D40F-20F4-4B30-A56F-BD539D2B8B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2700" y="-95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-95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76275"/>
            <a:ext cx="4610100" cy="345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364038"/>
            <a:ext cx="5086350" cy="414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2700" y="8734425"/>
            <a:ext cx="29924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88265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734425"/>
            <a:ext cx="2992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882650">
              <a:defRPr sz="1000" i="1"/>
            </a:lvl1pPr>
          </a:lstStyle>
          <a:p>
            <a:pPr>
              <a:defRPr/>
            </a:pPr>
            <a:fld id="{EC0E6415-603F-436B-9D1B-D3A647DC2D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92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98525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46200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95463" algn="l" defTabSz="8826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26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265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82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C7AB744-9B9C-4978-A497-2CD66EAF5447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676275"/>
            <a:ext cx="4606925" cy="3454400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48524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812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11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7409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942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940792-2DE2-42A7-826B-0FD8F4C1F64A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81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 algn="l">
              <a:defRPr sz="20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 algn="l"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 algn="l">
              <a:defRPr sz="16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21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35113"/>
            <a:ext cx="4040188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535113"/>
            <a:ext cx="4041775" cy="4591050"/>
          </a:xfrm>
        </p:spPr>
        <p:txBody>
          <a:bodyPr/>
          <a:lstStyle>
            <a:lvl1pPr>
              <a:defRPr sz="1800"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 sz="1500"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 sz="1350"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 sz="1200"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059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034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891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3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58413"/>
            <a:ext cx="7772400" cy="1658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6A19DA4-6F48-46DE-A2A3-FAE1AA7A3AE1}" type="datetimeFigureOut">
              <a:rPr lang="en-US" smtClean="0"/>
              <a:pPr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8AA54-E3EA-462E-8180-8E4872023B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0619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124825" cy="478790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266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  <a:endParaRPr lang="en-US" altLang="en-US" dirty="0" smtClean="0">
              <a:sym typeface="Calibri" panose="020F0502020204030204" pitchFamily="34" charset="0"/>
            </a:endParaRP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70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chemeClr val="accent4">
              <a:lumMod val="65000"/>
              <a:lumOff val="35000"/>
            </a:schemeClr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Arial Black" panose="020B0A04020102020204" pitchFamily="34" charset="0"/>
              </a:rPr>
              <a:t>Click to edit Master title style</a:t>
            </a:r>
            <a:endParaRPr lang="en-US" altLang="en-US" dirty="0" smtClean="0">
              <a:sym typeface="Arial Black" panose="020B0A040201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en-US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en-US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en-US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en-US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442326" y="6467475"/>
            <a:ext cx="244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78787"/>
                </a:solidFill>
                <a:latin typeface="Calibri" panose="020F0502020204030204" pitchFamily="34" charset="0"/>
                <a:sym typeface="Calibri" panose="020F0502020204030204" pitchFamily="34" charset="0"/>
              </a:defRPr>
            </a:lvl1pPr>
          </a:lstStyle>
          <a:p>
            <a:fld id="{9D44C617-2F28-4006-9B91-6632F4E22C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29" name="Group 4"/>
          <p:cNvGrpSpPr>
            <a:grpSpLocks/>
          </p:cNvGrpSpPr>
          <p:nvPr/>
        </p:nvGrpSpPr>
        <p:grpSpPr bwMode="auto">
          <a:xfrm>
            <a:off x="1" y="2"/>
            <a:ext cx="468313" cy="6869113"/>
            <a:chOff x="0" y="0"/>
            <a:chExt cx="468313" cy="6869113"/>
          </a:xfrm>
        </p:grpSpPr>
        <p:sp>
          <p:nvSpPr>
            <p:cNvPr id="6" name="Rectangle 1"/>
            <p:cNvSpPr>
              <a:spLocks/>
            </p:cNvSpPr>
            <p:nvPr/>
          </p:nvSpPr>
          <p:spPr bwMode="auto">
            <a:xfrm rot="16200000">
              <a:off x="-3200400" y="3200400"/>
              <a:ext cx="6869113" cy="468313"/>
            </a:xfrm>
            <a:prstGeom prst="rect">
              <a:avLst/>
            </a:prstGeom>
            <a:gradFill rotWithShape="0">
              <a:gsLst>
                <a:gs pos="0">
                  <a:srgbClr val="BDDBFE"/>
                </a:gs>
                <a:gs pos="100000">
                  <a:srgbClr val="3E7FCD"/>
                </a:gs>
              </a:gsLst>
              <a:lin ang="0" scaled="1"/>
            </a:gradFill>
            <a:ln w="9525">
              <a:solidFill>
                <a:srgbClr val="4A7DBB"/>
              </a:solidFill>
              <a:round/>
              <a:headEnd/>
              <a:tailEnd/>
            </a:ln>
            <a:effectLst>
              <a:outerShdw dist="23000" dir="5400000" algn="ctr" rotWithShape="0">
                <a:schemeClr val="bg2">
                  <a:alpha val="34998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>
                <a:defRPr/>
              </a:pPr>
              <a:r>
                <a:rPr lang="en-US" sz="21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sym typeface="Arial Black" charset="0"/>
                </a:rPr>
                <a:t>Programming </a:t>
              </a:r>
              <a:endParaRPr lang="en-US" sz="21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sym typeface="Arial Black" charset="0"/>
              </a:endParaRPr>
            </a:p>
          </p:txBody>
        </p:sp>
        <p:pic>
          <p:nvPicPr>
            <p:cNvPr id="10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25" y="46038"/>
              <a:ext cx="3873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 descr="http://png-1.findicons.com/files/icons/1636/file_icons_vs_3/128/jav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85" y="5894363"/>
            <a:ext cx="525083" cy="70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3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4F81BD"/>
          </a:solidFill>
          <a:latin typeface="+mj-lt"/>
          <a:ea typeface="+mj-ea"/>
          <a:cs typeface="+mj-cs"/>
          <a:sym typeface="Arial Black" panose="020B0A04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panose="020B0A0402010202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rgbClr val="4F81BD"/>
          </a:solidFill>
          <a:latin typeface="Arial Black" charset="0"/>
          <a:ea typeface="ヒラギノ角ゴ ProN W6" charset="-128"/>
          <a:cs typeface="ヒラギノ角ゴ ProN W6" charset="-128"/>
          <a:sym typeface="Arial Black" charset="0"/>
        </a:defRPr>
      </a:lvl9pPr>
    </p:titleStyle>
    <p:bodyStyle>
      <a:lvl1pPr marL="257175" indent="-257175" algn="ctr" rtl="0" eaLnBrk="1" fontAlgn="base" hangingPunct="1">
        <a:spcBef>
          <a:spcPts val="600"/>
        </a:spcBef>
        <a:spcAft>
          <a:spcPct val="0"/>
        </a:spcAft>
        <a:buChar char="•"/>
        <a:defRPr sz="24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314325" indent="28575" algn="ctr" rtl="0" eaLnBrk="1" fontAlgn="base" hangingPunct="1">
        <a:spcBef>
          <a:spcPts val="525"/>
        </a:spcBef>
        <a:spcAft>
          <a:spcPct val="0"/>
        </a:spcAft>
        <a:buChar char="–"/>
        <a:defRPr sz="21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657225" indent="28575" algn="ctr" rtl="0" eaLnBrk="1" fontAlgn="base" hangingPunct="1">
        <a:spcBef>
          <a:spcPts val="450"/>
        </a:spcBef>
        <a:spcAft>
          <a:spcPct val="0"/>
        </a:spcAft>
        <a:buChar char="•"/>
        <a:defRPr sz="18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000125" indent="28575" algn="ctr" rtl="0" eaLnBrk="1" fontAlgn="base" hangingPunct="1">
        <a:spcBef>
          <a:spcPts val="375"/>
        </a:spcBef>
        <a:spcAft>
          <a:spcPct val="0"/>
        </a:spcAft>
        <a:buChar char="–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1343025" indent="28575" algn="ctr" rtl="0" eaLnBrk="1" fontAlgn="base" hangingPunct="1">
        <a:spcBef>
          <a:spcPts val="375"/>
        </a:spcBef>
        <a:spcAft>
          <a:spcPct val="0"/>
        </a:spcAft>
        <a:buChar char="»"/>
        <a:defRPr sz="1500">
          <a:solidFill>
            <a:srgbClr val="878787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16859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0288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23717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2714625" algn="ctr" rtl="0" eaLnBrk="1" fontAlgn="base" hangingPunct="1">
        <a:spcBef>
          <a:spcPts val="375"/>
        </a:spcBef>
        <a:spcAft>
          <a:spcPct val="0"/>
        </a:spcAft>
        <a:defRPr sz="15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Writing a Class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(Animating Multiple Objects)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Develop a Sprite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704"/>
            <a:ext cx="1944216" cy="1409741"/>
          </a:xfrm>
          <a:prstGeom prst="rect">
            <a:avLst/>
          </a:prstGeom>
        </p:spPr>
      </p:pic>
      <p:pic>
        <p:nvPicPr>
          <p:cNvPr id="1026" name="Picture 2" descr="C:\Users\99900733\AppData\Local\Microsoft\Windows\Temporary Internet Files\Content.IE5\YEI1LUVY\MC90023217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93096"/>
            <a:ext cx="1868032" cy="177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99900733\AppData\Local\Microsoft\Windows\Temporary Internet Files\Content.IE5\4ERJPMW4\MC900436145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888" y="4834166"/>
            <a:ext cx="18542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Move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98057" cy="47879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/>
              <a:t>class Bird {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x; 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y;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speedX</a:t>
            </a:r>
            <a:r>
              <a:rPr lang="en-GB" dirty="0"/>
              <a:t>, </a:t>
            </a:r>
            <a:r>
              <a:rPr lang="en-GB" dirty="0" err="1"/>
              <a:t>speedY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counter </a:t>
            </a:r>
            <a:r>
              <a:rPr lang="en-GB" dirty="0"/>
              <a:t>= 0;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=1;</a:t>
            </a:r>
          </a:p>
          <a:p>
            <a:pPr>
              <a:buNone/>
            </a:pPr>
            <a:r>
              <a:rPr lang="en-GB" dirty="0"/>
              <a:t>   </a:t>
            </a:r>
            <a:r>
              <a:rPr lang="en-GB" dirty="0" err="1"/>
              <a:t>PImage</a:t>
            </a:r>
            <a:r>
              <a:rPr lang="en-GB" dirty="0"/>
              <a:t> image1,image2,image3;</a:t>
            </a:r>
          </a:p>
          <a:p>
            <a:pPr marL="800100" lvl="2" indent="0">
              <a:buNone/>
            </a:pPr>
            <a:endParaRPr lang="en-US" dirty="0" smtClean="0"/>
          </a:p>
          <a:p>
            <a:pPr marL="400050" indent="0">
              <a:buNone/>
            </a:pPr>
            <a:r>
              <a:rPr lang="en-US" dirty="0" smtClean="0"/>
              <a:t>void 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()</a:t>
            </a:r>
          </a:p>
          <a:p>
            <a:pPr marL="400050" indent="0">
              <a:buNone/>
            </a:pPr>
            <a:r>
              <a:rPr lang="en-US" dirty="0" smtClean="0"/>
              <a:t>{</a:t>
            </a:r>
          </a:p>
          <a:p>
            <a:pPr marL="400050" indent="0">
              <a:buNone/>
            </a:pPr>
            <a:r>
              <a:rPr lang="en-US" dirty="0"/>
              <a:t> </a:t>
            </a:r>
            <a:r>
              <a:rPr lang="en-US" dirty="0" smtClean="0"/>
              <a:t>  x = </a:t>
            </a:r>
            <a:r>
              <a:rPr lang="en-US" dirty="0" err="1" smtClean="0"/>
              <a:t>x+speedX</a:t>
            </a:r>
            <a:r>
              <a:rPr lang="en-US" dirty="0" smtClean="0"/>
              <a:t>;</a:t>
            </a:r>
          </a:p>
          <a:p>
            <a:pPr marL="400050" indent="0">
              <a:buNone/>
            </a:pPr>
            <a:r>
              <a:rPr lang="en-US" dirty="0"/>
              <a:t> </a:t>
            </a:r>
            <a:r>
              <a:rPr lang="en-US" dirty="0" smtClean="0"/>
              <a:t>  y = </a:t>
            </a:r>
            <a:r>
              <a:rPr lang="en-US" dirty="0" err="1" smtClean="0"/>
              <a:t>y+speedY</a:t>
            </a:r>
            <a:r>
              <a:rPr lang="en-US" dirty="0" smtClean="0"/>
              <a:t>;</a:t>
            </a:r>
          </a:p>
          <a:p>
            <a:pPr marL="400050" indent="0">
              <a:buNone/>
            </a:pPr>
            <a:r>
              <a:rPr lang="en-US" dirty="0" smtClean="0"/>
              <a:t>}</a:t>
            </a:r>
          </a:p>
          <a:p>
            <a:pPr marL="40005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60032" y="1590541"/>
            <a:ext cx="3826768" cy="471877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void render()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</a:t>
            </a:r>
            <a:r>
              <a:rPr lang="en-GB" dirty="0" smtClean="0"/>
              <a:t>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 err="1" smtClean="0"/>
              <a:t>imageMode</a:t>
            </a:r>
            <a:r>
              <a:rPr lang="en-GB" dirty="0" smtClean="0"/>
              <a:t>(CENTRE);</a:t>
            </a:r>
            <a:endParaRPr lang="en-GB" dirty="0"/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if (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&gt;=0 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&lt;=5){</a:t>
            </a:r>
            <a:endParaRPr lang="en-GB" dirty="0"/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image(image1,x,y);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 smtClean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&gt;5 </a:t>
            </a:r>
            <a:r>
              <a:rPr lang="en-GB" dirty="0"/>
              <a:t>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&lt;=15){</a:t>
            </a:r>
            <a:endParaRPr lang="en-GB" dirty="0"/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image(image2,x,y);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if (</a:t>
            </a:r>
            <a:r>
              <a:rPr lang="en-GB" dirty="0" smtClean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&gt;15 </a:t>
            </a:r>
            <a:r>
              <a:rPr lang="en-GB" dirty="0"/>
              <a:t>&amp;&amp;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&lt;=25)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image(image3,x,y);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else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{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 smtClean="0">
                <a:solidFill>
                  <a:srgbClr val="FF0000"/>
                </a:solidFill>
              </a:rPr>
              <a:t>countDir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= -</a:t>
            </a:r>
            <a:r>
              <a:rPr lang="en-GB" dirty="0" err="1">
                <a:solidFill>
                  <a:srgbClr val="FF0000"/>
                </a:solidFill>
              </a:rPr>
              <a:t>countDir</a:t>
            </a:r>
            <a:r>
              <a:rPr lang="en-GB" dirty="0"/>
              <a:t>; </a:t>
            </a:r>
            <a:r>
              <a:rPr lang="en-GB" dirty="0" smtClean="0">
                <a:solidFill>
                  <a:srgbClr val="00B050"/>
                </a:solidFill>
              </a:rPr>
              <a:t>//reverse sequence</a:t>
            </a:r>
            <a:endParaRPr lang="en-GB" dirty="0">
              <a:solidFill>
                <a:srgbClr val="00B050"/>
              </a:solidFill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}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</a:t>
            </a:r>
            <a:r>
              <a:rPr lang="en-GB" dirty="0">
                <a:solidFill>
                  <a:srgbClr val="0070C0"/>
                </a:solidFill>
              </a:rPr>
              <a:t>counter</a:t>
            </a:r>
            <a:r>
              <a:rPr lang="en-GB" dirty="0"/>
              <a:t> = </a:t>
            </a:r>
            <a:r>
              <a:rPr lang="en-GB" dirty="0" smtClean="0">
                <a:solidFill>
                  <a:srgbClr val="0070C0"/>
                </a:solidFill>
              </a:rPr>
              <a:t>counter</a:t>
            </a:r>
            <a:r>
              <a:rPr lang="en-GB" dirty="0" smtClean="0"/>
              <a:t> + </a:t>
            </a:r>
            <a:r>
              <a:rPr lang="en-GB" dirty="0" err="1" smtClean="0">
                <a:solidFill>
                  <a:srgbClr val="FF0000"/>
                </a:solidFill>
              </a:rPr>
              <a:t>countDir</a:t>
            </a:r>
            <a:r>
              <a:rPr lang="en-GB" dirty="0"/>
              <a:t>;  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}</a:t>
            </a:r>
            <a:endParaRPr lang="en-GB" sz="4300" dirty="0"/>
          </a:p>
        </p:txBody>
      </p:sp>
      <p:sp>
        <p:nvSpPr>
          <p:cNvPr id="5" name="TextBox 4"/>
          <p:cNvSpPr txBox="1"/>
          <p:nvPr/>
        </p:nvSpPr>
        <p:spPr>
          <a:xfrm>
            <a:off x="7740352" y="1524461"/>
            <a:ext cx="106952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improved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9190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GB" dirty="0" smtClean="0"/>
              <a:t>Bird Constructor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226049" cy="478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information to setup a new </a:t>
            </a:r>
            <a:r>
              <a:rPr lang="en-GB" dirty="0" smtClean="0"/>
              <a:t>Bird?</a:t>
            </a:r>
            <a:endParaRPr lang="en-GB" dirty="0"/>
          </a:p>
          <a:p>
            <a:r>
              <a:rPr lang="en-GB" dirty="0"/>
              <a:t>Where is it?</a:t>
            </a:r>
          </a:p>
          <a:p>
            <a:r>
              <a:rPr lang="en-GB" dirty="0"/>
              <a:t>How fast – left to right</a:t>
            </a:r>
            <a:r>
              <a:rPr lang="en-GB" dirty="0" smtClean="0"/>
              <a:t>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Top down – pseudocode</a:t>
            </a:r>
          </a:p>
          <a:p>
            <a:r>
              <a:rPr lang="en-GB" dirty="0" smtClean="0"/>
              <a:t>Set x </a:t>
            </a:r>
          </a:p>
          <a:p>
            <a:r>
              <a:rPr lang="en-GB" dirty="0" smtClean="0"/>
              <a:t>Set y</a:t>
            </a:r>
          </a:p>
          <a:p>
            <a:r>
              <a:rPr lang="en-GB" dirty="0" smtClean="0"/>
              <a:t>Set speed (x axis, y axis)</a:t>
            </a:r>
          </a:p>
          <a:p>
            <a:r>
              <a:rPr lang="en-GB" dirty="0" smtClean="0"/>
              <a:t>Load pictures- sequence</a:t>
            </a:r>
          </a:p>
          <a:p>
            <a:r>
              <a:rPr lang="en-GB" dirty="0" smtClean="0"/>
              <a:t>Perhaps resize images</a:t>
            </a:r>
            <a:endParaRPr lang="en-GB" dirty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932040" y="1124744"/>
            <a:ext cx="3563220" cy="5078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class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{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x; 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y;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speedX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,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speedY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counter = 0;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int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countDir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=1;</a:t>
            </a:r>
          </a:p>
          <a:p>
            <a:pPr>
              <a:buNone/>
            </a:pP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  </a:t>
            </a:r>
            <a:r>
              <a:rPr lang="en-GB" dirty="0" err="1">
                <a:solidFill>
                  <a:schemeClr val="accent4">
                    <a:lumMod val="65000"/>
                    <a:lumOff val="35000"/>
                  </a:schemeClr>
                </a:solidFill>
              </a:rPr>
              <a:t>PImage</a:t>
            </a:r>
            <a:r>
              <a:rPr lang="en-GB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image1,image2,image3;</a:t>
            </a:r>
            <a:endParaRPr lang="en-GB" dirty="0" smtClean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GB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FF0000"/>
                </a:solidFill>
              </a:rPr>
              <a:t>Bird</a:t>
            </a:r>
            <a:r>
              <a:rPr lang="en-GB" dirty="0" smtClean="0"/>
              <a:t> (</a:t>
            </a:r>
            <a:r>
              <a:rPr lang="en-GB" dirty="0" err="1"/>
              <a:t>int</a:t>
            </a:r>
            <a:r>
              <a:rPr lang="en-GB" dirty="0"/>
              <a:t> x, </a:t>
            </a:r>
            <a:r>
              <a:rPr lang="en-GB" dirty="0" err="1"/>
              <a:t>int</a:t>
            </a:r>
            <a:r>
              <a:rPr lang="en-GB" dirty="0"/>
              <a:t> y, </a:t>
            </a:r>
            <a:r>
              <a:rPr lang="en-GB" dirty="0" err="1"/>
              <a:t>int</a:t>
            </a:r>
            <a:r>
              <a:rPr lang="en-GB" dirty="0"/>
              <a:t> dx,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dy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dirty="0"/>
              <a:t>   {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this.x</a:t>
            </a:r>
            <a:r>
              <a:rPr lang="en-GB" dirty="0"/>
              <a:t> = 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this.y</a:t>
            </a:r>
            <a:r>
              <a:rPr lang="en-GB" dirty="0"/>
              <a:t> = y;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this.speedX</a:t>
            </a:r>
            <a:r>
              <a:rPr lang="en-GB" dirty="0"/>
              <a:t>=dx;</a:t>
            </a:r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this.speedY</a:t>
            </a:r>
            <a:r>
              <a:rPr lang="en-GB" dirty="0"/>
              <a:t> = </a:t>
            </a:r>
            <a:r>
              <a:rPr lang="en-GB" dirty="0" err="1"/>
              <a:t>dy</a:t>
            </a:r>
            <a:r>
              <a:rPr lang="en-GB" dirty="0"/>
              <a:t>;</a:t>
            </a:r>
          </a:p>
          <a:p>
            <a:pPr>
              <a:buNone/>
            </a:pPr>
            <a:r>
              <a:rPr lang="en-GB" dirty="0"/>
              <a:t>     image1 = </a:t>
            </a:r>
            <a:r>
              <a:rPr lang="en-GB" dirty="0" err="1"/>
              <a:t>loadImage</a:t>
            </a:r>
            <a:r>
              <a:rPr lang="en-GB" dirty="0"/>
              <a:t>("bird1.jpg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  image2 = </a:t>
            </a:r>
            <a:r>
              <a:rPr lang="en-GB" dirty="0" err="1"/>
              <a:t>loadImage</a:t>
            </a:r>
            <a:r>
              <a:rPr lang="en-GB" dirty="0"/>
              <a:t>("bird2.jpg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  image3 = </a:t>
            </a:r>
            <a:r>
              <a:rPr lang="en-GB" dirty="0" err="1"/>
              <a:t>loadImage</a:t>
            </a:r>
            <a:r>
              <a:rPr lang="en-GB" dirty="0"/>
              <a:t>("bird3.jpg</a:t>
            </a:r>
            <a:r>
              <a:rPr lang="en-GB" dirty="0" smtClean="0"/>
              <a:t>");</a:t>
            </a:r>
            <a:endParaRPr lang="en-GB" dirty="0"/>
          </a:p>
          <a:p>
            <a:pPr>
              <a:buNone/>
            </a:pPr>
            <a:r>
              <a:rPr lang="en-GB" dirty="0"/>
              <a:t>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4168" y="6399261"/>
            <a:ext cx="157607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Could improve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7524328" y="5877273"/>
            <a:ext cx="144016" cy="49812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83976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3752"/>
            <a:ext cx="8229600" cy="1143000"/>
          </a:xfrm>
        </p:spPr>
        <p:txBody>
          <a:bodyPr/>
          <a:lstStyle/>
          <a:p>
            <a:r>
              <a:rPr lang="en-GB" dirty="0" smtClean="0"/>
              <a:t>Using the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730105" cy="4787900"/>
          </a:xfrm>
        </p:spPr>
        <p:txBody>
          <a:bodyPr>
            <a:normAutofit/>
          </a:bodyPr>
          <a:lstStyle/>
          <a:p>
            <a:r>
              <a:rPr lang="en-GB" dirty="0" smtClean="0"/>
              <a:t>Lets set up 2 flying birds</a:t>
            </a:r>
          </a:p>
          <a:p>
            <a:r>
              <a:rPr lang="en-US" dirty="0" smtClean="0"/>
              <a:t>Different directions</a:t>
            </a:r>
          </a:p>
          <a:p>
            <a:pPr>
              <a:buFontTx/>
              <a:buNone/>
            </a:pPr>
            <a:r>
              <a:rPr lang="en-US" b="1" dirty="0" smtClean="0"/>
              <a:t>Top </a:t>
            </a:r>
            <a:r>
              <a:rPr lang="en-US" b="1" dirty="0"/>
              <a:t>down </a:t>
            </a:r>
            <a:r>
              <a:rPr lang="en-US" b="1" dirty="0" smtClean="0"/>
              <a:t>design (for 1 </a:t>
            </a:r>
            <a:r>
              <a:rPr lang="en-US" b="1" dirty="0"/>
              <a:t>B</a:t>
            </a:r>
            <a:r>
              <a:rPr lang="en-US" b="1" dirty="0" smtClean="0"/>
              <a:t>ird)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Clear background</a:t>
            </a:r>
          </a:p>
          <a:p>
            <a:pPr>
              <a:buFontTx/>
              <a:buNone/>
            </a:pPr>
            <a:r>
              <a:rPr lang="en-US" dirty="0"/>
              <a:t>Draw current image</a:t>
            </a:r>
          </a:p>
          <a:p>
            <a:pPr>
              <a:buFontTx/>
              <a:buNone/>
            </a:pPr>
            <a:r>
              <a:rPr lang="en-US" dirty="0"/>
              <a:t>Move image right</a:t>
            </a:r>
          </a:p>
          <a:p>
            <a:pPr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Cycle Current image through </a:t>
            </a:r>
            <a:r>
              <a:rPr lang="en-US" dirty="0" smtClean="0">
                <a:solidFill>
                  <a:srgbClr val="FF0000"/>
                </a:solidFill>
              </a:rPr>
              <a:t>sequence</a:t>
            </a:r>
          </a:p>
          <a:p>
            <a:pPr>
              <a:buFontTx/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Refactor?</a:t>
            </a: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652120" y="971395"/>
            <a:ext cx="3311163" cy="54107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void setup()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size(500,500);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</a:t>
            </a:r>
            <a:r>
              <a:rPr lang="en-GB" dirty="0" err="1">
                <a:solidFill>
                  <a:schemeClr val="accent4"/>
                </a:solidFill>
              </a:rPr>
              <a:t>polly</a:t>
            </a:r>
            <a:r>
              <a:rPr lang="en-GB" dirty="0">
                <a:solidFill>
                  <a:schemeClr val="accent4"/>
                </a:solidFill>
              </a:rPr>
              <a:t> 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(500,100,-3,2);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   bluey= new </a:t>
            </a:r>
            <a:r>
              <a:rPr lang="en-GB" dirty="0">
                <a:solidFill>
                  <a:srgbClr val="FF0000"/>
                </a:solidFill>
              </a:rPr>
              <a:t>Bird</a:t>
            </a:r>
            <a:r>
              <a:rPr lang="en-GB" dirty="0">
                <a:solidFill>
                  <a:schemeClr val="accent4"/>
                </a:solidFill>
              </a:rPr>
              <a:t>(500,150,-5,-5</a:t>
            </a:r>
            <a:r>
              <a:rPr lang="en-GB" dirty="0" smtClean="0">
                <a:solidFill>
                  <a:schemeClr val="accent4"/>
                </a:solidFill>
              </a:rPr>
              <a:t>);</a:t>
            </a:r>
            <a:endParaRPr lang="en-GB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solidFill>
                  <a:schemeClr val="accent4"/>
                </a:solidFill>
              </a:rPr>
              <a:t>}</a:t>
            </a:r>
            <a:endParaRPr lang="en-US" dirty="0">
              <a:solidFill>
                <a:schemeClr val="accent4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polly.render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polly.move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 smtClean="0"/>
              <a:t>bluey.render</a:t>
            </a:r>
            <a:r>
              <a:rPr lang="en-US" dirty="0" smtClean="0"/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bluey.move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Refactor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874121" cy="4787900"/>
          </a:xfrm>
        </p:spPr>
        <p:txBody>
          <a:bodyPr/>
          <a:lstStyle/>
          <a:p>
            <a:r>
              <a:rPr lang="en-GB" dirty="0" smtClean="0"/>
              <a:t>Bird always has render then move</a:t>
            </a:r>
          </a:p>
          <a:p>
            <a:r>
              <a:rPr lang="en-GB" dirty="0" smtClean="0"/>
              <a:t>Could introduce </a:t>
            </a:r>
            <a:r>
              <a:rPr lang="en-GB" dirty="0" smtClean="0"/>
              <a:t>a new method with these steps</a:t>
            </a:r>
          </a:p>
          <a:p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v</a:t>
            </a:r>
            <a:r>
              <a:rPr lang="en-GB" dirty="0" smtClean="0"/>
              <a:t>oid update()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render();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</a:t>
            </a:r>
            <a:r>
              <a:rPr lang="en-GB" dirty="0" smtClean="0"/>
              <a:t>  move();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}</a:t>
            </a:r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652120" y="1196752"/>
            <a:ext cx="1954381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Bird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polly</a:t>
            </a:r>
            <a:r>
              <a:rPr lang="en-US" dirty="0">
                <a:latin typeface="+mn-lt"/>
              </a:rPr>
              <a:t>, bluey;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void draw()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background(255);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polly.update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  </a:t>
            </a:r>
            <a:r>
              <a:rPr lang="en-GB" dirty="0" err="1">
                <a:latin typeface="+mn-lt"/>
              </a:rPr>
              <a:t>bluey.update</a:t>
            </a:r>
            <a:r>
              <a:rPr lang="en-GB" dirty="0">
                <a:latin typeface="+mn-lt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354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– proximity detection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8058991" cy="4447891"/>
          </a:xfrm>
        </p:spPr>
        <p:txBody>
          <a:bodyPr/>
          <a:lstStyle/>
          <a:p>
            <a:r>
              <a:rPr lang="en-GB" sz="2000" dirty="0" smtClean="0"/>
              <a:t>Collision detection can be handled by measuring the distance between two on-screen objects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endParaRPr lang="en-GB" sz="2000" dirty="0"/>
          </a:p>
          <a:p>
            <a:endParaRPr lang="en-GB" sz="2000" dirty="0" smtClean="0"/>
          </a:p>
          <a:p>
            <a:r>
              <a:rPr lang="en-GB" sz="2000" dirty="0" smtClean="0"/>
              <a:t>Simplified as : if x locations are within a threshold  AND y locations are within a threshold then a collision is detected</a:t>
            </a:r>
          </a:p>
          <a:p>
            <a:r>
              <a:rPr lang="en-GB" sz="2000" dirty="0" smtClean="0"/>
              <a:t>Lets write a collision method for Bird – detect whether another bird is too close</a:t>
            </a:r>
          </a:p>
          <a:p>
            <a:r>
              <a:rPr lang="en-GB" sz="2000" dirty="0" smtClean="0"/>
              <a:t>Method procedure or function method – i.e. return void or ?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AutoShape 2" descr="https://www.wmich.edu/cpmp/parentresource2/images/c2u7overview2.jpg"/>
          <p:cNvSpPr>
            <a:spLocks noChangeAspect="1" noChangeArrowheads="1"/>
          </p:cNvSpPr>
          <p:nvPr/>
        </p:nvSpPr>
        <p:spPr bwMode="auto">
          <a:xfrm>
            <a:off x="155575" y="-1881188"/>
            <a:ext cx="5895975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8" name="Picture 4" descr="https://www.wmich.edu/cpmp/parentresource2/images/c2u7overview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679828"/>
            <a:ext cx="2555760" cy="170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763688" y="2636912"/>
            <a:ext cx="360040" cy="216024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139428" y="3947291"/>
            <a:ext cx="360040" cy="41144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707" y="256025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>
                <a:solidFill>
                  <a:srgbClr val="0070C0"/>
                </a:solidFill>
              </a:rPr>
              <a:t>this</a:t>
            </a:r>
            <a:r>
              <a:rPr lang="en-GB" dirty="0" err="1" smtClean="0"/>
              <a:t>.x,</a:t>
            </a:r>
            <a:r>
              <a:rPr lang="en-GB" dirty="0" err="1" smtClean="0">
                <a:solidFill>
                  <a:srgbClr val="0070C0"/>
                </a:solidFill>
              </a:rPr>
              <a:t>this</a:t>
            </a:r>
            <a:r>
              <a:rPr lang="en-GB" dirty="0" err="1" smtClean="0"/>
              <a:t>.y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450139" y="3854586"/>
            <a:ext cx="1665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>
                <a:solidFill>
                  <a:srgbClr val="FF0000"/>
                </a:solidFill>
              </a:rPr>
              <a:t>other</a:t>
            </a:r>
            <a:r>
              <a:rPr lang="en-GB" dirty="0" err="1" smtClean="0"/>
              <a:t>.x,</a:t>
            </a:r>
            <a:r>
              <a:rPr lang="en-GB" dirty="0" err="1" smtClean="0">
                <a:solidFill>
                  <a:srgbClr val="FF0000"/>
                </a:solidFill>
              </a:rPr>
              <a:t>other</a:t>
            </a:r>
            <a:r>
              <a:rPr lang="en-GB" dirty="0" err="1" smtClean="0"/>
              <a:t>.y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601306" y="4153013"/>
            <a:ext cx="342402" cy="22790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1568" y="3062928"/>
            <a:ext cx="39694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/>
              <a:t>s</a:t>
            </a:r>
            <a:r>
              <a:rPr lang="en-GB" dirty="0" err="1" smtClean="0"/>
              <a:t>qrt</a:t>
            </a:r>
            <a:r>
              <a:rPr lang="en-GB" dirty="0" smtClean="0"/>
              <a:t>((</a:t>
            </a:r>
            <a:r>
              <a:rPr lang="en-GB" dirty="0" err="1" smtClean="0">
                <a:solidFill>
                  <a:srgbClr val="0070C0"/>
                </a:solidFill>
              </a:rPr>
              <a:t>this</a:t>
            </a:r>
            <a:r>
              <a:rPr lang="en-GB" dirty="0" err="1" smtClean="0"/>
              <a:t>.x-</a:t>
            </a:r>
            <a:r>
              <a:rPr lang="en-GB" dirty="0" err="1" smtClean="0">
                <a:solidFill>
                  <a:srgbClr val="FF0000"/>
                </a:solidFill>
              </a:rPr>
              <a:t>other</a:t>
            </a:r>
            <a:r>
              <a:rPr lang="en-GB" dirty="0" err="1" smtClean="0"/>
              <a:t>.x</a:t>
            </a:r>
            <a:r>
              <a:rPr lang="en-GB" dirty="0" smtClean="0"/>
              <a:t>)</a:t>
            </a:r>
            <a:r>
              <a:rPr lang="en-GB" baseline="30000" dirty="0" smtClean="0"/>
              <a:t>2</a:t>
            </a:r>
            <a:r>
              <a:rPr lang="en-GB" dirty="0" smtClean="0"/>
              <a:t> + (</a:t>
            </a:r>
            <a:r>
              <a:rPr lang="en-GB" dirty="0" err="1" smtClean="0">
                <a:solidFill>
                  <a:srgbClr val="0070C0"/>
                </a:solidFill>
              </a:rPr>
              <a:t>this</a:t>
            </a:r>
            <a:r>
              <a:rPr lang="en-GB" dirty="0" err="1" smtClean="0"/>
              <a:t>.y-</a:t>
            </a:r>
            <a:r>
              <a:rPr lang="en-GB" dirty="0" err="1" smtClean="0">
                <a:solidFill>
                  <a:srgbClr val="FF0000"/>
                </a:solidFill>
              </a:rPr>
              <a:t>other</a:t>
            </a:r>
            <a:r>
              <a:rPr lang="en-GB" dirty="0" err="1" smtClean="0"/>
              <a:t>.y</a:t>
            </a:r>
            <a:r>
              <a:rPr lang="en-GB" dirty="0" smtClean="0"/>
              <a:t>)</a:t>
            </a:r>
            <a:r>
              <a:rPr lang="en-GB" baseline="30000" dirty="0" smtClean="0"/>
              <a:t> 2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98119" y="2598866"/>
            <a:ext cx="121058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dirty="0" smtClean="0"/>
              <a:t>ythagoras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514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Collision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340768"/>
            <a:ext cx="8124825" cy="4787900"/>
          </a:xfrm>
        </p:spPr>
        <p:txBody>
          <a:bodyPr/>
          <a:lstStyle/>
          <a:p>
            <a:r>
              <a:rPr lang="en-GB" dirty="0" smtClean="0"/>
              <a:t>Function : True or false – Boolean</a:t>
            </a:r>
          </a:p>
          <a:p>
            <a:endParaRPr lang="en-GB" dirty="0" smtClean="0"/>
          </a:p>
          <a:p>
            <a:r>
              <a:rPr lang="en-GB" dirty="0" smtClean="0"/>
              <a:t>If we were detecting collisions with another Bird</a:t>
            </a:r>
          </a:p>
          <a:p>
            <a:r>
              <a:rPr lang="en-GB" dirty="0" smtClean="0"/>
              <a:t>What parameters – if any?</a:t>
            </a:r>
            <a:endParaRPr lang="en-GB" dirty="0"/>
          </a:p>
          <a:p>
            <a:r>
              <a:rPr lang="en-GB" dirty="0" smtClean="0"/>
              <a:t>Bird</a:t>
            </a:r>
          </a:p>
          <a:p>
            <a:r>
              <a:rPr lang="en-GB" dirty="0" smtClean="0"/>
              <a:t>Add to Bird class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err="1"/>
              <a:t>boolean</a:t>
            </a:r>
            <a:r>
              <a:rPr lang="en-GB" sz="1800" dirty="0"/>
              <a:t> crash(Bird </a:t>
            </a:r>
            <a:r>
              <a:rPr lang="en-GB" sz="1800" dirty="0">
                <a:solidFill>
                  <a:schemeClr val="accent2"/>
                </a:solidFill>
              </a:rPr>
              <a:t>other</a:t>
            </a:r>
            <a:r>
              <a:rPr lang="en-GB" sz="1800" dirty="0"/>
              <a:t>)</a:t>
            </a:r>
          </a:p>
          <a:p>
            <a:pPr marL="0" indent="0">
              <a:buNone/>
            </a:pPr>
            <a:r>
              <a:rPr lang="en-GB" sz="1800" dirty="0"/>
              <a:t>   {</a:t>
            </a:r>
          </a:p>
          <a:p>
            <a:pPr marL="0" indent="0">
              <a:buNone/>
            </a:pPr>
            <a:r>
              <a:rPr lang="en-GB" sz="1800" dirty="0"/>
              <a:t>     return (abs(</a:t>
            </a:r>
            <a:r>
              <a:rPr lang="en-GB" sz="1800" dirty="0" err="1">
                <a:solidFill>
                  <a:srgbClr val="00B050"/>
                </a:solidFill>
              </a:rPr>
              <a:t>this</a:t>
            </a:r>
            <a:r>
              <a:rPr lang="en-GB" sz="1800" dirty="0" err="1"/>
              <a:t>.x-</a:t>
            </a:r>
            <a:r>
              <a:rPr lang="en-GB" sz="1800" dirty="0" err="1">
                <a:solidFill>
                  <a:schemeClr val="accent2"/>
                </a:solidFill>
              </a:rPr>
              <a:t>other</a:t>
            </a:r>
            <a:r>
              <a:rPr lang="en-GB" sz="1800" dirty="0" err="1"/>
              <a:t>.x</a:t>
            </a:r>
            <a:r>
              <a:rPr lang="en-GB" sz="1800" dirty="0" smtClean="0"/>
              <a:t>) &lt; </a:t>
            </a:r>
            <a:r>
              <a:rPr lang="en-GB" sz="1800" dirty="0" smtClean="0">
                <a:solidFill>
                  <a:srgbClr val="FF0000"/>
                </a:solidFill>
              </a:rPr>
              <a:t>10</a:t>
            </a:r>
            <a:r>
              <a:rPr lang="en-GB" sz="1800" dirty="0" smtClean="0"/>
              <a:t>  &amp;&amp;  abs(</a:t>
            </a:r>
            <a:r>
              <a:rPr lang="en-GB" sz="1800" dirty="0" err="1" smtClean="0">
                <a:solidFill>
                  <a:srgbClr val="00B050"/>
                </a:solidFill>
              </a:rPr>
              <a:t>this</a:t>
            </a:r>
            <a:r>
              <a:rPr lang="en-GB" sz="1800" dirty="0" err="1" smtClean="0"/>
              <a:t>.y-</a:t>
            </a:r>
            <a:r>
              <a:rPr lang="en-GB" sz="1800" dirty="0" err="1" smtClean="0">
                <a:solidFill>
                  <a:schemeClr val="accent2"/>
                </a:solidFill>
              </a:rPr>
              <a:t>other</a:t>
            </a:r>
            <a:r>
              <a:rPr lang="en-GB" sz="1800" dirty="0" err="1" smtClean="0"/>
              <a:t>.y</a:t>
            </a:r>
            <a:r>
              <a:rPr lang="en-GB" sz="1800" dirty="0" smtClean="0"/>
              <a:t>) &lt; </a:t>
            </a:r>
            <a:r>
              <a:rPr lang="en-GB" sz="1800" dirty="0" smtClean="0">
                <a:solidFill>
                  <a:srgbClr val="FF0000"/>
                </a:solidFill>
              </a:rPr>
              <a:t>10</a:t>
            </a:r>
            <a:r>
              <a:rPr lang="en-GB" sz="1800" dirty="0" smtClean="0"/>
              <a:t>);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   </a:t>
            </a:r>
            <a:r>
              <a:rPr lang="en-GB" sz="1800" dirty="0" smtClean="0"/>
              <a:t>}</a:t>
            </a:r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r>
              <a:rPr lang="en-GB" sz="1800" dirty="0" smtClean="0"/>
              <a:t>Called  with   if (</a:t>
            </a:r>
            <a:r>
              <a:rPr lang="en-GB" sz="1800" dirty="0" err="1" smtClean="0">
                <a:solidFill>
                  <a:srgbClr val="00B050"/>
                </a:solidFill>
              </a:rPr>
              <a:t>polly</a:t>
            </a:r>
            <a:r>
              <a:rPr lang="en-GB" sz="1800" dirty="0" err="1" smtClean="0"/>
              <a:t>.crash</a:t>
            </a:r>
            <a:r>
              <a:rPr lang="en-GB" sz="1800" dirty="0" smtClean="0"/>
              <a:t>(</a:t>
            </a:r>
            <a:r>
              <a:rPr lang="en-GB" sz="1800" dirty="0" smtClean="0">
                <a:solidFill>
                  <a:srgbClr val="0070C0"/>
                </a:solidFill>
              </a:rPr>
              <a:t>bluey</a:t>
            </a:r>
            <a:r>
              <a:rPr lang="en-GB" sz="1800" dirty="0" smtClean="0"/>
              <a:t>))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14829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Learning Objectives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en-US" dirty="0" smtClean="0"/>
              <a:t>Last Weeks</a:t>
            </a:r>
          </a:p>
          <a:p>
            <a:r>
              <a:rPr lang="en-GB" dirty="0"/>
              <a:t>Class – template for an object, description of variables</a:t>
            </a:r>
          </a:p>
          <a:p>
            <a:r>
              <a:rPr lang="en-GB" dirty="0"/>
              <a:t>Object – Variable with compartments - members</a:t>
            </a:r>
          </a:p>
          <a:p>
            <a:r>
              <a:rPr lang="en-GB" dirty="0"/>
              <a:t>Methods – functions (procedures) how to use the class</a:t>
            </a:r>
          </a:p>
          <a:p>
            <a:r>
              <a:rPr lang="en-GB" dirty="0"/>
              <a:t>Constructor – special method called on NEW command </a:t>
            </a:r>
          </a:p>
          <a:p>
            <a:r>
              <a:rPr lang="en-GB" dirty="0"/>
              <a:t>Parameters – passing values to methods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marL="0" indent="0" eaLnBrk="1" hangingPunct="1">
              <a:buNone/>
            </a:pPr>
            <a:r>
              <a:rPr lang="en-US" altLang="en-US" dirty="0" smtClean="0"/>
              <a:t>This Weeks Objectives</a:t>
            </a:r>
          </a:p>
          <a:p>
            <a:pPr lvl="1" eaLnBrk="1" hangingPunct="1"/>
            <a:r>
              <a:rPr lang="en-US" altLang="en-US" b="1" dirty="0" smtClean="0"/>
              <a:t> Develop a Class</a:t>
            </a:r>
          </a:p>
          <a:p>
            <a:pPr lvl="1" eaLnBrk="1" hangingPunct="1"/>
            <a:r>
              <a:rPr lang="en-US" altLang="en-US" b="1" dirty="0" smtClean="0"/>
              <a:t> Animate an object</a:t>
            </a:r>
          </a:p>
          <a:p>
            <a:pPr lvl="1" eaLnBrk="1" hangingPunct="1"/>
            <a:r>
              <a:rPr lang="en-US" altLang="en-US" b="1" dirty="0" smtClean="0"/>
              <a:t> More methods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Revision : Using Our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370065" cy="47879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Calling</a:t>
            </a:r>
          </a:p>
          <a:p>
            <a:pPr>
              <a:buNone/>
            </a:pPr>
            <a:r>
              <a:rPr lang="en-US" dirty="0" smtClean="0"/>
              <a:t> 	</a:t>
            </a:r>
            <a:r>
              <a:rPr lang="en-US" dirty="0" err="1" smtClean="0"/>
              <a:t>mySprite</a:t>
            </a:r>
            <a:r>
              <a:rPr lang="en-US" dirty="0" smtClean="0"/>
              <a:t> = new </a:t>
            </a:r>
            <a:r>
              <a:rPr lang="en-US" dirty="0" smtClean="0">
                <a:solidFill>
                  <a:srgbClr val="FF0000"/>
                </a:solidFill>
              </a:rPr>
              <a:t>Sprite()</a:t>
            </a:r>
            <a:r>
              <a:rPr lang="en-US" dirty="0" smtClean="0"/>
              <a:t>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creates a new object that contains its own </a:t>
            </a:r>
            <a:r>
              <a:rPr lang="en-US" dirty="0" smtClean="0">
                <a:solidFill>
                  <a:srgbClr val="0070C0"/>
                </a:solidFill>
              </a:rPr>
              <a:t>x, y, </a:t>
            </a:r>
            <a:r>
              <a:rPr lang="en-US" dirty="0" err="1" smtClean="0">
                <a:solidFill>
                  <a:srgbClr val="0070C0"/>
                </a:solidFill>
              </a:rPr>
              <a:t>dx</a:t>
            </a:r>
            <a:r>
              <a:rPr lang="en-US" dirty="0" smtClean="0">
                <a:solidFill>
                  <a:srgbClr val="0070C0"/>
                </a:solidFill>
              </a:rPr>
              <a:t>, </a:t>
            </a:r>
            <a:r>
              <a:rPr lang="en-US" dirty="0" smtClean="0"/>
              <a:t>and </a:t>
            </a:r>
            <a:r>
              <a:rPr lang="en-US" dirty="0" err="1" smtClean="0">
                <a:solidFill>
                  <a:srgbClr val="0070C0"/>
                </a:solidFill>
              </a:rPr>
              <a:t>dy</a:t>
            </a:r>
            <a:r>
              <a:rPr lang="en-US" dirty="0" smtClean="0"/>
              <a:t> values. </a:t>
            </a:r>
          </a:p>
          <a:p>
            <a:endParaRPr lang="en-US" dirty="0" smtClean="0"/>
          </a:p>
          <a:p>
            <a:r>
              <a:rPr lang="en-US" dirty="0" smtClean="0"/>
              <a:t>We can set them like this: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ball.x</a:t>
            </a:r>
            <a:r>
              <a:rPr lang="en-US" dirty="0" smtClean="0"/>
              <a:t> = 10;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initialize ball </a:t>
            </a:r>
          </a:p>
          <a:p>
            <a:pPr marL="400050" lvl="1" indent="0">
              <a:buNone/>
            </a:pPr>
            <a:r>
              <a:rPr lang="en-US" dirty="0" err="1" smtClean="0"/>
              <a:t>ball.y</a:t>
            </a:r>
            <a:r>
              <a:rPr lang="en-US" dirty="0" smtClean="0"/>
              <a:t> = 10; </a:t>
            </a:r>
          </a:p>
          <a:p>
            <a:pPr marL="400050" lvl="1" indent="0">
              <a:buNone/>
            </a:pPr>
            <a:r>
              <a:rPr lang="en-US" dirty="0" err="1" smtClean="0"/>
              <a:t>ball.dx</a:t>
            </a:r>
            <a:r>
              <a:rPr lang="en-US" dirty="0" smtClean="0"/>
              <a:t> = 1; </a:t>
            </a:r>
          </a:p>
          <a:p>
            <a:pPr marL="400050" lvl="1" indent="0">
              <a:buNone/>
            </a:pPr>
            <a:r>
              <a:rPr lang="en-US" dirty="0" err="1" smtClean="0"/>
              <a:t>ball.dy</a:t>
            </a:r>
            <a:r>
              <a:rPr lang="en-US" dirty="0" smtClean="0"/>
              <a:t> = 1.5; 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box.x</a:t>
            </a:r>
            <a:r>
              <a:rPr lang="en-US" dirty="0" smtClean="0"/>
              <a:t> = 450;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 initialize box </a:t>
            </a:r>
          </a:p>
          <a:p>
            <a:pPr marL="400050" lvl="1" indent="0">
              <a:buNone/>
            </a:pPr>
            <a:r>
              <a:rPr lang="en-US" dirty="0" err="1" smtClean="0"/>
              <a:t>box.y</a:t>
            </a:r>
            <a:r>
              <a:rPr lang="en-US" dirty="0" smtClean="0"/>
              <a:t> = 450; </a:t>
            </a:r>
          </a:p>
          <a:p>
            <a:pPr marL="400050" lvl="1" indent="0">
              <a:buNone/>
            </a:pPr>
            <a:r>
              <a:rPr lang="en-US" dirty="0" err="1" smtClean="0"/>
              <a:t>box.dx</a:t>
            </a:r>
            <a:r>
              <a:rPr lang="en-US" dirty="0" smtClean="0"/>
              <a:t> = -1.5; </a:t>
            </a:r>
          </a:p>
          <a:p>
            <a:pPr marL="400050" lvl="1" indent="0">
              <a:buNone/>
            </a:pPr>
            <a:r>
              <a:rPr lang="en-US" dirty="0" err="1" smtClean="0"/>
              <a:t>box.dy</a:t>
            </a:r>
            <a:r>
              <a:rPr lang="en-US" dirty="0" smtClean="0"/>
              <a:t> = -1;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4277" y="1417638"/>
            <a:ext cx="3071834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-57150"/>
            <a:r>
              <a:rPr lang="en-US" dirty="0" smtClean="0">
                <a:latin typeface="+mn-lt"/>
              </a:rPr>
              <a:t>class Sprite { </a:t>
            </a:r>
          </a:p>
          <a:p>
            <a:pPr indent="-57150"/>
            <a:r>
              <a:rPr lang="en-US" dirty="0" smtClean="0">
                <a:latin typeface="+mn-lt"/>
              </a:rPr>
              <a:t>   float x; </a:t>
            </a:r>
          </a:p>
          <a:p>
            <a:pPr indent="-57150"/>
            <a:r>
              <a:rPr lang="en-US" dirty="0" smtClean="0">
                <a:latin typeface="+mn-lt"/>
              </a:rPr>
              <a:t>   float y; </a:t>
            </a:r>
          </a:p>
          <a:p>
            <a:pPr indent="-57150"/>
            <a:r>
              <a:rPr lang="en-US" dirty="0" smtClean="0">
                <a:latin typeface="+mn-lt"/>
              </a:rPr>
              <a:t>   float </a:t>
            </a:r>
            <a:r>
              <a:rPr lang="en-US" dirty="0" err="1" smtClean="0">
                <a:latin typeface="+mn-lt"/>
              </a:rPr>
              <a:t>dx</a:t>
            </a:r>
            <a:r>
              <a:rPr lang="en-US" dirty="0" smtClean="0">
                <a:latin typeface="+mn-lt"/>
              </a:rPr>
              <a:t>; </a:t>
            </a:r>
          </a:p>
          <a:p>
            <a:pPr indent="-57150"/>
            <a:r>
              <a:rPr lang="en-US" dirty="0" smtClean="0">
                <a:latin typeface="+mn-lt"/>
              </a:rPr>
              <a:t>   float </a:t>
            </a:r>
            <a:r>
              <a:rPr lang="en-US" dirty="0" err="1" smtClean="0">
                <a:latin typeface="+mn-lt"/>
              </a:rPr>
              <a:t>dy</a:t>
            </a:r>
            <a:r>
              <a:rPr lang="en-US" dirty="0" smtClean="0">
                <a:latin typeface="+mn-lt"/>
              </a:rPr>
              <a:t>; </a:t>
            </a:r>
          </a:p>
          <a:p>
            <a:pPr indent="-57150"/>
            <a:r>
              <a:rPr lang="en-US" dirty="0" smtClean="0">
                <a:latin typeface="+mn-lt"/>
              </a:rPr>
              <a:t>}</a:t>
            </a:r>
          </a:p>
          <a:p>
            <a:pPr indent="-57150"/>
            <a:endParaRPr lang="en-US" dirty="0" smtClean="0">
              <a:latin typeface="+mn-lt"/>
            </a:endParaRPr>
          </a:p>
          <a:p>
            <a:pPr indent="-57150"/>
            <a:r>
              <a:rPr lang="en-US" dirty="0" smtClean="0">
                <a:latin typeface="+mn-lt"/>
              </a:rPr>
              <a:t>Sprite box, ball;</a:t>
            </a:r>
          </a:p>
          <a:p>
            <a:pPr indent="-57150"/>
            <a:endParaRPr lang="en-US" dirty="0" smtClean="0">
              <a:latin typeface="+mn-lt"/>
            </a:endParaRPr>
          </a:p>
          <a:p>
            <a:pPr indent="-57150"/>
            <a:r>
              <a:rPr lang="en-US" dirty="0" smtClean="0">
                <a:latin typeface="+mn-lt"/>
              </a:rPr>
              <a:t>void setup()</a:t>
            </a:r>
          </a:p>
          <a:p>
            <a:pPr indent="-57150"/>
            <a:r>
              <a:rPr lang="en-US" dirty="0" smtClean="0">
                <a:latin typeface="+mn-lt"/>
              </a:rPr>
              <a:t>{</a:t>
            </a:r>
          </a:p>
          <a:p>
            <a:pPr indent="-57150"/>
            <a:r>
              <a:rPr lang="en-GB" dirty="0" smtClean="0">
                <a:latin typeface="+mn-lt"/>
              </a:rPr>
              <a:t>    box = new Sprite();</a:t>
            </a:r>
          </a:p>
          <a:p>
            <a:pPr indent="-57150"/>
            <a:r>
              <a:rPr lang="en-GB" dirty="0" smtClean="0">
                <a:latin typeface="+mn-lt"/>
              </a:rPr>
              <a:t>    ball = new Sprite();</a:t>
            </a:r>
            <a:endParaRPr lang="en-US" dirty="0" smtClean="0">
              <a:latin typeface="+mn-lt"/>
            </a:endParaRPr>
          </a:p>
          <a:p>
            <a:pPr indent="-57150"/>
            <a:r>
              <a:rPr lang="en-US" dirty="0" smtClean="0">
                <a:latin typeface="+mn-lt"/>
              </a:rPr>
              <a:t>} 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65569" y="1919261"/>
            <a:ext cx="157838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Class description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422495" y="2979462"/>
            <a:ext cx="1619674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Declare Variables</a:t>
            </a:r>
          </a:p>
          <a:p>
            <a:r>
              <a:rPr lang="en-GB" sz="1600" dirty="0" smtClean="0"/>
              <a:t>Type : Sprite</a:t>
            </a:r>
            <a:endParaRPr lang="en-GB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422495" y="4116607"/>
            <a:ext cx="155004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 smtClean="0"/>
              <a:t>Create instances</a:t>
            </a:r>
            <a:endParaRPr lang="en-GB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: flying birds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61975" y="1587500"/>
            <a:ext cx="6834698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57175" indent="-257175" algn="l" rtl="0" eaLnBrk="1" fontAlgn="base" hangingPunct="1">
              <a:spcBef>
                <a:spcPts val="600"/>
              </a:spcBef>
              <a:spcAft>
                <a:spcPct val="0"/>
              </a:spcAft>
              <a:buChar char="•"/>
              <a:defRPr sz="24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314325" indent="28575" algn="l" rtl="0" eaLnBrk="1" fontAlgn="base" hangingPunct="1">
              <a:spcBef>
                <a:spcPts val="525"/>
              </a:spcBef>
              <a:spcAft>
                <a:spcPct val="0"/>
              </a:spcAft>
              <a:buChar char="–"/>
              <a:defRPr sz="20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657225" indent="28575" algn="l" rtl="0" eaLnBrk="1" fontAlgn="base" hangingPunct="1">
              <a:spcBef>
                <a:spcPts val="450"/>
              </a:spcBef>
              <a:spcAft>
                <a:spcPct val="0"/>
              </a:spcAft>
              <a:buChar char="•"/>
              <a:defRPr sz="18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0001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–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343025" indent="28575" algn="l" rtl="0" eaLnBrk="1" fontAlgn="base" hangingPunct="1">
              <a:spcBef>
                <a:spcPts val="375"/>
              </a:spcBef>
              <a:spcAft>
                <a:spcPct val="0"/>
              </a:spcAft>
              <a:buChar char="»"/>
              <a:defRPr sz="1600">
                <a:solidFill>
                  <a:schemeClr val="accent4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16859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0288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23717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2714625" algn="ctr" rtl="0" eaLnBrk="1" fontAlgn="base" hangingPunct="1">
              <a:spcBef>
                <a:spcPts val="375"/>
              </a:spcBef>
              <a:spcAft>
                <a:spcPct val="0"/>
              </a:spcAft>
              <a:defRPr sz="12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pPr>
              <a:buFontTx/>
              <a:buNone/>
            </a:pPr>
            <a:r>
              <a:rPr lang="en-US" kern="0" dirty="0" smtClean="0"/>
              <a:t>What information to animate a bird flying around screen?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 smtClean="0"/>
              <a:t>Easy</a:t>
            </a:r>
          </a:p>
          <a:p>
            <a:r>
              <a:rPr lang="en-US" kern="0" dirty="0"/>
              <a:t>x</a:t>
            </a:r>
            <a:r>
              <a:rPr lang="en-US" kern="0" dirty="0" smtClean="0"/>
              <a:t>, y, </a:t>
            </a:r>
            <a:r>
              <a:rPr lang="en-US" kern="0" dirty="0" err="1" smtClean="0"/>
              <a:t>speedX</a:t>
            </a:r>
            <a:r>
              <a:rPr lang="en-US" kern="0" dirty="0" smtClean="0"/>
              <a:t>, </a:t>
            </a:r>
            <a:r>
              <a:rPr lang="en-US" kern="0" dirty="0" err="1" smtClean="0"/>
              <a:t>speedY</a:t>
            </a:r>
            <a:endParaRPr lang="en-US" kern="0" dirty="0" smtClean="0"/>
          </a:p>
          <a:p>
            <a:pPr>
              <a:buFontTx/>
              <a:buNone/>
            </a:pPr>
            <a:r>
              <a:rPr lang="en-US" kern="0" dirty="0" smtClean="0"/>
              <a:t>Harder</a:t>
            </a:r>
          </a:p>
          <a:p>
            <a:r>
              <a:rPr lang="en-US" kern="0" dirty="0" smtClean="0"/>
              <a:t>Picture, changing picture in a sequence (image1, image2, image3, image2, image1…)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b="1" kern="0" dirty="0" smtClean="0"/>
              <a:t>Top down design</a:t>
            </a:r>
          </a:p>
          <a:p>
            <a:pPr>
              <a:buFontTx/>
              <a:buNone/>
            </a:pPr>
            <a:r>
              <a:rPr lang="en-US" kern="0" dirty="0" smtClean="0"/>
              <a:t>Clear background</a:t>
            </a:r>
          </a:p>
          <a:p>
            <a:pPr>
              <a:buFontTx/>
              <a:buNone/>
            </a:pPr>
            <a:r>
              <a:rPr lang="en-US" kern="0" dirty="0" smtClean="0"/>
              <a:t>Draw current image</a:t>
            </a:r>
          </a:p>
          <a:p>
            <a:pPr>
              <a:buFontTx/>
              <a:buNone/>
            </a:pPr>
            <a:r>
              <a:rPr lang="en-US" kern="0" dirty="0" smtClean="0"/>
              <a:t>Move image right</a:t>
            </a:r>
          </a:p>
          <a:p>
            <a:pPr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Cycle Current image through sequence</a:t>
            </a:r>
            <a:endParaRPr lang="en-US" kern="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93" y="1587500"/>
            <a:ext cx="1403797" cy="110716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772" y="2704466"/>
            <a:ext cx="1430692" cy="11070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673" y="4055476"/>
            <a:ext cx="1426791" cy="11868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Images to Class Bird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2492896"/>
            <a:ext cx="8124825" cy="3882504"/>
          </a:xfrm>
        </p:spPr>
        <p:txBody>
          <a:bodyPr/>
          <a:lstStyle/>
          <a:p>
            <a:r>
              <a:rPr lang="en-GB" b="1" dirty="0" err="1" smtClean="0"/>
              <a:t>PImage</a:t>
            </a:r>
            <a:r>
              <a:rPr lang="en-GB" dirty="0" smtClean="0"/>
              <a:t>  - Built in Class to allow us to load and display image files</a:t>
            </a:r>
          </a:p>
          <a:p>
            <a:r>
              <a:rPr lang="en-GB" dirty="0" smtClean="0"/>
              <a:t>Has members  including:  float width, height</a:t>
            </a:r>
          </a:p>
          <a:p>
            <a:r>
              <a:rPr lang="en-GB" dirty="0" smtClean="0"/>
              <a:t>Has methods including void resize(width, height);</a:t>
            </a:r>
          </a:p>
          <a:p>
            <a:endParaRPr lang="en-GB" dirty="0"/>
          </a:p>
          <a:p>
            <a:r>
              <a:rPr lang="en-GB" dirty="0" smtClean="0"/>
              <a:t>Can create instances of </a:t>
            </a:r>
            <a:r>
              <a:rPr lang="en-GB" dirty="0" err="1" smtClean="0"/>
              <a:t>PImage</a:t>
            </a:r>
            <a:r>
              <a:rPr lang="en-GB" dirty="0" smtClean="0"/>
              <a:t> and load image files Into each</a:t>
            </a:r>
          </a:p>
          <a:p>
            <a:r>
              <a:rPr lang="en-GB" dirty="0" err="1" smtClean="0"/>
              <a:t>PImage</a:t>
            </a:r>
            <a:r>
              <a:rPr lang="en-GB" dirty="0" smtClean="0"/>
              <a:t> image1 </a:t>
            </a:r>
            <a:r>
              <a:rPr lang="en-GB" dirty="0"/>
              <a:t>= </a:t>
            </a:r>
            <a:r>
              <a:rPr lang="en-GB" dirty="0" err="1"/>
              <a:t>loadImage</a:t>
            </a:r>
            <a:r>
              <a:rPr lang="en-GB" dirty="0" smtClean="0"/>
              <a:t>(“bird1.jpg");</a:t>
            </a:r>
          </a:p>
          <a:p>
            <a:r>
              <a:rPr lang="en-GB" dirty="0" err="1" smtClean="0"/>
              <a:t>imageMode</a:t>
            </a:r>
            <a:r>
              <a:rPr lang="en-GB" dirty="0" smtClean="0"/>
              <a:t>(CENTRE); </a:t>
            </a:r>
            <a:r>
              <a:rPr lang="en-GB" dirty="0" smtClean="0">
                <a:solidFill>
                  <a:srgbClr val="00B050"/>
                </a:solidFill>
              </a:rPr>
              <a:t>// </a:t>
            </a:r>
            <a:r>
              <a:rPr lang="en-GB" dirty="0" err="1" smtClean="0">
                <a:solidFill>
                  <a:srgbClr val="00B050"/>
                </a:solidFill>
              </a:rPr>
              <a:t>x,y</a:t>
            </a:r>
            <a:r>
              <a:rPr lang="en-GB" dirty="0" smtClean="0">
                <a:solidFill>
                  <a:srgbClr val="00B050"/>
                </a:solidFill>
              </a:rPr>
              <a:t> to be centre</a:t>
            </a:r>
            <a:endParaRPr lang="en-GB" dirty="0" smtClean="0"/>
          </a:p>
          <a:p>
            <a:r>
              <a:rPr lang="en-GB" dirty="0" smtClean="0"/>
              <a:t>image(image1,x,y);  </a:t>
            </a:r>
            <a:r>
              <a:rPr lang="en-GB" dirty="0" smtClean="0">
                <a:solidFill>
                  <a:srgbClr val="00B050"/>
                </a:solidFill>
              </a:rPr>
              <a:t>command displays image1 at </a:t>
            </a:r>
            <a:r>
              <a:rPr lang="en-GB" dirty="0" err="1" smtClean="0">
                <a:solidFill>
                  <a:srgbClr val="00B050"/>
                </a:solidFill>
              </a:rPr>
              <a:t>x,y</a:t>
            </a:r>
            <a:endParaRPr lang="en-GB" dirty="0" smtClean="0">
              <a:solidFill>
                <a:srgbClr val="00B050"/>
              </a:solidFill>
            </a:endParaRPr>
          </a:p>
          <a:p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828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class </a:t>
            </a:r>
            <a:r>
              <a:rPr lang="en-GB" dirty="0" smtClean="0">
                <a:solidFill>
                  <a:srgbClr val="FF0000"/>
                </a:solidFill>
              </a:rPr>
              <a:t>Bird</a:t>
            </a:r>
          </a:p>
          <a:p>
            <a:pPr>
              <a:buNone/>
            </a:pPr>
            <a:r>
              <a:rPr lang="en-GB" dirty="0" smtClean="0"/>
              <a:t>{</a:t>
            </a: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x; </a:t>
            </a:r>
            <a:r>
              <a:rPr lang="en-GB" dirty="0" smtClean="0">
                <a:solidFill>
                  <a:srgbClr val="92D050"/>
                </a:solidFill>
              </a:rPr>
              <a:t>//changes position</a:t>
            </a:r>
          </a:p>
          <a:p>
            <a:pPr>
              <a:buNone/>
            </a:pP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y; </a:t>
            </a:r>
            <a:r>
              <a:rPr lang="en-GB" dirty="0" smtClean="0">
                <a:solidFill>
                  <a:srgbClr val="92D050"/>
                </a:solidFill>
              </a:rPr>
              <a:t>//constant value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speedX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speedY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GB" b="1" dirty="0" err="1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PImage</a:t>
            </a:r>
            <a:r>
              <a:rPr lang="en-GB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 image1,image2, image3;  </a:t>
            </a:r>
            <a:r>
              <a:rPr lang="en-GB" sz="1800" dirty="0" smtClean="0">
                <a:solidFill>
                  <a:srgbClr val="00B050"/>
                </a:solidFill>
              </a:rPr>
              <a:t>//member : instance of a class</a:t>
            </a:r>
          </a:p>
          <a:p>
            <a:pPr>
              <a:buNone/>
            </a:pPr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endParaRPr lang="en-GB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buNone/>
            </a:pPr>
            <a:r>
              <a:rPr lang="en-GB" dirty="0" smtClean="0"/>
              <a:t>}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What methods do we need?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714488"/>
            <a:ext cx="42862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Bird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8414" y="1556792"/>
            <a:ext cx="8124825" cy="4787900"/>
          </a:xfrm>
        </p:spPr>
        <p:txBody>
          <a:bodyPr/>
          <a:lstStyle/>
          <a:p>
            <a:r>
              <a:rPr lang="en-GB" dirty="0" smtClean="0"/>
              <a:t>What should </a:t>
            </a:r>
            <a:r>
              <a:rPr lang="en-GB" dirty="0"/>
              <a:t>a </a:t>
            </a:r>
            <a:r>
              <a:rPr lang="en-GB" dirty="0" smtClean="0"/>
              <a:t>Bird be able to do?</a:t>
            </a:r>
          </a:p>
          <a:p>
            <a:r>
              <a:rPr lang="en-GB" dirty="0" smtClean="0"/>
              <a:t>Moves around screen </a:t>
            </a:r>
            <a:r>
              <a:rPr lang="en-GB" dirty="0"/>
              <a:t>[</a:t>
            </a:r>
            <a:r>
              <a:rPr lang="en-GB" dirty="0" err="1" smtClean="0"/>
              <a:t>up,down,left,right</a:t>
            </a:r>
            <a:r>
              <a:rPr lang="en-GB" dirty="0"/>
              <a:t>]</a:t>
            </a:r>
            <a:r>
              <a:rPr lang="en-GB" dirty="0" smtClean="0"/>
              <a:t> (cycles through images)</a:t>
            </a:r>
          </a:p>
          <a:p>
            <a:endParaRPr lang="en-GB" dirty="0"/>
          </a:p>
          <a:p>
            <a:r>
              <a:rPr lang="en-GB" dirty="0" smtClean="0"/>
              <a:t>Move</a:t>
            </a:r>
          </a:p>
          <a:p>
            <a:r>
              <a:rPr lang="en-GB" dirty="0" smtClean="0"/>
              <a:t>Display (render)</a:t>
            </a:r>
          </a:p>
          <a:p>
            <a:endParaRPr lang="en-GB" dirty="0"/>
          </a:p>
          <a:p>
            <a:r>
              <a:rPr lang="en-GB" dirty="0" smtClean="0"/>
              <a:t>A constructor?</a:t>
            </a:r>
          </a:p>
          <a:p>
            <a:r>
              <a:rPr lang="en-GB" dirty="0" smtClean="0"/>
              <a:t>What information to setup a new bird?</a:t>
            </a:r>
          </a:p>
          <a:p>
            <a:r>
              <a:rPr lang="en-GB" dirty="0" smtClean="0"/>
              <a:t>Where is it?</a:t>
            </a:r>
          </a:p>
          <a:p>
            <a:r>
              <a:rPr lang="en-GB" dirty="0" smtClean="0"/>
              <a:t>How fast – x direction, y direction?</a:t>
            </a:r>
          </a:p>
        </p:txBody>
      </p:sp>
    </p:spTree>
    <p:extLst>
      <p:ext uri="{BB962C8B-B14F-4D97-AF65-F5344CB8AC3E}">
        <p14:creationId xmlns:p14="http://schemas.microsoft.com/office/powerpoint/2010/main" val="2466170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 – top down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5" y="1587500"/>
            <a:ext cx="4464345" cy="47879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Move (easy – same as bouncing ball)</a:t>
            </a:r>
          </a:p>
          <a:p>
            <a:r>
              <a:rPr lang="en-GB" dirty="0" smtClean="0"/>
              <a:t>Add </a:t>
            </a:r>
            <a:r>
              <a:rPr lang="en-GB" dirty="0" err="1" smtClean="0"/>
              <a:t>speedX</a:t>
            </a:r>
            <a:r>
              <a:rPr lang="en-GB" dirty="0" smtClean="0"/>
              <a:t> to x location</a:t>
            </a:r>
          </a:p>
          <a:p>
            <a:r>
              <a:rPr lang="en-GB" dirty="0" smtClean="0"/>
              <a:t>Add </a:t>
            </a:r>
            <a:r>
              <a:rPr lang="en-GB" dirty="0" err="1" smtClean="0"/>
              <a:t>speedY</a:t>
            </a:r>
            <a:r>
              <a:rPr lang="en-GB" dirty="0" smtClean="0"/>
              <a:t> to y location</a:t>
            </a:r>
          </a:p>
          <a:p>
            <a:r>
              <a:rPr lang="en-GB" dirty="0" smtClean="0"/>
              <a:t>Detect bounces of edges?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Render (top down)</a:t>
            </a:r>
          </a:p>
          <a:p>
            <a:r>
              <a:rPr lang="en-GB" dirty="0" smtClean="0"/>
              <a:t>Select next image in sequence</a:t>
            </a:r>
          </a:p>
          <a:p>
            <a:r>
              <a:rPr lang="en-GB" dirty="0" smtClean="0"/>
              <a:t>Draw image at </a:t>
            </a:r>
            <a:r>
              <a:rPr lang="en-GB" dirty="0" err="1" smtClean="0"/>
              <a:t>x,y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Too fast – changes picture every 60</a:t>
            </a:r>
            <a:r>
              <a:rPr lang="en-GB" baseline="30000" dirty="0" smtClean="0"/>
              <a:t>th</a:t>
            </a:r>
            <a:r>
              <a:rPr lang="en-GB" dirty="0" smtClean="0"/>
              <a:t> sec!, messy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3104287"/>
            <a:ext cx="3923928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 smtClean="0">
                <a:solidFill>
                  <a:srgbClr val="FF0000"/>
                </a:solidFill>
              </a:rPr>
              <a:t>Select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 next image</a:t>
            </a:r>
            <a:r>
              <a:rPr lang="en-US" kern="0" dirty="0" smtClean="0">
                <a:solidFill>
                  <a:srgbClr val="FF0000"/>
                </a:solidFill>
              </a:rPr>
              <a:t> in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If (</a:t>
            </a:r>
            <a:r>
              <a:rPr lang="en-US" kern="0" dirty="0" err="1" smtClean="0"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image1)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image2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Else if (</a:t>
            </a:r>
            <a:r>
              <a:rPr lang="en-US" kern="0" dirty="0" err="1" smtClean="0"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image2)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err="1" smtClean="0">
                <a:latin typeface="+mn-lt"/>
              </a:rPr>
              <a:t>currentImage</a:t>
            </a:r>
            <a:r>
              <a:rPr lang="en-US" kern="0" dirty="0" smtClean="0">
                <a:latin typeface="+mn-lt"/>
              </a:rPr>
              <a:t> is image3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…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Draw </a:t>
            </a:r>
            <a:r>
              <a:rPr lang="en-US" kern="0" dirty="0"/>
              <a:t> </a:t>
            </a:r>
            <a:r>
              <a:rPr lang="en-US" kern="0" dirty="0" err="1" smtClean="0"/>
              <a:t>currentImage</a:t>
            </a:r>
            <a:endParaRPr lang="en-US" kern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98897" y="5487030"/>
            <a:ext cx="3818353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 smtClean="0"/>
              <a:t>What effect – draw repeated 60x sec</a:t>
            </a:r>
          </a:p>
          <a:p>
            <a:r>
              <a:rPr lang="en-GB" dirty="0" smtClean="0"/>
              <a:t>Messy sometimes going forward, then </a:t>
            </a:r>
          </a:p>
          <a:p>
            <a:r>
              <a:rPr lang="en-GB" dirty="0" smtClean="0"/>
              <a:t>back</a:t>
            </a:r>
            <a:endParaRPr lang="en-GB" dirty="0"/>
          </a:p>
        </p:txBody>
      </p:sp>
      <p:pic>
        <p:nvPicPr>
          <p:cNvPr id="6" name="flyingBird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87374" y="1119094"/>
            <a:ext cx="2641009" cy="19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50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Cycle through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61976" y="1587500"/>
            <a:ext cx="4067258" cy="4787900"/>
          </a:xfrm>
        </p:spPr>
        <p:txBody>
          <a:bodyPr/>
          <a:lstStyle/>
          <a:p>
            <a:r>
              <a:rPr lang="en-GB" sz="2000" dirty="0" smtClean="0"/>
              <a:t>Too quick – better to show the same image for n frames</a:t>
            </a:r>
          </a:p>
          <a:p>
            <a:endParaRPr lang="en-GB" sz="2000" dirty="0"/>
          </a:p>
          <a:p>
            <a:r>
              <a:rPr lang="en-GB" sz="2000" dirty="0" smtClean="0"/>
              <a:t>E.g. 10 frames for each image – how?</a:t>
            </a:r>
          </a:p>
          <a:p>
            <a:endParaRPr lang="en-GB" sz="2000" dirty="0"/>
          </a:p>
          <a:p>
            <a:r>
              <a:rPr lang="en-GB" sz="2000" dirty="0" smtClean="0"/>
              <a:t>Introduce a counter</a:t>
            </a:r>
          </a:p>
          <a:p>
            <a:r>
              <a:rPr lang="en-GB" sz="2000" dirty="0" smtClean="0"/>
              <a:t>Pseudocode?</a:t>
            </a:r>
          </a:p>
          <a:p>
            <a:r>
              <a:rPr lang="en-GB" sz="2000" dirty="0" smtClean="0"/>
              <a:t>Don’t need </a:t>
            </a:r>
            <a:r>
              <a:rPr lang="en-GB" sz="2000" b="1" i="1" dirty="0" err="1" smtClean="0"/>
              <a:t>currentImage</a:t>
            </a:r>
            <a:endParaRPr lang="en-GB" sz="2000" b="1" i="1" dirty="0" smtClean="0"/>
          </a:p>
          <a:p>
            <a:r>
              <a:rPr lang="en-GB" sz="2000" b="1" dirty="0" smtClean="0"/>
              <a:t>Counter</a:t>
            </a:r>
            <a:r>
              <a:rPr lang="en-GB" sz="2000" dirty="0" smtClean="0"/>
              <a:t> determines where in sequence.</a:t>
            </a:r>
          </a:p>
          <a:p>
            <a:r>
              <a:rPr lang="en-GB" sz="2000" dirty="0" smtClean="0"/>
              <a:t>Where would we declare </a:t>
            </a:r>
            <a:r>
              <a:rPr lang="en-GB" sz="2000" b="1" dirty="0" smtClean="0"/>
              <a:t>Counter</a:t>
            </a:r>
            <a:r>
              <a:rPr lang="en-GB" sz="2000" dirty="0" smtClean="0"/>
              <a:t>?</a:t>
            </a:r>
          </a:p>
          <a:p>
            <a:r>
              <a:rPr lang="en-GB" sz="2000" dirty="0" smtClean="0"/>
              <a:t>What about when image3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3220667"/>
            <a:ext cx="424847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kern="0" dirty="0">
                <a:solidFill>
                  <a:srgbClr val="FF0000"/>
                </a:solidFill>
                <a:latin typeface="+mn-lt"/>
              </a:rPr>
              <a:t>Cycle Current image through </a:t>
            </a:r>
            <a:r>
              <a:rPr lang="en-US" kern="0" dirty="0" smtClean="0">
                <a:solidFill>
                  <a:srgbClr val="FF0000"/>
                </a:solidFill>
                <a:latin typeface="+mn-lt"/>
              </a:rPr>
              <a:t>sequence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If (counter &gt;=0 &amp;&amp; counter &lt;=10)</a:t>
            </a:r>
          </a:p>
          <a:p>
            <a:pPr>
              <a:buFontTx/>
              <a:buNone/>
            </a:pPr>
            <a:r>
              <a:rPr lang="en-US" kern="0" dirty="0">
                <a:latin typeface="+mn-lt"/>
              </a:rPr>
              <a:t> </a:t>
            </a:r>
            <a:r>
              <a:rPr lang="en-US" kern="0" dirty="0" smtClean="0">
                <a:latin typeface="+mn-lt"/>
              </a:rPr>
              <a:t> </a:t>
            </a:r>
            <a:r>
              <a:rPr lang="en-US" kern="0" dirty="0" smtClean="0"/>
              <a:t>draw </a:t>
            </a:r>
            <a:r>
              <a:rPr lang="en-US" kern="0" dirty="0" smtClean="0">
                <a:latin typeface="+mn-lt"/>
              </a:rPr>
              <a:t>image1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Else if </a:t>
            </a:r>
            <a:r>
              <a:rPr lang="en-US" kern="0" dirty="0"/>
              <a:t>(counter </a:t>
            </a:r>
            <a:r>
              <a:rPr lang="en-US" kern="0" dirty="0" smtClean="0"/>
              <a:t>&gt;10 </a:t>
            </a:r>
            <a:r>
              <a:rPr lang="en-US" kern="0" dirty="0"/>
              <a:t>&amp;&amp; counter </a:t>
            </a:r>
            <a:r>
              <a:rPr lang="en-US" kern="0" dirty="0" smtClean="0"/>
              <a:t>&lt;=20</a:t>
            </a:r>
            <a:r>
              <a:rPr lang="en-US" kern="0" dirty="0"/>
              <a:t>)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  </a:t>
            </a:r>
            <a:r>
              <a:rPr lang="en-US" kern="0" dirty="0" smtClean="0"/>
              <a:t>draw</a:t>
            </a:r>
            <a:r>
              <a:rPr lang="en-US" kern="0" dirty="0" smtClean="0">
                <a:latin typeface="+mn-lt"/>
              </a:rPr>
              <a:t> image2</a:t>
            </a:r>
          </a:p>
          <a:p>
            <a:pPr>
              <a:buFontTx/>
              <a:buNone/>
            </a:pPr>
            <a:r>
              <a:rPr lang="en-US" kern="0" dirty="0" smtClean="0">
                <a:latin typeface="+mn-lt"/>
              </a:rPr>
              <a:t>…</a:t>
            </a:r>
          </a:p>
          <a:p>
            <a:pPr>
              <a:buFontTx/>
              <a:buNone/>
            </a:pPr>
            <a:r>
              <a:rPr lang="en-US" kern="0" dirty="0"/>
              <a:t>Else </a:t>
            </a:r>
            <a:r>
              <a:rPr lang="en-US" kern="0" dirty="0" smtClean="0"/>
              <a:t> </a:t>
            </a: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  </a:t>
            </a:r>
            <a:r>
              <a:rPr lang="en-US" kern="0" dirty="0" err="1" smtClean="0"/>
              <a:t>countDir</a:t>
            </a:r>
            <a:r>
              <a:rPr lang="en-US" kern="0" dirty="0" smtClean="0"/>
              <a:t>= -</a:t>
            </a:r>
            <a:r>
              <a:rPr lang="en-US" kern="0" dirty="0" err="1" smtClean="0"/>
              <a:t>countDir</a:t>
            </a:r>
            <a:r>
              <a:rPr lang="en-US" kern="0" dirty="0" smtClean="0"/>
              <a:t>;  </a:t>
            </a:r>
            <a:r>
              <a:rPr lang="en-US" kern="0" dirty="0" smtClean="0">
                <a:solidFill>
                  <a:srgbClr val="00B050"/>
                </a:solidFill>
              </a:rPr>
              <a:t>//reverse sequence </a:t>
            </a:r>
          </a:p>
          <a:p>
            <a:pPr>
              <a:buFontTx/>
              <a:buNone/>
            </a:pPr>
            <a:endParaRPr lang="en-US" kern="0" dirty="0"/>
          </a:p>
          <a:p>
            <a:pPr>
              <a:buFontTx/>
              <a:buNone/>
            </a:pPr>
            <a:r>
              <a:rPr lang="en-US" kern="0" dirty="0"/>
              <a:t>c</a:t>
            </a:r>
            <a:r>
              <a:rPr lang="en-US" kern="0" dirty="0" smtClean="0"/>
              <a:t>ounter = </a:t>
            </a:r>
            <a:r>
              <a:rPr lang="en-US" kern="0" dirty="0" err="1" smtClean="0"/>
              <a:t>counter+countDir</a:t>
            </a:r>
            <a:r>
              <a:rPr lang="en-US" kern="0" dirty="0" smtClean="0"/>
              <a:t>; </a:t>
            </a:r>
            <a:r>
              <a:rPr lang="en-US" kern="0" dirty="0" smtClean="0">
                <a:solidFill>
                  <a:srgbClr val="00B050"/>
                </a:solidFill>
              </a:rPr>
              <a:t>//+1 or -1</a:t>
            </a:r>
            <a:endParaRPr lang="en-US" kern="0" dirty="0">
              <a:solidFill>
                <a:srgbClr val="00B050"/>
              </a:solidFill>
            </a:endParaRPr>
          </a:p>
          <a:p>
            <a:pPr>
              <a:buFontTx/>
              <a:buNone/>
            </a:pPr>
            <a:endParaRPr lang="en-US" kern="0" dirty="0">
              <a:latin typeface="+mn-lt"/>
            </a:endParaRPr>
          </a:p>
        </p:txBody>
      </p:sp>
      <p:pic>
        <p:nvPicPr>
          <p:cNvPr id="5" name="birdFinishe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04048" y="1047750"/>
            <a:ext cx="2448272" cy="194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299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84960ed-7180-48f3-ac3f-361fd45cd88c"/>
</p:tagLst>
</file>

<file path=ppt/theme/theme1.xml><?xml version="1.0" encoding="utf-8"?>
<a:theme xmlns:a="http://schemas.openxmlformats.org/drawingml/2006/main" name="1_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Arial Black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12392</TotalTime>
  <Words>1153</Words>
  <Application>Microsoft Office PowerPoint</Application>
  <PresentationFormat>On-screen Show (4:3)</PresentationFormat>
  <Paragraphs>274</Paragraphs>
  <Slides>15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Gill Sans</vt:lpstr>
      <vt:lpstr>Times New Roman</vt:lpstr>
      <vt:lpstr>ヒラギノ角ゴ ProN W3</vt:lpstr>
      <vt:lpstr>ヒラギノ角ゴ ProN W6</vt:lpstr>
      <vt:lpstr>1_Default - Title Slide</vt:lpstr>
      <vt:lpstr>Default - Title Slide</vt:lpstr>
      <vt:lpstr>Writing a Class (Animating Multiple Objects)</vt:lpstr>
      <vt:lpstr>Learning Objectives</vt:lpstr>
      <vt:lpstr>Revision : Using Our Class</vt:lpstr>
      <vt:lpstr>Problem : flying birds</vt:lpstr>
      <vt:lpstr>Adding Images to Class Bird</vt:lpstr>
      <vt:lpstr>Bird members</vt:lpstr>
      <vt:lpstr>Bird Methods</vt:lpstr>
      <vt:lpstr>Methods – top down design</vt:lpstr>
      <vt:lpstr>Cycle through images</vt:lpstr>
      <vt:lpstr>Move Method</vt:lpstr>
      <vt:lpstr>Bird Constructor</vt:lpstr>
      <vt:lpstr>Using the class</vt:lpstr>
      <vt:lpstr>Refactor</vt:lpstr>
      <vt:lpstr>Collision – proximity detection</vt:lpstr>
      <vt:lpstr>Collision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5 Spreadsheet Databases</dc:title>
  <dc:creator>Dr. James T. Perry</dc:creator>
  <cp:lastModifiedBy>David McLean</cp:lastModifiedBy>
  <cp:revision>225</cp:revision>
  <cp:lastPrinted>1996-11-03T19:01:40Z</cp:lastPrinted>
  <dcterms:created xsi:type="dcterms:W3CDTF">1996-09-15T14:55:10Z</dcterms:created>
  <dcterms:modified xsi:type="dcterms:W3CDTF">2021-10-08T13:47:31Z</dcterms:modified>
</cp:coreProperties>
</file>