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8" r:id="rId1"/>
  </p:sldMasterIdLst>
  <p:sldIdLst>
    <p:sldId id="256" r:id="rId2"/>
    <p:sldId id="257" r:id="rId3"/>
    <p:sldId id="271" r:id="rId4"/>
    <p:sldId id="258" r:id="rId5"/>
    <p:sldId id="259" r:id="rId6"/>
    <p:sldId id="261" r:id="rId7"/>
    <p:sldId id="260" r:id="rId8"/>
    <p:sldId id="262" r:id="rId9"/>
    <p:sldId id="263" r:id="rId10"/>
    <p:sldId id="264" r:id="rId11"/>
    <p:sldId id="265" r:id="rId12"/>
    <p:sldId id="266" r:id="rId13"/>
    <p:sldId id="267" r:id="rId14"/>
    <p:sldId id="269" r:id="rId15"/>
    <p:sldId id="268"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353"/>
    <a:srgbClr val="6AB1D4"/>
    <a:srgbClr val="D62470"/>
    <a:srgbClr val="CEC62C"/>
    <a:srgbClr val="588894"/>
    <a:srgbClr val="42BC82"/>
    <a:srgbClr val="70AC2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2819" autoAdjust="0"/>
  </p:normalViewPr>
  <p:slideViewPr>
    <p:cSldViewPr snapToGrid="0">
      <p:cViewPr varScale="1">
        <p:scale>
          <a:sx n="69" d="100"/>
          <a:sy n="69" d="100"/>
        </p:scale>
        <p:origin x="78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852171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265170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91594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691583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9524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435069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353311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691619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55016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185136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734949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726682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83793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2704862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902244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smtClean="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3549133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‹N°›</a:t>
            </a:fld>
            <a:endParaRPr lang="en-US" dirty="0"/>
          </a:p>
        </p:txBody>
      </p:sp>
    </p:spTree>
    <p:extLst>
      <p:ext uri="{BB962C8B-B14F-4D97-AF65-F5344CB8AC3E}">
        <p14:creationId xmlns:p14="http://schemas.microsoft.com/office/powerpoint/2010/main" val="1428396905"/>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p:cNvSpPr txBox="1"/>
          <p:nvPr/>
        </p:nvSpPr>
        <p:spPr>
          <a:xfrm>
            <a:off x="10228108" y="6231093"/>
            <a:ext cx="1460310" cy="368490"/>
          </a:xfrm>
          <a:prstGeom prst="rect">
            <a:avLst/>
          </a:prstGeom>
          <a:noFill/>
        </p:spPr>
        <p:txBody>
          <a:bodyPr wrap="square" rtlCol="0">
            <a:spAutoFit/>
          </a:bodyPr>
          <a:lstStyle/>
          <a:p>
            <a:endParaRPr lang="fr-FR" dirty="0"/>
          </a:p>
        </p:txBody>
      </p:sp>
      <p:pic>
        <p:nvPicPr>
          <p:cNvPr id="7174" name="Picture 6" descr="What is RDBMS? | Working | Advantages | Need | Career Grow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6983"/>
            <a:ext cx="12192000" cy="6954983"/>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9157855" y="6231093"/>
            <a:ext cx="2923308" cy="523220"/>
          </a:xfrm>
          <a:prstGeom prst="rect">
            <a:avLst/>
          </a:prstGeom>
          <a:noFill/>
          <a:ln>
            <a:solidFill>
              <a:schemeClr val="accent6">
                <a:lumMod val="75000"/>
              </a:schemeClr>
            </a:solidFill>
          </a:ln>
        </p:spPr>
        <p:txBody>
          <a:bodyPr wrap="square" rtlCol="0">
            <a:spAutoFit/>
          </a:bodyPr>
          <a:lstStyle/>
          <a:p>
            <a:pPr algn="r"/>
            <a:r>
              <a:rPr lang="fr-FR" sz="2800" dirty="0" err="1" smtClean="0">
                <a:solidFill>
                  <a:schemeClr val="accent6">
                    <a:lumMod val="75000"/>
                  </a:schemeClr>
                </a:solidFill>
                <a:latin typeface="Andalus" panose="02020603050405020304" pitchFamily="18" charset="-78"/>
                <a:cs typeface="Andalus" panose="02020603050405020304" pitchFamily="18" charset="-78"/>
              </a:rPr>
              <a:t>Habiba</a:t>
            </a:r>
            <a:r>
              <a:rPr lang="fr-FR" sz="2800" dirty="0" smtClean="0">
                <a:solidFill>
                  <a:schemeClr val="accent6">
                    <a:lumMod val="75000"/>
                  </a:schemeClr>
                </a:solidFill>
                <a:latin typeface="Andalus" panose="02020603050405020304" pitchFamily="18" charset="-78"/>
                <a:cs typeface="Andalus" panose="02020603050405020304" pitchFamily="18" charset="-78"/>
              </a:rPr>
              <a:t> El </a:t>
            </a:r>
            <a:r>
              <a:rPr lang="fr-FR" sz="2800" dirty="0" err="1" smtClean="0">
                <a:solidFill>
                  <a:schemeClr val="accent6">
                    <a:lumMod val="75000"/>
                  </a:schemeClr>
                </a:solidFill>
                <a:latin typeface="Andalus" panose="02020603050405020304" pitchFamily="18" charset="-78"/>
                <a:cs typeface="Andalus" panose="02020603050405020304" pitchFamily="18" charset="-78"/>
              </a:rPr>
              <a:t>Aggoun</a:t>
            </a:r>
            <a:endParaRPr lang="fr-FR" sz="2800" dirty="0">
              <a:solidFill>
                <a:schemeClr val="accent6">
                  <a:lumMod val="75000"/>
                </a:schemeClr>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4084574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64322" y="1530158"/>
            <a:ext cx="4619583" cy="4256492"/>
          </a:xfrm>
          <a:noFill/>
          <a:ln>
            <a:solidFill>
              <a:schemeClr val="bg2">
                <a:lumMod val="75000"/>
              </a:schemeClr>
            </a:solidFill>
          </a:ln>
        </p:spPr>
        <p:txBody>
          <a:bodyPr/>
          <a:lstStyle/>
          <a:p>
            <a:pPr algn="just">
              <a:lnSpc>
                <a:spcPct val="150000"/>
              </a:lnSpc>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Both </a:t>
            </a:r>
            <a:r>
              <a:rPr lang="en-US" dirty="0">
                <a:latin typeface="Times New Roman" panose="02020603050405020304" pitchFamily="18" charset="0"/>
                <a:cs typeface="Times New Roman" panose="02020603050405020304" pitchFamily="18" charset="0"/>
              </a:rPr>
              <a:t>MySQL and SQL Server, both are relational database management systems or RDBMS. MySQL is open source and is free to use whereas SQL Server is licensed product of Microsoft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Following are the important differences between MySQL and SQL Server.</a:t>
            </a:r>
          </a:p>
          <a:p>
            <a:pPr marL="0" indent="0">
              <a:buNone/>
            </a:pPr>
            <a:endParaRPr lang="fr-FR" dirty="0"/>
          </a:p>
        </p:txBody>
      </p:sp>
      <p:sp>
        <p:nvSpPr>
          <p:cNvPr id="4" name="Titre 1"/>
          <p:cNvSpPr>
            <a:spLocks noGrp="1"/>
          </p:cNvSpPr>
          <p:nvPr>
            <p:ph type="title"/>
          </p:nvPr>
        </p:nvSpPr>
        <p:spPr>
          <a:xfrm>
            <a:off x="1521842" y="365170"/>
            <a:ext cx="8911687" cy="753929"/>
          </a:xfrm>
        </p:spPr>
        <p:txBody>
          <a:bodyPr>
            <a:normAutofit/>
          </a:bodyPr>
          <a:lstStyle/>
          <a:p>
            <a:pPr algn="ctr"/>
            <a:r>
              <a:rPr lang="fr-FR" dirty="0" smtClean="0">
                <a:solidFill>
                  <a:schemeClr val="accent3">
                    <a:lumMod val="75000"/>
                  </a:schemeClr>
                </a:solidFill>
                <a:latin typeface="Times New Roman" panose="02020603050405020304" pitchFamily="18" charset="0"/>
                <a:cs typeface="Times New Roman" panose="02020603050405020304" pitchFamily="18" charset="0"/>
              </a:rPr>
              <a:t>MySQL  vs  SQL Server</a:t>
            </a:r>
            <a:endParaRPr lang="fr-FR" dirty="0">
              <a:solidFill>
                <a:schemeClr val="accent3">
                  <a:lumMod val="75000"/>
                </a:schemeClr>
              </a:solidFill>
              <a:latin typeface="Times New Roman" panose="02020603050405020304" pitchFamily="18" charset="0"/>
              <a:cs typeface="Times New Roman" panose="02020603050405020304" pitchFamily="18" charset="0"/>
            </a:endParaRPr>
          </a:p>
        </p:txBody>
      </p:sp>
      <p:pic>
        <p:nvPicPr>
          <p:cNvPr id="1026" name="Picture 2" descr="Difference Between SQL Vs MySQL Vs SQL Server (with Examp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643" y="2552131"/>
            <a:ext cx="4534042"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32856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stretch>
            <a:fillRect/>
          </a:stretch>
        </p:blipFill>
        <p:spPr>
          <a:xfrm>
            <a:off x="1863022" y="324392"/>
            <a:ext cx="9041539" cy="6322068"/>
          </a:xfrm>
          <a:prstGeom prst="rect">
            <a:avLst/>
          </a:prstGeom>
        </p:spPr>
      </p:pic>
    </p:spTree>
    <p:extLst>
      <p:ext uri="{BB962C8B-B14F-4D97-AF65-F5344CB8AC3E}">
        <p14:creationId xmlns:p14="http://schemas.microsoft.com/office/powerpoint/2010/main" val="169681333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23933" y="1642280"/>
            <a:ext cx="10280627" cy="2124501"/>
          </a:xfrm>
          <a:ln>
            <a:solidFill>
              <a:schemeClr val="bg2">
                <a:lumMod val="75000"/>
              </a:schemeClr>
            </a:solidFill>
          </a:ln>
        </p:spPr>
        <p:txBody>
          <a:bodyPr>
            <a:normAutofit/>
          </a:bodyPr>
          <a:lstStyle/>
          <a:p>
            <a:pPr marL="0" indent="457200" algn="just">
              <a:lnSpc>
                <a:spcPct val="150000"/>
              </a:lnSpc>
              <a:buNone/>
            </a:pPr>
            <a:r>
              <a:rPr lang="en-US" b="1" dirty="0" err="1">
                <a:solidFill>
                  <a:srgbClr val="0070C0"/>
                </a:solidFill>
                <a:latin typeface="Times New Roman" panose="02020603050405020304" pitchFamily="18" charset="0"/>
                <a:cs typeface="Times New Roman" panose="02020603050405020304" pitchFamily="18" charset="0"/>
              </a:rPr>
              <a:t>PostgreSQL</a:t>
            </a:r>
            <a:r>
              <a:rPr lang="en-US" dirty="0">
                <a:latin typeface="Times New Roman" panose="02020603050405020304" pitchFamily="18" charset="0"/>
                <a:cs typeface="Times New Roman" panose="02020603050405020304" pitchFamily="18" charset="0"/>
              </a:rPr>
              <a:t> is a powerful, </a:t>
            </a:r>
            <a:r>
              <a:rPr lang="en-US" b="1" dirty="0">
                <a:latin typeface="Times New Roman" panose="02020603050405020304" pitchFamily="18" charset="0"/>
                <a:cs typeface="Times New Roman" panose="02020603050405020304" pitchFamily="18" charset="0"/>
              </a:rPr>
              <a:t>open-source, Object-relational database system</a:t>
            </a:r>
            <a:r>
              <a:rPr lang="en-US" dirty="0">
                <a:latin typeface="Times New Roman" panose="02020603050405020304" pitchFamily="18" charset="0"/>
                <a:cs typeface="Times New Roman" panose="02020603050405020304" pitchFamily="18" charset="0"/>
              </a:rPr>
              <a:t>. It provides good performance but needs fewer maintenance efforts as of its high stability.</a:t>
            </a:r>
          </a:p>
          <a:p>
            <a:pPr marL="0" indent="457200" algn="just">
              <a:lnSpc>
                <a:spcPct val="150000"/>
              </a:lnSpc>
              <a:buNone/>
            </a:pPr>
            <a:r>
              <a:rPr lang="en-US" dirty="0">
                <a:latin typeface="Times New Roman" panose="02020603050405020304" pitchFamily="18" charset="0"/>
                <a:cs typeface="Times New Roman" panose="02020603050405020304" pitchFamily="18" charset="0"/>
              </a:rPr>
              <a:t>It was the first Database Management System that implemented the </a:t>
            </a:r>
            <a:r>
              <a:rPr lang="en-US" b="1" dirty="0">
                <a:latin typeface="Times New Roman" panose="02020603050405020304" pitchFamily="18" charset="0"/>
                <a:cs typeface="Times New Roman" panose="02020603050405020304" pitchFamily="18" charset="0"/>
              </a:rPr>
              <a:t>multi-version concurrency control </a:t>
            </a:r>
            <a:r>
              <a:rPr lang="en-US" dirty="0">
                <a:latin typeface="Times New Roman" panose="02020603050405020304" pitchFamily="18" charset="0"/>
                <a:cs typeface="Times New Roman" panose="02020603050405020304" pitchFamily="18" charset="0"/>
              </a:rPr>
              <a:t>(MVCC) feature. It is known for supporting a lot of data types, intuitive storage of </a:t>
            </a:r>
            <a:r>
              <a:rPr lang="en-US" dirty="0" err="1">
                <a:latin typeface="Times New Roman" panose="02020603050405020304" pitchFamily="18" charset="0"/>
                <a:cs typeface="Times New Roman" panose="02020603050405020304" pitchFamily="18" charset="0"/>
              </a:rPr>
              <a:t>schemaless</a:t>
            </a:r>
            <a:r>
              <a:rPr lang="en-US" dirty="0">
                <a:latin typeface="Times New Roman" panose="02020603050405020304" pitchFamily="18" charset="0"/>
                <a:cs typeface="Times New Roman" panose="02020603050405020304" pitchFamily="18" charset="0"/>
              </a:rPr>
              <a:t> data</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Titre 1"/>
          <p:cNvSpPr>
            <a:spLocks noGrp="1"/>
          </p:cNvSpPr>
          <p:nvPr>
            <p:ph type="title"/>
          </p:nvPr>
        </p:nvSpPr>
        <p:spPr>
          <a:xfrm>
            <a:off x="1521842" y="365170"/>
            <a:ext cx="8911687" cy="753929"/>
          </a:xfrm>
        </p:spPr>
        <p:txBody>
          <a:bodyPr>
            <a:normAutofit/>
          </a:bodyPr>
          <a:lstStyle/>
          <a:p>
            <a:pPr algn="ctr"/>
            <a:r>
              <a:rPr lang="fr-FR" dirty="0" err="1">
                <a:solidFill>
                  <a:schemeClr val="accent3">
                    <a:lumMod val="75000"/>
                  </a:schemeClr>
                </a:solidFill>
                <a:latin typeface="Times New Roman" panose="02020603050405020304" pitchFamily="18" charset="0"/>
                <a:cs typeface="Times New Roman" panose="02020603050405020304" pitchFamily="18" charset="0"/>
              </a:rPr>
              <a:t>PostgreSQL</a:t>
            </a:r>
            <a:r>
              <a:rPr lang="fr-FR" dirty="0">
                <a:solidFill>
                  <a:schemeClr val="accent3">
                    <a:lumMod val="75000"/>
                  </a:schemeClr>
                </a:solidFill>
                <a:latin typeface="Times New Roman" panose="02020603050405020304" pitchFamily="18" charset="0"/>
                <a:cs typeface="Times New Roman" panose="02020603050405020304" pitchFamily="18" charset="0"/>
              </a:rPr>
              <a:t> </a:t>
            </a:r>
            <a:r>
              <a:rPr lang="fr-FR" dirty="0" smtClean="0">
                <a:solidFill>
                  <a:schemeClr val="accent3">
                    <a:lumMod val="75000"/>
                  </a:schemeClr>
                </a:solidFill>
                <a:latin typeface="Times New Roman" panose="02020603050405020304" pitchFamily="18" charset="0"/>
                <a:cs typeface="Times New Roman" panose="02020603050405020304" pitchFamily="18" charset="0"/>
              </a:rPr>
              <a:t>vs  SQL Server</a:t>
            </a:r>
            <a:endParaRPr lang="fr-FR"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5" name="ZoneTexte 4"/>
          <p:cNvSpPr txBox="1"/>
          <p:nvPr/>
        </p:nvSpPr>
        <p:spPr>
          <a:xfrm>
            <a:off x="1692323" y="4176214"/>
            <a:ext cx="10281313" cy="2169825"/>
          </a:xfrm>
          <a:prstGeom prst="rect">
            <a:avLst/>
          </a:prstGeom>
          <a:noFill/>
          <a:ln>
            <a:solidFill>
              <a:schemeClr val="bg2">
                <a:lumMod val="75000"/>
              </a:schemeClr>
            </a:solidFill>
          </a:ln>
        </p:spPr>
        <p:txBody>
          <a:bodyPr wrap="square" rtlCol="0">
            <a:spAutoFit/>
          </a:bodyPr>
          <a:lstStyle/>
          <a:p>
            <a:pPr indent="457200" algn="just">
              <a:lnSpc>
                <a:spcPct val="150000"/>
              </a:lnSpc>
            </a:pPr>
            <a:r>
              <a:rPr lang="en-US" b="1" dirty="0">
                <a:solidFill>
                  <a:srgbClr val="0070C0"/>
                </a:solidFill>
                <a:latin typeface="Times New Roman" panose="02020603050405020304" pitchFamily="18" charset="0"/>
                <a:cs typeface="Times New Roman" panose="02020603050405020304" pitchFamily="18" charset="0"/>
              </a:rPr>
              <a:t>SQL Server</a:t>
            </a:r>
            <a:r>
              <a:rPr lang="en-US" dirty="0">
                <a:latin typeface="Times New Roman" panose="02020603050405020304" pitchFamily="18" charset="0"/>
                <a:cs typeface="Times New Roman" panose="02020603050405020304" pitchFamily="18" charset="0"/>
              </a:rPr>
              <a:t> is a </a:t>
            </a:r>
            <a:r>
              <a:rPr lang="en-US" b="1" dirty="0">
                <a:latin typeface="Times New Roman" panose="02020603050405020304" pitchFamily="18" charset="0"/>
                <a:cs typeface="Times New Roman" panose="02020603050405020304" pitchFamily="18" charset="0"/>
              </a:rPr>
              <a:t>Relational Database Management System</a:t>
            </a:r>
            <a:r>
              <a:rPr lang="en-US" dirty="0">
                <a:latin typeface="Times New Roman" panose="02020603050405020304" pitchFamily="18" charset="0"/>
                <a:cs typeface="Times New Roman" panose="02020603050405020304" pitchFamily="18" charset="0"/>
              </a:rPr>
              <a:t>. It is </a:t>
            </a:r>
            <a:r>
              <a:rPr lang="en-US" b="1" dirty="0">
                <a:latin typeface="Times New Roman" panose="02020603050405020304" pitchFamily="18" charset="0"/>
                <a:cs typeface="Times New Roman" panose="02020603050405020304" pitchFamily="18" charset="0"/>
              </a:rPr>
              <a:t>platform-dependent</a:t>
            </a:r>
            <a:r>
              <a:rPr lang="en-US" dirty="0">
                <a:latin typeface="Times New Roman" panose="02020603050405020304" pitchFamily="18" charset="0"/>
                <a:cs typeface="Times New Roman" panose="02020603050405020304" pitchFamily="18" charset="0"/>
              </a:rPr>
              <a:t> and it supports both Command Line Interface (CLI) and Graphical User Interface (GUI).</a:t>
            </a:r>
          </a:p>
          <a:p>
            <a:pPr indent="457200" algn="just">
              <a:lnSpc>
                <a:spcPct val="150000"/>
              </a:lnSpc>
            </a:pPr>
            <a:r>
              <a:rPr lang="en-US" dirty="0">
                <a:latin typeface="Times New Roman" panose="02020603050405020304" pitchFamily="18" charset="0"/>
                <a:cs typeface="Times New Roman" panose="02020603050405020304" pitchFamily="18" charset="0"/>
              </a:rPr>
              <a:t>It is a commercial solution and is preferred by most of the companies who are dealing with large traffic workloads on daily basis. It supports a wide variety of tools like reporting services, integration systems, transaction processing, business intelligence, and analytics in the IT environment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38868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wheel(1)">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heel(1)">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heel(1)">
                                      <p:cBhvr>
                                        <p:cTn id="22" dur="2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heel(1)">
                                      <p:cBhvr>
                                        <p:cTn id="2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ostgreSQL vs MySQL: A comparison of database technologies"/>
          <p:cNvPicPr>
            <a:picLocks noChangeAspect="1" noChangeArrowheads="1"/>
          </p:cNvPicPr>
          <p:nvPr/>
        </p:nvPicPr>
        <p:blipFill rotWithShape="1">
          <a:blip r:embed="rId2">
            <a:extLst>
              <a:ext uri="{28A0092B-C50C-407E-A947-70E740481C1C}">
                <a14:useLocalDpi xmlns:a14="http://schemas.microsoft.com/office/drawing/2010/main" val="0"/>
              </a:ext>
            </a:extLst>
          </a:blip>
          <a:srcRect t="5027" b="4666"/>
          <a:stretch/>
        </p:blipFill>
        <p:spPr bwMode="auto">
          <a:xfrm>
            <a:off x="1667196" y="122830"/>
            <a:ext cx="10151765" cy="6735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023137"/>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How To Find Your Way Through the Different Types of SQL | by Marie Lefevre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4275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icrosoft SQL Server vs MySQL vs PostgreSQL | What are the differences?"/>
          <p:cNvPicPr>
            <a:picLocks noChangeAspect="1" noChangeArrowheads="1"/>
          </p:cNvPicPr>
          <p:nvPr/>
        </p:nvPicPr>
        <p:blipFill rotWithShape="1">
          <a:blip r:embed="rId2">
            <a:extLst>
              <a:ext uri="{28A0092B-C50C-407E-A947-70E740481C1C}">
                <a14:useLocalDpi xmlns:a14="http://schemas.microsoft.com/office/drawing/2010/main" val="0"/>
              </a:ext>
            </a:extLst>
          </a:blip>
          <a:srcRect b="13027"/>
          <a:stretch/>
        </p:blipFill>
        <p:spPr bwMode="auto">
          <a:xfrm>
            <a:off x="0" y="1"/>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71775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6146" name="Picture 2" descr="How to Migrate SQL Server in an ASP.NET MVC Application to MySQL and  PostgreSQL | Syncfusion Blog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63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6452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78525" y="584353"/>
            <a:ext cx="8911687" cy="1280890"/>
          </a:xfrm>
        </p:spPr>
        <p:txBody>
          <a:bodyPr>
            <a:normAutofit fontScale="90000"/>
          </a:bodyPr>
          <a:lstStyle/>
          <a:p>
            <a:pPr algn="ctr"/>
            <a:r>
              <a:rPr lang="en-US" sz="8000" b="1" dirty="0">
                <a:solidFill>
                  <a:srgbClr val="42BC82"/>
                </a:solidFill>
                <a:latin typeface="Aldhabi" panose="01000000000000000000" pitchFamily="2" charset="-78"/>
                <a:cs typeface="Aldhabi" panose="01000000000000000000" pitchFamily="2" charset="-78"/>
              </a:rPr>
              <a:t>What </a:t>
            </a:r>
            <a:r>
              <a:rPr lang="en-US" sz="8000" b="1" dirty="0" smtClean="0">
                <a:solidFill>
                  <a:srgbClr val="42BC82"/>
                </a:solidFill>
                <a:latin typeface="Aldhabi" panose="01000000000000000000" pitchFamily="2" charset="-78"/>
                <a:cs typeface="Aldhabi" panose="01000000000000000000" pitchFamily="2" charset="-78"/>
              </a:rPr>
              <a:t>is RDBMS ?</a:t>
            </a:r>
            <a:r>
              <a:rPr lang="en-US" b="1" dirty="0"/>
              <a:t/>
            </a:r>
            <a:br>
              <a:rPr lang="en-US" b="1" dirty="0"/>
            </a:br>
            <a:endParaRPr lang="fr-FR" dirty="0"/>
          </a:p>
        </p:txBody>
      </p:sp>
      <p:sp>
        <p:nvSpPr>
          <p:cNvPr id="3" name="Espace réservé du contenu 2"/>
          <p:cNvSpPr>
            <a:spLocks noGrp="1"/>
          </p:cNvSpPr>
          <p:nvPr>
            <p:ph idx="1"/>
          </p:nvPr>
        </p:nvSpPr>
        <p:spPr>
          <a:xfrm>
            <a:off x="954157" y="2133600"/>
            <a:ext cx="10550455" cy="1910366"/>
          </a:xfrm>
        </p:spPr>
        <p:txBody>
          <a:bodyPr/>
          <a:lstStyle/>
          <a:p>
            <a:pPr marL="0" indent="0" algn="just">
              <a:lnSpc>
                <a:spcPct val="150000"/>
              </a:lnSpc>
              <a:buNone/>
            </a:pPr>
            <a:r>
              <a:rPr lang="en-US" sz="2400" dirty="0" smtClean="0">
                <a:solidFill>
                  <a:schemeClr val="tx1"/>
                </a:solidFill>
                <a:latin typeface="Times New Roman" panose="02020603050405020304" pitchFamily="18" charset="0"/>
                <a:cs typeface="Times New Roman" panose="02020603050405020304" pitchFamily="18" charset="0"/>
              </a:rPr>
              <a:t>A </a:t>
            </a:r>
            <a:r>
              <a:rPr lang="en-US" sz="2400" dirty="0">
                <a:solidFill>
                  <a:schemeClr val="tx1"/>
                </a:solidFill>
                <a:latin typeface="Times New Roman" panose="02020603050405020304" pitchFamily="18" charset="0"/>
                <a:cs typeface="Times New Roman" panose="02020603050405020304" pitchFamily="18" charset="0"/>
              </a:rPr>
              <a:t>relational database management system (RDBMS) is a program that allows you to create, update, and administer a relational database. </a:t>
            </a:r>
            <a:endParaRPr lang="fr-FR" dirty="0">
              <a:solidFill>
                <a:schemeClr val="tx1"/>
              </a:solidFill>
            </a:endParaRPr>
          </a:p>
        </p:txBody>
      </p:sp>
      <p:pic>
        <p:nvPicPr>
          <p:cNvPr id="8194" name="Picture 2" descr="What is the Database and Relational Database Management System (RDBMS) - IT  Tutori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32271" y="315996"/>
            <a:ext cx="2629884" cy="131494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8196" name="Picture 4" descr="What Is a Relational Database Management System (RDBMS)? | Vertabelo  Database Modeler"/>
          <p:cNvPicPr>
            <a:picLocks noChangeAspect="1" noChangeArrowheads="1"/>
          </p:cNvPicPr>
          <p:nvPr/>
        </p:nvPicPr>
        <p:blipFill rotWithShape="1">
          <a:blip r:embed="rId3">
            <a:extLst>
              <a:ext uri="{28A0092B-C50C-407E-A947-70E740481C1C}">
                <a14:useLocalDpi xmlns:a14="http://schemas.microsoft.com/office/drawing/2010/main" val="0"/>
              </a:ext>
            </a:extLst>
          </a:blip>
          <a:srcRect t="13423" b="11771"/>
          <a:stretch/>
        </p:blipFill>
        <p:spPr bwMode="auto">
          <a:xfrm>
            <a:off x="347930" y="3352800"/>
            <a:ext cx="11572875" cy="34082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77833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94"/>
                                        </p:tgtEl>
                                        <p:attrNameLst>
                                          <p:attrName>style.visibility</p:attrName>
                                        </p:attrNameLst>
                                      </p:cBhvr>
                                      <p:to>
                                        <p:strVal val="visible"/>
                                      </p:to>
                                    </p:set>
                                    <p:animEffect transition="in" filter="fade">
                                      <p:cBhvr>
                                        <p:cTn id="12" dur="500"/>
                                        <p:tgtEl>
                                          <p:spTgt spid="819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196"/>
                                        </p:tgtEl>
                                        <p:attrNameLst>
                                          <p:attrName>style.visibility</p:attrName>
                                        </p:attrNameLst>
                                      </p:cBhvr>
                                      <p:to>
                                        <p:strVal val="visible"/>
                                      </p:to>
                                    </p:set>
                                    <p:animEffect transition="in" filter="barn(inVertical)">
                                      <p:cBhvr>
                                        <p:cTn id="22"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PostgreSQL,SQL Server, et MySQL pour les (grands) début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812" y="2743198"/>
            <a:ext cx="9606584" cy="299258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1981200" y="415636"/>
            <a:ext cx="8021782" cy="230832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400" dirty="0" err="1" smtClean="0">
                <a:latin typeface="Times New Roman" panose="02020603050405020304" pitchFamily="18" charset="0"/>
                <a:cs typeface="Times New Roman" panose="02020603050405020304" pitchFamily="18" charset="0"/>
              </a:rPr>
              <a:t>Relational</a:t>
            </a:r>
            <a:r>
              <a:rPr lang="fr-FR" sz="2400" dirty="0" smtClean="0">
                <a:latin typeface="Times New Roman" panose="02020603050405020304" pitchFamily="18" charset="0"/>
                <a:cs typeface="Times New Roman" panose="02020603050405020304" pitchFamily="18" charset="0"/>
              </a:rPr>
              <a:t> </a:t>
            </a:r>
            <a:r>
              <a:rPr lang="fr-FR" sz="2400" dirty="0" err="1">
                <a:latin typeface="Times New Roman" panose="02020603050405020304" pitchFamily="18" charset="0"/>
                <a:cs typeface="Times New Roman" panose="02020603050405020304" pitchFamily="18" charset="0"/>
              </a:rPr>
              <a:t>Database</a:t>
            </a:r>
            <a:r>
              <a:rPr lang="fr-FR" sz="2400" dirty="0">
                <a:latin typeface="Times New Roman" panose="02020603050405020304" pitchFamily="18" charset="0"/>
                <a:cs typeface="Times New Roman" panose="02020603050405020304" pitchFamily="18" charset="0"/>
              </a:rPr>
              <a:t> Management </a:t>
            </a:r>
            <a:r>
              <a:rPr lang="fr-FR" sz="2400" dirty="0" err="1" smtClean="0">
                <a:latin typeface="Times New Roman" panose="02020603050405020304" pitchFamily="18" charset="0"/>
                <a:cs typeface="Times New Roman" panose="02020603050405020304" pitchFamily="18" charset="0"/>
              </a:rPr>
              <a:t>Systems</a:t>
            </a:r>
            <a:r>
              <a:rPr lang="fr-FR" sz="2400" dirty="0" smtClean="0">
                <a:latin typeface="Times New Roman" panose="02020603050405020304" pitchFamily="18" charset="0"/>
                <a:cs typeface="Times New Roman" panose="02020603050405020304" pitchFamily="18" charset="0"/>
              </a:rPr>
              <a:t>: </a:t>
            </a:r>
          </a:p>
          <a:p>
            <a:pPr marL="2628900" lvl="5" indent="-342900">
              <a:lnSpc>
                <a:spcPct val="150000"/>
              </a:lnSpc>
              <a:buFont typeface="Wingdings" panose="05000000000000000000" pitchFamily="2" charset="2"/>
              <a:buChar char="ü"/>
            </a:pPr>
            <a:r>
              <a:rPr lang="fr-FR" sz="2400" dirty="0" smtClean="0">
                <a:solidFill>
                  <a:srgbClr val="0070C0"/>
                </a:solidFill>
                <a:latin typeface="Times New Roman" panose="02020603050405020304" pitchFamily="18" charset="0"/>
                <a:cs typeface="Times New Roman" panose="02020603050405020304" pitchFamily="18" charset="0"/>
              </a:rPr>
              <a:t>MySQL</a:t>
            </a:r>
          </a:p>
          <a:p>
            <a:pPr marL="3086100" lvl="6" indent="-342900">
              <a:lnSpc>
                <a:spcPct val="150000"/>
              </a:lnSpc>
              <a:buFont typeface="Wingdings" panose="05000000000000000000" pitchFamily="2" charset="2"/>
              <a:buChar char="ü"/>
            </a:pPr>
            <a:r>
              <a:rPr lang="fr-FR" sz="2400" dirty="0" err="1" smtClean="0">
                <a:solidFill>
                  <a:srgbClr val="0070C0"/>
                </a:solidFill>
                <a:latin typeface="Times New Roman" panose="02020603050405020304" pitchFamily="18" charset="0"/>
                <a:cs typeface="Times New Roman" panose="02020603050405020304" pitchFamily="18" charset="0"/>
              </a:rPr>
              <a:t>PostgreSQL</a:t>
            </a:r>
            <a:endParaRPr lang="fr-FR" sz="2400" dirty="0" smtClean="0">
              <a:solidFill>
                <a:srgbClr val="0070C0"/>
              </a:solidFill>
              <a:latin typeface="Times New Roman" panose="02020603050405020304" pitchFamily="18" charset="0"/>
              <a:cs typeface="Times New Roman" panose="02020603050405020304" pitchFamily="18" charset="0"/>
            </a:endParaRPr>
          </a:p>
          <a:p>
            <a:pPr marL="3543300" lvl="7" indent="-342900">
              <a:lnSpc>
                <a:spcPct val="150000"/>
              </a:lnSpc>
              <a:buFont typeface="Wingdings" panose="05000000000000000000" pitchFamily="2" charset="2"/>
              <a:buChar char="ü"/>
            </a:pPr>
            <a:r>
              <a:rPr lang="fr-FR" sz="2400" dirty="0" smtClean="0">
                <a:solidFill>
                  <a:srgbClr val="0070C0"/>
                </a:solidFill>
                <a:latin typeface="Times New Roman" panose="02020603050405020304" pitchFamily="18" charset="0"/>
                <a:cs typeface="Times New Roman" panose="02020603050405020304" pitchFamily="18" charset="0"/>
              </a:rPr>
              <a:t>SQL Server</a:t>
            </a:r>
            <a:endParaRPr lang="fr-FR" sz="24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837747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1000"/>
                                        <p:tgtEl>
                                          <p:spTgt spid="4"/>
                                        </p:tgtEl>
                                      </p:cBhvr>
                                    </p:animEffect>
                                    <p:anim calcmode="lin" valueType="num">
                                      <p:cBhvr>
                                        <p:cTn id="26" dur="1000" fill="hold"/>
                                        <p:tgtEl>
                                          <p:spTgt spid="4"/>
                                        </p:tgtEl>
                                        <p:attrNameLst>
                                          <p:attrName>ppt_x</p:attrName>
                                        </p:attrNameLst>
                                      </p:cBhvr>
                                      <p:tavLst>
                                        <p:tav tm="0">
                                          <p:val>
                                            <p:strVal val="#ppt_x"/>
                                          </p:val>
                                        </p:tav>
                                        <p:tav tm="100000">
                                          <p:val>
                                            <p:strVal val="#ppt_x"/>
                                          </p:val>
                                        </p:tav>
                                      </p:tavLst>
                                    </p:anim>
                                    <p:anim calcmode="lin" valueType="num">
                                      <p:cBhvr>
                                        <p:cTn id="2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1842" y="365170"/>
            <a:ext cx="8911687" cy="753929"/>
          </a:xfrm>
        </p:spPr>
        <p:txBody>
          <a:bodyPr>
            <a:normAutofit/>
          </a:bodyPr>
          <a:lstStyle/>
          <a:p>
            <a:pPr algn="ctr"/>
            <a:r>
              <a:rPr lang="fr-FR" dirty="0" err="1">
                <a:solidFill>
                  <a:srgbClr val="D62470"/>
                </a:solidFill>
                <a:latin typeface="Times New Roman" panose="02020603050405020304" pitchFamily="18" charset="0"/>
                <a:cs typeface="Times New Roman" panose="02020603050405020304" pitchFamily="18" charset="0"/>
              </a:rPr>
              <a:t>What</a:t>
            </a:r>
            <a:r>
              <a:rPr lang="fr-FR" dirty="0">
                <a:solidFill>
                  <a:srgbClr val="D62470"/>
                </a:solidFill>
                <a:latin typeface="Times New Roman" panose="02020603050405020304" pitchFamily="18" charset="0"/>
                <a:cs typeface="Times New Roman" panose="02020603050405020304" pitchFamily="18" charset="0"/>
              </a:rPr>
              <a:t> </a:t>
            </a:r>
            <a:r>
              <a:rPr lang="fr-FR" dirty="0" err="1">
                <a:solidFill>
                  <a:srgbClr val="D62470"/>
                </a:solidFill>
                <a:latin typeface="Times New Roman" panose="02020603050405020304" pitchFamily="18" charset="0"/>
                <a:cs typeface="Times New Roman" panose="02020603050405020304" pitchFamily="18" charset="0"/>
              </a:rPr>
              <a:t>is</a:t>
            </a:r>
            <a:r>
              <a:rPr lang="fr-FR" dirty="0">
                <a:solidFill>
                  <a:srgbClr val="D62470"/>
                </a:solidFill>
                <a:latin typeface="Times New Roman" panose="02020603050405020304" pitchFamily="18" charset="0"/>
                <a:cs typeface="Times New Roman" panose="02020603050405020304" pitchFamily="18" charset="0"/>
              </a:rPr>
              <a:t> MySQL ?</a:t>
            </a:r>
          </a:p>
        </p:txBody>
      </p:sp>
      <p:sp>
        <p:nvSpPr>
          <p:cNvPr id="4" name="Espace réservé du contenu 3"/>
          <p:cNvSpPr>
            <a:spLocks noGrp="1"/>
          </p:cNvSpPr>
          <p:nvPr>
            <p:ph idx="1"/>
          </p:nvPr>
        </p:nvSpPr>
        <p:spPr>
          <a:xfrm>
            <a:off x="450761" y="1378039"/>
            <a:ext cx="11053851" cy="2073499"/>
          </a:xfrm>
          <a:ln>
            <a:solidFill>
              <a:schemeClr val="tx2">
                <a:lumMod val="40000"/>
                <a:lumOff val="60000"/>
              </a:schemeClr>
            </a:solidFill>
          </a:ln>
        </p:spPr>
        <p:txBody>
          <a:bodyPr>
            <a:normAutofit/>
          </a:bodyPr>
          <a:lstStyle/>
          <a:p>
            <a:pPr marL="0" indent="457200">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MySQL is the most popular open source SQL database. It is typically used for web application development, and often accessed using PHP.</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The main advantages of MySQL are that it is easy to use, inexpensive, reliable (has been around since 1995), and has a large community of developers who can help answer questions</a:t>
            </a:r>
            <a:r>
              <a:rPr lang="en-US" sz="2000" dirty="0" smtClean="0">
                <a:solidFill>
                  <a:schemeClr val="tx1"/>
                </a:solidFill>
                <a:latin typeface="Times New Roman" panose="02020603050405020304" pitchFamily="18" charset="0"/>
                <a:cs typeface="Times New Roman" panose="02020603050405020304" pitchFamily="18" charset="0"/>
              </a:rPr>
              <a:t>.</a:t>
            </a:r>
          </a:p>
        </p:txBody>
      </p:sp>
      <p:pic>
        <p:nvPicPr>
          <p:cNvPr id="6" name="Picture 2" descr="MySQL Database | How to Design Database With MySQL | MySQL Server"/>
          <p:cNvPicPr>
            <a:picLocks noChangeAspect="1" noChangeArrowheads="1"/>
          </p:cNvPicPr>
          <p:nvPr/>
        </p:nvPicPr>
        <p:blipFill rotWithShape="1">
          <a:blip r:embed="rId2">
            <a:extLst>
              <a:ext uri="{28A0092B-C50C-407E-A947-70E740481C1C}">
                <a14:useLocalDpi xmlns:a14="http://schemas.microsoft.com/office/drawing/2010/main" val="0"/>
              </a:ext>
            </a:extLst>
          </a:blip>
          <a:srcRect b="7572"/>
          <a:stretch/>
        </p:blipFill>
        <p:spPr bwMode="auto">
          <a:xfrm>
            <a:off x="225287" y="3580180"/>
            <a:ext cx="6572250" cy="3160535"/>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6944139" y="3533144"/>
            <a:ext cx="5075583" cy="3277820"/>
          </a:xfrm>
          <a:prstGeom prst="rect">
            <a:avLst/>
          </a:prstGeom>
          <a:noFill/>
          <a:ln>
            <a:solidFill>
              <a:schemeClr val="tx2">
                <a:lumMod val="40000"/>
                <a:lumOff val="60000"/>
              </a:schemeClr>
            </a:solidFill>
          </a:ln>
        </p:spPr>
        <p:txBody>
          <a:bodyPr wrap="square" rtlCol="0">
            <a:spAutoFit/>
          </a:bodyPr>
          <a:lstStyle/>
          <a:p>
            <a:pPr>
              <a:lnSpc>
                <a:spcPct val="150000"/>
              </a:lnSpc>
            </a:pPr>
            <a:endParaRPr lang="en-US" dirty="0" smtClean="0">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anose="02020603050405020304" pitchFamily="18" charset="0"/>
                <a:cs typeface="Times New Roman" panose="02020603050405020304" pitchFamily="18" charset="0"/>
              </a:rPr>
              <a:t>Some </a:t>
            </a:r>
            <a:r>
              <a:rPr lang="en-US" dirty="0">
                <a:latin typeface="Times New Roman" panose="02020603050405020304" pitchFamily="18" charset="0"/>
                <a:cs typeface="Times New Roman" panose="02020603050405020304" pitchFamily="18" charset="0"/>
              </a:rPr>
              <a:t>of the disadvantages are that it has been known to suffer from poor performance when scaling, open source development has lagged since Oracle has taken control of MySQL, and it does not include some advanced features that developers may be used to</a:t>
            </a:r>
            <a:r>
              <a:rPr lang="en-US" dirty="0" smtClean="0">
                <a:latin typeface="Times New Roman" panose="02020603050405020304" pitchFamily="18" charset="0"/>
                <a:cs typeface="Times New Roman" panose="02020603050405020304" pitchFamily="18" charset="0"/>
              </a:rPr>
              <a:t>.</a:t>
            </a:r>
            <a:endParaRPr lang="fr-FR" dirty="0">
              <a:latin typeface="Times New Roman" panose="02020603050405020304" pitchFamily="18" charset="0"/>
              <a:cs typeface="Times New Roman" panose="02020603050405020304" pitchFamily="18" charset="0"/>
            </a:endParaRPr>
          </a:p>
          <a:p>
            <a:endParaRPr lang="fr-FR" dirty="0"/>
          </a:p>
        </p:txBody>
      </p:sp>
    </p:spTree>
    <p:extLst>
      <p:ext uri="{BB962C8B-B14F-4D97-AF65-F5344CB8AC3E}">
        <p14:creationId xmlns:p14="http://schemas.microsoft.com/office/powerpoint/2010/main" val="367777697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 calcmode="lin" valueType="num">
                                      <p:cBhvr>
                                        <p:cTn id="12" dur="500" fill="hold"/>
                                        <p:tgtEl>
                                          <p:spTgt spid="4">
                                            <p:bg/>
                                          </p:spTgt>
                                        </p:tgtEl>
                                        <p:attrNameLst>
                                          <p:attrName>ppt_w</p:attrName>
                                        </p:attrNameLst>
                                      </p:cBhvr>
                                      <p:tavLst>
                                        <p:tav tm="0">
                                          <p:val>
                                            <p:fltVal val="0"/>
                                          </p:val>
                                        </p:tav>
                                        <p:tav tm="100000">
                                          <p:val>
                                            <p:strVal val="#ppt_w"/>
                                          </p:val>
                                        </p:tav>
                                      </p:tavLst>
                                    </p:anim>
                                    <p:anim calcmode="lin" valueType="num">
                                      <p:cBhvr>
                                        <p:cTn id="13" dur="500" fill="hold"/>
                                        <p:tgtEl>
                                          <p:spTgt spid="4">
                                            <p:bg/>
                                          </p:spTgt>
                                        </p:tgtEl>
                                        <p:attrNameLst>
                                          <p:attrName>ppt_h</p:attrName>
                                        </p:attrNameLst>
                                      </p:cBhvr>
                                      <p:tavLst>
                                        <p:tav tm="0">
                                          <p:val>
                                            <p:fltVal val="0"/>
                                          </p:val>
                                        </p:tav>
                                        <p:tav tm="100000">
                                          <p:val>
                                            <p:strVal val="#ppt_h"/>
                                          </p:val>
                                        </p:tav>
                                      </p:tavLst>
                                    </p:anim>
                                    <p:animEffect transition="in" filter="fade">
                                      <p:cBhvr>
                                        <p:cTn id="14" dur="500"/>
                                        <p:tgtEl>
                                          <p:spTgt spid="4">
                                            <p:bg/>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 calcmode="lin" valueType="num">
                                      <p:cBhvr>
                                        <p:cTn id="19"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4">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1842" y="365170"/>
            <a:ext cx="8911687" cy="753929"/>
          </a:xfrm>
        </p:spPr>
        <p:txBody>
          <a:bodyPr>
            <a:normAutofit/>
          </a:bodyPr>
          <a:lstStyle/>
          <a:p>
            <a:pPr algn="ctr"/>
            <a:r>
              <a:rPr lang="fr-FR" dirty="0" err="1">
                <a:solidFill>
                  <a:srgbClr val="D62470"/>
                </a:solidFill>
                <a:latin typeface="Times New Roman" panose="02020603050405020304" pitchFamily="18" charset="0"/>
                <a:cs typeface="Times New Roman" panose="02020603050405020304" pitchFamily="18" charset="0"/>
              </a:rPr>
              <a:t>What</a:t>
            </a:r>
            <a:r>
              <a:rPr lang="fr-FR" dirty="0">
                <a:solidFill>
                  <a:srgbClr val="D62470"/>
                </a:solidFill>
                <a:latin typeface="Times New Roman" panose="02020603050405020304" pitchFamily="18" charset="0"/>
                <a:cs typeface="Times New Roman" panose="02020603050405020304" pitchFamily="18" charset="0"/>
              </a:rPr>
              <a:t> </a:t>
            </a:r>
            <a:r>
              <a:rPr lang="fr-FR" dirty="0" err="1">
                <a:solidFill>
                  <a:srgbClr val="D62470"/>
                </a:solidFill>
                <a:latin typeface="Times New Roman" panose="02020603050405020304" pitchFamily="18" charset="0"/>
                <a:cs typeface="Times New Roman" panose="02020603050405020304" pitchFamily="18" charset="0"/>
              </a:rPr>
              <a:t>is</a:t>
            </a:r>
            <a:r>
              <a:rPr lang="fr-FR" dirty="0">
                <a:solidFill>
                  <a:srgbClr val="D62470"/>
                </a:solidFill>
                <a:latin typeface="Times New Roman" panose="02020603050405020304" pitchFamily="18" charset="0"/>
                <a:cs typeface="Times New Roman" panose="02020603050405020304" pitchFamily="18" charset="0"/>
              </a:rPr>
              <a:t> </a:t>
            </a:r>
            <a:r>
              <a:rPr lang="fr-FR" dirty="0" err="1">
                <a:solidFill>
                  <a:srgbClr val="D62470"/>
                </a:solidFill>
                <a:latin typeface="Times New Roman" panose="02020603050405020304" pitchFamily="18" charset="0"/>
                <a:cs typeface="Times New Roman" panose="02020603050405020304" pitchFamily="18" charset="0"/>
              </a:rPr>
              <a:t>PostgreSQL</a:t>
            </a:r>
            <a:r>
              <a:rPr lang="fr-FR" dirty="0" smtClean="0">
                <a:solidFill>
                  <a:srgbClr val="D62470"/>
                </a:solidFill>
                <a:latin typeface="Times New Roman" panose="02020603050405020304" pitchFamily="18" charset="0"/>
                <a:cs typeface="Times New Roman" panose="02020603050405020304" pitchFamily="18" charset="0"/>
              </a:rPr>
              <a:t> </a:t>
            </a:r>
            <a:r>
              <a:rPr lang="fr-FR" dirty="0">
                <a:solidFill>
                  <a:srgbClr val="D62470"/>
                </a:solidFill>
                <a:latin typeface="Times New Roman" panose="02020603050405020304" pitchFamily="18" charset="0"/>
                <a:cs typeface="Times New Roman" panose="02020603050405020304" pitchFamily="18" charset="0"/>
              </a:rPr>
              <a:t>?</a:t>
            </a:r>
          </a:p>
        </p:txBody>
      </p:sp>
      <p:sp>
        <p:nvSpPr>
          <p:cNvPr id="4" name="Espace réservé du contenu 3"/>
          <p:cNvSpPr>
            <a:spLocks noGrp="1"/>
          </p:cNvSpPr>
          <p:nvPr>
            <p:ph idx="1"/>
          </p:nvPr>
        </p:nvSpPr>
        <p:spPr>
          <a:xfrm>
            <a:off x="1753661" y="1582740"/>
            <a:ext cx="10313843" cy="5140032"/>
          </a:xfrm>
          <a:ln>
            <a:solidFill>
              <a:schemeClr val="tx2">
                <a:lumMod val="40000"/>
                <a:lumOff val="60000"/>
              </a:schemeClr>
            </a:solidFill>
          </a:ln>
        </p:spPr>
        <p:txBody>
          <a:bodyPr>
            <a:normAutofit/>
          </a:bodyPr>
          <a:lstStyle/>
          <a:p>
            <a:pPr>
              <a:lnSpc>
                <a:spcPct val="150000"/>
              </a:lnSpc>
              <a:buFont typeface="Wingdings" panose="05000000000000000000" pitchFamily="2" charset="2"/>
              <a:buChar char="ü"/>
            </a:pPr>
            <a:endParaRPr lang="en-US" sz="1200" dirty="0" smtClean="0">
              <a:solidFill>
                <a:schemeClr val="tx1"/>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US" sz="2000" dirty="0" err="1" smtClean="0">
                <a:solidFill>
                  <a:schemeClr val="tx1"/>
                </a:solidFill>
                <a:latin typeface="Times New Roman" panose="02020603050405020304" pitchFamily="18" charset="0"/>
                <a:cs typeface="Times New Roman" panose="02020603050405020304" pitchFamily="18" charset="0"/>
              </a:rPr>
              <a:t>PostgreSQL</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a:solidFill>
                  <a:schemeClr val="tx1"/>
                </a:solidFill>
                <a:latin typeface="Times New Roman" panose="02020603050405020304" pitchFamily="18" charset="0"/>
                <a:cs typeface="Times New Roman" panose="02020603050405020304" pitchFamily="18" charset="0"/>
              </a:rPr>
              <a:t>is an open source SQL database that is not controlled by any corporation. It is typically used for web application development.</a:t>
            </a:r>
          </a:p>
          <a:p>
            <a:pPr>
              <a:lnSpc>
                <a:spcPct val="150000"/>
              </a:lnSpc>
              <a:buFont typeface="Wingdings" panose="05000000000000000000" pitchFamily="2" charset="2"/>
              <a:buChar char="ü"/>
            </a:pPr>
            <a:r>
              <a:rPr lang="en-US" sz="2000" dirty="0" err="1">
                <a:solidFill>
                  <a:schemeClr val="tx1"/>
                </a:solidFill>
                <a:latin typeface="Times New Roman" panose="02020603050405020304" pitchFamily="18" charset="0"/>
                <a:cs typeface="Times New Roman" panose="02020603050405020304" pitchFamily="18" charset="0"/>
              </a:rPr>
              <a:t>PostgreSQL</a:t>
            </a:r>
            <a:r>
              <a:rPr lang="en-US" sz="2000" dirty="0">
                <a:solidFill>
                  <a:schemeClr val="tx1"/>
                </a:solidFill>
                <a:latin typeface="Times New Roman" panose="02020603050405020304" pitchFamily="18" charset="0"/>
                <a:cs typeface="Times New Roman" panose="02020603050405020304" pitchFamily="18" charset="0"/>
              </a:rPr>
              <a:t> shares many of the same advantages of MySQL. It is easy to use, inexpensive, reliable and has a large community of developers. It also provides some additional features such as foreign key support without requiring complex configuration.</a:t>
            </a:r>
          </a:p>
          <a:p>
            <a:pPr>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The main disadvantage of </a:t>
            </a:r>
            <a:r>
              <a:rPr lang="en-US" sz="2000" dirty="0" err="1">
                <a:solidFill>
                  <a:schemeClr val="tx1"/>
                </a:solidFill>
                <a:latin typeface="Times New Roman" panose="02020603050405020304" pitchFamily="18" charset="0"/>
                <a:cs typeface="Times New Roman" panose="02020603050405020304" pitchFamily="18" charset="0"/>
              </a:rPr>
              <a:t>PostgreSQL</a:t>
            </a:r>
            <a:r>
              <a:rPr lang="en-US" sz="2000" dirty="0">
                <a:solidFill>
                  <a:schemeClr val="tx1"/>
                </a:solidFill>
                <a:latin typeface="Times New Roman" panose="02020603050405020304" pitchFamily="18" charset="0"/>
                <a:cs typeface="Times New Roman" panose="02020603050405020304" pitchFamily="18" charset="0"/>
              </a:rPr>
              <a:t> is that it can be slower in performance than other databases such as MySQL. It is also slightly less popular than MySQL.</a:t>
            </a:r>
          </a:p>
          <a:p>
            <a:pPr>
              <a:lnSpc>
                <a:spcPct val="150000"/>
              </a:lnSpc>
              <a:buFont typeface="Wingdings" panose="05000000000000000000" pitchFamily="2" charset="2"/>
              <a:buChar char="ü"/>
            </a:pPr>
            <a:r>
              <a:rPr lang="en-US" sz="2000" dirty="0">
                <a:solidFill>
                  <a:schemeClr val="tx1"/>
                </a:solidFill>
                <a:latin typeface="Times New Roman" panose="02020603050405020304" pitchFamily="18" charset="0"/>
                <a:cs typeface="Times New Roman" panose="02020603050405020304" pitchFamily="18" charset="0"/>
              </a:rPr>
              <a:t>For more information about </a:t>
            </a:r>
            <a:r>
              <a:rPr lang="en-US" sz="2000" dirty="0" err="1">
                <a:solidFill>
                  <a:schemeClr val="tx1"/>
                </a:solidFill>
                <a:latin typeface="Times New Roman" panose="02020603050405020304" pitchFamily="18" charset="0"/>
                <a:cs typeface="Times New Roman" panose="02020603050405020304" pitchFamily="18" charset="0"/>
              </a:rPr>
              <a:t>PostgreSQL</a:t>
            </a:r>
            <a:r>
              <a:rPr lang="en-US" sz="2000" dirty="0">
                <a:solidFill>
                  <a:schemeClr val="tx1"/>
                </a:solidFill>
                <a:latin typeface="Times New Roman" panose="02020603050405020304" pitchFamily="18" charset="0"/>
                <a:cs typeface="Times New Roman" panose="02020603050405020304" pitchFamily="18" charset="0"/>
              </a:rPr>
              <a:t> including installation </a:t>
            </a:r>
            <a:r>
              <a:rPr lang="en-US" sz="2000" dirty="0" smtClean="0">
                <a:solidFill>
                  <a:schemeClr val="tx1"/>
                </a:solidFill>
                <a:latin typeface="Times New Roman" panose="02020603050405020304" pitchFamily="18" charset="0"/>
                <a:cs typeface="Times New Roman" panose="02020603050405020304" pitchFamily="18" charset="0"/>
              </a:rPr>
              <a:t>instructions.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94081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1000"/>
                                        <p:tgtEl>
                                          <p:spTgt spid="4">
                                            <p:bg/>
                                          </p:spTgt>
                                        </p:tgtEl>
                                      </p:cBhvr>
                                    </p:animEffect>
                                    <p:anim calcmode="lin" valueType="num">
                                      <p:cBhvr>
                                        <p:cTn id="13" dur="1000" fill="hold"/>
                                        <p:tgtEl>
                                          <p:spTgt spid="4">
                                            <p:bg/>
                                          </p:spTgt>
                                        </p:tgtEl>
                                        <p:attrNameLst>
                                          <p:attrName>ppt_x</p:attrName>
                                        </p:attrNameLst>
                                      </p:cBhvr>
                                      <p:tavLst>
                                        <p:tav tm="0">
                                          <p:val>
                                            <p:strVal val="#ppt_x"/>
                                          </p:val>
                                        </p:tav>
                                        <p:tav tm="100000">
                                          <p:val>
                                            <p:strVal val="#ppt_x"/>
                                          </p:val>
                                        </p:tav>
                                      </p:tavLst>
                                    </p:anim>
                                    <p:anim calcmode="lin" valueType="num">
                                      <p:cBhvr>
                                        <p:cTn id="14" dur="1000" fill="hold"/>
                                        <p:tgtEl>
                                          <p:spTgt spid="4">
                                            <p:bg/>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animEffect transition="in" filter="fade">
                                      <p:cBhvr>
                                        <p:cTn id="33" dur="1000"/>
                                        <p:tgtEl>
                                          <p:spTgt spid="4">
                                            <p:txEl>
                                              <p:pRg st="3" end="3"/>
                                            </p:txEl>
                                          </p:spTgt>
                                        </p:tgtEl>
                                      </p:cBhvr>
                                    </p:animEffect>
                                    <p:anim calcmode="lin" valueType="num">
                                      <p:cBhvr>
                                        <p:cTn id="3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fade">
                                      <p:cBhvr>
                                        <p:cTn id="40" dur="1000"/>
                                        <p:tgtEl>
                                          <p:spTgt spid="4">
                                            <p:txEl>
                                              <p:pRg st="4" end="4"/>
                                            </p:txEl>
                                          </p:spTgt>
                                        </p:tgtEl>
                                      </p:cBhvr>
                                    </p:animEffect>
                                    <p:anim calcmode="lin" valueType="num">
                                      <p:cBhvr>
                                        <p:cTn id="41"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ostgreSQL Data Types | Know Top 7 Useful Data Types of PostgreSQL"/>
          <p:cNvPicPr>
            <a:picLocks noChangeAspect="1" noChangeArrowheads="1"/>
          </p:cNvPicPr>
          <p:nvPr/>
        </p:nvPicPr>
        <p:blipFill rotWithShape="1">
          <a:blip r:embed="rId2">
            <a:extLst>
              <a:ext uri="{28A0092B-C50C-407E-A947-70E740481C1C}">
                <a14:useLocalDpi xmlns:a14="http://schemas.microsoft.com/office/drawing/2010/main" val="0"/>
              </a:ext>
            </a:extLst>
          </a:blip>
          <a:srcRect b="7029"/>
          <a:stretch/>
        </p:blipFill>
        <p:spPr bwMode="auto">
          <a:xfrm>
            <a:off x="1752556" y="1159097"/>
            <a:ext cx="9420645" cy="481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99151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barn(inVertical)">
                                      <p:cBhvr>
                                        <p:cTn id="7" dur="5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1842" y="365170"/>
            <a:ext cx="8911687" cy="753929"/>
          </a:xfrm>
        </p:spPr>
        <p:txBody>
          <a:bodyPr>
            <a:normAutofit/>
          </a:bodyPr>
          <a:lstStyle/>
          <a:p>
            <a:pPr algn="ctr"/>
            <a:r>
              <a:rPr lang="fr-FR" dirty="0" err="1">
                <a:solidFill>
                  <a:srgbClr val="D62470"/>
                </a:solidFill>
                <a:latin typeface="Times New Roman" panose="02020603050405020304" pitchFamily="18" charset="0"/>
                <a:cs typeface="Times New Roman" panose="02020603050405020304" pitchFamily="18" charset="0"/>
              </a:rPr>
              <a:t>What</a:t>
            </a:r>
            <a:r>
              <a:rPr lang="fr-FR" dirty="0">
                <a:solidFill>
                  <a:srgbClr val="D62470"/>
                </a:solidFill>
                <a:latin typeface="Times New Roman" panose="02020603050405020304" pitchFamily="18" charset="0"/>
                <a:cs typeface="Times New Roman" panose="02020603050405020304" pitchFamily="18" charset="0"/>
              </a:rPr>
              <a:t> </a:t>
            </a:r>
            <a:r>
              <a:rPr lang="fr-FR" dirty="0" err="1">
                <a:solidFill>
                  <a:srgbClr val="D62470"/>
                </a:solidFill>
                <a:latin typeface="Times New Roman" panose="02020603050405020304" pitchFamily="18" charset="0"/>
                <a:cs typeface="Times New Roman" panose="02020603050405020304" pitchFamily="18" charset="0"/>
              </a:rPr>
              <a:t>is</a:t>
            </a:r>
            <a:r>
              <a:rPr lang="fr-FR" dirty="0">
                <a:solidFill>
                  <a:srgbClr val="D62470"/>
                </a:solidFill>
                <a:latin typeface="Times New Roman" panose="02020603050405020304" pitchFamily="18" charset="0"/>
                <a:cs typeface="Times New Roman" panose="02020603050405020304" pitchFamily="18" charset="0"/>
              </a:rPr>
              <a:t> </a:t>
            </a:r>
            <a:r>
              <a:rPr lang="fr-FR" dirty="0" smtClean="0">
                <a:solidFill>
                  <a:srgbClr val="D62470"/>
                </a:solidFill>
                <a:latin typeface="Times New Roman" panose="02020603050405020304" pitchFamily="18" charset="0"/>
                <a:cs typeface="Times New Roman" panose="02020603050405020304" pitchFamily="18" charset="0"/>
              </a:rPr>
              <a:t>SQL </a:t>
            </a:r>
            <a:r>
              <a:rPr lang="fr-FR" dirty="0" smtClean="0">
                <a:solidFill>
                  <a:srgbClr val="D62470"/>
                </a:solidFill>
                <a:latin typeface="Times New Roman" panose="02020603050405020304" pitchFamily="18" charset="0"/>
                <a:cs typeface="Times New Roman" panose="02020603050405020304" pitchFamily="18" charset="0"/>
              </a:rPr>
              <a:t>Server ?</a:t>
            </a:r>
            <a:endParaRPr lang="fr-FR" dirty="0">
              <a:solidFill>
                <a:srgbClr val="D62470"/>
              </a:solidFill>
              <a:latin typeface="Times New Roman" panose="02020603050405020304" pitchFamily="18" charset="0"/>
              <a:cs typeface="Times New Roman" panose="02020603050405020304" pitchFamily="18" charset="0"/>
            </a:endParaRPr>
          </a:p>
        </p:txBody>
      </p:sp>
      <p:sp>
        <p:nvSpPr>
          <p:cNvPr id="4" name="Espace réservé du contenu 3"/>
          <p:cNvSpPr>
            <a:spLocks noGrp="1"/>
          </p:cNvSpPr>
          <p:nvPr>
            <p:ph idx="1"/>
          </p:nvPr>
        </p:nvSpPr>
        <p:spPr>
          <a:xfrm>
            <a:off x="1521842" y="1265854"/>
            <a:ext cx="9813164" cy="2073499"/>
          </a:xfrm>
          <a:ln>
            <a:solidFill>
              <a:schemeClr val="tx2">
                <a:lumMod val="40000"/>
                <a:lumOff val="60000"/>
              </a:schemeClr>
            </a:solidFill>
          </a:ln>
        </p:spPr>
        <p:txBody>
          <a:bodyPr>
            <a:normAutofit/>
          </a:bodyPr>
          <a:lstStyle/>
          <a:p>
            <a:pPr algn="just">
              <a:lnSpc>
                <a:spcPct val="150000"/>
              </a:lnSpc>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Microsoft owns SQL Server. Like Oracle DB, the code is close sourced.</a:t>
            </a:r>
          </a:p>
          <a:p>
            <a:pPr algn="just">
              <a:lnSpc>
                <a:spcPct val="150000"/>
              </a:lnSpc>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Large enterprise applications mostly use SQL Server.</a:t>
            </a:r>
          </a:p>
          <a:p>
            <a:pPr algn="just">
              <a:lnSpc>
                <a:spcPct val="150000"/>
              </a:lnSpc>
              <a:buFont typeface="Wingdings" panose="05000000000000000000" pitchFamily="2" charset="2"/>
              <a:buChar char="ü"/>
            </a:pPr>
            <a:r>
              <a:rPr lang="en-US" dirty="0">
                <a:solidFill>
                  <a:schemeClr val="tx1"/>
                </a:solidFill>
                <a:latin typeface="Times New Roman" panose="02020603050405020304" pitchFamily="18" charset="0"/>
                <a:cs typeface="Times New Roman" panose="02020603050405020304" pitchFamily="18" charset="0"/>
              </a:rPr>
              <a:t>Microsoft offers a free entry-level version called Express but can become very expensive as you scale your application.</a:t>
            </a:r>
          </a:p>
        </p:txBody>
      </p:sp>
      <p:pic>
        <p:nvPicPr>
          <p:cNvPr id="4098" name="Picture 2" descr="What is SQL in SQL Ser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8165" y="3486107"/>
            <a:ext cx="8125541" cy="32631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944968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wipe(down)">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down)">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down)">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wipe(down)">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098"/>
                                        </p:tgtEl>
                                        <p:attrNameLst>
                                          <p:attrName>style.visibility</p:attrName>
                                        </p:attrNameLst>
                                      </p:cBhvr>
                                      <p:to>
                                        <p:strVal val="visible"/>
                                      </p:to>
                                    </p:set>
                                    <p:anim calcmode="lin" valueType="num">
                                      <p:cBhvr additive="base">
                                        <p:cTn id="32" dur="500" fill="hold"/>
                                        <p:tgtEl>
                                          <p:spTgt spid="4098"/>
                                        </p:tgtEl>
                                        <p:attrNameLst>
                                          <p:attrName>ppt_x</p:attrName>
                                        </p:attrNameLst>
                                      </p:cBhvr>
                                      <p:tavLst>
                                        <p:tav tm="0">
                                          <p:val>
                                            <p:strVal val="#ppt_x"/>
                                          </p:val>
                                        </p:tav>
                                        <p:tav tm="100000">
                                          <p:val>
                                            <p:strVal val="#ppt_x"/>
                                          </p:val>
                                        </p:tav>
                                      </p:tavLst>
                                    </p:anim>
                                    <p:anim calcmode="lin" valueType="num">
                                      <p:cBhvr additive="base">
                                        <p:cTn id="33" dur="500" fill="hold"/>
                                        <p:tgtEl>
                                          <p:spTgt spid="409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1842" y="365170"/>
            <a:ext cx="8911687" cy="753929"/>
          </a:xfrm>
        </p:spPr>
        <p:txBody>
          <a:bodyPr>
            <a:normAutofit/>
          </a:bodyPr>
          <a:lstStyle/>
          <a:p>
            <a:pPr algn="ctr"/>
            <a:r>
              <a:rPr lang="fr-FR" dirty="0" err="1" smtClean="0">
                <a:solidFill>
                  <a:schemeClr val="accent3">
                    <a:lumMod val="75000"/>
                  </a:schemeClr>
                </a:solidFill>
                <a:latin typeface="Times New Roman" panose="02020603050405020304" pitchFamily="18" charset="0"/>
                <a:cs typeface="Times New Roman" panose="02020603050405020304" pitchFamily="18" charset="0"/>
              </a:rPr>
              <a:t>PostgreSQL</a:t>
            </a:r>
            <a:r>
              <a:rPr lang="fr-FR" dirty="0">
                <a:solidFill>
                  <a:schemeClr val="accent3">
                    <a:lumMod val="75000"/>
                  </a:schemeClr>
                </a:solidFill>
                <a:latin typeface="Times New Roman" panose="02020603050405020304" pitchFamily="18" charset="0"/>
                <a:cs typeface="Times New Roman" panose="02020603050405020304" pitchFamily="18" charset="0"/>
              </a:rPr>
              <a:t> </a:t>
            </a:r>
            <a:r>
              <a:rPr lang="fr-FR" dirty="0" smtClean="0">
                <a:solidFill>
                  <a:schemeClr val="accent3">
                    <a:lumMod val="75000"/>
                  </a:schemeClr>
                </a:solidFill>
                <a:latin typeface="Times New Roman" panose="02020603050405020304" pitchFamily="18" charset="0"/>
                <a:cs typeface="Times New Roman" panose="02020603050405020304" pitchFamily="18" charset="0"/>
              </a:rPr>
              <a:t> vs  MySQL</a:t>
            </a:r>
            <a:endParaRPr lang="fr-FR" dirty="0">
              <a:solidFill>
                <a:schemeClr val="accent3">
                  <a:lumMod val="75000"/>
                </a:schemeClr>
              </a:solidFill>
              <a:latin typeface="Times New Roman" panose="02020603050405020304" pitchFamily="18" charset="0"/>
              <a:cs typeface="Times New Roman" panose="02020603050405020304" pitchFamily="18" charset="0"/>
            </a:endParaRPr>
          </a:p>
        </p:txBody>
      </p:sp>
      <p:sp>
        <p:nvSpPr>
          <p:cNvPr id="4" name="Espace réservé du contenu 3"/>
          <p:cNvSpPr>
            <a:spLocks noGrp="1"/>
          </p:cNvSpPr>
          <p:nvPr>
            <p:ph idx="1"/>
          </p:nvPr>
        </p:nvSpPr>
        <p:spPr>
          <a:xfrm>
            <a:off x="368490" y="1323834"/>
            <a:ext cx="5803710" cy="5284638"/>
          </a:xfrm>
          <a:ln>
            <a:solidFill>
              <a:schemeClr val="tx2">
                <a:lumMod val="40000"/>
                <a:lumOff val="60000"/>
              </a:schemeClr>
            </a:solidFill>
          </a:ln>
        </p:spPr>
        <p:txBody>
          <a:bodyPr>
            <a:normAutofit/>
          </a:bodyPr>
          <a:lstStyle/>
          <a:p>
            <a:pPr marL="0" indent="0" algn="ctr">
              <a:lnSpc>
                <a:spcPct val="150000"/>
              </a:lnSpc>
              <a:buNone/>
            </a:pPr>
            <a:r>
              <a:rPr lang="en-US" sz="1600" b="1" dirty="0">
                <a:solidFill>
                  <a:srgbClr val="70AC2E"/>
                </a:solidFill>
                <a:latin typeface="Times New Roman" panose="02020603050405020304" pitchFamily="18" charset="0"/>
                <a:cs typeface="Times New Roman" panose="02020603050405020304" pitchFamily="18" charset="0"/>
              </a:rPr>
              <a:t>Why use MySQL?</a:t>
            </a:r>
          </a:p>
          <a:p>
            <a:pPr marL="0" indent="0" algn="just">
              <a:lnSpc>
                <a:spcPct val="150000"/>
              </a:lnSpc>
              <a:buClr>
                <a:srgbClr val="92D050"/>
              </a:buClr>
              <a:buNone/>
            </a:pPr>
            <a:r>
              <a:rPr lang="en-US" sz="1600" dirty="0" smtClean="0">
                <a:latin typeface="Times New Roman" panose="02020603050405020304" pitchFamily="18" charset="0"/>
                <a:cs typeface="Times New Roman" panose="02020603050405020304" pitchFamily="18" charset="0"/>
              </a:rPr>
              <a:t>Here, are some important reasons for using MYSQL:</a:t>
            </a:r>
          </a:p>
          <a:p>
            <a:pPr algn="just">
              <a:lnSpc>
                <a:spcPct val="150000"/>
              </a:lnSpc>
              <a:buClr>
                <a:srgbClr val="92D050"/>
              </a:buCl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Supports features like Master-Slave Replication, Scale-Out</a:t>
            </a:r>
          </a:p>
          <a:p>
            <a:pPr algn="just">
              <a:lnSpc>
                <a:spcPct val="150000"/>
              </a:lnSpc>
              <a:buClr>
                <a:srgbClr val="92D050"/>
              </a:buCl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It supports Offload Reporting, Geographic Data Distribution, etc.</a:t>
            </a:r>
          </a:p>
          <a:p>
            <a:pPr algn="just">
              <a:lnSpc>
                <a:spcPct val="150000"/>
              </a:lnSpc>
              <a:buClr>
                <a:srgbClr val="92D050"/>
              </a:buCl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Very Low overhead with </a:t>
            </a:r>
            <a:r>
              <a:rPr lang="en-US" sz="1600" dirty="0" err="1" smtClean="0">
                <a:latin typeface="Times New Roman" panose="02020603050405020304" pitchFamily="18" charset="0"/>
                <a:cs typeface="Times New Roman" panose="02020603050405020304" pitchFamily="18" charset="0"/>
              </a:rPr>
              <a:t>MyISAM</a:t>
            </a:r>
            <a:r>
              <a:rPr lang="en-US" sz="1600" dirty="0" smtClean="0">
                <a:latin typeface="Times New Roman" panose="02020603050405020304" pitchFamily="18" charset="0"/>
                <a:cs typeface="Times New Roman" panose="02020603050405020304" pitchFamily="18" charset="0"/>
              </a:rPr>
              <a:t> storage engine when used for read-mostly applications</a:t>
            </a:r>
          </a:p>
          <a:p>
            <a:pPr algn="just">
              <a:lnSpc>
                <a:spcPct val="150000"/>
              </a:lnSpc>
              <a:buClr>
                <a:srgbClr val="92D050"/>
              </a:buCl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Support for Memory storage engine for frequently used tables</a:t>
            </a:r>
          </a:p>
          <a:p>
            <a:pPr algn="just">
              <a:lnSpc>
                <a:spcPct val="150000"/>
              </a:lnSpc>
              <a:buClr>
                <a:srgbClr val="92D050"/>
              </a:buCl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Query Cache for repeatedly used statements</a:t>
            </a:r>
          </a:p>
          <a:p>
            <a:pPr algn="just">
              <a:lnSpc>
                <a:spcPct val="150000"/>
              </a:lnSpc>
              <a:buClr>
                <a:srgbClr val="92D050"/>
              </a:buClr>
              <a:buFont typeface="Wingdings" panose="05000000000000000000" pitchFamily="2" charset="2"/>
              <a:buChar char="v"/>
            </a:pPr>
            <a:r>
              <a:rPr lang="en-US" sz="1600" dirty="0" smtClean="0">
                <a:latin typeface="Times New Roman" panose="02020603050405020304" pitchFamily="18" charset="0"/>
                <a:cs typeface="Times New Roman" panose="02020603050405020304" pitchFamily="18" charset="0"/>
              </a:rPr>
              <a:t>You can easily learn and troubleshoot MySQL from different sources like blogs, white papers, and books</a:t>
            </a:r>
          </a:p>
          <a:p>
            <a:pPr>
              <a:lnSpc>
                <a:spcPct val="150000"/>
              </a:lnSpc>
              <a:buFont typeface="Wingdings" panose="05000000000000000000" pitchFamily="2" charset="2"/>
              <a:buChar char="ü"/>
            </a:pPr>
            <a:endParaRPr lang="en-US" sz="1200" dirty="0" smtClean="0">
              <a:solidFill>
                <a:schemeClr val="tx1"/>
              </a:solidFill>
              <a:latin typeface="Times New Roman" panose="02020603050405020304" pitchFamily="18" charset="0"/>
              <a:cs typeface="Times New Roman" panose="02020603050405020304" pitchFamily="18" charset="0"/>
            </a:endParaRPr>
          </a:p>
        </p:txBody>
      </p:sp>
      <p:sp>
        <p:nvSpPr>
          <p:cNvPr id="5" name="Espace réservé du contenu 3"/>
          <p:cNvSpPr txBox="1">
            <a:spLocks/>
          </p:cNvSpPr>
          <p:nvPr/>
        </p:nvSpPr>
        <p:spPr>
          <a:xfrm>
            <a:off x="6172200" y="1323832"/>
            <a:ext cx="5851478" cy="5284639"/>
          </a:xfrm>
          <a:prstGeom prst="rect">
            <a:avLst/>
          </a:prstGeom>
          <a:ln>
            <a:solidFill>
              <a:schemeClr val="tx2">
                <a:lumMod val="40000"/>
                <a:lumOff val="60000"/>
              </a:schemeClr>
            </a:solidFill>
          </a:ln>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lgn="ctr">
              <a:lnSpc>
                <a:spcPct val="150000"/>
              </a:lnSpc>
              <a:buNone/>
            </a:pPr>
            <a:r>
              <a:rPr lang="en-US" sz="1600" b="1" dirty="0">
                <a:solidFill>
                  <a:srgbClr val="70AC2E"/>
                </a:solidFill>
                <a:latin typeface="Times New Roman" panose="02020603050405020304" pitchFamily="18" charset="0"/>
                <a:cs typeface="Times New Roman" panose="02020603050405020304" pitchFamily="18" charset="0"/>
              </a:rPr>
              <a:t>Why use </a:t>
            </a:r>
            <a:r>
              <a:rPr lang="en-US" sz="1600" b="1" dirty="0" err="1">
                <a:solidFill>
                  <a:srgbClr val="70AC2E"/>
                </a:solidFill>
                <a:latin typeface="Times New Roman" panose="02020603050405020304" pitchFamily="18" charset="0"/>
                <a:cs typeface="Times New Roman" panose="02020603050405020304" pitchFamily="18" charset="0"/>
              </a:rPr>
              <a:t>PostgreSQL</a:t>
            </a:r>
            <a:r>
              <a:rPr lang="en-US" sz="1600" b="1" dirty="0">
                <a:solidFill>
                  <a:srgbClr val="70AC2E"/>
                </a:solidFill>
                <a:latin typeface="Times New Roman" panose="02020603050405020304" pitchFamily="18" charset="0"/>
                <a:cs typeface="Times New Roman" panose="02020603050405020304" pitchFamily="18" charset="0"/>
              </a:rPr>
              <a:t>?</a:t>
            </a:r>
          </a:p>
          <a:p>
            <a:pPr marL="0" indent="0" algn="just">
              <a:lnSpc>
                <a:spcPct val="150000"/>
              </a:lnSpc>
              <a:buClr>
                <a:srgbClr val="92D050"/>
              </a:buClr>
              <a:buNone/>
            </a:pPr>
            <a:r>
              <a:rPr lang="en-US" sz="1600" dirty="0">
                <a:latin typeface="Times New Roman" panose="02020603050405020304" pitchFamily="18" charset="0"/>
                <a:cs typeface="Times New Roman" panose="02020603050405020304" pitchFamily="18" charset="0"/>
              </a:rPr>
              <a:t>Main reasons for </a:t>
            </a:r>
            <a:r>
              <a:rPr lang="en-US" sz="1600" dirty="0" smtClean="0">
                <a:latin typeface="Times New Roman" panose="02020603050405020304" pitchFamily="18" charset="0"/>
                <a:cs typeface="Times New Roman" panose="02020603050405020304" pitchFamily="18" charset="0"/>
              </a:rPr>
              <a:t>using </a:t>
            </a:r>
            <a:r>
              <a:rPr lang="en-US" sz="1600" dirty="0" err="1" smtClean="0">
                <a:latin typeface="Times New Roman" panose="02020603050405020304" pitchFamily="18" charset="0"/>
                <a:cs typeface="Times New Roman" panose="02020603050405020304" pitchFamily="18" charset="0"/>
              </a:rPr>
              <a:t>PostgreSQL</a:t>
            </a:r>
            <a:r>
              <a:rPr lang="en-US" sz="1600" dirty="0">
                <a:latin typeface="Times New Roman" panose="02020603050405020304" pitchFamily="18" charset="0"/>
                <a:cs typeface="Times New Roman" panose="02020603050405020304" pitchFamily="18" charset="0"/>
              </a:rPr>
              <a:t> are:</a:t>
            </a:r>
          </a:p>
          <a:p>
            <a:pPr algn="just">
              <a:lnSpc>
                <a:spcPct val="150000"/>
              </a:lnSpc>
              <a:buClr>
                <a:srgbClr val="92D05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Offers useful features like Table partitioning, Point in Time Recovery, Transactional DDL, etc.</a:t>
            </a:r>
          </a:p>
          <a:p>
            <a:pPr algn="just">
              <a:lnSpc>
                <a:spcPct val="150000"/>
              </a:lnSpc>
              <a:buClr>
                <a:srgbClr val="92D05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Ability to utilize 3rd party Key Stores in a full PKI infrastructure</a:t>
            </a:r>
          </a:p>
          <a:p>
            <a:pPr algn="just">
              <a:lnSpc>
                <a:spcPct val="150000"/>
              </a:lnSpc>
              <a:buClr>
                <a:srgbClr val="92D05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Developers can modify open source code as it is licensed under BSD without the need to contribute back enhancements</a:t>
            </a:r>
          </a:p>
          <a:p>
            <a:pPr algn="just">
              <a:lnSpc>
                <a:spcPct val="150000"/>
              </a:lnSpc>
              <a:buClr>
                <a:srgbClr val="92D05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Independent Software Vendors can redistribute it without the fear of being “infected” by an open source license</a:t>
            </a:r>
          </a:p>
          <a:p>
            <a:pPr algn="just">
              <a:lnSpc>
                <a:spcPct val="150000"/>
              </a:lnSpc>
              <a:buClr>
                <a:srgbClr val="92D05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Users and Roles can be assigned Object level privileges</a:t>
            </a:r>
          </a:p>
          <a:p>
            <a:pPr algn="just">
              <a:lnSpc>
                <a:spcPct val="150000"/>
              </a:lnSpc>
              <a:buClr>
                <a:srgbClr val="92D050"/>
              </a:buClr>
              <a:buFont typeface="Wingdings" panose="05000000000000000000" pitchFamily="2" charset="2"/>
              <a:buChar char="v"/>
            </a:pPr>
            <a:r>
              <a:rPr lang="en-US" sz="1600" dirty="0">
                <a:latin typeface="Times New Roman" panose="02020603050405020304" pitchFamily="18" charset="0"/>
                <a:cs typeface="Times New Roman" panose="02020603050405020304" pitchFamily="18" charset="0"/>
              </a:rPr>
              <a:t>Supports AES, 3DES and other data encryption algorithms.</a:t>
            </a:r>
          </a:p>
          <a:p>
            <a:pPr>
              <a:lnSpc>
                <a:spcPct val="150000"/>
              </a:lnSpc>
              <a:buFont typeface="Wingdings" panose="05000000000000000000" pitchFamily="2" charset="2"/>
              <a:buChar char="ü"/>
            </a:pPr>
            <a:endParaRPr lang="en-US" sz="1200" dirty="0" smtClean="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56620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bg/>
                                          </p:spTgt>
                                        </p:tgtEl>
                                        <p:attrNameLst>
                                          <p:attrName>style.visibility</p:attrName>
                                        </p:attrNameLst>
                                      </p:cBhvr>
                                      <p:to>
                                        <p:strVal val="visible"/>
                                      </p:to>
                                    </p:set>
                                    <p:animEffect transition="in" filter="fade">
                                      <p:cBhvr>
                                        <p:cTn id="12" dur="500"/>
                                        <p:tgtEl>
                                          <p:spTgt spid="4">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fade">
                                      <p:cBhvr>
                                        <p:cTn id="22" dur="500"/>
                                        <p:tgtEl>
                                          <p:spTgt spid="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Effect transition="in" filter="fade">
                                      <p:cBhvr>
                                        <p:cTn id="37" dur="500"/>
                                        <p:tgtEl>
                                          <p:spTgt spid="4">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500"/>
                                        <p:tgtEl>
                                          <p:spTgt spid="4">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animEffect transition="in" filter="fade">
                                      <p:cBhvr>
                                        <p:cTn id="47" dur="500"/>
                                        <p:tgtEl>
                                          <p:spTgt spid="4">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7" end="7"/>
                                            </p:txEl>
                                          </p:spTgt>
                                        </p:tgtEl>
                                        <p:attrNameLst>
                                          <p:attrName>style.visibility</p:attrName>
                                        </p:attrNameLst>
                                      </p:cBhvr>
                                      <p:to>
                                        <p:strVal val="visible"/>
                                      </p:to>
                                    </p:set>
                                    <p:animEffect transition="in" filter="fade">
                                      <p:cBhvr>
                                        <p:cTn id="52" dur="500"/>
                                        <p:tgtEl>
                                          <p:spTgt spid="4">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
                                        </p:tgtEl>
                                        <p:attrNameLst>
                                          <p:attrName>style.visibility</p:attrName>
                                        </p:attrNameLst>
                                      </p:cBhvr>
                                      <p:to>
                                        <p:strVal val="visible"/>
                                      </p:to>
                                    </p:set>
                                    <p:animEffect transition="in" filter="fade">
                                      <p:cBhvr>
                                        <p:cTn id="5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p:cNvPicPr>
            <a:picLocks noChangeAspect="1"/>
          </p:cNvPicPr>
          <p:nvPr/>
        </p:nvPicPr>
        <p:blipFill>
          <a:blip r:embed="rId2"/>
          <a:stretch>
            <a:fillRect/>
          </a:stretch>
        </p:blipFill>
        <p:spPr>
          <a:xfrm>
            <a:off x="1583139" y="472802"/>
            <a:ext cx="9471547" cy="6150223"/>
          </a:xfrm>
          <a:prstGeom prst="rect">
            <a:avLst/>
          </a:prstGeom>
        </p:spPr>
      </p:pic>
    </p:spTree>
    <p:extLst>
      <p:ext uri="{BB962C8B-B14F-4D97-AF65-F5344CB8AC3E}">
        <p14:creationId xmlns:p14="http://schemas.microsoft.com/office/powerpoint/2010/main" val="61642350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in">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274</TotalTime>
  <Words>404</Words>
  <Application>Microsoft Office PowerPoint</Application>
  <PresentationFormat>Grand écran</PresentationFormat>
  <Paragraphs>47</Paragraphs>
  <Slides>16</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Aldhabi</vt:lpstr>
      <vt:lpstr>Andalus</vt:lpstr>
      <vt:lpstr>Arial</vt:lpstr>
      <vt:lpstr>Century Gothic</vt:lpstr>
      <vt:lpstr>Times New Roman</vt:lpstr>
      <vt:lpstr>Wingdings</vt:lpstr>
      <vt:lpstr>Wingdings 3</vt:lpstr>
      <vt:lpstr>Brin</vt:lpstr>
      <vt:lpstr>Présentation PowerPoint</vt:lpstr>
      <vt:lpstr>What is RDBMS ? </vt:lpstr>
      <vt:lpstr>Présentation PowerPoint</vt:lpstr>
      <vt:lpstr>What is MySQL ?</vt:lpstr>
      <vt:lpstr>What is PostgreSQL ?</vt:lpstr>
      <vt:lpstr>Présentation PowerPoint</vt:lpstr>
      <vt:lpstr>What is SQL Server ?</vt:lpstr>
      <vt:lpstr>PostgreSQL  vs  MySQL</vt:lpstr>
      <vt:lpstr>Présentation PowerPoint</vt:lpstr>
      <vt:lpstr>MySQL  vs  SQL Server</vt:lpstr>
      <vt:lpstr>Présentation PowerPoint</vt:lpstr>
      <vt:lpstr>PostgreSQL vs  SQL Server</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RDBMS</dc:title>
  <dc:creator>Utilisateur Windows</dc:creator>
  <cp:lastModifiedBy>Utilisateur Windows</cp:lastModifiedBy>
  <cp:revision>20</cp:revision>
  <dcterms:created xsi:type="dcterms:W3CDTF">2022-07-13T21:07:06Z</dcterms:created>
  <dcterms:modified xsi:type="dcterms:W3CDTF">2022-07-14T22:54:03Z</dcterms:modified>
</cp:coreProperties>
</file>