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388" r:id="rId2"/>
    <p:sldId id="389" r:id="rId3"/>
    <p:sldId id="330" r:id="rId4"/>
    <p:sldId id="356" r:id="rId5"/>
    <p:sldId id="358" r:id="rId6"/>
    <p:sldId id="357" r:id="rId7"/>
    <p:sldId id="359" r:id="rId8"/>
    <p:sldId id="390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69" r:id="rId19"/>
    <p:sldId id="370" r:id="rId20"/>
    <p:sldId id="373" r:id="rId21"/>
    <p:sldId id="374" r:id="rId22"/>
    <p:sldId id="371" r:id="rId23"/>
    <p:sldId id="372" r:id="rId24"/>
    <p:sldId id="376" r:id="rId25"/>
    <p:sldId id="375" r:id="rId26"/>
    <p:sldId id="378" r:id="rId27"/>
    <p:sldId id="256" r:id="rId28"/>
    <p:sldId id="383" r:id="rId29"/>
    <p:sldId id="384" r:id="rId30"/>
    <p:sldId id="385" r:id="rId31"/>
    <p:sldId id="386" r:id="rId32"/>
    <p:sldId id="387" r:id="rId33"/>
    <p:sldId id="391" r:id="rId34"/>
    <p:sldId id="379" r:id="rId35"/>
    <p:sldId id="380" r:id="rId36"/>
    <p:sldId id="381" r:id="rId37"/>
    <p:sldId id="38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F8A123-60AF-4F12-95B3-BA2168478209}">
          <p14:sldIdLst>
            <p14:sldId id="388"/>
            <p14:sldId id="389"/>
            <p14:sldId id="330"/>
            <p14:sldId id="356"/>
            <p14:sldId id="358"/>
            <p14:sldId id="357"/>
            <p14:sldId id="359"/>
            <p14:sldId id="390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3"/>
            <p14:sldId id="374"/>
            <p14:sldId id="371"/>
            <p14:sldId id="372"/>
            <p14:sldId id="376"/>
            <p14:sldId id="375"/>
            <p14:sldId id="378"/>
            <p14:sldId id="256"/>
            <p14:sldId id="383"/>
            <p14:sldId id="384"/>
            <p14:sldId id="385"/>
            <p14:sldId id="386"/>
            <p14:sldId id="387"/>
            <p14:sldId id="391"/>
          </p14:sldIdLst>
        </p14:section>
        <p14:section name="Section 1" id="{A4A3B08B-2695-4DD6-B15F-F96AD29F41CB}">
          <p14:sldIdLst>
            <p14:sldId id="379"/>
            <p14:sldId id="380"/>
            <p14:sldId id="381"/>
            <p14:sldId id="3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53C"/>
    <a:srgbClr val="FC3434"/>
    <a:srgbClr val="5B9BD5"/>
    <a:srgbClr val="769933"/>
    <a:srgbClr val="FF3334"/>
    <a:srgbClr val="3F3F3F"/>
    <a:srgbClr val="FFFFFF"/>
    <a:srgbClr val="DCD223"/>
    <a:srgbClr val="0092CD"/>
    <a:srgbClr val="DCD4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32" autoAdjust="0"/>
  </p:normalViewPr>
  <p:slideViewPr>
    <p:cSldViewPr snapToGrid="0">
      <p:cViewPr>
        <p:scale>
          <a:sx n="66" d="100"/>
          <a:sy n="66" d="100"/>
        </p:scale>
        <p:origin x="1253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ADA9B-2602-4EE1-8EF9-5869A05C0D4A}" type="datetime1">
              <a:rPr lang="en-US" smtClean="0"/>
              <a:t>5/27/2024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7292C-3204-439E-87E9-0FC66FF42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8798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18C1F9-996C-4CB7-8EC5-0D4CA27FE8CB}" type="datetime1">
              <a:rPr lang="en-US" smtClean="0"/>
              <a:t>5/27/2024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8E523-2CC7-4EC6-9E6A-6B959820C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8277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18C1F9-996C-4CB7-8EC5-0D4CA27FE8CB}" type="datetime1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B8E523-2CC7-4EC6-9E6A-6B959820CCD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15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18C1F9-996C-4CB7-8EC5-0D4CA27FE8CB}" type="datetime1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B8E523-2CC7-4EC6-9E6A-6B959820CCD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29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18C1F9-996C-4CB7-8EC5-0D4CA27FE8CB}" type="datetime1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6B8E523-2CC7-4EC6-9E6A-6B959820CCD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1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18C1F9-996C-4CB7-8EC5-0D4CA27FE8CB}" type="datetime1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6B8E523-2CC7-4EC6-9E6A-6B959820CCD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098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18C1F9-996C-4CB7-8EC5-0D4CA27FE8CB}" type="datetime1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6B8E523-2CC7-4EC6-9E6A-6B959820CCD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17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18C1F9-996C-4CB7-8EC5-0D4CA27FE8CB}" type="datetime1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6B8E523-2CC7-4EC6-9E6A-6B959820CCD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44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18C1F9-996C-4CB7-8EC5-0D4CA27FE8CB}" type="datetime1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B8E523-2CC7-4EC6-9E6A-6B959820CCD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28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18C1F9-996C-4CB7-8EC5-0D4CA27FE8CB}" type="datetime1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B8E523-2CC7-4EC6-9E6A-6B959820CCD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7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18C1F9-996C-4CB7-8EC5-0D4CA27FE8CB}" type="datetime1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B8E523-2CC7-4EC6-9E6A-6B959820CCD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70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18C1F9-996C-4CB7-8EC5-0D4CA27FE8CB}" type="datetime1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B8E523-2CC7-4EC6-9E6A-6B959820CCD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2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18C1F9-996C-4CB7-8EC5-0D4CA27FE8CB}" type="datetime1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B8E523-2CC7-4EC6-9E6A-6B959820CCD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43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18C1F9-996C-4CB7-8EC5-0D4CA27FE8CB}" type="datetime1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B8E523-2CC7-4EC6-9E6A-6B959820CCD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63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18C1F9-996C-4CB7-8EC5-0D4CA27FE8CB}" type="datetime1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B8E523-2CC7-4EC6-9E6A-6B959820CCD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62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18C1F9-996C-4CB7-8EC5-0D4CA27FE8CB}" type="datetime1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B8E523-2CC7-4EC6-9E6A-6B959820CCD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67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4ED2AE-C828-405C-9262-45FA4BD992CA}" type="datetime1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FPGA Project . DIC ITI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483E-8687-4ACB-98EC-FE27B8340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947A5E-C800-4EEB-BB82-E3A14A5D60AC}" type="datetime1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FPGA Project . DIC ITI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483E-8687-4ACB-98EC-FE27B8340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7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389C44-6C14-4C6A-BF89-41C32F490A6A}" type="datetime1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FPGA Project . DIC ITI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483E-8687-4ACB-98EC-FE27B8340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94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B9E565-462C-42E0-AAB3-E11FD82D0BB5}" type="datetime1">
              <a:rPr lang="en-US" smtClean="0"/>
              <a:t>5/27/2024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11187" y="6356350"/>
            <a:ext cx="615295" cy="365125"/>
          </a:xfrm>
        </p:spPr>
        <p:txBody>
          <a:bodyPr/>
          <a:lstStyle/>
          <a:p>
            <a:fld id="{8128483E-8687-4ACB-98EC-FE27B83408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66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167B96-E07B-428C-91F9-3A1162749E87}" type="datetime1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FPGA Project . DIC ITI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483E-8687-4ACB-98EC-FE27B8340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40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A1A40E-F2E1-4594-B3D5-93DD708886BA}" type="datetime1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FPGA Project . DIC ITI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483E-8687-4ACB-98EC-FE27B8340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69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0362F1-B9C6-411E-BD13-DEC8DE2F9089}" type="datetime1">
              <a:rPr lang="en-US" smtClean="0"/>
              <a:t>5/27/2024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FPGA Project . DIC ITI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483E-8687-4ACB-98EC-FE27B8340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45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3572CF-6925-44CB-913D-4D23129B0EA1}" type="datetime1">
              <a:rPr lang="en-US" smtClean="0"/>
              <a:t>5/27/2024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FPGA Project . DIC ITI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483E-8687-4ACB-98EC-FE27B8340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64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862097-4E50-4FC4-9A57-18BD74DBCF6C}" type="datetime1">
              <a:rPr lang="en-US" smtClean="0"/>
              <a:t>5/27/2024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FPGA Project . DIC ITI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483E-8687-4ACB-98EC-FE27B8340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49D2BD-02FA-4934-AE6D-6A00B6602913}" type="datetime1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FPGA Project . DIC ITI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483E-8687-4ACB-98EC-FE27B8340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23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3192C7-1043-4FBE-B583-91E01AB24494}" type="datetime1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Signed Scalar Slicing . Mohamed </a:t>
            </a:r>
            <a:r>
              <a:rPr lang="en-US" dirty="0" err="1"/>
              <a:t>Khalaf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483E-8687-4ACB-98EC-FE27B8340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57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6033" y="6356350"/>
            <a:ext cx="44186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FPGA Project . DIC ITI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1187" y="6356350"/>
            <a:ext cx="5982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8483E-8687-4ACB-98EC-FE27B83408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2441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5.xml"/><Relationship Id="rId5" Type="http://schemas.openxmlformats.org/officeDocument/2006/relationships/image" Target="../media/image13.png"/><Relationship Id="rId10" Type="http://schemas.openxmlformats.org/officeDocument/2006/relationships/slide" Target="slide37.xml"/><Relationship Id="rId4" Type="http://schemas.openxmlformats.org/officeDocument/2006/relationships/slide" Target="slide34.xml"/><Relationship Id="rId9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svg"/><Relationship Id="rId7" Type="http://schemas.openxmlformats.org/officeDocument/2006/relationships/image" Target="../media/image9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C47500-5977-ADFF-2210-4D3ADBBB5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FPGA Project . DIC ITI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C4D256-E1BB-6D0A-BF55-A510DDD2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483E-8687-4ACB-98EC-FE27B8340897}" type="slidenum">
              <a:rPr lang="en-US" smtClean="0"/>
              <a:t>1</a:t>
            </a:fld>
            <a:endParaRPr lang="en-US"/>
          </a:p>
        </p:txBody>
      </p:sp>
      <p:sp>
        <p:nvSpPr>
          <p:cNvPr id="7" name="Google Shape;240;p28">
            <a:extLst>
              <a:ext uri="{FF2B5EF4-FFF2-40B4-BE49-F238E27FC236}">
                <a16:creationId xmlns:a16="http://schemas.microsoft.com/office/drawing/2014/main" id="{C268CF38-AE3C-8BC4-EA05-27F906DD1C8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76420" y="1370250"/>
            <a:ext cx="8439159" cy="9227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latin typeface="+mn-lt"/>
              </a:rPr>
              <a:t>FPGA Final Project</a:t>
            </a:r>
            <a:endParaRPr sz="6600" dirty="0">
              <a:latin typeface="+mn-lt"/>
            </a:endParaRPr>
          </a:p>
        </p:txBody>
      </p:sp>
      <p:sp>
        <p:nvSpPr>
          <p:cNvPr id="8" name="Google Shape;241;p28">
            <a:extLst>
              <a:ext uri="{FF2B5EF4-FFF2-40B4-BE49-F238E27FC236}">
                <a16:creationId xmlns:a16="http://schemas.microsoft.com/office/drawing/2014/main" id="{88B8F5DC-74D7-D75E-F682-7A5C23D3CEE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41723" y="2292959"/>
            <a:ext cx="10069464" cy="6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Team Members:</a:t>
            </a:r>
          </a:p>
          <a:p>
            <a:pPr marL="800100" lvl="1" indent="-342900" algn="l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 sz="2800" b="0" i="0" dirty="0">
                <a:effectLst/>
              </a:rPr>
              <a:t>Habiba Hassan Suleiman </a:t>
            </a:r>
          </a:p>
          <a:p>
            <a:pPr marL="800100" lvl="1" indent="-342900" algn="l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 sz="2800" b="0" i="0" dirty="0">
                <a:effectLst/>
              </a:rPr>
              <a:t>Mohamed Khalaf Mohamed</a:t>
            </a:r>
            <a:endParaRPr lang="en-US" sz="2800" dirty="0"/>
          </a:p>
          <a:p>
            <a:pPr marL="800100" lvl="1" indent="-342900" algn="l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 sz="2800" b="0" i="0" dirty="0">
                <a:effectLst/>
              </a:rPr>
              <a:t>Saleh Mahmoud Saleh  </a:t>
            </a:r>
          </a:p>
          <a:p>
            <a:pPr marL="800100" lvl="1" indent="-342900" algn="l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 sz="2800" dirty="0"/>
              <a:t>Yara Hassan Shehata</a:t>
            </a:r>
            <a:endParaRPr sz="2800" dirty="0"/>
          </a:p>
        </p:txBody>
      </p:sp>
      <p:pic>
        <p:nvPicPr>
          <p:cNvPr id="1028" name="Picture 4" descr="Information Technology Institute – Egyptian Innovation Bank">
            <a:extLst>
              <a:ext uri="{FF2B5EF4-FFF2-40B4-BE49-F238E27FC236}">
                <a16:creationId xmlns:a16="http://schemas.microsoft.com/office/drawing/2014/main" id="{378BE99A-791F-1559-3DED-67F587F44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3202" y="89468"/>
            <a:ext cx="1704925" cy="75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621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7132"/>
          </a:xfrm>
        </p:spPr>
        <p:txBody>
          <a:bodyPr>
            <a:normAutofit fontScale="90000"/>
          </a:bodyPr>
          <a:lstStyle/>
          <a:p>
            <a:r>
              <a:rPr lang="en-US" dirty="0"/>
              <a:t>Standard Communication Protocol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483E-8687-4ACB-98EC-FE27B8340897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876497CC-0879-2E22-78C3-16261C1C79D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49650" y="6356350"/>
            <a:ext cx="3585216" cy="365125"/>
          </a:xfrm>
        </p:spPr>
        <p:txBody>
          <a:bodyPr/>
          <a:lstStyle/>
          <a:p>
            <a:r>
              <a:rPr lang="en-US" dirty="0"/>
              <a:t>FPGA Project . DIC ITI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791830D-1E1D-5D19-8E5A-8A90F0BCC92E}"/>
              </a:ext>
            </a:extLst>
          </p:cNvPr>
          <p:cNvSpPr txBox="1">
            <a:spLocks/>
          </p:cNvSpPr>
          <p:nvPr/>
        </p:nvSpPr>
        <p:spPr>
          <a:xfrm>
            <a:off x="838200" y="909490"/>
            <a:ext cx="10515600" cy="437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5B9BD5"/>
                </a:solidFill>
              </a:rPr>
              <a:t>AXI4 Lite Protocol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31E08E0-7AFC-54C6-9D00-8C8D99925ABA}"/>
              </a:ext>
            </a:extLst>
          </p:cNvPr>
          <p:cNvSpPr/>
          <p:nvPr/>
        </p:nvSpPr>
        <p:spPr>
          <a:xfrm>
            <a:off x="3053314" y="3429000"/>
            <a:ext cx="5805377" cy="648586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AXI4-Lite Interconnect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F60D84-3BC9-C3F0-6A0A-E6BD2253D490}"/>
              </a:ext>
            </a:extLst>
          </p:cNvPr>
          <p:cNvSpPr/>
          <p:nvPr/>
        </p:nvSpPr>
        <p:spPr>
          <a:xfrm>
            <a:off x="3551273" y="1811280"/>
            <a:ext cx="1116419" cy="808074"/>
          </a:xfrm>
          <a:prstGeom prst="rect">
            <a:avLst/>
          </a:prstGeom>
          <a:solidFill>
            <a:srgbClr val="FF33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AXI4-Lite</a:t>
            </a:r>
            <a:br>
              <a:rPr lang="en-US" dirty="0"/>
            </a:br>
            <a:r>
              <a:rPr lang="en-US" dirty="0"/>
              <a:t>Master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A3D1E8-CBF2-334C-7D6B-DDF1C091CC3B}"/>
              </a:ext>
            </a:extLst>
          </p:cNvPr>
          <p:cNvSpPr/>
          <p:nvPr/>
        </p:nvSpPr>
        <p:spPr>
          <a:xfrm>
            <a:off x="5397794" y="1811280"/>
            <a:ext cx="1116419" cy="808074"/>
          </a:xfrm>
          <a:prstGeom prst="rect">
            <a:avLst/>
          </a:prstGeom>
          <a:solidFill>
            <a:srgbClr val="FF33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AXI4-Lite</a:t>
            </a:r>
            <a:br>
              <a:rPr lang="en-US" dirty="0"/>
            </a:br>
            <a:r>
              <a:rPr lang="en-US" dirty="0"/>
              <a:t>Master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887132-8C9D-3508-18E1-28F8BF68F6A3}"/>
              </a:ext>
            </a:extLst>
          </p:cNvPr>
          <p:cNvSpPr/>
          <p:nvPr/>
        </p:nvSpPr>
        <p:spPr>
          <a:xfrm>
            <a:off x="7244315" y="1811280"/>
            <a:ext cx="1116419" cy="808074"/>
          </a:xfrm>
          <a:prstGeom prst="rect">
            <a:avLst/>
          </a:prstGeom>
          <a:solidFill>
            <a:srgbClr val="FF33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AXI4-Lite</a:t>
            </a:r>
            <a:br>
              <a:rPr lang="en-US" dirty="0"/>
            </a:br>
            <a:r>
              <a:rPr lang="en-US" dirty="0"/>
              <a:t>Master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AB94F2-7EFF-2BBD-B7CE-5212EA89A934}"/>
              </a:ext>
            </a:extLst>
          </p:cNvPr>
          <p:cNvSpPr/>
          <p:nvPr/>
        </p:nvSpPr>
        <p:spPr>
          <a:xfrm>
            <a:off x="3547729" y="4887232"/>
            <a:ext cx="1116419" cy="808074"/>
          </a:xfrm>
          <a:prstGeom prst="rect">
            <a:avLst/>
          </a:prstGeom>
          <a:solidFill>
            <a:srgbClr val="7699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AXI4-Lite</a:t>
            </a:r>
            <a:br>
              <a:rPr lang="en-US" dirty="0"/>
            </a:br>
            <a:r>
              <a:rPr lang="en-US" dirty="0"/>
              <a:t>Slave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C9DA51-48B8-97C5-40F2-4758AE1F2D87}"/>
              </a:ext>
            </a:extLst>
          </p:cNvPr>
          <p:cNvSpPr/>
          <p:nvPr/>
        </p:nvSpPr>
        <p:spPr>
          <a:xfrm>
            <a:off x="5394250" y="4887232"/>
            <a:ext cx="1116419" cy="808074"/>
          </a:xfrm>
          <a:prstGeom prst="rect">
            <a:avLst/>
          </a:prstGeom>
          <a:solidFill>
            <a:srgbClr val="7699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AXI4-Lite</a:t>
            </a:r>
            <a:br>
              <a:rPr lang="en-US" dirty="0"/>
            </a:br>
            <a:r>
              <a:rPr lang="en-US" dirty="0"/>
              <a:t>Slave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C5B5C5-07FF-8184-8274-292A7A133DE8}"/>
              </a:ext>
            </a:extLst>
          </p:cNvPr>
          <p:cNvSpPr/>
          <p:nvPr/>
        </p:nvSpPr>
        <p:spPr>
          <a:xfrm>
            <a:off x="7240771" y="4887232"/>
            <a:ext cx="1116419" cy="808074"/>
          </a:xfrm>
          <a:prstGeom prst="rect">
            <a:avLst/>
          </a:prstGeom>
          <a:solidFill>
            <a:srgbClr val="7699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AXI4-Lite</a:t>
            </a:r>
            <a:br>
              <a:rPr lang="en-US" dirty="0"/>
            </a:br>
            <a:r>
              <a:rPr lang="en-US" dirty="0"/>
              <a:t>Slave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9CA980D-9362-EA51-E95D-B6DA3E6062AD}"/>
              </a:ext>
            </a:extLst>
          </p:cNvPr>
          <p:cNvCxnSpPr>
            <a:cxnSpLocks/>
          </p:cNvCxnSpPr>
          <p:nvPr/>
        </p:nvCxnSpPr>
        <p:spPr>
          <a:xfrm>
            <a:off x="4120115" y="4077586"/>
            <a:ext cx="0" cy="827309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24D1CF5-120D-F2B4-42E6-0930769CC35A}"/>
              </a:ext>
            </a:extLst>
          </p:cNvPr>
          <p:cNvCxnSpPr>
            <a:cxnSpLocks/>
          </p:cNvCxnSpPr>
          <p:nvPr/>
        </p:nvCxnSpPr>
        <p:spPr>
          <a:xfrm>
            <a:off x="4120115" y="2619354"/>
            <a:ext cx="0" cy="827309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859EEF4-3168-2A6D-B1F3-9BB0785A358F}"/>
              </a:ext>
            </a:extLst>
          </p:cNvPr>
          <p:cNvCxnSpPr>
            <a:cxnSpLocks/>
          </p:cNvCxnSpPr>
          <p:nvPr/>
        </p:nvCxnSpPr>
        <p:spPr>
          <a:xfrm>
            <a:off x="6002078" y="4059923"/>
            <a:ext cx="0" cy="827309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E53AD6A-F6A9-31DD-D192-0B76420ABDB8}"/>
              </a:ext>
            </a:extLst>
          </p:cNvPr>
          <p:cNvCxnSpPr>
            <a:cxnSpLocks/>
          </p:cNvCxnSpPr>
          <p:nvPr/>
        </p:nvCxnSpPr>
        <p:spPr>
          <a:xfrm>
            <a:off x="6002078" y="2601691"/>
            <a:ext cx="0" cy="827309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E8D712-2087-6655-5BCA-1ABCA2CFF3A8}"/>
              </a:ext>
            </a:extLst>
          </p:cNvPr>
          <p:cNvCxnSpPr>
            <a:cxnSpLocks/>
          </p:cNvCxnSpPr>
          <p:nvPr/>
        </p:nvCxnSpPr>
        <p:spPr>
          <a:xfrm>
            <a:off x="7777715" y="4077586"/>
            <a:ext cx="0" cy="827309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698FAB6-DEA2-82B4-5524-F55FC97833D5}"/>
              </a:ext>
            </a:extLst>
          </p:cNvPr>
          <p:cNvCxnSpPr>
            <a:cxnSpLocks/>
          </p:cNvCxnSpPr>
          <p:nvPr/>
        </p:nvCxnSpPr>
        <p:spPr>
          <a:xfrm>
            <a:off x="7777715" y="2619354"/>
            <a:ext cx="0" cy="827309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79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7132"/>
          </a:xfrm>
        </p:spPr>
        <p:txBody>
          <a:bodyPr>
            <a:normAutofit fontScale="90000"/>
          </a:bodyPr>
          <a:lstStyle/>
          <a:p>
            <a:r>
              <a:rPr lang="en-US" dirty="0"/>
              <a:t>Standard Communication Protocol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483E-8687-4ACB-98EC-FE27B8340897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876497CC-0879-2E22-78C3-16261C1C79D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49650" y="6356350"/>
            <a:ext cx="3585216" cy="365125"/>
          </a:xfrm>
        </p:spPr>
        <p:txBody>
          <a:bodyPr/>
          <a:lstStyle/>
          <a:p>
            <a:r>
              <a:rPr lang="en-US" dirty="0"/>
              <a:t>FPGA Project . DIC ITI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791830D-1E1D-5D19-8E5A-8A90F0BCC92E}"/>
              </a:ext>
            </a:extLst>
          </p:cNvPr>
          <p:cNvSpPr txBox="1">
            <a:spLocks/>
          </p:cNvSpPr>
          <p:nvPr/>
        </p:nvSpPr>
        <p:spPr>
          <a:xfrm>
            <a:off x="838200" y="909490"/>
            <a:ext cx="10515600" cy="437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5B9BD5"/>
                </a:solidFill>
              </a:rPr>
              <a:t>AXI4 Lite Protocol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31E08E0-7AFC-54C6-9D00-8C8D99925ABA}"/>
              </a:ext>
            </a:extLst>
          </p:cNvPr>
          <p:cNvSpPr/>
          <p:nvPr/>
        </p:nvSpPr>
        <p:spPr>
          <a:xfrm>
            <a:off x="704969" y="3429000"/>
            <a:ext cx="5805377" cy="648586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AXI4-Lite Interconnect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F60D84-3BC9-C3F0-6A0A-E6BD2253D490}"/>
              </a:ext>
            </a:extLst>
          </p:cNvPr>
          <p:cNvSpPr/>
          <p:nvPr/>
        </p:nvSpPr>
        <p:spPr>
          <a:xfrm>
            <a:off x="1202928" y="1811280"/>
            <a:ext cx="1116419" cy="808074"/>
          </a:xfrm>
          <a:prstGeom prst="rect">
            <a:avLst/>
          </a:prstGeom>
          <a:solidFill>
            <a:srgbClr val="FF33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AXI4-Lite</a:t>
            </a:r>
            <a:br>
              <a:rPr lang="en-US" dirty="0"/>
            </a:br>
            <a:r>
              <a:rPr lang="en-US" dirty="0"/>
              <a:t>Master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A3D1E8-CBF2-334C-7D6B-DDF1C091CC3B}"/>
              </a:ext>
            </a:extLst>
          </p:cNvPr>
          <p:cNvSpPr/>
          <p:nvPr/>
        </p:nvSpPr>
        <p:spPr>
          <a:xfrm>
            <a:off x="3049449" y="1811280"/>
            <a:ext cx="1116419" cy="808074"/>
          </a:xfrm>
          <a:prstGeom prst="rect">
            <a:avLst/>
          </a:prstGeom>
          <a:solidFill>
            <a:srgbClr val="FF33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AXI4-Lite</a:t>
            </a:r>
            <a:br>
              <a:rPr lang="en-US" dirty="0"/>
            </a:br>
            <a:r>
              <a:rPr lang="en-US" dirty="0"/>
              <a:t>Master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887132-8C9D-3508-18E1-28F8BF68F6A3}"/>
              </a:ext>
            </a:extLst>
          </p:cNvPr>
          <p:cNvSpPr/>
          <p:nvPr/>
        </p:nvSpPr>
        <p:spPr>
          <a:xfrm>
            <a:off x="4895970" y="1811280"/>
            <a:ext cx="1116419" cy="808074"/>
          </a:xfrm>
          <a:prstGeom prst="rect">
            <a:avLst/>
          </a:prstGeom>
          <a:solidFill>
            <a:srgbClr val="FF33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AXI4-Lite</a:t>
            </a:r>
            <a:br>
              <a:rPr lang="en-US" dirty="0"/>
            </a:br>
            <a:r>
              <a:rPr lang="en-US" dirty="0"/>
              <a:t>Master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AB94F2-7EFF-2BBD-B7CE-5212EA89A934}"/>
              </a:ext>
            </a:extLst>
          </p:cNvPr>
          <p:cNvSpPr/>
          <p:nvPr/>
        </p:nvSpPr>
        <p:spPr>
          <a:xfrm>
            <a:off x="1199384" y="4887232"/>
            <a:ext cx="1116419" cy="808074"/>
          </a:xfrm>
          <a:prstGeom prst="rect">
            <a:avLst/>
          </a:prstGeom>
          <a:solidFill>
            <a:srgbClr val="7699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AXI4-Lite</a:t>
            </a:r>
            <a:br>
              <a:rPr lang="en-US" dirty="0"/>
            </a:br>
            <a:r>
              <a:rPr lang="en-US" dirty="0"/>
              <a:t>Slave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C9DA51-48B8-97C5-40F2-4758AE1F2D87}"/>
              </a:ext>
            </a:extLst>
          </p:cNvPr>
          <p:cNvSpPr/>
          <p:nvPr/>
        </p:nvSpPr>
        <p:spPr>
          <a:xfrm>
            <a:off x="3045905" y="4887232"/>
            <a:ext cx="1116419" cy="808074"/>
          </a:xfrm>
          <a:prstGeom prst="rect">
            <a:avLst/>
          </a:prstGeom>
          <a:solidFill>
            <a:srgbClr val="7699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AXI4-Lite</a:t>
            </a:r>
            <a:br>
              <a:rPr lang="en-US" dirty="0"/>
            </a:br>
            <a:r>
              <a:rPr lang="en-US" dirty="0"/>
              <a:t>Slave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C5B5C5-07FF-8184-8274-292A7A133DE8}"/>
              </a:ext>
            </a:extLst>
          </p:cNvPr>
          <p:cNvSpPr/>
          <p:nvPr/>
        </p:nvSpPr>
        <p:spPr>
          <a:xfrm>
            <a:off x="4892426" y="4887232"/>
            <a:ext cx="1116419" cy="808074"/>
          </a:xfrm>
          <a:prstGeom prst="rect">
            <a:avLst/>
          </a:prstGeom>
          <a:solidFill>
            <a:srgbClr val="7699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AXI4-Lite</a:t>
            </a:r>
            <a:br>
              <a:rPr lang="en-US" dirty="0"/>
            </a:br>
            <a:r>
              <a:rPr lang="en-US" dirty="0"/>
              <a:t>Slave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9CA980D-9362-EA51-E95D-B6DA3E6062AD}"/>
              </a:ext>
            </a:extLst>
          </p:cNvPr>
          <p:cNvCxnSpPr>
            <a:cxnSpLocks/>
          </p:cNvCxnSpPr>
          <p:nvPr/>
        </p:nvCxnSpPr>
        <p:spPr>
          <a:xfrm>
            <a:off x="1771770" y="4077586"/>
            <a:ext cx="0" cy="827309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24D1CF5-120D-F2B4-42E6-0930769CC35A}"/>
              </a:ext>
            </a:extLst>
          </p:cNvPr>
          <p:cNvCxnSpPr>
            <a:cxnSpLocks/>
          </p:cNvCxnSpPr>
          <p:nvPr/>
        </p:nvCxnSpPr>
        <p:spPr>
          <a:xfrm>
            <a:off x="1771770" y="2619354"/>
            <a:ext cx="0" cy="827309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859EEF4-3168-2A6D-B1F3-9BB0785A358F}"/>
              </a:ext>
            </a:extLst>
          </p:cNvPr>
          <p:cNvCxnSpPr>
            <a:cxnSpLocks/>
          </p:cNvCxnSpPr>
          <p:nvPr/>
        </p:nvCxnSpPr>
        <p:spPr>
          <a:xfrm>
            <a:off x="3653733" y="4059923"/>
            <a:ext cx="0" cy="827309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E53AD6A-F6A9-31DD-D192-0B76420ABDB8}"/>
              </a:ext>
            </a:extLst>
          </p:cNvPr>
          <p:cNvCxnSpPr>
            <a:cxnSpLocks/>
          </p:cNvCxnSpPr>
          <p:nvPr/>
        </p:nvCxnSpPr>
        <p:spPr>
          <a:xfrm>
            <a:off x="3653733" y="2601691"/>
            <a:ext cx="0" cy="827309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E8D712-2087-6655-5BCA-1ABCA2CFF3A8}"/>
              </a:ext>
            </a:extLst>
          </p:cNvPr>
          <p:cNvCxnSpPr>
            <a:cxnSpLocks/>
          </p:cNvCxnSpPr>
          <p:nvPr/>
        </p:nvCxnSpPr>
        <p:spPr>
          <a:xfrm>
            <a:off x="5429370" y="4077586"/>
            <a:ext cx="0" cy="827309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698FAB6-DEA2-82B4-5524-F55FC97833D5}"/>
              </a:ext>
            </a:extLst>
          </p:cNvPr>
          <p:cNvCxnSpPr>
            <a:cxnSpLocks/>
          </p:cNvCxnSpPr>
          <p:nvPr/>
        </p:nvCxnSpPr>
        <p:spPr>
          <a:xfrm>
            <a:off x="5429370" y="2619354"/>
            <a:ext cx="0" cy="827309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20B01FF-3BF1-3F13-02CB-6554B8F114EF}"/>
              </a:ext>
            </a:extLst>
          </p:cNvPr>
          <p:cNvSpPr/>
          <p:nvPr/>
        </p:nvSpPr>
        <p:spPr>
          <a:xfrm>
            <a:off x="9459110" y="1811280"/>
            <a:ext cx="1116419" cy="808074"/>
          </a:xfrm>
          <a:prstGeom prst="rect">
            <a:avLst/>
          </a:prstGeom>
          <a:solidFill>
            <a:srgbClr val="FF33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AXI4-Lite</a:t>
            </a:r>
            <a:br>
              <a:rPr lang="en-US" dirty="0"/>
            </a:br>
            <a:r>
              <a:rPr lang="en-US" dirty="0"/>
              <a:t>Master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A495D8-7851-045D-C9F4-D13842E06CE9}"/>
              </a:ext>
            </a:extLst>
          </p:cNvPr>
          <p:cNvSpPr/>
          <p:nvPr/>
        </p:nvSpPr>
        <p:spPr>
          <a:xfrm>
            <a:off x="9455566" y="4887232"/>
            <a:ext cx="1116419" cy="808074"/>
          </a:xfrm>
          <a:prstGeom prst="rect">
            <a:avLst/>
          </a:prstGeom>
          <a:solidFill>
            <a:srgbClr val="7699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AXI4-Lite</a:t>
            </a:r>
            <a:br>
              <a:rPr lang="en-US" dirty="0"/>
            </a:br>
            <a:r>
              <a:rPr lang="en-US" dirty="0"/>
              <a:t>Slave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3CB21E9-66EB-8EBF-766D-9CAD98C8E2DB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9992510" y="2619354"/>
            <a:ext cx="21266" cy="226787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D8E84EF-5EE9-7851-0ACB-3951AFE94C04}"/>
              </a:ext>
            </a:extLst>
          </p:cNvPr>
          <p:cNvSpPr/>
          <p:nvPr/>
        </p:nvSpPr>
        <p:spPr>
          <a:xfrm>
            <a:off x="6961909" y="3536028"/>
            <a:ext cx="2254827" cy="52389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D878DB-2BBE-A4C3-2F73-4842497C20B0}"/>
              </a:ext>
            </a:extLst>
          </p:cNvPr>
          <p:cNvSpPr txBox="1"/>
          <p:nvPr/>
        </p:nvSpPr>
        <p:spPr>
          <a:xfrm>
            <a:off x="6349412" y="3298071"/>
            <a:ext cx="3287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Simple Interconnect</a:t>
            </a:r>
          </a:p>
        </p:txBody>
      </p:sp>
    </p:spTree>
    <p:extLst>
      <p:ext uri="{BB962C8B-B14F-4D97-AF65-F5344CB8AC3E}">
        <p14:creationId xmlns:p14="http://schemas.microsoft.com/office/powerpoint/2010/main" val="1991322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7132"/>
          </a:xfrm>
        </p:spPr>
        <p:txBody>
          <a:bodyPr>
            <a:normAutofit fontScale="90000"/>
          </a:bodyPr>
          <a:lstStyle/>
          <a:p>
            <a:r>
              <a:rPr lang="en-US" dirty="0"/>
              <a:t>AXI4 Lite Protocol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483E-8687-4ACB-98EC-FE27B8340897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876497CC-0879-2E22-78C3-16261C1C79D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49650" y="6356350"/>
            <a:ext cx="3585216" cy="365125"/>
          </a:xfrm>
        </p:spPr>
        <p:txBody>
          <a:bodyPr/>
          <a:lstStyle/>
          <a:p>
            <a:r>
              <a:rPr lang="en-US" dirty="0"/>
              <a:t>FPGA Project . DIC ITI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31E08E0-7AFC-54C6-9D00-8C8D99925ABA}"/>
              </a:ext>
            </a:extLst>
          </p:cNvPr>
          <p:cNvSpPr/>
          <p:nvPr/>
        </p:nvSpPr>
        <p:spPr>
          <a:xfrm>
            <a:off x="704969" y="3429000"/>
            <a:ext cx="5805377" cy="648586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AXI4-Lite Interconnect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F60D84-3BC9-C3F0-6A0A-E6BD2253D490}"/>
              </a:ext>
            </a:extLst>
          </p:cNvPr>
          <p:cNvSpPr/>
          <p:nvPr/>
        </p:nvSpPr>
        <p:spPr>
          <a:xfrm>
            <a:off x="1202928" y="1811280"/>
            <a:ext cx="1116419" cy="808074"/>
          </a:xfrm>
          <a:prstGeom prst="rect">
            <a:avLst/>
          </a:prstGeom>
          <a:solidFill>
            <a:srgbClr val="FF33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AXI4-Lite</a:t>
            </a:r>
            <a:br>
              <a:rPr lang="en-US" dirty="0"/>
            </a:br>
            <a:r>
              <a:rPr lang="en-US" dirty="0"/>
              <a:t>Master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A3D1E8-CBF2-334C-7D6B-DDF1C091CC3B}"/>
              </a:ext>
            </a:extLst>
          </p:cNvPr>
          <p:cNvSpPr/>
          <p:nvPr/>
        </p:nvSpPr>
        <p:spPr>
          <a:xfrm>
            <a:off x="3049449" y="1811280"/>
            <a:ext cx="1116419" cy="808074"/>
          </a:xfrm>
          <a:prstGeom prst="rect">
            <a:avLst/>
          </a:prstGeom>
          <a:solidFill>
            <a:srgbClr val="FF33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AXI4-Lite</a:t>
            </a:r>
            <a:br>
              <a:rPr lang="en-US" dirty="0"/>
            </a:br>
            <a:r>
              <a:rPr lang="en-US" dirty="0"/>
              <a:t>Master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887132-8C9D-3508-18E1-28F8BF68F6A3}"/>
              </a:ext>
            </a:extLst>
          </p:cNvPr>
          <p:cNvSpPr/>
          <p:nvPr/>
        </p:nvSpPr>
        <p:spPr>
          <a:xfrm>
            <a:off x="4895970" y="1811280"/>
            <a:ext cx="1116419" cy="808074"/>
          </a:xfrm>
          <a:prstGeom prst="rect">
            <a:avLst/>
          </a:prstGeom>
          <a:solidFill>
            <a:srgbClr val="FF33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AXI4-Lite</a:t>
            </a:r>
            <a:br>
              <a:rPr lang="en-US" dirty="0"/>
            </a:br>
            <a:r>
              <a:rPr lang="en-US" dirty="0"/>
              <a:t>Master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AB94F2-7EFF-2BBD-B7CE-5212EA89A934}"/>
              </a:ext>
            </a:extLst>
          </p:cNvPr>
          <p:cNvSpPr/>
          <p:nvPr/>
        </p:nvSpPr>
        <p:spPr>
          <a:xfrm>
            <a:off x="1199384" y="4887232"/>
            <a:ext cx="1116419" cy="808074"/>
          </a:xfrm>
          <a:prstGeom prst="rect">
            <a:avLst/>
          </a:prstGeom>
          <a:solidFill>
            <a:srgbClr val="7699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AXI4-Lite</a:t>
            </a:r>
            <a:br>
              <a:rPr lang="en-US" dirty="0"/>
            </a:br>
            <a:r>
              <a:rPr lang="en-US" dirty="0"/>
              <a:t>Slave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C9DA51-48B8-97C5-40F2-4758AE1F2D87}"/>
              </a:ext>
            </a:extLst>
          </p:cNvPr>
          <p:cNvSpPr/>
          <p:nvPr/>
        </p:nvSpPr>
        <p:spPr>
          <a:xfrm>
            <a:off x="3045905" y="4887232"/>
            <a:ext cx="1116419" cy="808074"/>
          </a:xfrm>
          <a:prstGeom prst="rect">
            <a:avLst/>
          </a:prstGeom>
          <a:solidFill>
            <a:srgbClr val="7699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AXI4-Lite</a:t>
            </a:r>
            <a:br>
              <a:rPr lang="en-US" dirty="0"/>
            </a:br>
            <a:r>
              <a:rPr lang="en-US" dirty="0"/>
              <a:t>Slave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C5B5C5-07FF-8184-8274-292A7A133DE8}"/>
              </a:ext>
            </a:extLst>
          </p:cNvPr>
          <p:cNvSpPr/>
          <p:nvPr/>
        </p:nvSpPr>
        <p:spPr>
          <a:xfrm>
            <a:off x="4892426" y="4887232"/>
            <a:ext cx="1116419" cy="808074"/>
          </a:xfrm>
          <a:prstGeom prst="rect">
            <a:avLst/>
          </a:prstGeom>
          <a:solidFill>
            <a:srgbClr val="7699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AXI4-Lite</a:t>
            </a:r>
            <a:br>
              <a:rPr lang="en-US" dirty="0"/>
            </a:br>
            <a:r>
              <a:rPr lang="en-US" dirty="0"/>
              <a:t>Slave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9CA980D-9362-EA51-E95D-B6DA3E6062AD}"/>
              </a:ext>
            </a:extLst>
          </p:cNvPr>
          <p:cNvCxnSpPr>
            <a:cxnSpLocks/>
          </p:cNvCxnSpPr>
          <p:nvPr/>
        </p:nvCxnSpPr>
        <p:spPr>
          <a:xfrm>
            <a:off x="1771770" y="4077586"/>
            <a:ext cx="0" cy="827309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24D1CF5-120D-F2B4-42E6-0930769CC35A}"/>
              </a:ext>
            </a:extLst>
          </p:cNvPr>
          <p:cNvCxnSpPr>
            <a:cxnSpLocks/>
          </p:cNvCxnSpPr>
          <p:nvPr/>
        </p:nvCxnSpPr>
        <p:spPr>
          <a:xfrm>
            <a:off x="1771770" y="2619354"/>
            <a:ext cx="0" cy="827309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859EEF4-3168-2A6D-B1F3-9BB0785A358F}"/>
              </a:ext>
            </a:extLst>
          </p:cNvPr>
          <p:cNvCxnSpPr>
            <a:cxnSpLocks/>
          </p:cNvCxnSpPr>
          <p:nvPr/>
        </p:nvCxnSpPr>
        <p:spPr>
          <a:xfrm>
            <a:off x="3653733" y="4059923"/>
            <a:ext cx="0" cy="827309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E53AD6A-F6A9-31DD-D192-0B76420ABDB8}"/>
              </a:ext>
            </a:extLst>
          </p:cNvPr>
          <p:cNvCxnSpPr>
            <a:cxnSpLocks/>
          </p:cNvCxnSpPr>
          <p:nvPr/>
        </p:nvCxnSpPr>
        <p:spPr>
          <a:xfrm>
            <a:off x="3653733" y="2601691"/>
            <a:ext cx="0" cy="827309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E8D712-2087-6655-5BCA-1ABCA2CFF3A8}"/>
              </a:ext>
            </a:extLst>
          </p:cNvPr>
          <p:cNvCxnSpPr>
            <a:cxnSpLocks/>
          </p:cNvCxnSpPr>
          <p:nvPr/>
        </p:nvCxnSpPr>
        <p:spPr>
          <a:xfrm>
            <a:off x="5429370" y="4077586"/>
            <a:ext cx="0" cy="827309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698FAB6-DEA2-82B4-5524-F55FC97833D5}"/>
              </a:ext>
            </a:extLst>
          </p:cNvPr>
          <p:cNvCxnSpPr>
            <a:cxnSpLocks/>
          </p:cNvCxnSpPr>
          <p:nvPr/>
        </p:nvCxnSpPr>
        <p:spPr>
          <a:xfrm>
            <a:off x="5429370" y="2619354"/>
            <a:ext cx="0" cy="827309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20B01FF-3BF1-3F13-02CB-6554B8F114EF}"/>
              </a:ext>
            </a:extLst>
          </p:cNvPr>
          <p:cNvSpPr/>
          <p:nvPr/>
        </p:nvSpPr>
        <p:spPr>
          <a:xfrm>
            <a:off x="9459110" y="1811280"/>
            <a:ext cx="1116419" cy="808074"/>
          </a:xfrm>
          <a:prstGeom prst="rect">
            <a:avLst/>
          </a:prstGeom>
          <a:solidFill>
            <a:srgbClr val="FF33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AXI4-Lite</a:t>
            </a:r>
            <a:br>
              <a:rPr lang="en-US" dirty="0"/>
            </a:br>
            <a:r>
              <a:rPr lang="en-US" dirty="0"/>
              <a:t>Master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A495D8-7851-045D-C9F4-D13842E06CE9}"/>
              </a:ext>
            </a:extLst>
          </p:cNvPr>
          <p:cNvSpPr/>
          <p:nvPr/>
        </p:nvSpPr>
        <p:spPr>
          <a:xfrm>
            <a:off x="9455566" y="4887232"/>
            <a:ext cx="1116419" cy="808074"/>
          </a:xfrm>
          <a:prstGeom prst="rect">
            <a:avLst/>
          </a:prstGeom>
          <a:solidFill>
            <a:srgbClr val="7699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AXI4-Lite</a:t>
            </a:r>
            <a:br>
              <a:rPr lang="en-US" dirty="0"/>
            </a:br>
            <a:r>
              <a:rPr lang="en-US" dirty="0"/>
              <a:t>Slave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3CB21E9-66EB-8EBF-766D-9CAD98C8E2DB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9992510" y="2619354"/>
            <a:ext cx="21266" cy="226787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D8E84EF-5EE9-7851-0ACB-3951AFE94C04}"/>
              </a:ext>
            </a:extLst>
          </p:cNvPr>
          <p:cNvSpPr/>
          <p:nvPr/>
        </p:nvSpPr>
        <p:spPr>
          <a:xfrm>
            <a:off x="6961909" y="3536028"/>
            <a:ext cx="2254827" cy="52389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D878DB-2BBE-A4C3-2F73-4842497C20B0}"/>
              </a:ext>
            </a:extLst>
          </p:cNvPr>
          <p:cNvSpPr txBox="1"/>
          <p:nvPr/>
        </p:nvSpPr>
        <p:spPr>
          <a:xfrm>
            <a:off x="6349412" y="3298071"/>
            <a:ext cx="3287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Simple Interconnect</a:t>
            </a:r>
          </a:p>
        </p:txBody>
      </p:sp>
    </p:spTree>
    <p:extLst>
      <p:ext uri="{BB962C8B-B14F-4D97-AF65-F5344CB8AC3E}">
        <p14:creationId xmlns:p14="http://schemas.microsoft.com/office/powerpoint/2010/main" val="4016075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7132"/>
          </a:xfrm>
        </p:spPr>
        <p:txBody>
          <a:bodyPr>
            <a:normAutofit fontScale="90000"/>
          </a:bodyPr>
          <a:lstStyle/>
          <a:p>
            <a:r>
              <a:rPr lang="en-US" dirty="0"/>
              <a:t>AXI4 Lite Protocol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483E-8687-4ACB-98EC-FE27B8340897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876497CC-0879-2E22-78C3-16261C1C79D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49650" y="6356350"/>
            <a:ext cx="3585216" cy="365125"/>
          </a:xfrm>
        </p:spPr>
        <p:txBody>
          <a:bodyPr/>
          <a:lstStyle/>
          <a:p>
            <a:r>
              <a:rPr lang="en-US" dirty="0"/>
              <a:t>FPGA Project . DIC ITI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0B01FF-3BF1-3F13-02CB-6554B8F114EF}"/>
              </a:ext>
            </a:extLst>
          </p:cNvPr>
          <p:cNvSpPr/>
          <p:nvPr/>
        </p:nvSpPr>
        <p:spPr>
          <a:xfrm>
            <a:off x="1541238" y="1570116"/>
            <a:ext cx="1447955" cy="4125190"/>
          </a:xfrm>
          <a:prstGeom prst="rect">
            <a:avLst/>
          </a:prstGeom>
          <a:solidFill>
            <a:srgbClr val="FF33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AXI4-Lite</a:t>
            </a:r>
            <a:br>
              <a:rPr lang="en-US" dirty="0"/>
            </a:br>
            <a:r>
              <a:rPr lang="en-US" dirty="0"/>
              <a:t>Master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A495D8-7851-045D-C9F4-D13842E06CE9}"/>
              </a:ext>
            </a:extLst>
          </p:cNvPr>
          <p:cNvSpPr/>
          <p:nvPr/>
        </p:nvSpPr>
        <p:spPr>
          <a:xfrm>
            <a:off x="9282465" y="1570116"/>
            <a:ext cx="1447955" cy="4125190"/>
          </a:xfrm>
          <a:prstGeom prst="rect">
            <a:avLst/>
          </a:prstGeom>
          <a:solidFill>
            <a:srgbClr val="7699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AXI4-Lite</a:t>
            </a:r>
            <a:br>
              <a:rPr lang="en-US" dirty="0"/>
            </a:br>
            <a:r>
              <a:rPr lang="en-US" dirty="0"/>
              <a:t>Slave</a:t>
            </a:r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3FEA1E98-A9E4-4044-D1EB-B585AF780562}"/>
              </a:ext>
            </a:extLst>
          </p:cNvPr>
          <p:cNvSpPr/>
          <p:nvPr/>
        </p:nvSpPr>
        <p:spPr>
          <a:xfrm>
            <a:off x="2989193" y="2098965"/>
            <a:ext cx="6293272" cy="365125"/>
          </a:xfrm>
          <a:prstGeom prst="leftRightArrow">
            <a:avLst/>
          </a:prstGeom>
          <a:noFill/>
          <a:ln w="28575">
            <a:solidFill>
              <a:srgbClr val="0092C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C86D02-F239-5699-69B4-890AF9BC64BC}"/>
              </a:ext>
            </a:extLst>
          </p:cNvPr>
          <p:cNvSpPr txBox="1"/>
          <p:nvPr/>
        </p:nvSpPr>
        <p:spPr>
          <a:xfrm>
            <a:off x="4687868" y="1809109"/>
            <a:ext cx="258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Write Address Channel</a:t>
            </a:r>
          </a:p>
        </p:txBody>
      </p:sp>
      <p:sp>
        <p:nvSpPr>
          <p:cNvPr id="22" name="Arrow: Left-Right 21">
            <a:extLst>
              <a:ext uri="{FF2B5EF4-FFF2-40B4-BE49-F238E27FC236}">
                <a16:creationId xmlns:a16="http://schemas.microsoft.com/office/drawing/2014/main" id="{1281A8C0-4332-36D1-9322-BBF985247755}"/>
              </a:ext>
            </a:extLst>
          </p:cNvPr>
          <p:cNvSpPr/>
          <p:nvPr/>
        </p:nvSpPr>
        <p:spPr>
          <a:xfrm>
            <a:off x="2989193" y="2779387"/>
            <a:ext cx="6293272" cy="365125"/>
          </a:xfrm>
          <a:prstGeom prst="leftRightArrow">
            <a:avLst/>
          </a:prstGeom>
          <a:noFill/>
          <a:ln w="28575">
            <a:solidFill>
              <a:srgbClr val="DCD2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50C9B5-E381-A461-C8DC-816C5734E075}"/>
              </a:ext>
            </a:extLst>
          </p:cNvPr>
          <p:cNvSpPr txBox="1"/>
          <p:nvPr/>
        </p:nvSpPr>
        <p:spPr>
          <a:xfrm>
            <a:off x="4687868" y="2489531"/>
            <a:ext cx="258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Write Data Channel</a:t>
            </a:r>
          </a:p>
        </p:txBody>
      </p:sp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54E76A41-2B46-5EE0-564B-36DECA75D296}"/>
              </a:ext>
            </a:extLst>
          </p:cNvPr>
          <p:cNvSpPr/>
          <p:nvPr/>
        </p:nvSpPr>
        <p:spPr>
          <a:xfrm>
            <a:off x="2989193" y="3523672"/>
            <a:ext cx="6293272" cy="365125"/>
          </a:xfrm>
          <a:prstGeom prst="leftRightArrow">
            <a:avLst/>
          </a:prstGeom>
          <a:noFill/>
          <a:ln w="28575">
            <a:solidFill>
              <a:srgbClr val="76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D7DEEA3-3BDC-27A7-A2C6-FEADDA07FB40}"/>
              </a:ext>
            </a:extLst>
          </p:cNvPr>
          <p:cNvSpPr txBox="1"/>
          <p:nvPr/>
        </p:nvSpPr>
        <p:spPr>
          <a:xfrm>
            <a:off x="4687868" y="3233816"/>
            <a:ext cx="258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Write Response Channel</a:t>
            </a:r>
          </a:p>
        </p:txBody>
      </p:sp>
      <p:sp>
        <p:nvSpPr>
          <p:cNvPr id="33" name="Arrow: Left-Right 32">
            <a:extLst>
              <a:ext uri="{FF2B5EF4-FFF2-40B4-BE49-F238E27FC236}">
                <a16:creationId xmlns:a16="http://schemas.microsoft.com/office/drawing/2014/main" id="{A5C9F072-9FEF-6CF2-525B-37F9E00D85EA}"/>
              </a:ext>
            </a:extLst>
          </p:cNvPr>
          <p:cNvSpPr/>
          <p:nvPr/>
        </p:nvSpPr>
        <p:spPr>
          <a:xfrm>
            <a:off x="2989193" y="4298408"/>
            <a:ext cx="6293272" cy="365125"/>
          </a:xfrm>
          <a:prstGeom prst="leftRightArrow">
            <a:avLst/>
          </a:prstGeom>
          <a:noFill/>
          <a:ln w="28575">
            <a:solidFill>
              <a:srgbClr val="0092C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A2786EA-DC72-A76D-B751-56238221E6C7}"/>
              </a:ext>
            </a:extLst>
          </p:cNvPr>
          <p:cNvSpPr txBox="1"/>
          <p:nvPr/>
        </p:nvSpPr>
        <p:spPr>
          <a:xfrm>
            <a:off x="4687868" y="4008552"/>
            <a:ext cx="258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Read Address Channel</a:t>
            </a:r>
          </a:p>
        </p:txBody>
      </p:sp>
      <p:sp>
        <p:nvSpPr>
          <p:cNvPr id="35" name="Arrow: Left-Right 34">
            <a:extLst>
              <a:ext uri="{FF2B5EF4-FFF2-40B4-BE49-F238E27FC236}">
                <a16:creationId xmlns:a16="http://schemas.microsoft.com/office/drawing/2014/main" id="{6C799502-AF37-7A51-4085-4FFCB17EE405}"/>
              </a:ext>
            </a:extLst>
          </p:cNvPr>
          <p:cNvSpPr/>
          <p:nvPr/>
        </p:nvSpPr>
        <p:spPr>
          <a:xfrm>
            <a:off x="2989193" y="5038928"/>
            <a:ext cx="6293272" cy="365125"/>
          </a:xfrm>
          <a:prstGeom prst="leftRightArrow">
            <a:avLst/>
          </a:prstGeom>
          <a:noFill/>
          <a:ln w="28575">
            <a:solidFill>
              <a:srgbClr val="DCD2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72E2736-1092-B0F2-1B46-0828ABF1FE0A}"/>
              </a:ext>
            </a:extLst>
          </p:cNvPr>
          <p:cNvSpPr txBox="1"/>
          <p:nvPr/>
        </p:nvSpPr>
        <p:spPr>
          <a:xfrm>
            <a:off x="4687868" y="4749072"/>
            <a:ext cx="258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Read Data Channel</a:t>
            </a:r>
          </a:p>
        </p:txBody>
      </p:sp>
    </p:spTree>
    <p:extLst>
      <p:ext uri="{BB962C8B-B14F-4D97-AF65-F5344CB8AC3E}">
        <p14:creationId xmlns:p14="http://schemas.microsoft.com/office/powerpoint/2010/main" val="2502287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483E-8687-4ACB-98EC-FE27B8340897}" type="slidenum">
              <a:rPr lang="en-US" smtClean="0"/>
              <a:t>14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482436" y="2681901"/>
            <a:ext cx="1915391" cy="1113053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>
                    <a:lumMod val="25000"/>
                  </a:schemeClr>
                </a:solidFill>
              </a:rPr>
              <a:t>Sign Calculator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406247" y="2706145"/>
            <a:ext cx="2265219" cy="1088809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>
                    <a:lumMod val="25000"/>
                  </a:schemeClr>
                </a:solidFill>
              </a:rPr>
              <a:t>Exponent </a:t>
            </a:r>
          </a:p>
          <a:p>
            <a:pPr algn="ctr"/>
            <a:r>
              <a:rPr lang="en-GB" dirty="0">
                <a:solidFill>
                  <a:schemeClr val="tx2">
                    <a:lumMod val="25000"/>
                  </a:schemeClr>
                </a:solidFill>
              </a:rPr>
              <a:t>Comparator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427519" y="2765641"/>
            <a:ext cx="1981200" cy="969818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>
                    <a:lumMod val="25000"/>
                  </a:schemeClr>
                </a:solidFill>
              </a:rPr>
              <a:t>Shifter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482436" y="4492768"/>
            <a:ext cx="9189030" cy="958779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>
                    <a:lumMod val="25000"/>
                  </a:schemeClr>
                </a:solidFill>
              </a:rPr>
              <a:t>Randomization &amp; Normalization</a:t>
            </a:r>
          </a:p>
        </p:txBody>
      </p:sp>
      <p:cxnSp>
        <p:nvCxnSpPr>
          <p:cNvPr id="13" name="Straight Arrow Connector 12"/>
          <p:cNvCxnSpPr>
            <a:stCxn id="7" idx="1"/>
            <a:endCxn id="8" idx="3"/>
          </p:cNvCxnSpPr>
          <p:nvPr/>
        </p:nvCxnSpPr>
        <p:spPr>
          <a:xfrm flipH="1">
            <a:off x="7408719" y="3250550"/>
            <a:ext cx="9975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003964" y="2867892"/>
            <a:ext cx="817418" cy="75673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>
                    <a:lumMod val="25000"/>
                  </a:schemeClr>
                </a:solidFill>
              </a:rPr>
              <a:t>+ / -</a:t>
            </a:r>
          </a:p>
        </p:txBody>
      </p:sp>
      <p:cxnSp>
        <p:nvCxnSpPr>
          <p:cNvPr id="18" name="Straight Arrow Connector 17"/>
          <p:cNvCxnSpPr>
            <a:stCxn id="6" idx="3"/>
            <a:endCxn id="15" idx="2"/>
          </p:cNvCxnSpPr>
          <p:nvPr/>
        </p:nvCxnSpPr>
        <p:spPr>
          <a:xfrm>
            <a:off x="3397827" y="3238428"/>
            <a:ext cx="606137" cy="78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1"/>
            <a:endCxn id="15" idx="6"/>
          </p:cNvCxnSpPr>
          <p:nvPr/>
        </p:nvCxnSpPr>
        <p:spPr>
          <a:xfrm flipH="1" flipV="1">
            <a:off x="4821382" y="3246258"/>
            <a:ext cx="606137" cy="42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5" idx="4"/>
          </p:cNvCxnSpPr>
          <p:nvPr/>
        </p:nvCxnSpPr>
        <p:spPr>
          <a:xfrm flipH="1">
            <a:off x="4395355" y="3624624"/>
            <a:ext cx="17318" cy="8070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" idx="2"/>
          </p:cNvCxnSpPr>
          <p:nvPr/>
        </p:nvCxnSpPr>
        <p:spPr>
          <a:xfrm flipH="1">
            <a:off x="9538856" y="3794954"/>
            <a:ext cx="1" cy="6366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A3C2AD74-EF88-0A03-9BBA-D1129BCFF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7132"/>
          </a:xfrm>
        </p:spPr>
        <p:txBody>
          <a:bodyPr>
            <a:normAutofit fontScale="90000"/>
          </a:bodyPr>
          <a:lstStyle/>
          <a:p>
            <a:r>
              <a:rPr lang="en-US" dirty="0"/>
              <a:t>IP Design</a:t>
            </a:r>
          </a:p>
        </p:txBody>
      </p:sp>
    </p:spTree>
    <p:extLst>
      <p:ext uri="{BB962C8B-B14F-4D97-AF65-F5344CB8AC3E}">
        <p14:creationId xmlns:p14="http://schemas.microsoft.com/office/powerpoint/2010/main" val="3319914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D582BC09-1C2A-54B0-4880-976743548799}"/>
              </a:ext>
            </a:extLst>
          </p:cNvPr>
          <p:cNvSpPr/>
          <p:nvPr/>
        </p:nvSpPr>
        <p:spPr>
          <a:xfrm>
            <a:off x="7705695" y="1075073"/>
            <a:ext cx="4101853" cy="41876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14E7D9E-E226-20A9-B0FD-FC7CC5DB4DC6}"/>
              </a:ext>
            </a:extLst>
          </p:cNvPr>
          <p:cNvSpPr/>
          <p:nvPr/>
        </p:nvSpPr>
        <p:spPr>
          <a:xfrm>
            <a:off x="8364321" y="1641763"/>
            <a:ext cx="3443227" cy="3078621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7132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483E-8687-4ACB-98EC-FE27B8340897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876497CC-0879-2E22-78C3-16261C1C79D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49650" y="6356350"/>
            <a:ext cx="3585216" cy="365125"/>
          </a:xfrm>
        </p:spPr>
        <p:txBody>
          <a:bodyPr/>
          <a:lstStyle/>
          <a:p>
            <a:r>
              <a:rPr lang="en-US" dirty="0"/>
              <a:t>FPGA Project . DIC ITI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462FAB3-4B2C-2959-AF38-19EA8F4DC5FA}"/>
              </a:ext>
            </a:extLst>
          </p:cNvPr>
          <p:cNvSpPr/>
          <p:nvPr/>
        </p:nvSpPr>
        <p:spPr>
          <a:xfrm>
            <a:off x="838200" y="1498092"/>
            <a:ext cx="3096666" cy="19309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>
                <a:solidFill>
                  <a:schemeClr val="tx1"/>
                </a:solidFill>
              </a:rPr>
              <a:t>Nios</a:t>
            </a:r>
            <a:r>
              <a:rPr lang="en-US" dirty="0">
                <a:solidFill>
                  <a:schemeClr val="tx1"/>
                </a:solidFill>
              </a:rPr>
              <a:t> V/m processor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 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77E80EB-DB04-D29D-32FD-BD2297A09681}"/>
              </a:ext>
            </a:extLst>
          </p:cNvPr>
          <p:cNvSpPr/>
          <p:nvPr/>
        </p:nvSpPr>
        <p:spPr>
          <a:xfrm>
            <a:off x="9344014" y="1995238"/>
            <a:ext cx="2009786" cy="2371670"/>
          </a:xfrm>
          <a:prstGeom prst="roundRect">
            <a:avLst/>
          </a:prstGeom>
          <a:solidFill>
            <a:srgbClr val="FC3434"/>
          </a:solidFill>
          <a:ln>
            <a:solidFill>
              <a:srgbClr val="FF33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32-bit Floating  Point Adder (Custom IP)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E308C36-E07C-6D6F-B9E1-5CD5845466F1}"/>
              </a:ext>
            </a:extLst>
          </p:cNvPr>
          <p:cNvCxnSpPr>
            <a:cxnSpLocks/>
          </p:cNvCxnSpPr>
          <p:nvPr/>
        </p:nvCxnSpPr>
        <p:spPr>
          <a:xfrm>
            <a:off x="8364321" y="2473036"/>
            <a:ext cx="979693" cy="0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1B55C25-1291-54D2-578A-A88A336AE26E}"/>
              </a:ext>
            </a:extLst>
          </p:cNvPr>
          <p:cNvCxnSpPr>
            <a:cxnSpLocks/>
          </p:cNvCxnSpPr>
          <p:nvPr/>
        </p:nvCxnSpPr>
        <p:spPr>
          <a:xfrm>
            <a:off x="8364321" y="2839581"/>
            <a:ext cx="979693" cy="0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82ED5FE-CB24-278B-5DF9-BD70BD4BFA43}"/>
              </a:ext>
            </a:extLst>
          </p:cNvPr>
          <p:cNvCxnSpPr>
            <a:cxnSpLocks/>
          </p:cNvCxnSpPr>
          <p:nvPr/>
        </p:nvCxnSpPr>
        <p:spPr>
          <a:xfrm>
            <a:off x="8364321" y="3206126"/>
            <a:ext cx="979693" cy="0"/>
          </a:xfrm>
          <a:prstGeom prst="straightConnector1">
            <a:avLst/>
          </a:prstGeom>
          <a:ln w="190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F3224BF-3DE4-6618-8B90-A7D349F55316}"/>
              </a:ext>
            </a:extLst>
          </p:cNvPr>
          <p:cNvCxnSpPr>
            <a:cxnSpLocks/>
          </p:cNvCxnSpPr>
          <p:nvPr/>
        </p:nvCxnSpPr>
        <p:spPr>
          <a:xfrm flipH="1">
            <a:off x="8364321" y="3572671"/>
            <a:ext cx="979693" cy="0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BDA0848-595C-B867-3F92-6DC5334AB4ED}"/>
              </a:ext>
            </a:extLst>
          </p:cNvPr>
          <p:cNvCxnSpPr>
            <a:cxnSpLocks/>
          </p:cNvCxnSpPr>
          <p:nvPr/>
        </p:nvCxnSpPr>
        <p:spPr>
          <a:xfrm flipH="1">
            <a:off x="8364321" y="3939216"/>
            <a:ext cx="979693" cy="0"/>
          </a:xfrm>
          <a:prstGeom prst="straightConnector1">
            <a:avLst/>
          </a:prstGeom>
          <a:ln w="190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FF38644-1571-EECD-3DEE-67480E8E1FFD}"/>
              </a:ext>
            </a:extLst>
          </p:cNvPr>
          <p:cNvSpPr txBox="1"/>
          <p:nvPr/>
        </p:nvSpPr>
        <p:spPr>
          <a:xfrm>
            <a:off x="8297592" y="2070298"/>
            <a:ext cx="9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A[31:0]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4E0AD43-072F-FF5D-4B14-EB3F8B9D9EFE}"/>
              </a:ext>
            </a:extLst>
          </p:cNvPr>
          <p:cNvSpPr txBox="1"/>
          <p:nvPr/>
        </p:nvSpPr>
        <p:spPr>
          <a:xfrm>
            <a:off x="8297591" y="2485796"/>
            <a:ext cx="9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B[31:0]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60EF314-B1CA-3940-0F72-F9CABFAD1F63}"/>
              </a:ext>
            </a:extLst>
          </p:cNvPr>
          <p:cNvSpPr txBox="1"/>
          <p:nvPr/>
        </p:nvSpPr>
        <p:spPr>
          <a:xfrm>
            <a:off x="8316827" y="2856896"/>
            <a:ext cx="9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26E9AA-191F-5F00-889F-4DC6C131A559}"/>
              </a:ext>
            </a:extLst>
          </p:cNvPr>
          <p:cNvSpPr txBox="1"/>
          <p:nvPr/>
        </p:nvSpPr>
        <p:spPr>
          <a:xfrm>
            <a:off x="8334991" y="3593130"/>
            <a:ext cx="9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done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306D571-CA7C-7CAE-201B-C6063EC07CA5}"/>
              </a:ext>
            </a:extLst>
          </p:cNvPr>
          <p:cNvSpPr txBox="1"/>
          <p:nvPr/>
        </p:nvSpPr>
        <p:spPr>
          <a:xfrm>
            <a:off x="8243393" y="3203341"/>
            <a:ext cx="125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sum[31:0]</a:t>
            </a:r>
          </a:p>
        </p:txBody>
      </p:sp>
      <p:sp>
        <p:nvSpPr>
          <p:cNvPr id="55" name="Arrow: Left-Right 54">
            <a:extLst>
              <a:ext uri="{FF2B5EF4-FFF2-40B4-BE49-F238E27FC236}">
                <a16:creationId xmlns:a16="http://schemas.microsoft.com/office/drawing/2014/main" id="{4FEACAC3-BACA-DD52-8620-98A23FD487D5}"/>
              </a:ext>
            </a:extLst>
          </p:cNvPr>
          <p:cNvSpPr/>
          <p:nvPr/>
        </p:nvSpPr>
        <p:spPr>
          <a:xfrm>
            <a:off x="3808846" y="2707517"/>
            <a:ext cx="3926179" cy="365126"/>
          </a:xfrm>
          <a:prstGeom prst="leftRightArrow">
            <a:avLst/>
          </a:prstGeom>
          <a:solidFill>
            <a:srgbClr val="FF33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7B5DDF0-C7BE-D353-7FA1-EBE0D221FEA9}"/>
              </a:ext>
            </a:extLst>
          </p:cNvPr>
          <p:cNvSpPr txBox="1"/>
          <p:nvPr/>
        </p:nvSpPr>
        <p:spPr>
          <a:xfrm>
            <a:off x="4486306" y="2431611"/>
            <a:ext cx="258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32-bit AXI4-Lite Interface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BB05967-663A-ACB3-9848-8160BD0620C2}"/>
              </a:ext>
            </a:extLst>
          </p:cNvPr>
          <p:cNvSpPr/>
          <p:nvPr/>
        </p:nvSpPr>
        <p:spPr>
          <a:xfrm>
            <a:off x="838200" y="4409042"/>
            <a:ext cx="3096666" cy="19309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1DEA284-4AD7-9A6A-4AC5-BC07994A53D8}"/>
              </a:ext>
            </a:extLst>
          </p:cNvPr>
          <p:cNvSpPr/>
          <p:nvPr/>
        </p:nvSpPr>
        <p:spPr>
          <a:xfrm>
            <a:off x="973368" y="5356191"/>
            <a:ext cx="1340428" cy="789337"/>
          </a:xfrm>
          <a:prstGeom prst="rect">
            <a:avLst/>
          </a:prstGeom>
          <a:solidFill>
            <a:srgbClr val="7699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</a:t>
            </a:r>
            <a:br>
              <a:rPr lang="en-US" dirty="0"/>
            </a:br>
            <a:r>
              <a:rPr lang="en-US" dirty="0"/>
              <a:t>Memory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7C4688D-7DED-606D-87DC-14763A226950}"/>
              </a:ext>
            </a:extLst>
          </p:cNvPr>
          <p:cNvSpPr/>
          <p:nvPr/>
        </p:nvSpPr>
        <p:spPr>
          <a:xfrm>
            <a:off x="2386533" y="5356192"/>
            <a:ext cx="1340428" cy="789336"/>
          </a:xfrm>
          <a:prstGeom prst="rect">
            <a:avLst/>
          </a:prstGeom>
          <a:solidFill>
            <a:srgbClr val="7699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br>
              <a:rPr lang="en-US" dirty="0"/>
            </a:br>
            <a:r>
              <a:rPr lang="en-US" dirty="0"/>
              <a:t>Memory</a:t>
            </a:r>
          </a:p>
        </p:txBody>
      </p:sp>
      <p:pic>
        <p:nvPicPr>
          <p:cNvPr id="3" name="Graphic 2" descr="Document">
            <a:extLst>
              <a:ext uri="{FF2B5EF4-FFF2-40B4-BE49-F238E27FC236}">
                <a16:creationId xmlns:a16="http://schemas.microsoft.com/office/drawing/2014/main" id="{8B11D701-EA24-840B-CA75-A2EAA0A77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9088" y="4511675"/>
            <a:ext cx="762000" cy="762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15BCBC5-8491-D20A-C8F5-5E3F002933B5}"/>
              </a:ext>
            </a:extLst>
          </p:cNvPr>
          <p:cNvSpPr/>
          <p:nvPr/>
        </p:nvSpPr>
        <p:spPr>
          <a:xfrm>
            <a:off x="1023589" y="2447281"/>
            <a:ext cx="1340428" cy="789337"/>
          </a:xfrm>
          <a:prstGeom prst="rect">
            <a:avLst/>
          </a:prstGeom>
          <a:solidFill>
            <a:srgbClr val="7699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</a:t>
            </a:r>
            <a:br>
              <a:rPr lang="en-US" dirty="0"/>
            </a:br>
            <a:r>
              <a:rPr lang="en-US" dirty="0"/>
              <a:t>Manager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14BE34-6362-A7C4-A783-3487CF974377}"/>
              </a:ext>
            </a:extLst>
          </p:cNvPr>
          <p:cNvSpPr/>
          <p:nvPr/>
        </p:nvSpPr>
        <p:spPr>
          <a:xfrm>
            <a:off x="2439088" y="2457669"/>
            <a:ext cx="1340428" cy="789337"/>
          </a:xfrm>
          <a:prstGeom prst="rect">
            <a:avLst/>
          </a:prstGeom>
          <a:solidFill>
            <a:srgbClr val="7699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br>
              <a:rPr lang="en-US" dirty="0"/>
            </a:br>
            <a:r>
              <a:rPr lang="en-US" dirty="0"/>
              <a:t>Manager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E7F380A1-59A4-729B-8354-684FA344D506}"/>
              </a:ext>
            </a:extLst>
          </p:cNvPr>
          <p:cNvSpPr/>
          <p:nvPr/>
        </p:nvSpPr>
        <p:spPr>
          <a:xfrm rot="5400000">
            <a:off x="1931985" y="4119218"/>
            <a:ext cx="2106649" cy="365126"/>
          </a:xfrm>
          <a:prstGeom prst="leftRightArrow">
            <a:avLst/>
          </a:prstGeom>
          <a:solidFill>
            <a:srgbClr val="FF33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13F28C7-6B50-7B2A-2E76-17BAB365C712}"/>
              </a:ext>
            </a:extLst>
          </p:cNvPr>
          <p:cNvSpPr/>
          <p:nvPr/>
        </p:nvSpPr>
        <p:spPr>
          <a:xfrm rot="16200000">
            <a:off x="567747" y="4113831"/>
            <a:ext cx="2140328" cy="365126"/>
          </a:xfrm>
          <a:prstGeom prst="rightArrow">
            <a:avLst/>
          </a:prstGeom>
          <a:solidFill>
            <a:srgbClr val="FF3334"/>
          </a:solidFill>
          <a:ln>
            <a:solidFill>
              <a:srgbClr val="FF33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41E37C-0048-1F1B-2962-30A573B73EAE}"/>
              </a:ext>
            </a:extLst>
          </p:cNvPr>
          <p:cNvSpPr txBox="1"/>
          <p:nvPr/>
        </p:nvSpPr>
        <p:spPr>
          <a:xfrm>
            <a:off x="1023589" y="4773030"/>
            <a:ext cx="258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 Chip Memory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63EB19-A291-D91D-E9A9-BD95BA9680A9}"/>
              </a:ext>
            </a:extLst>
          </p:cNvPr>
          <p:cNvSpPr txBox="1"/>
          <p:nvPr/>
        </p:nvSpPr>
        <p:spPr>
          <a:xfrm>
            <a:off x="1053029" y="3773092"/>
            <a:ext cx="258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32-bit AXI4-Lite Interface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51A3E2-2349-23F7-71BB-6810A7E19C45}"/>
              </a:ext>
            </a:extLst>
          </p:cNvPr>
          <p:cNvSpPr txBox="1"/>
          <p:nvPr/>
        </p:nvSpPr>
        <p:spPr>
          <a:xfrm>
            <a:off x="8632278" y="1153409"/>
            <a:ext cx="258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32-bit AXI4-Lite Wrapper</a:t>
            </a:r>
          </a:p>
        </p:txBody>
      </p:sp>
    </p:spTree>
    <p:extLst>
      <p:ext uri="{BB962C8B-B14F-4D97-AF65-F5344CB8AC3E}">
        <p14:creationId xmlns:p14="http://schemas.microsoft.com/office/powerpoint/2010/main" val="116441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D582BC09-1C2A-54B0-4880-976743548799}"/>
              </a:ext>
            </a:extLst>
          </p:cNvPr>
          <p:cNvSpPr/>
          <p:nvPr/>
        </p:nvSpPr>
        <p:spPr>
          <a:xfrm>
            <a:off x="7705695" y="1075073"/>
            <a:ext cx="4101853" cy="41876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14E7D9E-E226-20A9-B0FD-FC7CC5DB4DC6}"/>
              </a:ext>
            </a:extLst>
          </p:cNvPr>
          <p:cNvSpPr/>
          <p:nvPr/>
        </p:nvSpPr>
        <p:spPr>
          <a:xfrm>
            <a:off x="8364321" y="1641763"/>
            <a:ext cx="3443227" cy="3078621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7132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483E-8687-4ACB-98EC-FE27B8340897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876497CC-0879-2E22-78C3-16261C1C79D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49650" y="6356350"/>
            <a:ext cx="3585216" cy="365125"/>
          </a:xfrm>
        </p:spPr>
        <p:txBody>
          <a:bodyPr/>
          <a:lstStyle/>
          <a:p>
            <a:r>
              <a:rPr lang="en-US" dirty="0"/>
              <a:t>FPGA Project . DIC ITI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462FAB3-4B2C-2959-AF38-19EA8F4DC5FA}"/>
              </a:ext>
            </a:extLst>
          </p:cNvPr>
          <p:cNvSpPr/>
          <p:nvPr/>
        </p:nvSpPr>
        <p:spPr>
          <a:xfrm>
            <a:off x="838200" y="1498092"/>
            <a:ext cx="3096666" cy="19309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>
                <a:solidFill>
                  <a:schemeClr val="tx1"/>
                </a:solidFill>
              </a:rPr>
              <a:t>Nios</a:t>
            </a:r>
            <a:r>
              <a:rPr lang="en-US" dirty="0">
                <a:solidFill>
                  <a:schemeClr val="tx1"/>
                </a:solidFill>
              </a:rPr>
              <a:t> V/m processor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 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77E80EB-DB04-D29D-32FD-BD2297A09681}"/>
              </a:ext>
            </a:extLst>
          </p:cNvPr>
          <p:cNvSpPr/>
          <p:nvPr/>
        </p:nvSpPr>
        <p:spPr>
          <a:xfrm>
            <a:off x="9344014" y="1995238"/>
            <a:ext cx="2009786" cy="2371670"/>
          </a:xfrm>
          <a:prstGeom prst="roundRect">
            <a:avLst/>
          </a:prstGeom>
          <a:solidFill>
            <a:srgbClr val="FC3434"/>
          </a:solidFill>
          <a:ln>
            <a:solidFill>
              <a:srgbClr val="FF33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32-bit Floating  Point Adder (Custom IP)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E308C36-E07C-6D6F-B9E1-5CD5845466F1}"/>
              </a:ext>
            </a:extLst>
          </p:cNvPr>
          <p:cNvCxnSpPr>
            <a:cxnSpLocks/>
          </p:cNvCxnSpPr>
          <p:nvPr/>
        </p:nvCxnSpPr>
        <p:spPr>
          <a:xfrm>
            <a:off x="8364321" y="2473036"/>
            <a:ext cx="979693" cy="0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1B55C25-1291-54D2-578A-A88A336AE26E}"/>
              </a:ext>
            </a:extLst>
          </p:cNvPr>
          <p:cNvCxnSpPr>
            <a:cxnSpLocks/>
          </p:cNvCxnSpPr>
          <p:nvPr/>
        </p:nvCxnSpPr>
        <p:spPr>
          <a:xfrm>
            <a:off x="8364321" y="2839581"/>
            <a:ext cx="979693" cy="0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82ED5FE-CB24-278B-5DF9-BD70BD4BFA43}"/>
              </a:ext>
            </a:extLst>
          </p:cNvPr>
          <p:cNvCxnSpPr>
            <a:cxnSpLocks/>
          </p:cNvCxnSpPr>
          <p:nvPr/>
        </p:nvCxnSpPr>
        <p:spPr>
          <a:xfrm>
            <a:off x="8364321" y="3206126"/>
            <a:ext cx="979693" cy="0"/>
          </a:xfrm>
          <a:prstGeom prst="straightConnector1">
            <a:avLst/>
          </a:prstGeom>
          <a:ln w="190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F3224BF-3DE4-6618-8B90-A7D349F55316}"/>
              </a:ext>
            </a:extLst>
          </p:cNvPr>
          <p:cNvCxnSpPr>
            <a:cxnSpLocks/>
          </p:cNvCxnSpPr>
          <p:nvPr/>
        </p:nvCxnSpPr>
        <p:spPr>
          <a:xfrm flipH="1">
            <a:off x="8364321" y="3572671"/>
            <a:ext cx="979693" cy="0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BDA0848-595C-B867-3F92-6DC5334AB4ED}"/>
              </a:ext>
            </a:extLst>
          </p:cNvPr>
          <p:cNvCxnSpPr>
            <a:cxnSpLocks/>
          </p:cNvCxnSpPr>
          <p:nvPr/>
        </p:nvCxnSpPr>
        <p:spPr>
          <a:xfrm flipH="1">
            <a:off x="8364321" y="3939216"/>
            <a:ext cx="979693" cy="0"/>
          </a:xfrm>
          <a:prstGeom prst="straightConnector1">
            <a:avLst/>
          </a:prstGeom>
          <a:ln w="190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FF38644-1571-EECD-3DEE-67480E8E1FFD}"/>
              </a:ext>
            </a:extLst>
          </p:cNvPr>
          <p:cNvSpPr txBox="1"/>
          <p:nvPr/>
        </p:nvSpPr>
        <p:spPr>
          <a:xfrm>
            <a:off x="8297592" y="2070298"/>
            <a:ext cx="9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A[31:0]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4E0AD43-072F-FF5D-4B14-EB3F8B9D9EFE}"/>
              </a:ext>
            </a:extLst>
          </p:cNvPr>
          <p:cNvSpPr txBox="1"/>
          <p:nvPr/>
        </p:nvSpPr>
        <p:spPr>
          <a:xfrm>
            <a:off x="8297591" y="2485796"/>
            <a:ext cx="9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B[31:0]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60EF314-B1CA-3940-0F72-F9CABFAD1F63}"/>
              </a:ext>
            </a:extLst>
          </p:cNvPr>
          <p:cNvSpPr txBox="1"/>
          <p:nvPr/>
        </p:nvSpPr>
        <p:spPr>
          <a:xfrm>
            <a:off x="8316827" y="2856896"/>
            <a:ext cx="9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26E9AA-191F-5F00-889F-4DC6C131A559}"/>
              </a:ext>
            </a:extLst>
          </p:cNvPr>
          <p:cNvSpPr txBox="1"/>
          <p:nvPr/>
        </p:nvSpPr>
        <p:spPr>
          <a:xfrm>
            <a:off x="8334991" y="3593130"/>
            <a:ext cx="9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done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306D571-CA7C-7CAE-201B-C6063EC07CA5}"/>
              </a:ext>
            </a:extLst>
          </p:cNvPr>
          <p:cNvSpPr txBox="1"/>
          <p:nvPr/>
        </p:nvSpPr>
        <p:spPr>
          <a:xfrm>
            <a:off x="8243393" y="3203341"/>
            <a:ext cx="125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sum[31:0]</a:t>
            </a:r>
          </a:p>
        </p:txBody>
      </p:sp>
      <p:sp>
        <p:nvSpPr>
          <p:cNvPr id="55" name="Arrow: Left-Right 54">
            <a:extLst>
              <a:ext uri="{FF2B5EF4-FFF2-40B4-BE49-F238E27FC236}">
                <a16:creationId xmlns:a16="http://schemas.microsoft.com/office/drawing/2014/main" id="{4FEACAC3-BACA-DD52-8620-98A23FD487D5}"/>
              </a:ext>
            </a:extLst>
          </p:cNvPr>
          <p:cNvSpPr/>
          <p:nvPr/>
        </p:nvSpPr>
        <p:spPr>
          <a:xfrm>
            <a:off x="3808846" y="2707517"/>
            <a:ext cx="3926179" cy="365126"/>
          </a:xfrm>
          <a:prstGeom prst="leftRightArrow">
            <a:avLst/>
          </a:prstGeom>
          <a:solidFill>
            <a:srgbClr val="FF33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7B5DDF0-C7BE-D353-7FA1-EBE0D221FEA9}"/>
              </a:ext>
            </a:extLst>
          </p:cNvPr>
          <p:cNvSpPr txBox="1"/>
          <p:nvPr/>
        </p:nvSpPr>
        <p:spPr>
          <a:xfrm>
            <a:off x="4486306" y="2431611"/>
            <a:ext cx="258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32-bit AXI4-Lite Interface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BB05967-663A-ACB3-9848-8160BD0620C2}"/>
              </a:ext>
            </a:extLst>
          </p:cNvPr>
          <p:cNvSpPr/>
          <p:nvPr/>
        </p:nvSpPr>
        <p:spPr>
          <a:xfrm>
            <a:off x="838200" y="4409042"/>
            <a:ext cx="3096666" cy="19309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1DEA284-4AD7-9A6A-4AC5-BC07994A53D8}"/>
              </a:ext>
            </a:extLst>
          </p:cNvPr>
          <p:cNvSpPr/>
          <p:nvPr/>
        </p:nvSpPr>
        <p:spPr>
          <a:xfrm>
            <a:off x="973368" y="5356191"/>
            <a:ext cx="1340428" cy="789337"/>
          </a:xfrm>
          <a:prstGeom prst="rect">
            <a:avLst/>
          </a:prstGeom>
          <a:solidFill>
            <a:srgbClr val="7699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</a:t>
            </a:r>
            <a:br>
              <a:rPr lang="en-US" dirty="0"/>
            </a:br>
            <a:r>
              <a:rPr lang="en-US" dirty="0"/>
              <a:t>Memory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7C4688D-7DED-606D-87DC-14763A226950}"/>
              </a:ext>
            </a:extLst>
          </p:cNvPr>
          <p:cNvSpPr/>
          <p:nvPr/>
        </p:nvSpPr>
        <p:spPr>
          <a:xfrm>
            <a:off x="2386533" y="5356192"/>
            <a:ext cx="1340428" cy="789336"/>
          </a:xfrm>
          <a:prstGeom prst="rect">
            <a:avLst/>
          </a:prstGeom>
          <a:solidFill>
            <a:srgbClr val="7699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br>
              <a:rPr lang="en-US" dirty="0"/>
            </a:br>
            <a:r>
              <a:rPr lang="en-US" dirty="0"/>
              <a:t>Memory</a:t>
            </a:r>
          </a:p>
        </p:txBody>
      </p:sp>
      <p:pic>
        <p:nvPicPr>
          <p:cNvPr id="3" name="Graphic 2" descr="Document">
            <a:extLst>
              <a:ext uri="{FF2B5EF4-FFF2-40B4-BE49-F238E27FC236}">
                <a16:creationId xmlns:a16="http://schemas.microsoft.com/office/drawing/2014/main" id="{8B11D701-EA24-840B-CA75-A2EAA0A77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9088" y="4511675"/>
            <a:ext cx="762000" cy="762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15BCBC5-8491-D20A-C8F5-5E3F002933B5}"/>
              </a:ext>
            </a:extLst>
          </p:cNvPr>
          <p:cNvSpPr/>
          <p:nvPr/>
        </p:nvSpPr>
        <p:spPr>
          <a:xfrm>
            <a:off x="1023589" y="2447281"/>
            <a:ext cx="1340428" cy="789337"/>
          </a:xfrm>
          <a:prstGeom prst="rect">
            <a:avLst/>
          </a:prstGeom>
          <a:solidFill>
            <a:srgbClr val="7699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</a:t>
            </a:r>
            <a:br>
              <a:rPr lang="en-US" dirty="0"/>
            </a:br>
            <a:r>
              <a:rPr lang="en-US" dirty="0"/>
              <a:t>Manager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14BE34-6362-A7C4-A783-3487CF974377}"/>
              </a:ext>
            </a:extLst>
          </p:cNvPr>
          <p:cNvSpPr/>
          <p:nvPr/>
        </p:nvSpPr>
        <p:spPr>
          <a:xfrm>
            <a:off x="2439088" y="2457669"/>
            <a:ext cx="1340428" cy="789337"/>
          </a:xfrm>
          <a:prstGeom prst="rect">
            <a:avLst/>
          </a:prstGeom>
          <a:solidFill>
            <a:srgbClr val="7699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br>
              <a:rPr lang="en-US" dirty="0"/>
            </a:br>
            <a:r>
              <a:rPr lang="en-US" dirty="0"/>
              <a:t>Manager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E7F380A1-59A4-729B-8354-684FA344D506}"/>
              </a:ext>
            </a:extLst>
          </p:cNvPr>
          <p:cNvSpPr/>
          <p:nvPr/>
        </p:nvSpPr>
        <p:spPr>
          <a:xfrm rot="5400000">
            <a:off x="1931985" y="4119218"/>
            <a:ext cx="2106649" cy="365126"/>
          </a:xfrm>
          <a:prstGeom prst="leftRightArrow">
            <a:avLst/>
          </a:prstGeom>
          <a:solidFill>
            <a:srgbClr val="FF33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13F28C7-6B50-7B2A-2E76-17BAB365C712}"/>
              </a:ext>
            </a:extLst>
          </p:cNvPr>
          <p:cNvSpPr/>
          <p:nvPr/>
        </p:nvSpPr>
        <p:spPr>
          <a:xfrm rot="16200000">
            <a:off x="567747" y="4113831"/>
            <a:ext cx="2140328" cy="365126"/>
          </a:xfrm>
          <a:prstGeom prst="rightArrow">
            <a:avLst/>
          </a:prstGeom>
          <a:solidFill>
            <a:srgbClr val="FF3334"/>
          </a:solidFill>
          <a:ln>
            <a:solidFill>
              <a:srgbClr val="FF33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41E37C-0048-1F1B-2962-30A573B73EAE}"/>
              </a:ext>
            </a:extLst>
          </p:cNvPr>
          <p:cNvSpPr txBox="1"/>
          <p:nvPr/>
        </p:nvSpPr>
        <p:spPr>
          <a:xfrm>
            <a:off x="1023589" y="4773030"/>
            <a:ext cx="258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 Chip Memory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63EB19-A291-D91D-E9A9-BD95BA9680A9}"/>
              </a:ext>
            </a:extLst>
          </p:cNvPr>
          <p:cNvSpPr txBox="1"/>
          <p:nvPr/>
        </p:nvSpPr>
        <p:spPr>
          <a:xfrm>
            <a:off x="1053029" y="3773092"/>
            <a:ext cx="258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32-bit AXI4-Lite Interface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70A24A-B1BC-634B-46A8-43433C01DD79}"/>
              </a:ext>
            </a:extLst>
          </p:cNvPr>
          <p:cNvSpPr txBox="1"/>
          <p:nvPr/>
        </p:nvSpPr>
        <p:spPr>
          <a:xfrm>
            <a:off x="8632278" y="1153409"/>
            <a:ext cx="258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32-bit AXI4-Lite Wrapper</a:t>
            </a:r>
          </a:p>
        </p:txBody>
      </p:sp>
    </p:spTree>
    <p:extLst>
      <p:ext uri="{BB962C8B-B14F-4D97-AF65-F5344CB8AC3E}">
        <p14:creationId xmlns:p14="http://schemas.microsoft.com/office/powerpoint/2010/main" val="610264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D582BC09-1C2A-54B0-4880-976743548799}"/>
              </a:ext>
            </a:extLst>
          </p:cNvPr>
          <p:cNvSpPr/>
          <p:nvPr/>
        </p:nvSpPr>
        <p:spPr>
          <a:xfrm>
            <a:off x="7705695" y="1075073"/>
            <a:ext cx="4101853" cy="41876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14E7D9E-E226-20A9-B0FD-FC7CC5DB4DC6}"/>
              </a:ext>
            </a:extLst>
          </p:cNvPr>
          <p:cNvSpPr/>
          <p:nvPr/>
        </p:nvSpPr>
        <p:spPr>
          <a:xfrm>
            <a:off x="8364321" y="1641763"/>
            <a:ext cx="3443227" cy="3078621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7132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483E-8687-4ACB-98EC-FE27B8340897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876497CC-0879-2E22-78C3-16261C1C79D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49650" y="6356350"/>
            <a:ext cx="3585216" cy="365125"/>
          </a:xfrm>
        </p:spPr>
        <p:txBody>
          <a:bodyPr/>
          <a:lstStyle/>
          <a:p>
            <a:r>
              <a:rPr lang="en-US" dirty="0"/>
              <a:t>FPGA Project . DIC ITI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462FAB3-4B2C-2959-AF38-19EA8F4DC5FA}"/>
              </a:ext>
            </a:extLst>
          </p:cNvPr>
          <p:cNvSpPr/>
          <p:nvPr/>
        </p:nvSpPr>
        <p:spPr>
          <a:xfrm>
            <a:off x="838200" y="1498092"/>
            <a:ext cx="3096666" cy="19309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>
                <a:solidFill>
                  <a:schemeClr val="tx1"/>
                </a:solidFill>
              </a:rPr>
              <a:t>Nios</a:t>
            </a:r>
            <a:r>
              <a:rPr lang="en-US" dirty="0">
                <a:solidFill>
                  <a:schemeClr val="tx1"/>
                </a:solidFill>
              </a:rPr>
              <a:t> V/m processor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 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77E80EB-DB04-D29D-32FD-BD2297A09681}"/>
              </a:ext>
            </a:extLst>
          </p:cNvPr>
          <p:cNvSpPr/>
          <p:nvPr/>
        </p:nvSpPr>
        <p:spPr>
          <a:xfrm>
            <a:off x="9344014" y="1995238"/>
            <a:ext cx="2009786" cy="2371670"/>
          </a:xfrm>
          <a:prstGeom prst="roundRect">
            <a:avLst/>
          </a:prstGeom>
          <a:solidFill>
            <a:srgbClr val="FC3434"/>
          </a:solidFill>
          <a:ln>
            <a:solidFill>
              <a:srgbClr val="FF33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32-bit Floating  Point Adder (Custom IP)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E308C36-E07C-6D6F-B9E1-5CD5845466F1}"/>
              </a:ext>
            </a:extLst>
          </p:cNvPr>
          <p:cNvCxnSpPr>
            <a:cxnSpLocks/>
          </p:cNvCxnSpPr>
          <p:nvPr/>
        </p:nvCxnSpPr>
        <p:spPr>
          <a:xfrm>
            <a:off x="8364321" y="2473036"/>
            <a:ext cx="979693" cy="0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1B55C25-1291-54D2-578A-A88A336AE26E}"/>
              </a:ext>
            </a:extLst>
          </p:cNvPr>
          <p:cNvCxnSpPr>
            <a:cxnSpLocks/>
          </p:cNvCxnSpPr>
          <p:nvPr/>
        </p:nvCxnSpPr>
        <p:spPr>
          <a:xfrm>
            <a:off x="8364321" y="2839581"/>
            <a:ext cx="979693" cy="0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82ED5FE-CB24-278B-5DF9-BD70BD4BFA43}"/>
              </a:ext>
            </a:extLst>
          </p:cNvPr>
          <p:cNvCxnSpPr>
            <a:cxnSpLocks/>
          </p:cNvCxnSpPr>
          <p:nvPr/>
        </p:nvCxnSpPr>
        <p:spPr>
          <a:xfrm>
            <a:off x="8364321" y="3206126"/>
            <a:ext cx="979693" cy="0"/>
          </a:xfrm>
          <a:prstGeom prst="straightConnector1">
            <a:avLst/>
          </a:prstGeom>
          <a:ln w="190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F3224BF-3DE4-6618-8B90-A7D349F55316}"/>
              </a:ext>
            </a:extLst>
          </p:cNvPr>
          <p:cNvCxnSpPr>
            <a:cxnSpLocks/>
          </p:cNvCxnSpPr>
          <p:nvPr/>
        </p:nvCxnSpPr>
        <p:spPr>
          <a:xfrm flipH="1">
            <a:off x="8364321" y="3572671"/>
            <a:ext cx="979693" cy="0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BDA0848-595C-B867-3F92-6DC5334AB4ED}"/>
              </a:ext>
            </a:extLst>
          </p:cNvPr>
          <p:cNvCxnSpPr>
            <a:cxnSpLocks/>
          </p:cNvCxnSpPr>
          <p:nvPr/>
        </p:nvCxnSpPr>
        <p:spPr>
          <a:xfrm flipH="1">
            <a:off x="8364321" y="3939216"/>
            <a:ext cx="979693" cy="0"/>
          </a:xfrm>
          <a:prstGeom prst="straightConnector1">
            <a:avLst/>
          </a:prstGeom>
          <a:ln w="190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FF38644-1571-EECD-3DEE-67480E8E1FFD}"/>
              </a:ext>
            </a:extLst>
          </p:cNvPr>
          <p:cNvSpPr txBox="1"/>
          <p:nvPr/>
        </p:nvSpPr>
        <p:spPr>
          <a:xfrm>
            <a:off x="8297592" y="2070298"/>
            <a:ext cx="9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A[31:0]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4E0AD43-072F-FF5D-4B14-EB3F8B9D9EFE}"/>
              </a:ext>
            </a:extLst>
          </p:cNvPr>
          <p:cNvSpPr txBox="1"/>
          <p:nvPr/>
        </p:nvSpPr>
        <p:spPr>
          <a:xfrm>
            <a:off x="8297591" y="2485796"/>
            <a:ext cx="9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B[31:0]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60EF314-B1CA-3940-0F72-F9CABFAD1F63}"/>
              </a:ext>
            </a:extLst>
          </p:cNvPr>
          <p:cNvSpPr txBox="1"/>
          <p:nvPr/>
        </p:nvSpPr>
        <p:spPr>
          <a:xfrm>
            <a:off x="8316827" y="2856896"/>
            <a:ext cx="9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26E9AA-191F-5F00-889F-4DC6C131A559}"/>
              </a:ext>
            </a:extLst>
          </p:cNvPr>
          <p:cNvSpPr txBox="1"/>
          <p:nvPr/>
        </p:nvSpPr>
        <p:spPr>
          <a:xfrm>
            <a:off x="8334991" y="3593130"/>
            <a:ext cx="9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done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306D571-CA7C-7CAE-201B-C6063EC07CA5}"/>
              </a:ext>
            </a:extLst>
          </p:cNvPr>
          <p:cNvSpPr txBox="1"/>
          <p:nvPr/>
        </p:nvSpPr>
        <p:spPr>
          <a:xfrm>
            <a:off x="8243393" y="3203341"/>
            <a:ext cx="125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sum[31:0]</a:t>
            </a:r>
          </a:p>
        </p:txBody>
      </p:sp>
      <p:sp>
        <p:nvSpPr>
          <p:cNvPr id="55" name="Arrow: Left-Right 54">
            <a:extLst>
              <a:ext uri="{FF2B5EF4-FFF2-40B4-BE49-F238E27FC236}">
                <a16:creationId xmlns:a16="http://schemas.microsoft.com/office/drawing/2014/main" id="{4FEACAC3-BACA-DD52-8620-98A23FD487D5}"/>
              </a:ext>
            </a:extLst>
          </p:cNvPr>
          <p:cNvSpPr/>
          <p:nvPr/>
        </p:nvSpPr>
        <p:spPr>
          <a:xfrm>
            <a:off x="3808846" y="2707517"/>
            <a:ext cx="3926179" cy="365126"/>
          </a:xfrm>
          <a:prstGeom prst="leftRightArrow">
            <a:avLst/>
          </a:prstGeom>
          <a:solidFill>
            <a:srgbClr val="FF33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BB05967-663A-ACB3-9848-8160BD0620C2}"/>
              </a:ext>
            </a:extLst>
          </p:cNvPr>
          <p:cNvSpPr/>
          <p:nvPr/>
        </p:nvSpPr>
        <p:spPr>
          <a:xfrm>
            <a:off x="838200" y="4409042"/>
            <a:ext cx="3096666" cy="19309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1DEA284-4AD7-9A6A-4AC5-BC07994A53D8}"/>
              </a:ext>
            </a:extLst>
          </p:cNvPr>
          <p:cNvSpPr/>
          <p:nvPr/>
        </p:nvSpPr>
        <p:spPr>
          <a:xfrm>
            <a:off x="973368" y="5356191"/>
            <a:ext cx="1340428" cy="789337"/>
          </a:xfrm>
          <a:prstGeom prst="rect">
            <a:avLst/>
          </a:prstGeom>
          <a:solidFill>
            <a:srgbClr val="7699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</a:t>
            </a:r>
            <a:br>
              <a:rPr lang="en-US" dirty="0"/>
            </a:br>
            <a:r>
              <a:rPr lang="en-US" dirty="0"/>
              <a:t>Memory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7C4688D-7DED-606D-87DC-14763A226950}"/>
              </a:ext>
            </a:extLst>
          </p:cNvPr>
          <p:cNvSpPr/>
          <p:nvPr/>
        </p:nvSpPr>
        <p:spPr>
          <a:xfrm>
            <a:off x="2386533" y="5356192"/>
            <a:ext cx="1340428" cy="789336"/>
          </a:xfrm>
          <a:prstGeom prst="rect">
            <a:avLst/>
          </a:prstGeom>
          <a:solidFill>
            <a:srgbClr val="7699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br>
              <a:rPr lang="en-US" dirty="0"/>
            </a:br>
            <a:r>
              <a:rPr lang="en-US" dirty="0"/>
              <a:t>Memory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5BCBC5-8491-D20A-C8F5-5E3F002933B5}"/>
              </a:ext>
            </a:extLst>
          </p:cNvPr>
          <p:cNvSpPr/>
          <p:nvPr/>
        </p:nvSpPr>
        <p:spPr>
          <a:xfrm>
            <a:off x="1023589" y="2447281"/>
            <a:ext cx="1340428" cy="789337"/>
          </a:xfrm>
          <a:prstGeom prst="rect">
            <a:avLst/>
          </a:prstGeom>
          <a:solidFill>
            <a:srgbClr val="7699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</a:t>
            </a:r>
            <a:br>
              <a:rPr lang="en-US" dirty="0"/>
            </a:br>
            <a:r>
              <a:rPr lang="en-US" dirty="0"/>
              <a:t>Manager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14BE34-6362-A7C4-A783-3487CF974377}"/>
              </a:ext>
            </a:extLst>
          </p:cNvPr>
          <p:cNvSpPr/>
          <p:nvPr/>
        </p:nvSpPr>
        <p:spPr>
          <a:xfrm>
            <a:off x="2439088" y="2457669"/>
            <a:ext cx="1340428" cy="789337"/>
          </a:xfrm>
          <a:prstGeom prst="rect">
            <a:avLst/>
          </a:prstGeom>
          <a:solidFill>
            <a:srgbClr val="7699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br>
              <a:rPr lang="en-US" dirty="0"/>
            </a:br>
            <a:r>
              <a:rPr lang="en-US" dirty="0"/>
              <a:t>Manager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E7F380A1-59A4-729B-8354-684FA344D506}"/>
              </a:ext>
            </a:extLst>
          </p:cNvPr>
          <p:cNvSpPr/>
          <p:nvPr/>
        </p:nvSpPr>
        <p:spPr>
          <a:xfrm rot="5400000">
            <a:off x="1931985" y="4119218"/>
            <a:ext cx="2106649" cy="365126"/>
          </a:xfrm>
          <a:prstGeom prst="leftRightArrow">
            <a:avLst/>
          </a:prstGeom>
          <a:solidFill>
            <a:srgbClr val="FF33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13F28C7-6B50-7B2A-2E76-17BAB365C712}"/>
              </a:ext>
            </a:extLst>
          </p:cNvPr>
          <p:cNvSpPr/>
          <p:nvPr/>
        </p:nvSpPr>
        <p:spPr>
          <a:xfrm rot="16200000">
            <a:off x="567747" y="4113831"/>
            <a:ext cx="2140328" cy="365126"/>
          </a:xfrm>
          <a:prstGeom prst="rightArrow">
            <a:avLst/>
          </a:prstGeom>
          <a:solidFill>
            <a:srgbClr val="FF3334"/>
          </a:solidFill>
          <a:ln>
            <a:solidFill>
              <a:srgbClr val="FF33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063773-2EFE-77F7-CA32-454690FEEC7A}"/>
              </a:ext>
            </a:extLst>
          </p:cNvPr>
          <p:cNvSpPr txBox="1"/>
          <p:nvPr/>
        </p:nvSpPr>
        <p:spPr>
          <a:xfrm>
            <a:off x="9058700" y="218889"/>
            <a:ext cx="258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3334"/>
                </a:solidFill>
              </a:rPr>
              <a:t>Writing the first operand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9F2EB0-F76D-118F-BCA1-39A2823F5B63}"/>
              </a:ext>
            </a:extLst>
          </p:cNvPr>
          <p:cNvSpPr txBox="1"/>
          <p:nvPr/>
        </p:nvSpPr>
        <p:spPr>
          <a:xfrm>
            <a:off x="8632278" y="1153409"/>
            <a:ext cx="258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32-bit AXI4-Lite Wrapper</a:t>
            </a:r>
          </a:p>
        </p:txBody>
      </p:sp>
    </p:spTree>
    <p:extLst>
      <p:ext uri="{BB962C8B-B14F-4D97-AF65-F5344CB8AC3E}">
        <p14:creationId xmlns:p14="http://schemas.microsoft.com/office/powerpoint/2010/main" val="4260530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D582BC09-1C2A-54B0-4880-976743548799}"/>
              </a:ext>
            </a:extLst>
          </p:cNvPr>
          <p:cNvSpPr/>
          <p:nvPr/>
        </p:nvSpPr>
        <p:spPr>
          <a:xfrm>
            <a:off x="7705695" y="1075073"/>
            <a:ext cx="4101853" cy="41876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14E7D9E-E226-20A9-B0FD-FC7CC5DB4DC6}"/>
              </a:ext>
            </a:extLst>
          </p:cNvPr>
          <p:cNvSpPr/>
          <p:nvPr/>
        </p:nvSpPr>
        <p:spPr>
          <a:xfrm>
            <a:off x="8364321" y="1641763"/>
            <a:ext cx="3443227" cy="3078621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7132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483E-8687-4ACB-98EC-FE27B8340897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876497CC-0879-2E22-78C3-16261C1C79D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49650" y="6356350"/>
            <a:ext cx="3585216" cy="365125"/>
          </a:xfrm>
        </p:spPr>
        <p:txBody>
          <a:bodyPr/>
          <a:lstStyle/>
          <a:p>
            <a:r>
              <a:rPr lang="en-US" dirty="0"/>
              <a:t>FPGA Project . DIC ITI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462FAB3-4B2C-2959-AF38-19EA8F4DC5FA}"/>
              </a:ext>
            </a:extLst>
          </p:cNvPr>
          <p:cNvSpPr/>
          <p:nvPr/>
        </p:nvSpPr>
        <p:spPr>
          <a:xfrm>
            <a:off x="838200" y="1498092"/>
            <a:ext cx="3096666" cy="19309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>
                <a:solidFill>
                  <a:schemeClr val="tx1"/>
                </a:solidFill>
              </a:rPr>
              <a:t>Nios</a:t>
            </a:r>
            <a:r>
              <a:rPr lang="en-US" dirty="0">
                <a:solidFill>
                  <a:schemeClr val="tx1"/>
                </a:solidFill>
              </a:rPr>
              <a:t> V/m processor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 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77E80EB-DB04-D29D-32FD-BD2297A09681}"/>
              </a:ext>
            </a:extLst>
          </p:cNvPr>
          <p:cNvSpPr/>
          <p:nvPr/>
        </p:nvSpPr>
        <p:spPr>
          <a:xfrm>
            <a:off x="9344014" y="1995238"/>
            <a:ext cx="2009786" cy="2371670"/>
          </a:xfrm>
          <a:prstGeom prst="roundRect">
            <a:avLst/>
          </a:prstGeom>
          <a:solidFill>
            <a:srgbClr val="FC3434"/>
          </a:solidFill>
          <a:ln>
            <a:solidFill>
              <a:srgbClr val="FF33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32-bit Floating  Point Adder (Custom IP)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E308C36-E07C-6D6F-B9E1-5CD5845466F1}"/>
              </a:ext>
            </a:extLst>
          </p:cNvPr>
          <p:cNvCxnSpPr>
            <a:cxnSpLocks/>
          </p:cNvCxnSpPr>
          <p:nvPr/>
        </p:nvCxnSpPr>
        <p:spPr>
          <a:xfrm>
            <a:off x="8364321" y="2473036"/>
            <a:ext cx="979693" cy="0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1B55C25-1291-54D2-578A-A88A336AE26E}"/>
              </a:ext>
            </a:extLst>
          </p:cNvPr>
          <p:cNvCxnSpPr>
            <a:cxnSpLocks/>
          </p:cNvCxnSpPr>
          <p:nvPr/>
        </p:nvCxnSpPr>
        <p:spPr>
          <a:xfrm>
            <a:off x="8364321" y="2839581"/>
            <a:ext cx="979693" cy="0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82ED5FE-CB24-278B-5DF9-BD70BD4BFA43}"/>
              </a:ext>
            </a:extLst>
          </p:cNvPr>
          <p:cNvCxnSpPr>
            <a:cxnSpLocks/>
          </p:cNvCxnSpPr>
          <p:nvPr/>
        </p:nvCxnSpPr>
        <p:spPr>
          <a:xfrm>
            <a:off x="8364321" y="3206126"/>
            <a:ext cx="979693" cy="0"/>
          </a:xfrm>
          <a:prstGeom prst="straightConnector1">
            <a:avLst/>
          </a:prstGeom>
          <a:ln w="190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F3224BF-3DE4-6618-8B90-A7D349F55316}"/>
              </a:ext>
            </a:extLst>
          </p:cNvPr>
          <p:cNvCxnSpPr>
            <a:cxnSpLocks/>
          </p:cNvCxnSpPr>
          <p:nvPr/>
        </p:nvCxnSpPr>
        <p:spPr>
          <a:xfrm flipH="1">
            <a:off x="8364321" y="3572671"/>
            <a:ext cx="979693" cy="0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BDA0848-595C-B867-3F92-6DC5334AB4ED}"/>
              </a:ext>
            </a:extLst>
          </p:cNvPr>
          <p:cNvCxnSpPr>
            <a:cxnSpLocks/>
          </p:cNvCxnSpPr>
          <p:nvPr/>
        </p:nvCxnSpPr>
        <p:spPr>
          <a:xfrm flipH="1">
            <a:off x="8364321" y="3939216"/>
            <a:ext cx="979693" cy="0"/>
          </a:xfrm>
          <a:prstGeom prst="straightConnector1">
            <a:avLst/>
          </a:prstGeom>
          <a:ln w="190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FF38644-1571-EECD-3DEE-67480E8E1FFD}"/>
              </a:ext>
            </a:extLst>
          </p:cNvPr>
          <p:cNvSpPr txBox="1"/>
          <p:nvPr/>
        </p:nvSpPr>
        <p:spPr>
          <a:xfrm>
            <a:off x="8297592" y="2070298"/>
            <a:ext cx="9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A[31:0]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4E0AD43-072F-FF5D-4B14-EB3F8B9D9EFE}"/>
              </a:ext>
            </a:extLst>
          </p:cNvPr>
          <p:cNvSpPr txBox="1"/>
          <p:nvPr/>
        </p:nvSpPr>
        <p:spPr>
          <a:xfrm>
            <a:off x="8297591" y="2485796"/>
            <a:ext cx="9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B[31:0]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60EF314-B1CA-3940-0F72-F9CABFAD1F63}"/>
              </a:ext>
            </a:extLst>
          </p:cNvPr>
          <p:cNvSpPr txBox="1"/>
          <p:nvPr/>
        </p:nvSpPr>
        <p:spPr>
          <a:xfrm>
            <a:off x="8316827" y="2856896"/>
            <a:ext cx="9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26E9AA-191F-5F00-889F-4DC6C131A559}"/>
              </a:ext>
            </a:extLst>
          </p:cNvPr>
          <p:cNvSpPr txBox="1"/>
          <p:nvPr/>
        </p:nvSpPr>
        <p:spPr>
          <a:xfrm>
            <a:off x="8334991" y="3593130"/>
            <a:ext cx="9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done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306D571-CA7C-7CAE-201B-C6063EC07CA5}"/>
              </a:ext>
            </a:extLst>
          </p:cNvPr>
          <p:cNvSpPr txBox="1"/>
          <p:nvPr/>
        </p:nvSpPr>
        <p:spPr>
          <a:xfrm>
            <a:off x="8243393" y="3203341"/>
            <a:ext cx="125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sum[31:0]</a:t>
            </a:r>
          </a:p>
        </p:txBody>
      </p:sp>
      <p:sp>
        <p:nvSpPr>
          <p:cNvPr id="55" name="Arrow: Left-Right 54">
            <a:extLst>
              <a:ext uri="{FF2B5EF4-FFF2-40B4-BE49-F238E27FC236}">
                <a16:creationId xmlns:a16="http://schemas.microsoft.com/office/drawing/2014/main" id="{4FEACAC3-BACA-DD52-8620-98A23FD487D5}"/>
              </a:ext>
            </a:extLst>
          </p:cNvPr>
          <p:cNvSpPr/>
          <p:nvPr/>
        </p:nvSpPr>
        <p:spPr>
          <a:xfrm>
            <a:off x="3808846" y="2707517"/>
            <a:ext cx="3926179" cy="365126"/>
          </a:xfrm>
          <a:prstGeom prst="leftRightArrow">
            <a:avLst/>
          </a:prstGeom>
          <a:solidFill>
            <a:srgbClr val="FF33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BB05967-663A-ACB3-9848-8160BD0620C2}"/>
              </a:ext>
            </a:extLst>
          </p:cNvPr>
          <p:cNvSpPr/>
          <p:nvPr/>
        </p:nvSpPr>
        <p:spPr>
          <a:xfrm>
            <a:off x="838200" y="4409042"/>
            <a:ext cx="3096666" cy="19309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1DEA284-4AD7-9A6A-4AC5-BC07994A53D8}"/>
              </a:ext>
            </a:extLst>
          </p:cNvPr>
          <p:cNvSpPr/>
          <p:nvPr/>
        </p:nvSpPr>
        <p:spPr>
          <a:xfrm>
            <a:off x="973368" y="5356191"/>
            <a:ext cx="1340428" cy="789337"/>
          </a:xfrm>
          <a:prstGeom prst="rect">
            <a:avLst/>
          </a:prstGeom>
          <a:solidFill>
            <a:srgbClr val="7699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</a:t>
            </a:r>
            <a:br>
              <a:rPr lang="en-US" dirty="0"/>
            </a:br>
            <a:r>
              <a:rPr lang="en-US" dirty="0"/>
              <a:t>Memory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7C4688D-7DED-606D-87DC-14763A226950}"/>
              </a:ext>
            </a:extLst>
          </p:cNvPr>
          <p:cNvSpPr/>
          <p:nvPr/>
        </p:nvSpPr>
        <p:spPr>
          <a:xfrm>
            <a:off x="2386533" y="5356192"/>
            <a:ext cx="1340428" cy="789336"/>
          </a:xfrm>
          <a:prstGeom prst="rect">
            <a:avLst/>
          </a:prstGeom>
          <a:solidFill>
            <a:srgbClr val="7699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br>
              <a:rPr lang="en-US" dirty="0"/>
            </a:br>
            <a:r>
              <a:rPr lang="en-US" dirty="0"/>
              <a:t>Memory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5BCBC5-8491-D20A-C8F5-5E3F002933B5}"/>
              </a:ext>
            </a:extLst>
          </p:cNvPr>
          <p:cNvSpPr/>
          <p:nvPr/>
        </p:nvSpPr>
        <p:spPr>
          <a:xfrm>
            <a:off x="1023589" y="2447281"/>
            <a:ext cx="1340428" cy="789337"/>
          </a:xfrm>
          <a:prstGeom prst="rect">
            <a:avLst/>
          </a:prstGeom>
          <a:solidFill>
            <a:srgbClr val="7699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</a:t>
            </a:r>
            <a:br>
              <a:rPr lang="en-US" dirty="0"/>
            </a:br>
            <a:r>
              <a:rPr lang="en-US" dirty="0"/>
              <a:t>Manager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14BE34-6362-A7C4-A783-3487CF974377}"/>
              </a:ext>
            </a:extLst>
          </p:cNvPr>
          <p:cNvSpPr/>
          <p:nvPr/>
        </p:nvSpPr>
        <p:spPr>
          <a:xfrm>
            <a:off x="2439088" y="2457669"/>
            <a:ext cx="1340428" cy="789337"/>
          </a:xfrm>
          <a:prstGeom prst="rect">
            <a:avLst/>
          </a:prstGeom>
          <a:solidFill>
            <a:srgbClr val="7699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br>
              <a:rPr lang="en-US" dirty="0"/>
            </a:br>
            <a:r>
              <a:rPr lang="en-US" dirty="0"/>
              <a:t>Manager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E7F380A1-59A4-729B-8354-684FA344D506}"/>
              </a:ext>
            </a:extLst>
          </p:cNvPr>
          <p:cNvSpPr/>
          <p:nvPr/>
        </p:nvSpPr>
        <p:spPr>
          <a:xfrm rot="5400000">
            <a:off x="1931985" y="4119218"/>
            <a:ext cx="2106649" cy="365126"/>
          </a:xfrm>
          <a:prstGeom prst="leftRightArrow">
            <a:avLst/>
          </a:prstGeom>
          <a:solidFill>
            <a:srgbClr val="FF33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13F28C7-6B50-7B2A-2E76-17BAB365C712}"/>
              </a:ext>
            </a:extLst>
          </p:cNvPr>
          <p:cNvSpPr/>
          <p:nvPr/>
        </p:nvSpPr>
        <p:spPr>
          <a:xfrm rot="16200000">
            <a:off x="567747" y="4113831"/>
            <a:ext cx="2140328" cy="365126"/>
          </a:xfrm>
          <a:prstGeom prst="rightArrow">
            <a:avLst/>
          </a:prstGeom>
          <a:solidFill>
            <a:srgbClr val="FF3334"/>
          </a:solidFill>
          <a:ln>
            <a:solidFill>
              <a:srgbClr val="FF33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445586-E894-4E1C-D316-88893EF2EF49}"/>
              </a:ext>
            </a:extLst>
          </p:cNvPr>
          <p:cNvSpPr txBox="1"/>
          <p:nvPr/>
        </p:nvSpPr>
        <p:spPr>
          <a:xfrm>
            <a:off x="9058700" y="218889"/>
            <a:ext cx="258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3334"/>
                </a:solidFill>
              </a:rPr>
              <a:t>Writing the first operand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B4FF82-F746-39E4-CA89-A58781EC1DFA}"/>
              </a:ext>
            </a:extLst>
          </p:cNvPr>
          <p:cNvSpPr txBox="1"/>
          <p:nvPr/>
        </p:nvSpPr>
        <p:spPr>
          <a:xfrm>
            <a:off x="8749146" y="586827"/>
            <a:ext cx="317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69933"/>
                </a:solidFill>
              </a:rPr>
              <a:t>Fetching the Instruction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FC7372-6C34-3714-3234-576B07DA9C12}"/>
              </a:ext>
            </a:extLst>
          </p:cNvPr>
          <p:cNvSpPr/>
          <p:nvPr/>
        </p:nvSpPr>
        <p:spPr>
          <a:xfrm>
            <a:off x="1419701" y="5026240"/>
            <a:ext cx="436418" cy="347716"/>
          </a:xfrm>
          <a:prstGeom prst="rect">
            <a:avLst/>
          </a:prstGeom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591471-4C5F-1862-A05A-748516E419C9}"/>
              </a:ext>
            </a:extLst>
          </p:cNvPr>
          <p:cNvSpPr txBox="1"/>
          <p:nvPr/>
        </p:nvSpPr>
        <p:spPr>
          <a:xfrm>
            <a:off x="3934866" y="1571165"/>
            <a:ext cx="2966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Loading the </a:t>
            </a:r>
            <a:r>
              <a:rPr lang="en-US" dirty="0">
                <a:solidFill>
                  <a:srgbClr val="FC3434"/>
                </a:solidFill>
              </a:rPr>
              <a:t>base address </a:t>
            </a:r>
            <a:r>
              <a:rPr lang="en-US" dirty="0"/>
              <a:t>and the </a:t>
            </a:r>
            <a:r>
              <a:rPr lang="en-US" dirty="0">
                <a:solidFill>
                  <a:srgbClr val="FC3434"/>
                </a:solidFill>
              </a:rPr>
              <a:t>offset </a:t>
            </a:r>
            <a:r>
              <a:rPr lang="en-US" dirty="0"/>
              <a:t>to the processor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66F569-2AAD-8DA4-DE41-C393F9395792}"/>
              </a:ext>
            </a:extLst>
          </p:cNvPr>
          <p:cNvSpPr txBox="1"/>
          <p:nvPr/>
        </p:nvSpPr>
        <p:spPr>
          <a:xfrm>
            <a:off x="8632278" y="1153409"/>
            <a:ext cx="258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32-bit AXI4-Lite Wrapper</a:t>
            </a:r>
          </a:p>
        </p:txBody>
      </p:sp>
    </p:spTree>
    <p:extLst>
      <p:ext uri="{BB962C8B-B14F-4D97-AF65-F5344CB8AC3E}">
        <p14:creationId xmlns:p14="http://schemas.microsoft.com/office/powerpoint/2010/main" val="1735602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85185E-6 L 0.00287 -0.4324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-2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D582BC09-1C2A-54B0-4880-976743548799}"/>
              </a:ext>
            </a:extLst>
          </p:cNvPr>
          <p:cNvSpPr/>
          <p:nvPr/>
        </p:nvSpPr>
        <p:spPr>
          <a:xfrm>
            <a:off x="7705695" y="1075073"/>
            <a:ext cx="4101853" cy="41876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14E7D9E-E226-20A9-B0FD-FC7CC5DB4DC6}"/>
              </a:ext>
            </a:extLst>
          </p:cNvPr>
          <p:cNvSpPr/>
          <p:nvPr/>
        </p:nvSpPr>
        <p:spPr>
          <a:xfrm>
            <a:off x="8364321" y="1641763"/>
            <a:ext cx="3443227" cy="3078621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7132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483E-8687-4ACB-98EC-FE27B8340897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876497CC-0879-2E22-78C3-16261C1C79D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49650" y="6356350"/>
            <a:ext cx="3585216" cy="365125"/>
          </a:xfrm>
        </p:spPr>
        <p:txBody>
          <a:bodyPr/>
          <a:lstStyle/>
          <a:p>
            <a:r>
              <a:rPr lang="en-US" dirty="0"/>
              <a:t>FPGA Project . DIC ITI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462FAB3-4B2C-2959-AF38-19EA8F4DC5FA}"/>
              </a:ext>
            </a:extLst>
          </p:cNvPr>
          <p:cNvSpPr/>
          <p:nvPr/>
        </p:nvSpPr>
        <p:spPr>
          <a:xfrm>
            <a:off x="838200" y="1498092"/>
            <a:ext cx="3096666" cy="19309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>
                <a:solidFill>
                  <a:schemeClr val="tx1"/>
                </a:solidFill>
              </a:rPr>
              <a:t>Nios</a:t>
            </a:r>
            <a:r>
              <a:rPr lang="en-US" dirty="0">
                <a:solidFill>
                  <a:schemeClr val="tx1"/>
                </a:solidFill>
              </a:rPr>
              <a:t> V/m processor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 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77E80EB-DB04-D29D-32FD-BD2297A09681}"/>
              </a:ext>
            </a:extLst>
          </p:cNvPr>
          <p:cNvSpPr/>
          <p:nvPr/>
        </p:nvSpPr>
        <p:spPr>
          <a:xfrm>
            <a:off x="9344014" y="1995238"/>
            <a:ext cx="2009786" cy="2371670"/>
          </a:xfrm>
          <a:prstGeom prst="roundRect">
            <a:avLst/>
          </a:prstGeom>
          <a:solidFill>
            <a:srgbClr val="FC3434"/>
          </a:solidFill>
          <a:ln>
            <a:solidFill>
              <a:srgbClr val="FF33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32-bit Floating  Point Adder (Custom IP)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E308C36-E07C-6D6F-B9E1-5CD5845466F1}"/>
              </a:ext>
            </a:extLst>
          </p:cNvPr>
          <p:cNvCxnSpPr>
            <a:cxnSpLocks/>
          </p:cNvCxnSpPr>
          <p:nvPr/>
        </p:nvCxnSpPr>
        <p:spPr>
          <a:xfrm>
            <a:off x="8364321" y="2473036"/>
            <a:ext cx="979693" cy="0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1B55C25-1291-54D2-578A-A88A336AE26E}"/>
              </a:ext>
            </a:extLst>
          </p:cNvPr>
          <p:cNvCxnSpPr>
            <a:cxnSpLocks/>
          </p:cNvCxnSpPr>
          <p:nvPr/>
        </p:nvCxnSpPr>
        <p:spPr>
          <a:xfrm>
            <a:off x="8364321" y="2839581"/>
            <a:ext cx="979693" cy="0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82ED5FE-CB24-278B-5DF9-BD70BD4BFA43}"/>
              </a:ext>
            </a:extLst>
          </p:cNvPr>
          <p:cNvCxnSpPr>
            <a:cxnSpLocks/>
          </p:cNvCxnSpPr>
          <p:nvPr/>
        </p:nvCxnSpPr>
        <p:spPr>
          <a:xfrm>
            <a:off x="8364321" y="3206126"/>
            <a:ext cx="979693" cy="0"/>
          </a:xfrm>
          <a:prstGeom prst="straightConnector1">
            <a:avLst/>
          </a:prstGeom>
          <a:ln w="190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F3224BF-3DE4-6618-8B90-A7D349F55316}"/>
              </a:ext>
            </a:extLst>
          </p:cNvPr>
          <p:cNvCxnSpPr>
            <a:cxnSpLocks/>
          </p:cNvCxnSpPr>
          <p:nvPr/>
        </p:nvCxnSpPr>
        <p:spPr>
          <a:xfrm flipH="1">
            <a:off x="8364321" y="3572671"/>
            <a:ext cx="979693" cy="0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BDA0848-595C-B867-3F92-6DC5334AB4ED}"/>
              </a:ext>
            </a:extLst>
          </p:cNvPr>
          <p:cNvCxnSpPr>
            <a:cxnSpLocks/>
          </p:cNvCxnSpPr>
          <p:nvPr/>
        </p:nvCxnSpPr>
        <p:spPr>
          <a:xfrm flipH="1">
            <a:off x="8364321" y="3939216"/>
            <a:ext cx="979693" cy="0"/>
          </a:xfrm>
          <a:prstGeom prst="straightConnector1">
            <a:avLst/>
          </a:prstGeom>
          <a:ln w="190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FF38644-1571-EECD-3DEE-67480E8E1FFD}"/>
              </a:ext>
            </a:extLst>
          </p:cNvPr>
          <p:cNvSpPr txBox="1"/>
          <p:nvPr/>
        </p:nvSpPr>
        <p:spPr>
          <a:xfrm>
            <a:off x="8297592" y="2070298"/>
            <a:ext cx="9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A[31:0]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4E0AD43-072F-FF5D-4B14-EB3F8B9D9EFE}"/>
              </a:ext>
            </a:extLst>
          </p:cNvPr>
          <p:cNvSpPr txBox="1"/>
          <p:nvPr/>
        </p:nvSpPr>
        <p:spPr>
          <a:xfrm>
            <a:off x="8297591" y="2485796"/>
            <a:ext cx="9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B[31:0]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60EF314-B1CA-3940-0F72-F9CABFAD1F63}"/>
              </a:ext>
            </a:extLst>
          </p:cNvPr>
          <p:cNvSpPr txBox="1"/>
          <p:nvPr/>
        </p:nvSpPr>
        <p:spPr>
          <a:xfrm>
            <a:off x="8316827" y="2856896"/>
            <a:ext cx="9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26E9AA-191F-5F00-889F-4DC6C131A559}"/>
              </a:ext>
            </a:extLst>
          </p:cNvPr>
          <p:cNvSpPr txBox="1"/>
          <p:nvPr/>
        </p:nvSpPr>
        <p:spPr>
          <a:xfrm>
            <a:off x="8334991" y="3593130"/>
            <a:ext cx="9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done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306D571-CA7C-7CAE-201B-C6063EC07CA5}"/>
              </a:ext>
            </a:extLst>
          </p:cNvPr>
          <p:cNvSpPr txBox="1"/>
          <p:nvPr/>
        </p:nvSpPr>
        <p:spPr>
          <a:xfrm>
            <a:off x="8243393" y="3203341"/>
            <a:ext cx="125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sum[31:0]</a:t>
            </a:r>
          </a:p>
        </p:txBody>
      </p:sp>
      <p:sp>
        <p:nvSpPr>
          <p:cNvPr id="55" name="Arrow: Left-Right 54">
            <a:extLst>
              <a:ext uri="{FF2B5EF4-FFF2-40B4-BE49-F238E27FC236}">
                <a16:creationId xmlns:a16="http://schemas.microsoft.com/office/drawing/2014/main" id="{4FEACAC3-BACA-DD52-8620-98A23FD487D5}"/>
              </a:ext>
            </a:extLst>
          </p:cNvPr>
          <p:cNvSpPr/>
          <p:nvPr/>
        </p:nvSpPr>
        <p:spPr>
          <a:xfrm>
            <a:off x="3808846" y="2707517"/>
            <a:ext cx="3926179" cy="365126"/>
          </a:xfrm>
          <a:prstGeom prst="leftRightArrow">
            <a:avLst/>
          </a:prstGeom>
          <a:solidFill>
            <a:srgbClr val="FF33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BB05967-663A-ACB3-9848-8160BD0620C2}"/>
              </a:ext>
            </a:extLst>
          </p:cNvPr>
          <p:cNvSpPr/>
          <p:nvPr/>
        </p:nvSpPr>
        <p:spPr>
          <a:xfrm>
            <a:off x="838200" y="4409042"/>
            <a:ext cx="3096666" cy="19309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1DEA284-4AD7-9A6A-4AC5-BC07994A53D8}"/>
              </a:ext>
            </a:extLst>
          </p:cNvPr>
          <p:cNvSpPr/>
          <p:nvPr/>
        </p:nvSpPr>
        <p:spPr>
          <a:xfrm>
            <a:off x="973368" y="5356191"/>
            <a:ext cx="1340428" cy="789337"/>
          </a:xfrm>
          <a:prstGeom prst="rect">
            <a:avLst/>
          </a:prstGeom>
          <a:solidFill>
            <a:srgbClr val="7699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</a:t>
            </a:r>
            <a:br>
              <a:rPr lang="en-US" dirty="0"/>
            </a:br>
            <a:r>
              <a:rPr lang="en-US" dirty="0"/>
              <a:t>Memory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7C4688D-7DED-606D-87DC-14763A226950}"/>
              </a:ext>
            </a:extLst>
          </p:cNvPr>
          <p:cNvSpPr/>
          <p:nvPr/>
        </p:nvSpPr>
        <p:spPr>
          <a:xfrm>
            <a:off x="2386533" y="5356192"/>
            <a:ext cx="1340428" cy="789336"/>
          </a:xfrm>
          <a:prstGeom prst="rect">
            <a:avLst/>
          </a:prstGeom>
          <a:solidFill>
            <a:srgbClr val="7699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br>
              <a:rPr lang="en-US" dirty="0"/>
            </a:br>
            <a:r>
              <a:rPr lang="en-US" dirty="0"/>
              <a:t>Memory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5BCBC5-8491-D20A-C8F5-5E3F002933B5}"/>
              </a:ext>
            </a:extLst>
          </p:cNvPr>
          <p:cNvSpPr/>
          <p:nvPr/>
        </p:nvSpPr>
        <p:spPr>
          <a:xfrm>
            <a:off x="1023589" y="2447281"/>
            <a:ext cx="1340428" cy="789337"/>
          </a:xfrm>
          <a:prstGeom prst="rect">
            <a:avLst/>
          </a:prstGeom>
          <a:solidFill>
            <a:srgbClr val="7699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</a:t>
            </a:r>
            <a:br>
              <a:rPr lang="en-US" dirty="0"/>
            </a:br>
            <a:r>
              <a:rPr lang="en-US" dirty="0"/>
              <a:t>Manager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14BE34-6362-A7C4-A783-3487CF974377}"/>
              </a:ext>
            </a:extLst>
          </p:cNvPr>
          <p:cNvSpPr/>
          <p:nvPr/>
        </p:nvSpPr>
        <p:spPr>
          <a:xfrm>
            <a:off x="2439088" y="2457669"/>
            <a:ext cx="1340428" cy="789337"/>
          </a:xfrm>
          <a:prstGeom prst="rect">
            <a:avLst/>
          </a:prstGeom>
          <a:solidFill>
            <a:srgbClr val="7699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br>
              <a:rPr lang="en-US" dirty="0"/>
            </a:br>
            <a:r>
              <a:rPr lang="en-US" dirty="0"/>
              <a:t>Manager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E7F380A1-59A4-729B-8354-684FA344D506}"/>
              </a:ext>
            </a:extLst>
          </p:cNvPr>
          <p:cNvSpPr/>
          <p:nvPr/>
        </p:nvSpPr>
        <p:spPr>
          <a:xfrm rot="5400000">
            <a:off x="1931985" y="4119218"/>
            <a:ext cx="2106649" cy="365126"/>
          </a:xfrm>
          <a:prstGeom prst="leftRightArrow">
            <a:avLst/>
          </a:prstGeom>
          <a:solidFill>
            <a:srgbClr val="FF33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13F28C7-6B50-7B2A-2E76-17BAB365C712}"/>
              </a:ext>
            </a:extLst>
          </p:cNvPr>
          <p:cNvSpPr/>
          <p:nvPr/>
        </p:nvSpPr>
        <p:spPr>
          <a:xfrm rot="16200000">
            <a:off x="567747" y="4113831"/>
            <a:ext cx="2140328" cy="365126"/>
          </a:xfrm>
          <a:prstGeom prst="rightArrow">
            <a:avLst/>
          </a:prstGeom>
          <a:solidFill>
            <a:srgbClr val="FF3334"/>
          </a:solidFill>
          <a:ln>
            <a:solidFill>
              <a:srgbClr val="FF33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445586-E894-4E1C-D316-88893EF2EF49}"/>
              </a:ext>
            </a:extLst>
          </p:cNvPr>
          <p:cNvSpPr txBox="1"/>
          <p:nvPr/>
        </p:nvSpPr>
        <p:spPr>
          <a:xfrm>
            <a:off x="9058700" y="218889"/>
            <a:ext cx="258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3334"/>
                </a:solidFill>
              </a:rPr>
              <a:t>Writing the first operand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B4FF82-F746-39E4-CA89-A58781EC1DFA}"/>
              </a:ext>
            </a:extLst>
          </p:cNvPr>
          <p:cNvSpPr txBox="1"/>
          <p:nvPr/>
        </p:nvSpPr>
        <p:spPr>
          <a:xfrm>
            <a:off x="8749146" y="586827"/>
            <a:ext cx="317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69933"/>
                </a:solidFill>
              </a:rPr>
              <a:t>Loading the Data Word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FC7372-6C34-3714-3234-576B07DA9C12}"/>
              </a:ext>
            </a:extLst>
          </p:cNvPr>
          <p:cNvSpPr/>
          <p:nvPr/>
        </p:nvSpPr>
        <p:spPr>
          <a:xfrm>
            <a:off x="1430092" y="2054436"/>
            <a:ext cx="436418" cy="347716"/>
          </a:xfrm>
          <a:prstGeom prst="rect">
            <a:avLst/>
          </a:prstGeom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3A907A-9461-5BAD-3387-C6379BD8F4F5}"/>
              </a:ext>
            </a:extLst>
          </p:cNvPr>
          <p:cNvSpPr/>
          <p:nvPr/>
        </p:nvSpPr>
        <p:spPr>
          <a:xfrm>
            <a:off x="2746271" y="5022775"/>
            <a:ext cx="436418" cy="347716"/>
          </a:xfrm>
          <a:prstGeom prst="rect">
            <a:avLst/>
          </a:prstGeom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2D9BA1-15EB-B9C4-1F5C-20F3FAD80A6F}"/>
              </a:ext>
            </a:extLst>
          </p:cNvPr>
          <p:cNvSpPr txBox="1"/>
          <p:nvPr/>
        </p:nvSpPr>
        <p:spPr>
          <a:xfrm>
            <a:off x="3934866" y="1571165"/>
            <a:ext cx="2966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Loading the </a:t>
            </a:r>
            <a:r>
              <a:rPr lang="en-US" dirty="0">
                <a:solidFill>
                  <a:srgbClr val="FC3434"/>
                </a:solidFill>
              </a:rPr>
              <a:t>first operand </a:t>
            </a:r>
            <a:r>
              <a:rPr lang="en-US" dirty="0"/>
              <a:t>to the processor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DA1A58-180E-1265-103C-E2C0DE2F7ACA}"/>
              </a:ext>
            </a:extLst>
          </p:cNvPr>
          <p:cNvSpPr txBox="1"/>
          <p:nvPr/>
        </p:nvSpPr>
        <p:spPr>
          <a:xfrm>
            <a:off x="8632278" y="1153409"/>
            <a:ext cx="258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32-bit AXI4-Lite Wrapper</a:t>
            </a:r>
          </a:p>
        </p:txBody>
      </p:sp>
    </p:spTree>
    <p:extLst>
      <p:ext uri="{BB962C8B-B14F-4D97-AF65-F5344CB8AC3E}">
        <p14:creationId xmlns:p14="http://schemas.microsoft.com/office/powerpoint/2010/main" val="1730666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11111E-6 L 0.00286 -0.4324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-2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FPGA Project . DIC ITI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483E-8687-4ACB-98EC-FE27B8340897}" type="slidenum">
              <a:rPr lang="en-US" smtClean="0"/>
              <a:t>2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72BB60-5FD6-3E38-01C8-EA14A49EEFED}"/>
              </a:ext>
            </a:extLst>
          </p:cNvPr>
          <p:cNvSpPr txBox="1"/>
          <p:nvPr/>
        </p:nvSpPr>
        <p:spPr>
          <a:xfrm>
            <a:off x="846033" y="969805"/>
            <a:ext cx="11735648" cy="5493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3200" dirty="0"/>
              <a:t>The Acceleration Concept                       6. Software Development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2. AXI4 Lite Protocol                                     7. Simulation Results</a:t>
            </a:r>
            <a:br>
              <a:rPr lang="en-US" sz="3200" dirty="0"/>
            </a:br>
            <a:r>
              <a:rPr lang="en-US" sz="3200" dirty="0"/>
              <a:t>3. IP Design                                                     8. Comparison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4. System Design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5. Wrapping and Verification of the custom IP				</a:t>
            </a:r>
            <a:endParaRPr lang="en-US" dirty="0"/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2F7A47D-71BB-A20E-F387-C74B9B3F8F0C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437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321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D582BC09-1C2A-54B0-4880-976743548799}"/>
              </a:ext>
            </a:extLst>
          </p:cNvPr>
          <p:cNvSpPr/>
          <p:nvPr/>
        </p:nvSpPr>
        <p:spPr>
          <a:xfrm>
            <a:off x="7705695" y="1075073"/>
            <a:ext cx="4101853" cy="41876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14E7D9E-E226-20A9-B0FD-FC7CC5DB4DC6}"/>
              </a:ext>
            </a:extLst>
          </p:cNvPr>
          <p:cNvSpPr/>
          <p:nvPr/>
        </p:nvSpPr>
        <p:spPr>
          <a:xfrm>
            <a:off x="8364321" y="1641763"/>
            <a:ext cx="3443227" cy="3078621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7132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483E-8687-4ACB-98EC-FE27B8340897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876497CC-0879-2E22-78C3-16261C1C79D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49650" y="6356350"/>
            <a:ext cx="3585216" cy="365125"/>
          </a:xfrm>
        </p:spPr>
        <p:txBody>
          <a:bodyPr/>
          <a:lstStyle/>
          <a:p>
            <a:r>
              <a:rPr lang="en-US" dirty="0"/>
              <a:t>FPGA Project . DIC ITI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462FAB3-4B2C-2959-AF38-19EA8F4DC5FA}"/>
              </a:ext>
            </a:extLst>
          </p:cNvPr>
          <p:cNvSpPr/>
          <p:nvPr/>
        </p:nvSpPr>
        <p:spPr>
          <a:xfrm>
            <a:off x="838200" y="1498092"/>
            <a:ext cx="3096666" cy="19309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>
                <a:solidFill>
                  <a:schemeClr val="tx1"/>
                </a:solidFill>
              </a:rPr>
              <a:t>Nios</a:t>
            </a:r>
            <a:r>
              <a:rPr lang="en-US" dirty="0">
                <a:solidFill>
                  <a:schemeClr val="tx1"/>
                </a:solidFill>
              </a:rPr>
              <a:t> V/m processor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 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77E80EB-DB04-D29D-32FD-BD2297A09681}"/>
              </a:ext>
            </a:extLst>
          </p:cNvPr>
          <p:cNvSpPr/>
          <p:nvPr/>
        </p:nvSpPr>
        <p:spPr>
          <a:xfrm>
            <a:off x="9344014" y="1995238"/>
            <a:ext cx="2009786" cy="2371670"/>
          </a:xfrm>
          <a:prstGeom prst="roundRect">
            <a:avLst/>
          </a:prstGeom>
          <a:solidFill>
            <a:srgbClr val="FC3434"/>
          </a:solidFill>
          <a:ln>
            <a:solidFill>
              <a:srgbClr val="FF33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32-bit Floating  Point Adder (Custom IP)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E308C36-E07C-6D6F-B9E1-5CD5845466F1}"/>
              </a:ext>
            </a:extLst>
          </p:cNvPr>
          <p:cNvCxnSpPr>
            <a:cxnSpLocks/>
          </p:cNvCxnSpPr>
          <p:nvPr/>
        </p:nvCxnSpPr>
        <p:spPr>
          <a:xfrm>
            <a:off x="8364321" y="2473036"/>
            <a:ext cx="979693" cy="0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1B55C25-1291-54D2-578A-A88A336AE26E}"/>
              </a:ext>
            </a:extLst>
          </p:cNvPr>
          <p:cNvCxnSpPr>
            <a:cxnSpLocks/>
          </p:cNvCxnSpPr>
          <p:nvPr/>
        </p:nvCxnSpPr>
        <p:spPr>
          <a:xfrm>
            <a:off x="8364321" y="2839581"/>
            <a:ext cx="979693" cy="0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82ED5FE-CB24-278B-5DF9-BD70BD4BFA43}"/>
              </a:ext>
            </a:extLst>
          </p:cNvPr>
          <p:cNvCxnSpPr>
            <a:cxnSpLocks/>
          </p:cNvCxnSpPr>
          <p:nvPr/>
        </p:nvCxnSpPr>
        <p:spPr>
          <a:xfrm>
            <a:off x="8364321" y="3206126"/>
            <a:ext cx="979693" cy="0"/>
          </a:xfrm>
          <a:prstGeom prst="straightConnector1">
            <a:avLst/>
          </a:prstGeom>
          <a:ln w="190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F3224BF-3DE4-6618-8B90-A7D349F55316}"/>
              </a:ext>
            </a:extLst>
          </p:cNvPr>
          <p:cNvCxnSpPr>
            <a:cxnSpLocks/>
          </p:cNvCxnSpPr>
          <p:nvPr/>
        </p:nvCxnSpPr>
        <p:spPr>
          <a:xfrm flipH="1">
            <a:off x="8364321" y="3572671"/>
            <a:ext cx="979693" cy="0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BDA0848-595C-B867-3F92-6DC5334AB4ED}"/>
              </a:ext>
            </a:extLst>
          </p:cNvPr>
          <p:cNvCxnSpPr>
            <a:cxnSpLocks/>
          </p:cNvCxnSpPr>
          <p:nvPr/>
        </p:nvCxnSpPr>
        <p:spPr>
          <a:xfrm flipH="1">
            <a:off x="8364321" y="3939216"/>
            <a:ext cx="979693" cy="0"/>
          </a:xfrm>
          <a:prstGeom prst="straightConnector1">
            <a:avLst/>
          </a:prstGeom>
          <a:ln w="190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FF38644-1571-EECD-3DEE-67480E8E1FFD}"/>
              </a:ext>
            </a:extLst>
          </p:cNvPr>
          <p:cNvSpPr txBox="1"/>
          <p:nvPr/>
        </p:nvSpPr>
        <p:spPr>
          <a:xfrm>
            <a:off x="8297592" y="2070298"/>
            <a:ext cx="9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A[31:0]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4E0AD43-072F-FF5D-4B14-EB3F8B9D9EFE}"/>
              </a:ext>
            </a:extLst>
          </p:cNvPr>
          <p:cNvSpPr txBox="1"/>
          <p:nvPr/>
        </p:nvSpPr>
        <p:spPr>
          <a:xfrm>
            <a:off x="8297591" y="2485796"/>
            <a:ext cx="9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B[31:0]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60EF314-B1CA-3940-0F72-F9CABFAD1F63}"/>
              </a:ext>
            </a:extLst>
          </p:cNvPr>
          <p:cNvSpPr txBox="1"/>
          <p:nvPr/>
        </p:nvSpPr>
        <p:spPr>
          <a:xfrm>
            <a:off x="8316827" y="2856896"/>
            <a:ext cx="9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26E9AA-191F-5F00-889F-4DC6C131A559}"/>
              </a:ext>
            </a:extLst>
          </p:cNvPr>
          <p:cNvSpPr txBox="1"/>
          <p:nvPr/>
        </p:nvSpPr>
        <p:spPr>
          <a:xfrm>
            <a:off x="8334991" y="3593130"/>
            <a:ext cx="9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done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306D571-CA7C-7CAE-201B-C6063EC07CA5}"/>
              </a:ext>
            </a:extLst>
          </p:cNvPr>
          <p:cNvSpPr txBox="1"/>
          <p:nvPr/>
        </p:nvSpPr>
        <p:spPr>
          <a:xfrm>
            <a:off x="8243393" y="3203341"/>
            <a:ext cx="125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sum[31:0]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BB05967-663A-ACB3-9848-8160BD0620C2}"/>
              </a:ext>
            </a:extLst>
          </p:cNvPr>
          <p:cNvSpPr/>
          <p:nvPr/>
        </p:nvSpPr>
        <p:spPr>
          <a:xfrm>
            <a:off x="838200" y="4409042"/>
            <a:ext cx="3096666" cy="19309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1DEA284-4AD7-9A6A-4AC5-BC07994A53D8}"/>
              </a:ext>
            </a:extLst>
          </p:cNvPr>
          <p:cNvSpPr/>
          <p:nvPr/>
        </p:nvSpPr>
        <p:spPr>
          <a:xfrm>
            <a:off x="973368" y="5356191"/>
            <a:ext cx="1340428" cy="789337"/>
          </a:xfrm>
          <a:prstGeom prst="rect">
            <a:avLst/>
          </a:prstGeom>
          <a:solidFill>
            <a:srgbClr val="7699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</a:t>
            </a:r>
            <a:br>
              <a:rPr lang="en-US" dirty="0"/>
            </a:br>
            <a:r>
              <a:rPr lang="en-US" dirty="0"/>
              <a:t>Memory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7C4688D-7DED-606D-87DC-14763A226950}"/>
              </a:ext>
            </a:extLst>
          </p:cNvPr>
          <p:cNvSpPr/>
          <p:nvPr/>
        </p:nvSpPr>
        <p:spPr>
          <a:xfrm>
            <a:off x="2386533" y="5356192"/>
            <a:ext cx="1340428" cy="789336"/>
          </a:xfrm>
          <a:prstGeom prst="rect">
            <a:avLst/>
          </a:prstGeom>
          <a:solidFill>
            <a:srgbClr val="7699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br>
              <a:rPr lang="en-US" dirty="0"/>
            </a:br>
            <a:r>
              <a:rPr lang="en-US" dirty="0"/>
              <a:t>Memory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5BCBC5-8491-D20A-C8F5-5E3F002933B5}"/>
              </a:ext>
            </a:extLst>
          </p:cNvPr>
          <p:cNvSpPr/>
          <p:nvPr/>
        </p:nvSpPr>
        <p:spPr>
          <a:xfrm>
            <a:off x="1023589" y="2447281"/>
            <a:ext cx="1340428" cy="789337"/>
          </a:xfrm>
          <a:prstGeom prst="rect">
            <a:avLst/>
          </a:prstGeom>
          <a:solidFill>
            <a:srgbClr val="7699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</a:t>
            </a:r>
            <a:br>
              <a:rPr lang="en-US" dirty="0"/>
            </a:br>
            <a:r>
              <a:rPr lang="en-US" dirty="0"/>
              <a:t>Manager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14BE34-6362-A7C4-A783-3487CF974377}"/>
              </a:ext>
            </a:extLst>
          </p:cNvPr>
          <p:cNvSpPr/>
          <p:nvPr/>
        </p:nvSpPr>
        <p:spPr>
          <a:xfrm>
            <a:off x="2439088" y="2070299"/>
            <a:ext cx="1340428" cy="1176708"/>
          </a:xfrm>
          <a:prstGeom prst="rect">
            <a:avLst/>
          </a:prstGeom>
          <a:solidFill>
            <a:srgbClr val="7699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br>
              <a:rPr lang="en-US" dirty="0"/>
            </a:br>
            <a:r>
              <a:rPr lang="en-US" dirty="0"/>
              <a:t>Manager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E7F380A1-59A4-729B-8354-684FA344D506}"/>
              </a:ext>
            </a:extLst>
          </p:cNvPr>
          <p:cNvSpPr/>
          <p:nvPr/>
        </p:nvSpPr>
        <p:spPr>
          <a:xfrm rot="5400000">
            <a:off x="1931985" y="4119218"/>
            <a:ext cx="2106649" cy="365126"/>
          </a:xfrm>
          <a:prstGeom prst="leftRightArrow">
            <a:avLst/>
          </a:prstGeom>
          <a:solidFill>
            <a:srgbClr val="FF33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13F28C7-6B50-7B2A-2E76-17BAB365C712}"/>
              </a:ext>
            </a:extLst>
          </p:cNvPr>
          <p:cNvSpPr/>
          <p:nvPr/>
        </p:nvSpPr>
        <p:spPr>
          <a:xfrm rot="16200000">
            <a:off x="567747" y="4113831"/>
            <a:ext cx="2140328" cy="365126"/>
          </a:xfrm>
          <a:prstGeom prst="rightArrow">
            <a:avLst/>
          </a:prstGeom>
          <a:solidFill>
            <a:srgbClr val="FF3334"/>
          </a:solidFill>
          <a:ln>
            <a:solidFill>
              <a:srgbClr val="FF33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445586-E894-4E1C-D316-88893EF2EF49}"/>
              </a:ext>
            </a:extLst>
          </p:cNvPr>
          <p:cNvSpPr txBox="1"/>
          <p:nvPr/>
        </p:nvSpPr>
        <p:spPr>
          <a:xfrm>
            <a:off x="9058700" y="218889"/>
            <a:ext cx="258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3334"/>
                </a:solidFill>
              </a:rPr>
              <a:t>Writing the first operand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B4FF82-F746-39E4-CA89-A58781EC1DFA}"/>
              </a:ext>
            </a:extLst>
          </p:cNvPr>
          <p:cNvSpPr txBox="1"/>
          <p:nvPr/>
        </p:nvSpPr>
        <p:spPr>
          <a:xfrm>
            <a:off x="8152508" y="586827"/>
            <a:ext cx="421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69933"/>
                </a:solidFill>
              </a:rPr>
              <a:t>Send the write address to the custom 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792ABD-A338-465B-05AC-428C20960AA6}"/>
              </a:ext>
            </a:extLst>
          </p:cNvPr>
          <p:cNvSpPr/>
          <p:nvPr/>
        </p:nvSpPr>
        <p:spPr>
          <a:xfrm>
            <a:off x="3808846" y="2163853"/>
            <a:ext cx="3896849" cy="4371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A072B2-599A-2F26-BAFD-445C984D0D71}"/>
              </a:ext>
            </a:extLst>
          </p:cNvPr>
          <p:cNvSpPr/>
          <p:nvPr/>
        </p:nvSpPr>
        <p:spPr>
          <a:xfrm>
            <a:off x="4362978" y="2163853"/>
            <a:ext cx="387031" cy="437132"/>
          </a:xfrm>
          <a:prstGeom prst="rect">
            <a:avLst/>
          </a:prstGeom>
          <a:solidFill>
            <a:srgbClr val="FC343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BFDDB0-5234-F1DF-2E7C-04745E06D932}"/>
              </a:ext>
            </a:extLst>
          </p:cNvPr>
          <p:cNvSpPr/>
          <p:nvPr/>
        </p:nvSpPr>
        <p:spPr>
          <a:xfrm>
            <a:off x="3808845" y="2733576"/>
            <a:ext cx="3896849" cy="4371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2D9BA1-15EB-B9C4-1F5C-20F3FAD80A6F}"/>
              </a:ext>
            </a:extLst>
          </p:cNvPr>
          <p:cNvSpPr txBox="1"/>
          <p:nvPr/>
        </p:nvSpPr>
        <p:spPr>
          <a:xfrm>
            <a:off x="4139160" y="1757953"/>
            <a:ext cx="296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Write Address Channel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FF0BD8-DB50-3AAD-E8C2-60DADBF4AD67}"/>
              </a:ext>
            </a:extLst>
          </p:cNvPr>
          <p:cNvSpPr txBox="1"/>
          <p:nvPr/>
        </p:nvSpPr>
        <p:spPr>
          <a:xfrm>
            <a:off x="4161192" y="3223640"/>
            <a:ext cx="296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Write Data Channel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7A945C-E052-81BC-6352-A84F37A60695}"/>
              </a:ext>
            </a:extLst>
          </p:cNvPr>
          <p:cNvSpPr txBox="1"/>
          <p:nvPr/>
        </p:nvSpPr>
        <p:spPr>
          <a:xfrm>
            <a:off x="8632278" y="1153409"/>
            <a:ext cx="258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32-bit AXI4-Lite Wrapper</a:t>
            </a:r>
          </a:p>
        </p:txBody>
      </p:sp>
    </p:spTree>
    <p:extLst>
      <p:ext uri="{BB962C8B-B14F-4D97-AF65-F5344CB8AC3E}">
        <p14:creationId xmlns:p14="http://schemas.microsoft.com/office/powerpoint/2010/main" val="206710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D582BC09-1C2A-54B0-4880-976743548799}"/>
              </a:ext>
            </a:extLst>
          </p:cNvPr>
          <p:cNvSpPr/>
          <p:nvPr/>
        </p:nvSpPr>
        <p:spPr>
          <a:xfrm>
            <a:off x="7705695" y="1075073"/>
            <a:ext cx="4101853" cy="41876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14E7D9E-E226-20A9-B0FD-FC7CC5DB4DC6}"/>
              </a:ext>
            </a:extLst>
          </p:cNvPr>
          <p:cNvSpPr/>
          <p:nvPr/>
        </p:nvSpPr>
        <p:spPr>
          <a:xfrm>
            <a:off x="8364321" y="1641763"/>
            <a:ext cx="3443227" cy="3078621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7132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483E-8687-4ACB-98EC-FE27B8340897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876497CC-0879-2E22-78C3-16261C1C79D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49650" y="6356350"/>
            <a:ext cx="3585216" cy="365125"/>
          </a:xfrm>
        </p:spPr>
        <p:txBody>
          <a:bodyPr/>
          <a:lstStyle/>
          <a:p>
            <a:r>
              <a:rPr lang="en-US" dirty="0"/>
              <a:t>FPGA Project . DIC ITI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462FAB3-4B2C-2959-AF38-19EA8F4DC5FA}"/>
              </a:ext>
            </a:extLst>
          </p:cNvPr>
          <p:cNvSpPr/>
          <p:nvPr/>
        </p:nvSpPr>
        <p:spPr>
          <a:xfrm>
            <a:off x="838200" y="1498092"/>
            <a:ext cx="3096666" cy="19309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>
                <a:solidFill>
                  <a:schemeClr val="tx1"/>
                </a:solidFill>
              </a:rPr>
              <a:t>Nios</a:t>
            </a:r>
            <a:r>
              <a:rPr lang="en-US" dirty="0">
                <a:solidFill>
                  <a:schemeClr val="tx1"/>
                </a:solidFill>
              </a:rPr>
              <a:t> V/m processor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 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77E80EB-DB04-D29D-32FD-BD2297A09681}"/>
              </a:ext>
            </a:extLst>
          </p:cNvPr>
          <p:cNvSpPr/>
          <p:nvPr/>
        </p:nvSpPr>
        <p:spPr>
          <a:xfrm>
            <a:off x="9344014" y="1995238"/>
            <a:ext cx="2009786" cy="2371670"/>
          </a:xfrm>
          <a:prstGeom prst="roundRect">
            <a:avLst/>
          </a:prstGeom>
          <a:solidFill>
            <a:srgbClr val="FC3434"/>
          </a:solidFill>
          <a:ln>
            <a:solidFill>
              <a:srgbClr val="FF33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32-bit Floating  Point Adder (Custom IP)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E308C36-E07C-6D6F-B9E1-5CD5845466F1}"/>
              </a:ext>
            </a:extLst>
          </p:cNvPr>
          <p:cNvCxnSpPr>
            <a:cxnSpLocks/>
          </p:cNvCxnSpPr>
          <p:nvPr/>
        </p:nvCxnSpPr>
        <p:spPr>
          <a:xfrm>
            <a:off x="8364321" y="2473036"/>
            <a:ext cx="979693" cy="0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1B55C25-1291-54D2-578A-A88A336AE26E}"/>
              </a:ext>
            </a:extLst>
          </p:cNvPr>
          <p:cNvCxnSpPr>
            <a:cxnSpLocks/>
          </p:cNvCxnSpPr>
          <p:nvPr/>
        </p:nvCxnSpPr>
        <p:spPr>
          <a:xfrm>
            <a:off x="8364321" y="2839581"/>
            <a:ext cx="979693" cy="0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82ED5FE-CB24-278B-5DF9-BD70BD4BFA43}"/>
              </a:ext>
            </a:extLst>
          </p:cNvPr>
          <p:cNvCxnSpPr>
            <a:cxnSpLocks/>
          </p:cNvCxnSpPr>
          <p:nvPr/>
        </p:nvCxnSpPr>
        <p:spPr>
          <a:xfrm>
            <a:off x="8364321" y="3206126"/>
            <a:ext cx="979693" cy="0"/>
          </a:xfrm>
          <a:prstGeom prst="straightConnector1">
            <a:avLst/>
          </a:prstGeom>
          <a:ln w="190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F3224BF-3DE4-6618-8B90-A7D349F55316}"/>
              </a:ext>
            </a:extLst>
          </p:cNvPr>
          <p:cNvCxnSpPr>
            <a:cxnSpLocks/>
          </p:cNvCxnSpPr>
          <p:nvPr/>
        </p:nvCxnSpPr>
        <p:spPr>
          <a:xfrm flipH="1">
            <a:off x="8364321" y="3572671"/>
            <a:ext cx="979693" cy="0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BDA0848-595C-B867-3F92-6DC5334AB4ED}"/>
              </a:ext>
            </a:extLst>
          </p:cNvPr>
          <p:cNvCxnSpPr>
            <a:cxnSpLocks/>
          </p:cNvCxnSpPr>
          <p:nvPr/>
        </p:nvCxnSpPr>
        <p:spPr>
          <a:xfrm flipH="1">
            <a:off x="8364321" y="3939216"/>
            <a:ext cx="979693" cy="0"/>
          </a:xfrm>
          <a:prstGeom prst="straightConnector1">
            <a:avLst/>
          </a:prstGeom>
          <a:ln w="190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FF38644-1571-EECD-3DEE-67480E8E1FFD}"/>
              </a:ext>
            </a:extLst>
          </p:cNvPr>
          <p:cNvSpPr txBox="1"/>
          <p:nvPr/>
        </p:nvSpPr>
        <p:spPr>
          <a:xfrm>
            <a:off x="8297592" y="2070298"/>
            <a:ext cx="9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A[31:0]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4E0AD43-072F-FF5D-4B14-EB3F8B9D9EFE}"/>
              </a:ext>
            </a:extLst>
          </p:cNvPr>
          <p:cNvSpPr txBox="1"/>
          <p:nvPr/>
        </p:nvSpPr>
        <p:spPr>
          <a:xfrm>
            <a:off x="8297591" y="2485796"/>
            <a:ext cx="9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B[31:0]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60EF314-B1CA-3940-0F72-F9CABFAD1F63}"/>
              </a:ext>
            </a:extLst>
          </p:cNvPr>
          <p:cNvSpPr txBox="1"/>
          <p:nvPr/>
        </p:nvSpPr>
        <p:spPr>
          <a:xfrm>
            <a:off x="8316827" y="2856896"/>
            <a:ext cx="9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26E9AA-191F-5F00-889F-4DC6C131A559}"/>
              </a:ext>
            </a:extLst>
          </p:cNvPr>
          <p:cNvSpPr txBox="1"/>
          <p:nvPr/>
        </p:nvSpPr>
        <p:spPr>
          <a:xfrm>
            <a:off x="8334991" y="3593130"/>
            <a:ext cx="9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done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306D571-CA7C-7CAE-201B-C6063EC07CA5}"/>
              </a:ext>
            </a:extLst>
          </p:cNvPr>
          <p:cNvSpPr txBox="1"/>
          <p:nvPr/>
        </p:nvSpPr>
        <p:spPr>
          <a:xfrm>
            <a:off x="8243393" y="3203341"/>
            <a:ext cx="125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sum[31:0]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BB05967-663A-ACB3-9848-8160BD0620C2}"/>
              </a:ext>
            </a:extLst>
          </p:cNvPr>
          <p:cNvSpPr/>
          <p:nvPr/>
        </p:nvSpPr>
        <p:spPr>
          <a:xfrm>
            <a:off x="838200" y="4409042"/>
            <a:ext cx="3096666" cy="19309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1DEA284-4AD7-9A6A-4AC5-BC07994A53D8}"/>
              </a:ext>
            </a:extLst>
          </p:cNvPr>
          <p:cNvSpPr/>
          <p:nvPr/>
        </p:nvSpPr>
        <p:spPr>
          <a:xfrm>
            <a:off x="973368" y="5356191"/>
            <a:ext cx="1340428" cy="789337"/>
          </a:xfrm>
          <a:prstGeom prst="rect">
            <a:avLst/>
          </a:prstGeom>
          <a:solidFill>
            <a:srgbClr val="7699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</a:t>
            </a:r>
            <a:br>
              <a:rPr lang="en-US" dirty="0"/>
            </a:br>
            <a:r>
              <a:rPr lang="en-US" dirty="0"/>
              <a:t>Memory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7C4688D-7DED-606D-87DC-14763A226950}"/>
              </a:ext>
            </a:extLst>
          </p:cNvPr>
          <p:cNvSpPr/>
          <p:nvPr/>
        </p:nvSpPr>
        <p:spPr>
          <a:xfrm>
            <a:off x="2386533" y="5356192"/>
            <a:ext cx="1340428" cy="789336"/>
          </a:xfrm>
          <a:prstGeom prst="rect">
            <a:avLst/>
          </a:prstGeom>
          <a:solidFill>
            <a:srgbClr val="7699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br>
              <a:rPr lang="en-US" dirty="0"/>
            </a:br>
            <a:r>
              <a:rPr lang="en-US" dirty="0"/>
              <a:t>Memory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5BCBC5-8491-D20A-C8F5-5E3F002933B5}"/>
              </a:ext>
            </a:extLst>
          </p:cNvPr>
          <p:cNvSpPr/>
          <p:nvPr/>
        </p:nvSpPr>
        <p:spPr>
          <a:xfrm>
            <a:off x="1023589" y="2447281"/>
            <a:ext cx="1340428" cy="789337"/>
          </a:xfrm>
          <a:prstGeom prst="rect">
            <a:avLst/>
          </a:prstGeom>
          <a:solidFill>
            <a:srgbClr val="7699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</a:t>
            </a:r>
            <a:br>
              <a:rPr lang="en-US" dirty="0"/>
            </a:br>
            <a:r>
              <a:rPr lang="en-US" dirty="0"/>
              <a:t>Manager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14BE34-6362-A7C4-A783-3487CF974377}"/>
              </a:ext>
            </a:extLst>
          </p:cNvPr>
          <p:cNvSpPr/>
          <p:nvPr/>
        </p:nvSpPr>
        <p:spPr>
          <a:xfrm>
            <a:off x="2439088" y="2070299"/>
            <a:ext cx="1340428" cy="1176708"/>
          </a:xfrm>
          <a:prstGeom prst="rect">
            <a:avLst/>
          </a:prstGeom>
          <a:solidFill>
            <a:srgbClr val="7699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br>
              <a:rPr lang="en-US" dirty="0"/>
            </a:br>
            <a:r>
              <a:rPr lang="en-US" dirty="0"/>
              <a:t>Manager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E7F380A1-59A4-729B-8354-684FA344D506}"/>
              </a:ext>
            </a:extLst>
          </p:cNvPr>
          <p:cNvSpPr/>
          <p:nvPr/>
        </p:nvSpPr>
        <p:spPr>
          <a:xfrm rot="5400000">
            <a:off x="1931985" y="4119218"/>
            <a:ext cx="2106649" cy="365126"/>
          </a:xfrm>
          <a:prstGeom prst="leftRightArrow">
            <a:avLst/>
          </a:prstGeom>
          <a:solidFill>
            <a:srgbClr val="FF33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13F28C7-6B50-7B2A-2E76-17BAB365C712}"/>
              </a:ext>
            </a:extLst>
          </p:cNvPr>
          <p:cNvSpPr/>
          <p:nvPr/>
        </p:nvSpPr>
        <p:spPr>
          <a:xfrm rot="16200000">
            <a:off x="567747" y="4113831"/>
            <a:ext cx="2140328" cy="365126"/>
          </a:xfrm>
          <a:prstGeom prst="rightArrow">
            <a:avLst/>
          </a:prstGeom>
          <a:solidFill>
            <a:srgbClr val="FF3334"/>
          </a:solidFill>
          <a:ln>
            <a:solidFill>
              <a:srgbClr val="FF33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445586-E894-4E1C-D316-88893EF2EF49}"/>
              </a:ext>
            </a:extLst>
          </p:cNvPr>
          <p:cNvSpPr txBox="1"/>
          <p:nvPr/>
        </p:nvSpPr>
        <p:spPr>
          <a:xfrm>
            <a:off x="9058700" y="218889"/>
            <a:ext cx="258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3334"/>
                </a:solidFill>
              </a:rPr>
              <a:t>Writing the first operand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B4FF82-F746-39E4-CA89-A58781EC1DFA}"/>
              </a:ext>
            </a:extLst>
          </p:cNvPr>
          <p:cNvSpPr txBox="1"/>
          <p:nvPr/>
        </p:nvSpPr>
        <p:spPr>
          <a:xfrm>
            <a:off x="8152508" y="586827"/>
            <a:ext cx="421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69933"/>
                </a:solidFill>
              </a:rPr>
              <a:t>Send the first operand to the custom 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792ABD-A338-465B-05AC-428C20960AA6}"/>
              </a:ext>
            </a:extLst>
          </p:cNvPr>
          <p:cNvSpPr/>
          <p:nvPr/>
        </p:nvSpPr>
        <p:spPr>
          <a:xfrm>
            <a:off x="3808846" y="2163853"/>
            <a:ext cx="3896849" cy="4371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A072B2-599A-2F26-BAFD-445C984D0D71}"/>
              </a:ext>
            </a:extLst>
          </p:cNvPr>
          <p:cNvSpPr/>
          <p:nvPr/>
        </p:nvSpPr>
        <p:spPr>
          <a:xfrm>
            <a:off x="4362978" y="2163853"/>
            <a:ext cx="387031" cy="437132"/>
          </a:xfrm>
          <a:prstGeom prst="rect">
            <a:avLst/>
          </a:prstGeom>
          <a:solidFill>
            <a:srgbClr val="FC343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BFDDB0-5234-F1DF-2E7C-04745E06D932}"/>
              </a:ext>
            </a:extLst>
          </p:cNvPr>
          <p:cNvSpPr/>
          <p:nvPr/>
        </p:nvSpPr>
        <p:spPr>
          <a:xfrm>
            <a:off x="3808845" y="2733576"/>
            <a:ext cx="3896849" cy="4371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0AB1C-22FB-3312-500F-B86BE55ABD49}"/>
              </a:ext>
            </a:extLst>
          </p:cNvPr>
          <p:cNvSpPr/>
          <p:nvPr/>
        </p:nvSpPr>
        <p:spPr>
          <a:xfrm>
            <a:off x="4961740" y="2731778"/>
            <a:ext cx="387031" cy="437132"/>
          </a:xfrm>
          <a:prstGeom prst="rect">
            <a:avLst/>
          </a:prstGeom>
          <a:solidFill>
            <a:srgbClr val="FC343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E0E4FE95-D342-1F91-C50F-ABCE8CE2D060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>
            <a:off x="4750009" y="2382419"/>
            <a:ext cx="211731" cy="567925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32D9BA1-15EB-B9C4-1F5C-20F3FAD80A6F}"/>
              </a:ext>
            </a:extLst>
          </p:cNvPr>
          <p:cNvSpPr txBox="1"/>
          <p:nvPr/>
        </p:nvSpPr>
        <p:spPr>
          <a:xfrm>
            <a:off x="4139160" y="1757953"/>
            <a:ext cx="296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Write Address Channel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FF0BD8-DB50-3AAD-E8C2-60DADBF4AD67}"/>
              </a:ext>
            </a:extLst>
          </p:cNvPr>
          <p:cNvSpPr txBox="1"/>
          <p:nvPr/>
        </p:nvSpPr>
        <p:spPr>
          <a:xfrm>
            <a:off x="4161192" y="3223640"/>
            <a:ext cx="296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Write Data Channel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D602B-1CF8-9065-2DF8-3155DE28E56D}"/>
              </a:ext>
            </a:extLst>
          </p:cNvPr>
          <p:cNvSpPr txBox="1"/>
          <p:nvPr/>
        </p:nvSpPr>
        <p:spPr>
          <a:xfrm>
            <a:off x="8632278" y="1153409"/>
            <a:ext cx="258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32-bit AXI4-Lite Wrapper</a:t>
            </a:r>
          </a:p>
        </p:txBody>
      </p:sp>
    </p:spTree>
    <p:extLst>
      <p:ext uri="{BB962C8B-B14F-4D97-AF65-F5344CB8AC3E}">
        <p14:creationId xmlns:p14="http://schemas.microsoft.com/office/powerpoint/2010/main" val="394562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D582BC09-1C2A-54B0-4880-976743548799}"/>
              </a:ext>
            </a:extLst>
          </p:cNvPr>
          <p:cNvSpPr/>
          <p:nvPr/>
        </p:nvSpPr>
        <p:spPr>
          <a:xfrm>
            <a:off x="7705695" y="1075073"/>
            <a:ext cx="4101853" cy="41876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14E7D9E-E226-20A9-B0FD-FC7CC5DB4DC6}"/>
              </a:ext>
            </a:extLst>
          </p:cNvPr>
          <p:cNvSpPr/>
          <p:nvPr/>
        </p:nvSpPr>
        <p:spPr>
          <a:xfrm>
            <a:off x="8364321" y="1641763"/>
            <a:ext cx="3443227" cy="3078621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7132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483E-8687-4ACB-98EC-FE27B8340897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876497CC-0879-2E22-78C3-16261C1C79D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49650" y="6356350"/>
            <a:ext cx="3585216" cy="365125"/>
          </a:xfrm>
        </p:spPr>
        <p:txBody>
          <a:bodyPr/>
          <a:lstStyle/>
          <a:p>
            <a:r>
              <a:rPr lang="en-US" dirty="0"/>
              <a:t>FPGA Project . DIC ITI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462FAB3-4B2C-2959-AF38-19EA8F4DC5FA}"/>
              </a:ext>
            </a:extLst>
          </p:cNvPr>
          <p:cNvSpPr/>
          <p:nvPr/>
        </p:nvSpPr>
        <p:spPr>
          <a:xfrm>
            <a:off x="838200" y="1498092"/>
            <a:ext cx="3096666" cy="19309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>
                <a:solidFill>
                  <a:schemeClr val="tx1"/>
                </a:solidFill>
              </a:rPr>
              <a:t>Nios</a:t>
            </a:r>
            <a:r>
              <a:rPr lang="en-US" dirty="0">
                <a:solidFill>
                  <a:schemeClr val="tx1"/>
                </a:solidFill>
              </a:rPr>
              <a:t> V/m processor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 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77E80EB-DB04-D29D-32FD-BD2297A09681}"/>
              </a:ext>
            </a:extLst>
          </p:cNvPr>
          <p:cNvSpPr/>
          <p:nvPr/>
        </p:nvSpPr>
        <p:spPr>
          <a:xfrm>
            <a:off x="9344014" y="1995238"/>
            <a:ext cx="2009786" cy="2371670"/>
          </a:xfrm>
          <a:prstGeom prst="roundRect">
            <a:avLst/>
          </a:prstGeom>
          <a:solidFill>
            <a:srgbClr val="FC3434"/>
          </a:solidFill>
          <a:ln>
            <a:solidFill>
              <a:srgbClr val="FF33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32-bit Floating  Point Adder (Custom IP)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E308C36-E07C-6D6F-B9E1-5CD5845466F1}"/>
              </a:ext>
            </a:extLst>
          </p:cNvPr>
          <p:cNvCxnSpPr>
            <a:cxnSpLocks/>
          </p:cNvCxnSpPr>
          <p:nvPr/>
        </p:nvCxnSpPr>
        <p:spPr>
          <a:xfrm>
            <a:off x="8364321" y="2473036"/>
            <a:ext cx="979693" cy="0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1B55C25-1291-54D2-578A-A88A336AE26E}"/>
              </a:ext>
            </a:extLst>
          </p:cNvPr>
          <p:cNvCxnSpPr>
            <a:cxnSpLocks/>
          </p:cNvCxnSpPr>
          <p:nvPr/>
        </p:nvCxnSpPr>
        <p:spPr>
          <a:xfrm>
            <a:off x="8364321" y="2839581"/>
            <a:ext cx="979693" cy="0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82ED5FE-CB24-278B-5DF9-BD70BD4BFA43}"/>
              </a:ext>
            </a:extLst>
          </p:cNvPr>
          <p:cNvCxnSpPr>
            <a:cxnSpLocks/>
          </p:cNvCxnSpPr>
          <p:nvPr/>
        </p:nvCxnSpPr>
        <p:spPr>
          <a:xfrm>
            <a:off x="8364321" y="3206126"/>
            <a:ext cx="979693" cy="0"/>
          </a:xfrm>
          <a:prstGeom prst="straightConnector1">
            <a:avLst/>
          </a:prstGeom>
          <a:ln w="190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F3224BF-3DE4-6618-8B90-A7D349F55316}"/>
              </a:ext>
            </a:extLst>
          </p:cNvPr>
          <p:cNvCxnSpPr>
            <a:cxnSpLocks/>
          </p:cNvCxnSpPr>
          <p:nvPr/>
        </p:nvCxnSpPr>
        <p:spPr>
          <a:xfrm flipH="1">
            <a:off x="8364321" y="3572671"/>
            <a:ext cx="979693" cy="0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BDA0848-595C-B867-3F92-6DC5334AB4ED}"/>
              </a:ext>
            </a:extLst>
          </p:cNvPr>
          <p:cNvCxnSpPr>
            <a:cxnSpLocks/>
          </p:cNvCxnSpPr>
          <p:nvPr/>
        </p:nvCxnSpPr>
        <p:spPr>
          <a:xfrm flipH="1">
            <a:off x="8364321" y="3939216"/>
            <a:ext cx="979693" cy="0"/>
          </a:xfrm>
          <a:prstGeom prst="straightConnector1">
            <a:avLst/>
          </a:prstGeom>
          <a:ln w="190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FF38644-1571-EECD-3DEE-67480E8E1FFD}"/>
              </a:ext>
            </a:extLst>
          </p:cNvPr>
          <p:cNvSpPr txBox="1"/>
          <p:nvPr/>
        </p:nvSpPr>
        <p:spPr>
          <a:xfrm>
            <a:off x="8297592" y="2070298"/>
            <a:ext cx="9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A[31:0]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4E0AD43-072F-FF5D-4B14-EB3F8B9D9EFE}"/>
              </a:ext>
            </a:extLst>
          </p:cNvPr>
          <p:cNvSpPr txBox="1"/>
          <p:nvPr/>
        </p:nvSpPr>
        <p:spPr>
          <a:xfrm>
            <a:off x="8297591" y="2485796"/>
            <a:ext cx="9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B[31:0]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60EF314-B1CA-3940-0F72-F9CABFAD1F63}"/>
              </a:ext>
            </a:extLst>
          </p:cNvPr>
          <p:cNvSpPr txBox="1"/>
          <p:nvPr/>
        </p:nvSpPr>
        <p:spPr>
          <a:xfrm>
            <a:off x="8316827" y="2856896"/>
            <a:ext cx="9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26E9AA-191F-5F00-889F-4DC6C131A559}"/>
              </a:ext>
            </a:extLst>
          </p:cNvPr>
          <p:cNvSpPr txBox="1"/>
          <p:nvPr/>
        </p:nvSpPr>
        <p:spPr>
          <a:xfrm>
            <a:off x="8334991" y="3593130"/>
            <a:ext cx="9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done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306D571-CA7C-7CAE-201B-C6063EC07CA5}"/>
              </a:ext>
            </a:extLst>
          </p:cNvPr>
          <p:cNvSpPr txBox="1"/>
          <p:nvPr/>
        </p:nvSpPr>
        <p:spPr>
          <a:xfrm>
            <a:off x="8243393" y="3203341"/>
            <a:ext cx="125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sum[31:0]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BB05967-663A-ACB3-9848-8160BD0620C2}"/>
              </a:ext>
            </a:extLst>
          </p:cNvPr>
          <p:cNvSpPr/>
          <p:nvPr/>
        </p:nvSpPr>
        <p:spPr>
          <a:xfrm>
            <a:off x="838200" y="4409042"/>
            <a:ext cx="3096666" cy="19309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1DEA284-4AD7-9A6A-4AC5-BC07994A53D8}"/>
              </a:ext>
            </a:extLst>
          </p:cNvPr>
          <p:cNvSpPr/>
          <p:nvPr/>
        </p:nvSpPr>
        <p:spPr>
          <a:xfrm>
            <a:off x="973368" y="5356191"/>
            <a:ext cx="1340428" cy="789337"/>
          </a:xfrm>
          <a:prstGeom prst="rect">
            <a:avLst/>
          </a:prstGeom>
          <a:solidFill>
            <a:srgbClr val="7699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</a:t>
            </a:r>
            <a:br>
              <a:rPr lang="en-US" dirty="0"/>
            </a:br>
            <a:r>
              <a:rPr lang="en-US" dirty="0"/>
              <a:t>Memory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7C4688D-7DED-606D-87DC-14763A226950}"/>
              </a:ext>
            </a:extLst>
          </p:cNvPr>
          <p:cNvSpPr/>
          <p:nvPr/>
        </p:nvSpPr>
        <p:spPr>
          <a:xfrm>
            <a:off x="2386533" y="5356192"/>
            <a:ext cx="1340428" cy="789336"/>
          </a:xfrm>
          <a:prstGeom prst="rect">
            <a:avLst/>
          </a:prstGeom>
          <a:solidFill>
            <a:srgbClr val="7699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br>
              <a:rPr lang="en-US" dirty="0"/>
            </a:br>
            <a:r>
              <a:rPr lang="en-US" dirty="0"/>
              <a:t>Memory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5BCBC5-8491-D20A-C8F5-5E3F002933B5}"/>
              </a:ext>
            </a:extLst>
          </p:cNvPr>
          <p:cNvSpPr/>
          <p:nvPr/>
        </p:nvSpPr>
        <p:spPr>
          <a:xfrm>
            <a:off x="1023589" y="2447281"/>
            <a:ext cx="1340428" cy="789337"/>
          </a:xfrm>
          <a:prstGeom prst="rect">
            <a:avLst/>
          </a:prstGeom>
          <a:solidFill>
            <a:srgbClr val="7699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</a:t>
            </a:r>
            <a:br>
              <a:rPr lang="en-US" dirty="0"/>
            </a:br>
            <a:r>
              <a:rPr lang="en-US" dirty="0"/>
              <a:t>Manager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14BE34-6362-A7C4-A783-3487CF974377}"/>
              </a:ext>
            </a:extLst>
          </p:cNvPr>
          <p:cNvSpPr/>
          <p:nvPr/>
        </p:nvSpPr>
        <p:spPr>
          <a:xfrm>
            <a:off x="2439088" y="2070299"/>
            <a:ext cx="1340428" cy="1176708"/>
          </a:xfrm>
          <a:prstGeom prst="rect">
            <a:avLst/>
          </a:prstGeom>
          <a:solidFill>
            <a:srgbClr val="7699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br>
              <a:rPr lang="en-US" dirty="0"/>
            </a:br>
            <a:r>
              <a:rPr lang="en-US" dirty="0"/>
              <a:t>Manager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E7F380A1-59A4-729B-8354-684FA344D506}"/>
              </a:ext>
            </a:extLst>
          </p:cNvPr>
          <p:cNvSpPr/>
          <p:nvPr/>
        </p:nvSpPr>
        <p:spPr>
          <a:xfrm rot="5400000">
            <a:off x="1931985" y="4119218"/>
            <a:ext cx="2106649" cy="365126"/>
          </a:xfrm>
          <a:prstGeom prst="leftRightArrow">
            <a:avLst/>
          </a:prstGeom>
          <a:solidFill>
            <a:srgbClr val="FF33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13F28C7-6B50-7B2A-2E76-17BAB365C712}"/>
              </a:ext>
            </a:extLst>
          </p:cNvPr>
          <p:cNvSpPr/>
          <p:nvPr/>
        </p:nvSpPr>
        <p:spPr>
          <a:xfrm rot="16200000">
            <a:off x="567747" y="4113831"/>
            <a:ext cx="2140328" cy="365126"/>
          </a:xfrm>
          <a:prstGeom prst="rightArrow">
            <a:avLst/>
          </a:prstGeom>
          <a:solidFill>
            <a:srgbClr val="FF3334"/>
          </a:solidFill>
          <a:ln>
            <a:solidFill>
              <a:srgbClr val="FF33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445586-E894-4E1C-D316-88893EF2EF49}"/>
              </a:ext>
            </a:extLst>
          </p:cNvPr>
          <p:cNvSpPr txBox="1"/>
          <p:nvPr/>
        </p:nvSpPr>
        <p:spPr>
          <a:xfrm>
            <a:off x="8811491" y="218889"/>
            <a:ext cx="3221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3334"/>
                </a:solidFill>
              </a:rPr>
              <a:t>Writing the second operand and the start signal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792ABD-A338-465B-05AC-428C20960AA6}"/>
              </a:ext>
            </a:extLst>
          </p:cNvPr>
          <p:cNvSpPr/>
          <p:nvPr/>
        </p:nvSpPr>
        <p:spPr>
          <a:xfrm>
            <a:off x="3808846" y="2163853"/>
            <a:ext cx="3896849" cy="4371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A072B2-599A-2F26-BAFD-445C984D0D71}"/>
              </a:ext>
            </a:extLst>
          </p:cNvPr>
          <p:cNvSpPr/>
          <p:nvPr/>
        </p:nvSpPr>
        <p:spPr>
          <a:xfrm>
            <a:off x="4362978" y="2163853"/>
            <a:ext cx="387031" cy="437132"/>
          </a:xfrm>
          <a:prstGeom prst="rect">
            <a:avLst/>
          </a:prstGeom>
          <a:solidFill>
            <a:srgbClr val="FC343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BFDDB0-5234-F1DF-2E7C-04745E06D932}"/>
              </a:ext>
            </a:extLst>
          </p:cNvPr>
          <p:cNvSpPr/>
          <p:nvPr/>
        </p:nvSpPr>
        <p:spPr>
          <a:xfrm>
            <a:off x="3808845" y="2733576"/>
            <a:ext cx="3896849" cy="4371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0AB1C-22FB-3312-500F-B86BE55ABD49}"/>
              </a:ext>
            </a:extLst>
          </p:cNvPr>
          <p:cNvSpPr/>
          <p:nvPr/>
        </p:nvSpPr>
        <p:spPr>
          <a:xfrm>
            <a:off x="4961740" y="2731778"/>
            <a:ext cx="387031" cy="437132"/>
          </a:xfrm>
          <a:prstGeom prst="rect">
            <a:avLst/>
          </a:prstGeom>
          <a:solidFill>
            <a:srgbClr val="FC343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E7B0D2-ECD4-2307-8A4D-104EA8EF4527}"/>
              </a:ext>
            </a:extLst>
          </p:cNvPr>
          <p:cNvSpPr/>
          <p:nvPr/>
        </p:nvSpPr>
        <p:spPr>
          <a:xfrm>
            <a:off x="5429132" y="2163853"/>
            <a:ext cx="387031" cy="437132"/>
          </a:xfrm>
          <a:prstGeom prst="rect">
            <a:avLst/>
          </a:prstGeom>
          <a:solidFill>
            <a:srgbClr val="5B9BD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0C8946-8725-24D3-4F34-24EAB082F286}"/>
              </a:ext>
            </a:extLst>
          </p:cNvPr>
          <p:cNvSpPr/>
          <p:nvPr/>
        </p:nvSpPr>
        <p:spPr>
          <a:xfrm>
            <a:off x="6027894" y="2731778"/>
            <a:ext cx="387031" cy="437132"/>
          </a:xfrm>
          <a:prstGeom prst="rect">
            <a:avLst/>
          </a:prstGeom>
          <a:solidFill>
            <a:srgbClr val="5B9BD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727B22-0F05-2928-7A6F-6BE943CAEAFF}"/>
              </a:ext>
            </a:extLst>
          </p:cNvPr>
          <p:cNvSpPr/>
          <p:nvPr/>
        </p:nvSpPr>
        <p:spPr>
          <a:xfrm>
            <a:off x="6553573" y="2163853"/>
            <a:ext cx="387031" cy="437132"/>
          </a:xfrm>
          <a:prstGeom prst="rect">
            <a:avLst/>
          </a:prstGeom>
          <a:solidFill>
            <a:srgbClr val="76993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0FB5AA4-5CB0-FD77-ED6E-B71043E3C84D}"/>
              </a:ext>
            </a:extLst>
          </p:cNvPr>
          <p:cNvSpPr/>
          <p:nvPr/>
        </p:nvSpPr>
        <p:spPr>
          <a:xfrm>
            <a:off x="7152335" y="2731778"/>
            <a:ext cx="387031" cy="437132"/>
          </a:xfrm>
          <a:prstGeom prst="rect">
            <a:avLst/>
          </a:prstGeom>
          <a:solidFill>
            <a:srgbClr val="76993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E0E4FE95-D342-1F91-C50F-ABCE8CE2D060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>
            <a:off x="4750009" y="2382419"/>
            <a:ext cx="211731" cy="567925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61D18BAA-6ACB-6C08-BBAA-884C35DAB3AE}"/>
              </a:ext>
            </a:extLst>
          </p:cNvPr>
          <p:cNvCxnSpPr>
            <a:cxnSpLocks/>
          </p:cNvCxnSpPr>
          <p:nvPr/>
        </p:nvCxnSpPr>
        <p:spPr>
          <a:xfrm>
            <a:off x="5833000" y="2374690"/>
            <a:ext cx="211731" cy="567925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A0D9198F-5905-4211-F84C-F4D73323F330}"/>
              </a:ext>
            </a:extLst>
          </p:cNvPr>
          <p:cNvCxnSpPr>
            <a:cxnSpLocks/>
          </p:cNvCxnSpPr>
          <p:nvPr/>
        </p:nvCxnSpPr>
        <p:spPr>
          <a:xfrm>
            <a:off x="6940603" y="2408805"/>
            <a:ext cx="211731" cy="567925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32D9BA1-15EB-B9C4-1F5C-20F3FAD80A6F}"/>
              </a:ext>
            </a:extLst>
          </p:cNvPr>
          <p:cNvSpPr txBox="1"/>
          <p:nvPr/>
        </p:nvSpPr>
        <p:spPr>
          <a:xfrm>
            <a:off x="4139160" y="1757953"/>
            <a:ext cx="296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Write Address Channel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FF0BD8-DB50-3AAD-E8C2-60DADBF4AD67}"/>
              </a:ext>
            </a:extLst>
          </p:cNvPr>
          <p:cNvSpPr txBox="1"/>
          <p:nvPr/>
        </p:nvSpPr>
        <p:spPr>
          <a:xfrm>
            <a:off x="4161192" y="3223640"/>
            <a:ext cx="296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Write Data Channel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F96BB5-417A-11D5-F4AA-294B1D54B793}"/>
              </a:ext>
            </a:extLst>
          </p:cNvPr>
          <p:cNvSpPr txBox="1"/>
          <p:nvPr/>
        </p:nvSpPr>
        <p:spPr>
          <a:xfrm>
            <a:off x="8632278" y="1153409"/>
            <a:ext cx="258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32-bit AXI4-Lite Wrapper</a:t>
            </a:r>
          </a:p>
        </p:txBody>
      </p:sp>
    </p:spTree>
    <p:extLst>
      <p:ext uri="{BB962C8B-B14F-4D97-AF65-F5344CB8AC3E}">
        <p14:creationId xmlns:p14="http://schemas.microsoft.com/office/powerpoint/2010/main" val="38934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D582BC09-1C2A-54B0-4880-976743548799}"/>
              </a:ext>
            </a:extLst>
          </p:cNvPr>
          <p:cNvSpPr/>
          <p:nvPr/>
        </p:nvSpPr>
        <p:spPr>
          <a:xfrm>
            <a:off x="7705695" y="1075073"/>
            <a:ext cx="4101853" cy="41876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14E7D9E-E226-20A9-B0FD-FC7CC5DB4DC6}"/>
              </a:ext>
            </a:extLst>
          </p:cNvPr>
          <p:cNvSpPr/>
          <p:nvPr/>
        </p:nvSpPr>
        <p:spPr>
          <a:xfrm>
            <a:off x="8364321" y="1641763"/>
            <a:ext cx="3443227" cy="3078621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7132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483E-8687-4ACB-98EC-FE27B8340897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876497CC-0879-2E22-78C3-16261C1C79D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49650" y="6356350"/>
            <a:ext cx="3585216" cy="365125"/>
          </a:xfrm>
        </p:spPr>
        <p:txBody>
          <a:bodyPr/>
          <a:lstStyle/>
          <a:p>
            <a:r>
              <a:rPr lang="en-US" dirty="0"/>
              <a:t>FPGA Project . DIC ITI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462FAB3-4B2C-2959-AF38-19EA8F4DC5FA}"/>
              </a:ext>
            </a:extLst>
          </p:cNvPr>
          <p:cNvSpPr/>
          <p:nvPr/>
        </p:nvSpPr>
        <p:spPr>
          <a:xfrm>
            <a:off x="838200" y="1498092"/>
            <a:ext cx="3096666" cy="19309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>
                <a:solidFill>
                  <a:schemeClr val="tx1"/>
                </a:solidFill>
              </a:rPr>
              <a:t>Nios</a:t>
            </a:r>
            <a:r>
              <a:rPr lang="en-US" dirty="0">
                <a:solidFill>
                  <a:schemeClr val="tx1"/>
                </a:solidFill>
              </a:rPr>
              <a:t> V/m processor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 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77E80EB-DB04-D29D-32FD-BD2297A09681}"/>
              </a:ext>
            </a:extLst>
          </p:cNvPr>
          <p:cNvSpPr/>
          <p:nvPr/>
        </p:nvSpPr>
        <p:spPr>
          <a:xfrm>
            <a:off x="9344014" y="1995238"/>
            <a:ext cx="2733174" cy="2371670"/>
          </a:xfrm>
          <a:prstGeom prst="roundRect">
            <a:avLst/>
          </a:prstGeom>
          <a:solidFill>
            <a:srgbClr val="FC3434"/>
          </a:solidFill>
          <a:ln>
            <a:solidFill>
              <a:srgbClr val="FF33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32-bit Floating</a:t>
            </a:r>
            <a:br>
              <a:rPr lang="en-US" dirty="0"/>
            </a:br>
            <a:r>
              <a:rPr lang="en-US" dirty="0"/>
              <a:t> Point Adder</a:t>
            </a:r>
            <a:br>
              <a:rPr lang="en-US" dirty="0"/>
            </a:br>
            <a:r>
              <a:rPr lang="en-US" dirty="0"/>
              <a:t> (Custom IP)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E308C36-E07C-6D6F-B9E1-5CD5845466F1}"/>
              </a:ext>
            </a:extLst>
          </p:cNvPr>
          <p:cNvCxnSpPr>
            <a:cxnSpLocks/>
          </p:cNvCxnSpPr>
          <p:nvPr/>
        </p:nvCxnSpPr>
        <p:spPr>
          <a:xfrm>
            <a:off x="8364321" y="2473036"/>
            <a:ext cx="979693" cy="0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1B55C25-1291-54D2-578A-A88A336AE26E}"/>
              </a:ext>
            </a:extLst>
          </p:cNvPr>
          <p:cNvCxnSpPr>
            <a:cxnSpLocks/>
          </p:cNvCxnSpPr>
          <p:nvPr/>
        </p:nvCxnSpPr>
        <p:spPr>
          <a:xfrm>
            <a:off x="8364321" y="2839581"/>
            <a:ext cx="979693" cy="0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82ED5FE-CB24-278B-5DF9-BD70BD4BFA43}"/>
              </a:ext>
            </a:extLst>
          </p:cNvPr>
          <p:cNvCxnSpPr>
            <a:cxnSpLocks/>
          </p:cNvCxnSpPr>
          <p:nvPr/>
        </p:nvCxnSpPr>
        <p:spPr>
          <a:xfrm>
            <a:off x="8364321" y="3206126"/>
            <a:ext cx="979693" cy="0"/>
          </a:xfrm>
          <a:prstGeom prst="straightConnector1">
            <a:avLst/>
          </a:prstGeom>
          <a:ln w="190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F3224BF-3DE4-6618-8B90-A7D349F55316}"/>
              </a:ext>
            </a:extLst>
          </p:cNvPr>
          <p:cNvCxnSpPr>
            <a:cxnSpLocks/>
          </p:cNvCxnSpPr>
          <p:nvPr/>
        </p:nvCxnSpPr>
        <p:spPr>
          <a:xfrm flipH="1">
            <a:off x="8364321" y="3572671"/>
            <a:ext cx="979693" cy="0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BDA0848-595C-B867-3F92-6DC5334AB4ED}"/>
              </a:ext>
            </a:extLst>
          </p:cNvPr>
          <p:cNvCxnSpPr>
            <a:cxnSpLocks/>
          </p:cNvCxnSpPr>
          <p:nvPr/>
        </p:nvCxnSpPr>
        <p:spPr>
          <a:xfrm flipH="1">
            <a:off x="8364321" y="3939216"/>
            <a:ext cx="979693" cy="0"/>
          </a:xfrm>
          <a:prstGeom prst="straightConnector1">
            <a:avLst/>
          </a:prstGeom>
          <a:ln w="190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FF38644-1571-EECD-3DEE-67480E8E1FFD}"/>
              </a:ext>
            </a:extLst>
          </p:cNvPr>
          <p:cNvSpPr txBox="1"/>
          <p:nvPr/>
        </p:nvSpPr>
        <p:spPr>
          <a:xfrm>
            <a:off x="8297592" y="2070298"/>
            <a:ext cx="9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A[31:0]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4E0AD43-072F-FF5D-4B14-EB3F8B9D9EFE}"/>
              </a:ext>
            </a:extLst>
          </p:cNvPr>
          <p:cNvSpPr txBox="1"/>
          <p:nvPr/>
        </p:nvSpPr>
        <p:spPr>
          <a:xfrm>
            <a:off x="8297591" y="2485796"/>
            <a:ext cx="9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B[31:0]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60EF314-B1CA-3940-0F72-F9CABFAD1F63}"/>
              </a:ext>
            </a:extLst>
          </p:cNvPr>
          <p:cNvSpPr txBox="1"/>
          <p:nvPr/>
        </p:nvSpPr>
        <p:spPr>
          <a:xfrm>
            <a:off x="8316827" y="2856896"/>
            <a:ext cx="9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26E9AA-191F-5F00-889F-4DC6C131A559}"/>
              </a:ext>
            </a:extLst>
          </p:cNvPr>
          <p:cNvSpPr txBox="1"/>
          <p:nvPr/>
        </p:nvSpPr>
        <p:spPr>
          <a:xfrm>
            <a:off x="8334991" y="3593130"/>
            <a:ext cx="9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done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306D571-CA7C-7CAE-201B-C6063EC07CA5}"/>
              </a:ext>
            </a:extLst>
          </p:cNvPr>
          <p:cNvSpPr txBox="1"/>
          <p:nvPr/>
        </p:nvSpPr>
        <p:spPr>
          <a:xfrm>
            <a:off x="8243393" y="3203341"/>
            <a:ext cx="125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sum[31:0]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BB05967-663A-ACB3-9848-8160BD0620C2}"/>
              </a:ext>
            </a:extLst>
          </p:cNvPr>
          <p:cNvSpPr/>
          <p:nvPr/>
        </p:nvSpPr>
        <p:spPr>
          <a:xfrm>
            <a:off x="838200" y="4409042"/>
            <a:ext cx="3096666" cy="19309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1DEA284-4AD7-9A6A-4AC5-BC07994A53D8}"/>
              </a:ext>
            </a:extLst>
          </p:cNvPr>
          <p:cNvSpPr/>
          <p:nvPr/>
        </p:nvSpPr>
        <p:spPr>
          <a:xfrm>
            <a:off x="973368" y="5356191"/>
            <a:ext cx="1340428" cy="789337"/>
          </a:xfrm>
          <a:prstGeom prst="rect">
            <a:avLst/>
          </a:prstGeom>
          <a:solidFill>
            <a:srgbClr val="7699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</a:t>
            </a:r>
            <a:br>
              <a:rPr lang="en-US" dirty="0"/>
            </a:br>
            <a:r>
              <a:rPr lang="en-US" dirty="0"/>
              <a:t>Memory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7C4688D-7DED-606D-87DC-14763A226950}"/>
              </a:ext>
            </a:extLst>
          </p:cNvPr>
          <p:cNvSpPr/>
          <p:nvPr/>
        </p:nvSpPr>
        <p:spPr>
          <a:xfrm>
            <a:off x="2386533" y="5356192"/>
            <a:ext cx="1340428" cy="789336"/>
          </a:xfrm>
          <a:prstGeom prst="rect">
            <a:avLst/>
          </a:prstGeom>
          <a:solidFill>
            <a:srgbClr val="7699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br>
              <a:rPr lang="en-US" dirty="0"/>
            </a:br>
            <a:r>
              <a:rPr lang="en-US" dirty="0"/>
              <a:t>Memory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5BCBC5-8491-D20A-C8F5-5E3F002933B5}"/>
              </a:ext>
            </a:extLst>
          </p:cNvPr>
          <p:cNvSpPr/>
          <p:nvPr/>
        </p:nvSpPr>
        <p:spPr>
          <a:xfrm>
            <a:off x="1023589" y="2447281"/>
            <a:ext cx="1340428" cy="789337"/>
          </a:xfrm>
          <a:prstGeom prst="rect">
            <a:avLst/>
          </a:prstGeom>
          <a:solidFill>
            <a:srgbClr val="7699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</a:t>
            </a:r>
            <a:br>
              <a:rPr lang="en-US" dirty="0"/>
            </a:br>
            <a:r>
              <a:rPr lang="en-US" dirty="0"/>
              <a:t>Manager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14BE34-6362-A7C4-A783-3487CF974377}"/>
              </a:ext>
            </a:extLst>
          </p:cNvPr>
          <p:cNvSpPr/>
          <p:nvPr/>
        </p:nvSpPr>
        <p:spPr>
          <a:xfrm>
            <a:off x="2439088" y="2070299"/>
            <a:ext cx="1340428" cy="1176708"/>
          </a:xfrm>
          <a:prstGeom prst="rect">
            <a:avLst/>
          </a:prstGeom>
          <a:solidFill>
            <a:srgbClr val="7699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br>
              <a:rPr lang="en-US" dirty="0"/>
            </a:br>
            <a:r>
              <a:rPr lang="en-US" dirty="0"/>
              <a:t>Manager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E7F380A1-59A4-729B-8354-684FA344D506}"/>
              </a:ext>
            </a:extLst>
          </p:cNvPr>
          <p:cNvSpPr/>
          <p:nvPr/>
        </p:nvSpPr>
        <p:spPr>
          <a:xfrm rot="5400000">
            <a:off x="1931985" y="4119218"/>
            <a:ext cx="2106649" cy="365126"/>
          </a:xfrm>
          <a:prstGeom prst="leftRightArrow">
            <a:avLst/>
          </a:prstGeom>
          <a:solidFill>
            <a:srgbClr val="FF33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13F28C7-6B50-7B2A-2E76-17BAB365C712}"/>
              </a:ext>
            </a:extLst>
          </p:cNvPr>
          <p:cNvSpPr/>
          <p:nvPr/>
        </p:nvSpPr>
        <p:spPr>
          <a:xfrm rot="16200000">
            <a:off x="567747" y="4113831"/>
            <a:ext cx="2140328" cy="365126"/>
          </a:xfrm>
          <a:prstGeom prst="rightArrow">
            <a:avLst/>
          </a:prstGeom>
          <a:solidFill>
            <a:srgbClr val="FF3334"/>
          </a:solidFill>
          <a:ln>
            <a:solidFill>
              <a:srgbClr val="FF33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792ABD-A338-465B-05AC-428C20960AA6}"/>
              </a:ext>
            </a:extLst>
          </p:cNvPr>
          <p:cNvSpPr/>
          <p:nvPr/>
        </p:nvSpPr>
        <p:spPr>
          <a:xfrm>
            <a:off x="3808846" y="2163853"/>
            <a:ext cx="3896849" cy="4371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BFDDB0-5234-F1DF-2E7C-04745E06D932}"/>
              </a:ext>
            </a:extLst>
          </p:cNvPr>
          <p:cNvSpPr/>
          <p:nvPr/>
        </p:nvSpPr>
        <p:spPr>
          <a:xfrm>
            <a:off x="3808845" y="2733576"/>
            <a:ext cx="3896849" cy="4371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5C6675A-66A4-43DF-3390-50663A1E479B}"/>
              </a:ext>
            </a:extLst>
          </p:cNvPr>
          <p:cNvSpPr/>
          <p:nvPr/>
        </p:nvSpPr>
        <p:spPr>
          <a:xfrm>
            <a:off x="9443614" y="2161852"/>
            <a:ext cx="387031" cy="437132"/>
          </a:xfrm>
          <a:prstGeom prst="rect">
            <a:avLst/>
          </a:prstGeom>
          <a:solidFill>
            <a:srgbClr val="FC343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FD90CBA-C8A0-3621-325C-0061638F12C8}"/>
              </a:ext>
            </a:extLst>
          </p:cNvPr>
          <p:cNvSpPr/>
          <p:nvPr/>
        </p:nvSpPr>
        <p:spPr>
          <a:xfrm>
            <a:off x="9446463" y="2616165"/>
            <a:ext cx="387031" cy="437132"/>
          </a:xfrm>
          <a:prstGeom prst="rect">
            <a:avLst/>
          </a:prstGeom>
          <a:solidFill>
            <a:srgbClr val="5B9BD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EA1C20-8955-48E2-D923-822C79F60723}"/>
              </a:ext>
            </a:extLst>
          </p:cNvPr>
          <p:cNvSpPr/>
          <p:nvPr/>
        </p:nvSpPr>
        <p:spPr>
          <a:xfrm>
            <a:off x="9445962" y="3070479"/>
            <a:ext cx="387031" cy="220432"/>
          </a:xfrm>
          <a:prstGeom prst="rect">
            <a:avLst/>
          </a:prstGeom>
          <a:solidFill>
            <a:srgbClr val="76993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C22064-5A93-C17C-C9BC-173448DF1AA9}"/>
              </a:ext>
            </a:extLst>
          </p:cNvPr>
          <p:cNvSpPr txBox="1"/>
          <p:nvPr/>
        </p:nvSpPr>
        <p:spPr>
          <a:xfrm>
            <a:off x="8811491" y="218889"/>
            <a:ext cx="3221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3334"/>
                </a:solidFill>
              </a:rPr>
              <a:t>Writing the second operand and the start signal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26EBCD4-55F6-AE93-4967-032B402478A8}"/>
              </a:ext>
            </a:extLst>
          </p:cNvPr>
          <p:cNvSpPr txBox="1"/>
          <p:nvPr/>
        </p:nvSpPr>
        <p:spPr>
          <a:xfrm>
            <a:off x="8632278" y="1153409"/>
            <a:ext cx="258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32-bit AXI4-Lite Wrapper</a:t>
            </a:r>
          </a:p>
        </p:txBody>
      </p:sp>
    </p:spTree>
    <p:extLst>
      <p:ext uri="{BB962C8B-B14F-4D97-AF65-F5344CB8AC3E}">
        <p14:creationId xmlns:p14="http://schemas.microsoft.com/office/powerpoint/2010/main" val="1852255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D582BC09-1C2A-54B0-4880-976743548799}"/>
              </a:ext>
            </a:extLst>
          </p:cNvPr>
          <p:cNvSpPr/>
          <p:nvPr/>
        </p:nvSpPr>
        <p:spPr>
          <a:xfrm>
            <a:off x="7705695" y="1075073"/>
            <a:ext cx="4101853" cy="41876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14E7D9E-E226-20A9-B0FD-FC7CC5DB4DC6}"/>
              </a:ext>
            </a:extLst>
          </p:cNvPr>
          <p:cNvSpPr/>
          <p:nvPr/>
        </p:nvSpPr>
        <p:spPr>
          <a:xfrm>
            <a:off x="8364321" y="1641763"/>
            <a:ext cx="3443227" cy="3078621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7132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483E-8687-4ACB-98EC-FE27B8340897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876497CC-0879-2E22-78C3-16261C1C79D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49650" y="6356350"/>
            <a:ext cx="3585216" cy="365125"/>
          </a:xfrm>
        </p:spPr>
        <p:txBody>
          <a:bodyPr/>
          <a:lstStyle/>
          <a:p>
            <a:r>
              <a:rPr lang="en-US" dirty="0"/>
              <a:t>FPGA Project . DIC ITI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462FAB3-4B2C-2959-AF38-19EA8F4DC5FA}"/>
              </a:ext>
            </a:extLst>
          </p:cNvPr>
          <p:cNvSpPr/>
          <p:nvPr/>
        </p:nvSpPr>
        <p:spPr>
          <a:xfrm>
            <a:off x="838200" y="1498092"/>
            <a:ext cx="3096666" cy="19309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>
                <a:solidFill>
                  <a:schemeClr val="tx1"/>
                </a:solidFill>
              </a:rPr>
              <a:t>Nios</a:t>
            </a:r>
            <a:r>
              <a:rPr lang="en-US" dirty="0">
                <a:solidFill>
                  <a:schemeClr val="tx1"/>
                </a:solidFill>
              </a:rPr>
              <a:t> V/m processor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 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77E80EB-DB04-D29D-32FD-BD2297A09681}"/>
              </a:ext>
            </a:extLst>
          </p:cNvPr>
          <p:cNvSpPr/>
          <p:nvPr/>
        </p:nvSpPr>
        <p:spPr>
          <a:xfrm>
            <a:off x="9344014" y="1995238"/>
            <a:ext cx="2733174" cy="2371670"/>
          </a:xfrm>
          <a:prstGeom prst="roundRect">
            <a:avLst/>
          </a:prstGeom>
          <a:solidFill>
            <a:srgbClr val="FC3434"/>
          </a:solidFill>
          <a:ln>
            <a:solidFill>
              <a:srgbClr val="FF33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32-bit Floating</a:t>
            </a:r>
            <a:br>
              <a:rPr lang="en-US" dirty="0"/>
            </a:br>
            <a:r>
              <a:rPr lang="en-US" dirty="0"/>
              <a:t> Point Adder</a:t>
            </a:r>
            <a:br>
              <a:rPr lang="en-US" dirty="0"/>
            </a:br>
            <a:r>
              <a:rPr lang="en-US" dirty="0"/>
              <a:t> (Custom IP)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E308C36-E07C-6D6F-B9E1-5CD5845466F1}"/>
              </a:ext>
            </a:extLst>
          </p:cNvPr>
          <p:cNvCxnSpPr>
            <a:cxnSpLocks/>
          </p:cNvCxnSpPr>
          <p:nvPr/>
        </p:nvCxnSpPr>
        <p:spPr>
          <a:xfrm>
            <a:off x="8364321" y="2473036"/>
            <a:ext cx="979693" cy="0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1B55C25-1291-54D2-578A-A88A336AE26E}"/>
              </a:ext>
            </a:extLst>
          </p:cNvPr>
          <p:cNvCxnSpPr>
            <a:cxnSpLocks/>
          </p:cNvCxnSpPr>
          <p:nvPr/>
        </p:nvCxnSpPr>
        <p:spPr>
          <a:xfrm>
            <a:off x="8364321" y="2839581"/>
            <a:ext cx="979693" cy="0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82ED5FE-CB24-278B-5DF9-BD70BD4BFA43}"/>
              </a:ext>
            </a:extLst>
          </p:cNvPr>
          <p:cNvCxnSpPr>
            <a:cxnSpLocks/>
          </p:cNvCxnSpPr>
          <p:nvPr/>
        </p:nvCxnSpPr>
        <p:spPr>
          <a:xfrm>
            <a:off x="8364321" y="3206126"/>
            <a:ext cx="979693" cy="0"/>
          </a:xfrm>
          <a:prstGeom prst="straightConnector1">
            <a:avLst/>
          </a:prstGeom>
          <a:ln w="190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F3224BF-3DE4-6618-8B90-A7D349F55316}"/>
              </a:ext>
            </a:extLst>
          </p:cNvPr>
          <p:cNvCxnSpPr>
            <a:cxnSpLocks/>
          </p:cNvCxnSpPr>
          <p:nvPr/>
        </p:nvCxnSpPr>
        <p:spPr>
          <a:xfrm flipH="1">
            <a:off x="8364321" y="3572671"/>
            <a:ext cx="979693" cy="0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BDA0848-595C-B867-3F92-6DC5334AB4ED}"/>
              </a:ext>
            </a:extLst>
          </p:cNvPr>
          <p:cNvCxnSpPr>
            <a:cxnSpLocks/>
          </p:cNvCxnSpPr>
          <p:nvPr/>
        </p:nvCxnSpPr>
        <p:spPr>
          <a:xfrm flipH="1">
            <a:off x="8364321" y="3939216"/>
            <a:ext cx="979693" cy="0"/>
          </a:xfrm>
          <a:prstGeom prst="straightConnector1">
            <a:avLst/>
          </a:prstGeom>
          <a:ln w="190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FF38644-1571-EECD-3DEE-67480E8E1FFD}"/>
              </a:ext>
            </a:extLst>
          </p:cNvPr>
          <p:cNvSpPr txBox="1"/>
          <p:nvPr/>
        </p:nvSpPr>
        <p:spPr>
          <a:xfrm>
            <a:off x="8297592" y="2070298"/>
            <a:ext cx="9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A[31:0]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4E0AD43-072F-FF5D-4B14-EB3F8B9D9EFE}"/>
              </a:ext>
            </a:extLst>
          </p:cNvPr>
          <p:cNvSpPr txBox="1"/>
          <p:nvPr/>
        </p:nvSpPr>
        <p:spPr>
          <a:xfrm>
            <a:off x="8297591" y="2485796"/>
            <a:ext cx="9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B[31:0]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60EF314-B1CA-3940-0F72-F9CABFAD1F63}"/>
              </a:ext>
            </a:extLst>
          </p:cNvPr>
          <p:cNvSpPr txBox="1"/>
          <p:nvPr/>
        </p:nvSpPr>
        <p:spPr>
          <a:xfrm>
            <a:off x="8316827" y="2856896"/>
            <a:ext cx="9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26E9AA-191F-5F00-889F-4DC6C131A559}"/>
              </a:ext>
            </a:extLst>
          </p:cNvPr>
          <p:cNvSpPr txBox="1"/>
          <p:nvPr/>
        </p:nvSpPr>
        <p:spPr>
          <a:xfrm>
            <a:off x="8334991" y="3593130"/>
            <a:ext cx="9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done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306D571-CA7C-7CAE-201B-C6063EC07CA5}"/>
              </a:ext>
            </a:extLst>
          </p:cNvPr>
          <p:cNvSpPr txBox="1"/>
          <p:nvPr/>
        </p:nvSpPr>
        <p:spPr>
          <a:xfrm>
            <a:off x="8243393" y="3203341"/>
            <a:ext cx="125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sum[31:0]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BB05967-663A-ACB3-9848-8160BD0620C2}"/>
              </a:ext>
            </a:extLst>
          </p:cNvPr>
          <p:cNvSpPr/>
          <p:nvPr/>
        </p:nvSpPr>
        <p:spPr>
          <a:xfrm>
            <a:off x="838200" y="4409042"/>
            <a:ext cx="3096666" cy="19309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1DEA284-4AD7-9A6A-4AC5-BC07994A53D8}"/>
              </a:ext>
            </a:extLst>
          </p:cNvPr>
          <p:cNvSpPr/>
          <p:nvPr/>
        </p:nvSpPr>
        <p:spPr>
          <a:xfrm>
            <a:off x="973368" y="5356191"/>
            <a:ext cx="1340428" cy="789337"/>
          </a:xfrm>
          <a:prstGeom prst="rect">
            <a:avLst/>
          </a:prstGeom>
          <a:solidFill>
            <a:srgbClr val="7699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</a:t>
            </a:r>
            <a:br>
              <a:rPr lang="en-US" dirty="0"/>
            </a:br>
            <a:r>
              <a:rPr lang="en-US" dirty="0"/>
              <a:t>Memory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7C4688D-7DED-606D-87DC-14763A226950}"/>
              </a:ext>
            </a:extLst>
          </p:cNvPr>
          <p:cNvSpPr/>
          <p:nvPr/>
        </p:nvSpPr>
        <p:spPr>
          <a:xfrm>
            <a:off x="2386533" y="5356192"/>
            <a:ext cx="1340428" cy="789336"/>
          </a:xfrm>
          <a:prstGeom prst="rect">
            <a:avLst/>
          </a:prstGeom>
          <a:solidFill>
            <a:srgbClr val="7699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br>
              <a:rPr lang="en-US" dirty="0"/>
            </a:br>
            <a:r>
              <a:rPr lang="en-US" dirty="0"/>
              <a:t>Memory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5BCBC5-8491-D20A-C8F5-5E3F002933B5}"/>
              </a:ext>
            </a:extLst>
          </p:cNvPr>
          <p:cNvSpPr/>
          <p:nvPr/>
        </p:nvSpPr>
        <p:spPr>
          <a:xfrm>
            <a:off x="1023589" y="2447281"/>
            <a:ext cx="1340428" cy="789337"/>
          </a:xfrm>
          <a:prstGeom prst="rect">
            <a:avLst/>
          </a:prstGeom>
          <a:solidFill>
            <a:srgbClr val="7699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</a:t>
            </a:r>
            <a:br>
              <a:rPr lang="en-US" dirty="0"/>
            </a:br>
            <a:r>
              <a:rPr lang="en-US" dirty="0"/>
              <a:t>Manager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14BE34-6362-A7C4-A783-3487CF974377}"/>
              </a:ext>
            </a:extLst>
          </p:cNvPr>
          <p:cNvSpPr/>
          <p:nvPr/>
        </p:nvSpPr>
        <p:spPr>
          <a:xfrm>
            <a:off x="2439088" y="2070299"/>
            <a:ext cx="1340428" cy="1176708"/>
          </a:xfrm>
          <a:prstGeom prst="rect">
            <a:avLst/>
          </a:prstGeom>
          <a:solidFill>
            <a:srgbClr val="7699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br>
              <a:rPr lang="en-US" dirty="0"/>
            </a:br>
            <a:r>
              <a:rPr lang="en-US" dirty="0"/>
              <a:t>Manager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E7F380A1-59A4-729B-8354-684FA344D506}"/>
              </a:ext>
            </a:extLst>
          </p:cNvPr>
          <p:cNvSpPr/>
          <p:nvPr/>
        </p:nvSpPr>
        <p:spPr>
          <a:xfrm rot="5400000">
            <a:off x="1931985" y="4119218"/>
            <a:ext cx="2106649" cy="365126"/>
          </a:xfrm>
          <a:prstGeom prst="leftRightArrow">
            <a:avLst/>
          </a:prstGeom>
          <a:solidFill>
            <a:srgbClr val="FF33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13F28C7-6B50-7B2A-2E76-17BAB365C712}"/>
              </a:ext>
            </a:extLst>
          </p:cNvPr>
          <p:cNvSpPr/>
          <p:nvPr/>
        </p:nvSpPr>
        <p:spPr>
          <a:xfrm rot="16200000">
            <a:off x="567747" y="4113831"/>
            <a:ext cx="2140328" cy="365126"/>
          </a:xfrm>
          <a:prstGeom prst="rightArrow">
            <a:avLst/>
          </a:prstGeom>
          <a:solidFill>
            <a:srgbClr val="FF3334"/>
          </a:solidFill>
          <a:ln>
            <a:solidFill>
              <a:srgbClr val="FF33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445586-E894-4E1C-D316-88893EF2EF49}"/>
              </a:ext>
            </a:extLst>
          </p:cNvPr>
          <p:cNvSpPr txBox="1"/>
          <p:nvPr/>
        </p:nvSpPr>
        <p:spPr>
          <a:xfrm>
            <a:off x="9058700" y="218889"/>
            <a:ext cx="258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3334"/>
                </a:solidFill>
              </a:rPr>
              <a:t>The FP Adder Computes the result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792ABD-A338-465B-05AC-428C20960AA6}"/>
              </a:ext>
            </a:extLst>
          </p:cNvPr>
          <p:cNvSpPr/>
          <p:nvPr/>
        </p:nvSpPr>
        <p:spPr>
          <a:xfrm>
            <a:off x="3808846" y="2163853"/>
            <a:ext cx="3896849" cy="4371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BFDDB0-5234-F1DF-2E7C-04745E06D932}"/>
              </a:ext>
            </a:extLst>
          </p:cNvPr>
          <p:cNvSpPr/>
          <p:nvPr/>
        </p:nvSpPr>
        <p:spPr>
          <a:xfrm>
            <a:off x="3808845" y="2733576"/>
            <a:ext cx="3896849" cy="4371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FD90CBA-C8A0-3621-325C-0061638F12C8}"/>
              </a:ext>
            </a:extLst>
          </p:cNvPr>
          <p:cNvSpPr/>
          <p:nvPr/>
        </p:nvSpPr>
        <p:spPr>
          <a:xfrm>
            <a:off x="9443614" y="3285578"/>
            <a:ext cx="387031" cy="437132"/>
          </a:xfrm>
          <a:prstGeom prst="rect">
            <a:avLst/>
          </a:prstGeom>
          <a:solidFill>
            <a:srgbClr val="5B9BD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EA1C20-8955-48E2-D923-822C79F60723}"/>
              </a:ext>
            </a:extLst>
          </p:cNvPr>
          <p:cNvSpPr/>
          <p:nvPr/>
        </p:nvSpPr>
        <p:spPr>
          <a:xfrm>
            <a:off x="9435612" y="3817008"/>
            <a:ext cx="387031" cy="220432"/>
          </a:xfrm>
          <a:prstGeom prst="rect">
            <a:avLst/>
          </a:prstGeom>
          <a:solidFill>
            <a:srgbClr val="76993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FBB878-26E1-9F74-36B1-3172F3EB4DDB}"/>
              </a:ext>
            </a:extLst>
          </p:cNvPr>
          <p:cNvSpPr txBox="1"/>
          <p:nvPr/>
        </p:nvSpPr>
        <p:spPr>
          <a:xfrm>
            <a:off x="8632278" y="1153409"/>
            <a:ext cx="258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32-bit AXI4-Lite Wrapper</a:t>
            </a:r>
          </a:p>
        </p:txBody>
      </p:sp>
    </p:spTree>
    <p:extLst>
      <p:ext uri="{BB962C8B-B14F-4D97-AF65-F5344CB8AC3E}">
        <p14:creationId xmlns:p14="http://schemas.microsoft.com/office/powerpoint/2010/main" val="2267581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D582BC09-1C2A-54B0-4880-976743548799}"/>
              </a:ext>
            </a:extLst>
          </p:cNvPr>
          <p:cNvSpPr/>
          <p:nvPr/>
        </p:nvSpPr>
        <p:spPr>
          <a:xfrm>
            <a:off x="7705695" y="1075073"/>
            <a:ext cx="4101853" cy="41876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14E7D9E-E226-20A9-B0FD-FC7CC5DB4DC6}"/>
              </a:ext>
            </a:extLst>
          </p:cNvPr>
          <p:cNvSpPr/>
          <p:nvPr/>
        </p:nvSpPr>
        <p:spPr>
          <a:xfrm>
            <a:off x="8364321" y="1641763"/>
            <a:ext cx="3443227" cy="3078621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7132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483E-8687-4ACB-98EC-FE27B8340897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876497CC-0879-2E22-78C3-16261C1C79D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49650" y="6356350"/>
            <a:ext cx="3585216" cy="365125"/>
          </a:xfrm>
        </p:spPr>
        <p:txBody>
          <a:bodyPr/>
          <a:lstStyle/>
          <a:p>
            <a:r>
              <a:rPr lang="en-US" dirty="0"/>
              <a:t>FPGA Project . DIC ITI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462FAB3-4B2C-2959-AF38-19EA8F4DC5FA}"/>
              </a:ext>
            </a:extLst>
          </p:cNvPr>
          <p:cNvSpPr/>
          <p:nvPr/>
        </p:nvSpPr>
        <p:spPr>
          <a:xfrm>
            <a:off x="838200" y="1498092"/>
            <a:ext cx="3096666" cy="19309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>
                <a:solidFill>
                  <a:schemeClr val="tx1"/>
                </a:solidFill>
              </a:rPr>
              <a:t>Nios</a:t>
            </a:r>
            <a:r>
              <a:rPr lang="en-US" dirty="0">
                <a:solidFill>
                  <a:schemeClr val="tx1"/>
                </a:solidFill>
              </a:rPr>
              <a:t> V/m processor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 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77E80EB-DB04-D29D-32FD-BD2297A09681}"/>
              </a:ext>
            </a:extLst>
          </p:cNvPr>
          <p:cNvSpPr/>
          <p:nvPr/>
        </p:nvSpPr>
        <p:spPr>
          <a:xfrm>
            <a:off x="9344014" y="1995238"/>
            <a:ext cx="2733174" cy="2371670"/>
          </a:xfrm>
          <a:prstGeom prst="roundRect">
            <a:avLst/>
          </a:prstGeom>
          <a:solidFill>
            <a:srgbClr val="FC3434"/>
          </a:solidFill>
          <a:ln>
            <a:solidFill>
              <a:srgbClr val="FF33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32-bit Floating</a:t>
            </a:r>
            <a:br>
              <a:rPr lang="en-US" dirty="0"/>
            </a:br>
            <a:r>
              <a:rPr lang="en-US" dirty="0"/>
              <a:t> Point Adder</a:t>
            </a:r>
            <a:br>
              <a:rPr lang="en-US" dirty="0"/>
            </a:br>
            <a:r>
              <a:rPr lang="en-US" dirty="0"/>
              <a:t> (Custom IP)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E308C36-E07C-6D6F-B9E1-5CD5845466F1}"/>
              </a:ext>
            </a:extLst>
          </p:cNvPr>
          <p:cNvCxnSpPr>
            <a:cxnSpLocks/>
          </p:cNvCxnSpPr>
          <p:nvPr/>
        </p:nvCxnSpPr>
        <p:spPr>
          <a:xfrm>
            <a:off x="8364321" y="2473036"/>
            <a:ext cx="979693" cy="0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1B55C25-1291-54D2-578A-A88A336AE26E}"/>
              </a:ext>
            </a:extLst>
          </p:cNvPr>
          <p:cNvCxnSpPr>
            <a:cxnSpLocks/>
          </p:cNvCxnSpPr>
          <p:nvPr/>
        </p:nvCxnSpPr>
        <p:spPr>
          <a:xfrm>
            <a:off x="8364321" y="2839581"/>
            <a:ext cx="979693" cy="0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82ED5FE-CB24-278B-5DF9-BD70BD4BFA43}"/>
              </a:ext>
            </a:extLst>
          </p:cNvPr>
          <p:cNvCxnSpPr>
            <a:cxnSpLocks/>
          </p:cNvCxnSpPr>
          <p:nvPr/>
        </p:nvCxnSpPr>
        <p:spPr>
          <a:xfrm>
            <a:off x="8364321" y="3206126"/>
            <a:ext cx="979693" cy="0"/>
          </a:xfrm>
          <a:prstGeom prst="straightConnector1">
            <a:avLst/>
          </a:prstGeom>
          <a:ln w="190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F3224BF-3DE4-6618-8B90-A7D349F55316}"/>
              </a:ext>
            </a:extLst>
          </p:cNvPr>
          <p:cNvCxnSpPr>
            <a:cxnSpLocks/>
          </p:cNvCxnSpPr>
          <p:nvPr/>
        </p:nvCxnSpPr>
        <p:spPr>
          <a:xfrm flipH="1">
            <a:off x="8364321" y="3572671"/>
            <a:ext cx="979693" cy="0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BDA0848-595C-B867-3F92-6DC5334AB4ED}"/>
              </a:ext>
            </a:extLst>
          </p:cNvPr>
          <p:cNvCxnSpPr>
            <a:cxnSpLocks/>
          </p:cNvCxnSpPr>
          <p:nvPr/>
        </p:nvCxnSpPr>
        <p:spPr>
          <a:xfrm flipH="1">
            <a:off x="8364321" y="3939216"/>
            <a:ext cx="979693" cy="0"/>
          </a:xfrm>
          <a:prstGeom prst="straightConnector1">
            <a:avLst/>
          </a:prstGeom>
          <a:ln w="190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FF38644-1571-EECD-3DEE-67480E8E1FFD}"/>
              </a:ext>
            </a:extLst>
          </p:cNvPr>
          <p:cNvSpPr txBox="1"/>
          <p:nvPr/>
        </p:nvSpPr>
        <p:spPr>
          <a:xfrm>
            <a:off x="8297592" y="2070298"/>
            <a:ext cx="9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A[31:0]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4E0AD43-072F-FF5D-4B14-EB3F8B9D9EFE}"/>
              </a:ext>
            </a:extLst>
          </p:cNvPr>
          <p:cNvSpPr txBox="1"/>
          <p:nvPr/>
        </p:nvSpPr>
        <p:spPr>
          <a:xfrm>
            <a:off x="8297591" y="2485796"/>
            <a:ext cx="9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B[31:0]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60EF314-B1CA-3940-0F72-F9CABFAD1F63}"/>
              </a:ext>
            </a:extLst>
          </p:cNvPr>
          <p:cNvSpPr txBox="1"/>
          <p:nvPr/>
        </p:nvSpPr>
        <p:spPr>
          <a:xfrm>
            <a:off x="8316827" y="2856896"/>
            <a:ext cx="9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26E9AA-191F-5F00-889F-4DC6C131A559}"/>
              </a:ext>
            </a:extLst>
          </p:cNvPr>
          <p:cNvSpPr txBox="1"/>
          <p:nvPr/>
        </p:nvSpPr>
        <p:spPr>
          <a:xfrm>
            <a:off x="8334991" y="3593130"/>
            <a:ext cx="9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done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306D571-CA7C-7CAE-201B-C6063EC07CA5}"/>
              </a:ext>
            </a:extLst>
          </p:cNvPr>
          <p:cNvSpPr txBox="1"/>
          <p:nvPr/>
        </p:nvSpPr>
        <p:spPr>
          <a:xfrm>
            <a:off x="8243393" y="3203341"/>
            <a:ext cx="125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sum[31:0]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BB05967-663A-ACB3-9848-8160BD0620C2}"/>
              </a:ext>
            </a:extLst>
          </p:cNvPr>
          <p:cNvSpPr/>
          <p:nvPr/>
        </p:nvSpPr>
        <p:spPr>
          <a:xfrm>
            <a:off x="838200" y="4409042"/>
            <a:ext cx="3096666" cy="19309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1DEA284-4AD7-9A6A-4AC5-BC07994A53D8}"/>
              </a:ext>
            </a:extLst>
          </p:cNvPr>
          <p:cNvSpPr/>
          <p:nvPr/>
        </p:nvSpPr>
        <p:spPr>
          <a:xfrm>
            <a:off x="973368" y="5356191"/>
            <a:ext cx="1340428" cy="789337"/>
          </a:xfrm>
          <a:prstGeom prst="rect">
            <a:avLst/>
          </a:prstGeom>
          <a:solidFill>
            <a:srgbClr val="7699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</a:t>
            </a:r>
            <a:br>
              <a:rPr lang="en-US" dirty="0"/>
            </a:br>
            <a:r>
              <a:rPr lang="en-US" dirty="0"/>
              <a:t>Memory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7C4688D-7DED-606D-87DC-14763A226950}"/>
              </a:ext>
            </a:extLst>
          </p:cNvPr>
          <p:cNvSpPr/>
          <p:nvPr/>
        </p:nvSpPr>
        <p:spPr>
          <a:xfrm>
            <a:off x="2386533" y="5356192"/>
            <a:ext cx="1340428" cy="789336"/>
          </a:xfrm>
          <a:prstGeom prst="rect">
            <a:avLst/>
          </a:prstGeom>
          <a:solidFill>
            <a:srgbClr val="7699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br>
              <a:rPr lang="en-US" dirty="0"/>
            </a:br>
            <a:r>
              <a:rPr lang="en-US" dirty="0"/>
              <a:t>Memory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5BCBC5-8491-D20A-C8F5-5E3F002933B5}"/>
              </a:ext>
            </a:extLst>
          </p:cNvPr>
          <p:cNvSpPr/>
          <p:nvPr/>
        </p:nvSpPr>
        <p:spPr>
          <a:xfrm>
            <a:off x="1023589" y="2447281"/>
            <a:ext cx="1340428" cy="789337"/>
          </a:xfrm>
          <a:prstGeom prst="rect">
            <a:avLst/>
          </a:prstGeom>
          <a:solidFill>
            <a:srgbClr val="7699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</a:t>
            </a:r>
            <a:br>
              <a:rPr lang="en-US" dirty="0"/>
            </a:br>
            <a:r>
              <a:rPr lang="en-US" dirty="0"/>
              <a:t>Manager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14BE34-6362-A7C4-A783-3487CF974377}"/>
              </a:ext>
            </a:extLst>
          </p:cNvPr>
          <p:cNvSpPr/>
          <p:nvPr/>
        </p:nvSpPr>
        <p:spPr>
          <a:xfrm>
            <a:off x="2439088" y="2070299"/>
            <a:ext cx="1340428" cy="1176708"/>
          </a:xfrm>
          <a:prstGeom prst="rect">
            <a:avLst/>
          </a:prstGeom>
          <a:solidFill>
            <a:srgbClr val="7699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br>
              <a:rPr lang="en-US" dirty="0"/>
            </a:br>
            <a:r>
              <a:rPr lang="en-US" dirty="0"/>
              <a:t>Manager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E7F380A1-59A4-729B-8354-684FA344D506}"/>
              </a:ext>
            </a:extLst>
          </p:cNvPr>
          <p:cNvSpPr/>
          <p:nvPr/>
        </p:nvSpPr>
        <p:spPr>
          <a:xfrm rot="5400000">
            <a:off x="1931985" y="4119218"/>
            <a:ext cx="2106649" cy="365126"/>
          </a:xfrm>
          <a:prstGeom prst="leftRightArrow">
            <a:avLst/>
          </a:prstGeom>
          <a:solidFill>
            <a:srgbClr val="FF33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13F28C7-6B50-7B2A-2E76-17BAB365C712}"/>
              </a:ext>
            </a:extLst>
          </p:cNvPr>
          <p:cNvSpPr/>
          <p:nvPr/>
        </p:nvSpPr>
        <p:spPr>
          <a:xfrm rot="16200000">
            <a:off x="567747" y="4113831"/>
            <a:ext cx="2140328" cy="365126"/>
          </a:xfrm>
          <a:prstGeom prst="rightArrow">
            <a:avLst/>
          </a:prstGeom>
          <a:solidFill>
            <a:srgbClr val="FF3334"/>
          </a:solidFill>
          <a:ln>
            <a:solidFill>
              <a:srgbClr val="FF33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445586-E894-4E1C-D316-88893EF2EF49}"/>
              </a:ext>
            </a:extLst>
          </p:cNvPr>
          <p:cNvSpPr txBox="1"/>
          <p:nvPr/>
        </p:nvSpPr>
        <p:spPr>
          <a:xfrm>
            <a:off x="9058700" y="218889"/>
            <a:ext cx="258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3334"/>
                </a:solidFill>
              </a:rPr>
              <a:t>Receive the result from the custom 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792ABD-A338-465B-05AC-428C20960AA6}"/>
              </a:ext>
            </a:extLst>
          </p:cNvPr>
          <p:cNvSpPr/>
          <p:nvPr/>
        </p:nvSpPr>
        <p:spPr>
          <a:xfrm>
            <a:off x="3808846" y="2163853"/>
            <a:ext cx="3896849" cy="4371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BFDDB0-5234-F1DF-2E7C-04745E06D932}"/>
              </a:ext>
            </a:extLst>
          </p:cNvPr>
          <p:cNvSpPr/>
          <p:nvPr/>
        </p:nvSpPr>
        <p:spPr>
          <a:xfrm>
            <a:off x="3808845" y="2733576"/>
            <a:ext cx="3896849" cy="4371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FD90CBA-C8A0-3621-325C-0061638F12C8}"/>
              </a:ext>
            </a:extLst>
          </p:cNvPr>
          <p:cNvSpPr/>
          <p:nvPr/>
        </p:nvSpPr>
        <p:spPr>
          <a:xfrm>
            <a:off x="6061568" y="2724049"/>
            <a:ext cx="387031" cy="437132"/>
          </a:xfrm>
          <a:prstGeom prst="rect">
            <a:avLst/>
          </a:prstGeom>
          <a:solidFill>
            <a:srgbClr val="5B9BD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B63817-8392-9333-1A83-B15EC2BA4DAC}"/>
              </a:ext>
            </a:extLst>
          </p:cNvPr>
          <p:cNvSpPr/>
          <p:nvPr/>
        </p:nvSpPr>
        <p:spPr>
          <a:xfrm>
            <a:off x="5429132" y="2163853"/>
            <a:ext cx="387031" cy="437132"/>
          </a:xfrm>
          <a:prstGeom prst="rect">
            <a:avLst/>
          </a:prstGeom>
          <a:solidFill>
            <a:srgbClr val="5B9BD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8F27099C-EFC6-5FD5-038F-E939B37EFFCF}"/>
              </a:ext>
            </a:extLst>
          </p:cNvPr>
          <p:cNvCxnSpPr>
            <a:cxnSpLocks/>
          </p:cNvCxnSpPr>
          <p:nvPr/>
        </p:nvCxnSpPr>
        <p:spPr>
          <a:xfrm>
            <a:off x="5833000" y="2374690"/>
            <a:ext cx="211731" cy="567925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AD78995-D5E0-F0CE-6C9D-20A999C8D0FC}"/>
              </a:ext>
            </a:extLst>
          </p:cNvPr>
          <p:cNvGrpSpPr/>
          <p:nvPr/>
        </p:nvGrpSpPr>
        <p:grpSpPr>
          <a:xfrm>
            <a:off x="4038776" y="3213730"/>
            <a:ext cx="3666918" cy="379400"/>
            <a:chOff x="4038776" y="3213730"/>
            <a:chExt cx="3666918" cy="379400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C0D0462-DA6C-3407-4A8D-583B08DA75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2818" y="3356264"/>
              <a:ext cx="121913" cy="236866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A8B7F50-37AF-4465-E9D9-D32AC30F66A7}"/>
                </a:ext>
              </a:extLst>
            </p:cNvPr>
            <p:cNvCxnSpPr/>
            <p:nvPr/>
          </p:nvCxnSpPr>
          <p:spPr>
            <a:xfrm>
              <a:off x="6448599" y="3356264"/>
              <a:ext cx="97674" cy="236866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F9EB621-63B4-1D1C-F963-3637BA036B32}"/>
                </a:ext>
              </a:extLst>
            </p:cNvPr>
            <p:cNvGrpSpPr/>
            <p:nvPr/>
          </p:nvGrpSpPr>
          <p:grpSpPr>
            <a:xfrm>
              <a:off x="4038776" y="3213730"/>
              <a:ext cx="3666918" cy="379400"/>
              <a:chOff x="4038776" y="3213730"/>
              <a:chExt cx="3666918" cy="37940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39E6F68-26F9-8671-EC5B-FD91A20FCC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8776" y="3583062"/>
                <a:ext cx="188129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30732209-8797-45F9-FFB6-D877FD1B0B7E}"/>
                  </a:ext>
                </a:extLst>
              </p:cNvPr>
              <p:cNvCxnSpPr/>
              <p:nvPr/>
            </p:nvCxnSpPr>
            <p:spPr>
              <a:xfrm>
                <a:off x="6044731" y="3356264"/>
                <a:ext cx="4038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7FF01AD-EEFF-9867-9301-01E64A104B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6273" y="3593130"/>
                <a:ext cx="115942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99F27A0-E9EA-726D-D251-8D553B341A05}"/>
                  </a:ext>
                </a:extLst>
              </p:cNvPr>
              <p:cNvSpPr txBox="1"/>
              <p:nvPr/>
            </p:nvSpPr>
            <p:spPr>
              <a:xfrm>
                <a:off x="4962602" y="3213730"/>
                <a:ext cx="9796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rvalid</a:t>
                </a:r>
                <a:endParaRPr lang="en-US" dirty="0"/>
              </a:p>
            </p:txBody>
          </p:sp>
        </p:grp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2534300C-839F-F311-7C27-74DD8DA5B336}"/>
              </a:ext>
            </a:extLst>
          </p:cNvPr>
          <p:cNvSpPr/>
          <p:nvPr/>
        </p:nvSpPr>
        <p:spPr>
          <a:xfrm>
            <a:off x="9435612" y="3817008"/>
            <a:ext cx="387031" cy="220432"/>
          </a:xfrm>
          <a:prstGeom prst="rect">
            <a:avLst/>
          </a:prstGeom>
          <a:solidFill>
            <a:srgbClr val="76993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8B3B7F0-DDDC-86FD-FF18-339AE0C500EE}"/>
              </a:ext>
            </a:extLst>
          </p:cNvPr>
          <p:cNvSpPr txBox="1"/>
          <p:nvPr/>
        </p:nvSpPr>
        <p:spPr>
          <a:xfrm>
            <a:off x="8632278" y="1153409"/>
            <a:ext cx="258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32-bit AXI4-Lite Wrapper</a:t>
            </a:r>
          </a:p>
        </p:txBody>
      </p:sp>
    </p:spTree>
    <p:extLst>
      <p:ext uri="{BB962C8B-B14F-4D97-AF65-F5344CB8AC3E}">
        <p14:creationId xmlns:p14="http://schemas.microsoft.com/office/powerpoint/2010/main" val="3038193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6 L -0.20716 -0.0664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65" y="-333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D582BC09-1C2A-54B0-4880-976743548799}"/>
              </a:ext>
            </a:extLst>
          </p:cNvPr>
          <p:cNvSpPr/>
          <p:nvPr/>
        </p:nvSpPr>
        <p:spPr>
          <a:xfrm>
            <a:off x="3383075" y="1075073"/>
            <a:ext cx="4101853" cy="41876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14E7D9E-E226-20A9-B0FD-FC7CC5DB4DC6}"/>
              </a:ext>
            </a:extLst>
          </p:cNvPr>
          <p:cNvSpPr/>
          <p:nvPr/>
        </p:nvSpPr>
        <p:spPr>
          <a:xfrm>
            <a:off x="4041701" y="1641763"/>
            <a:ext cx="3443227" cy="3078621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5483"/>
            <a:ext cx="10515600" cy="437132"/>
          </a:xfrm>
        </p:spPr>
        <p:txBody>
          <a:bodyPr>
            <a:normAutofit fontScale="90000"/>
          </a:bodyPr>
          <a:lstStyle/>
          <a:p>
            <a:r>
              <a:rPr lang="en-US" dirty="0"/>
              <a:t>Wrapping and Verification of the Custom IP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483E-8687-4ACB-98EC-FE27B8340897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876497CC-0879-2E22-78C3-16261C1C79D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49650" y="6356350"/>
            <a:ext cx="3585216" cy="365125"/>
          </a:xfrm>
        </p:spPr>
        <p:txBody>
          <a:bodyPr/>
          <a:lstStyle/>
          <a:p>
            <a:r>
              <a:rPr lang="en-US" dirty="0"/>
              <a:t>FPGA Project . DIC ITI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E308C36-E07C-6D6F-B9E1-5CD5845466F1}"/>
              </a:ext>
            </a:extLst>
          </p:cNvPr>
          <p:cNvCxnSpPr>
            <a:cxnSpLocks/>
          </p:cNvCxnSpPr>
          <p:nvPr/>
        </p:nvCxnSpPr>
        <p:spPr>
          <a:xfrm>
            <a:off x="4041701" y="2473036"/>
            <a:ext cx="979693" cy="0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1B55C25-1291-54D2-578A-A88A336AE26E}"/>
              </a:ext>
            </a:extLst>
          </p:cNvPr>
          <p:cNvCxnSpPr>
            <a:cxnSpLocks/>
          </p:cNvCxnSpPr>
          <p:nvPr/>
        </p:nvCxnSpPr>
        <p:spPr>
          <a:xfrm>
            <a:off x="4041701" y="2839581"/>
            <a:ext cx="979693" cy="0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82ED5FE-CB24-278B-5DF9-BD70BD4BFA43}"/>
              </a:ext>
            </a:extLst>
          </p:cNvPr>
          <p:cNvCxnSpPr>
            <a:cxnSpLocks/>
          </p:cNvCxnSpPr>
          <p:nvPr/>
        </p:nvCxnSpPr>
        <p:spPr>
          <a:xfrm>
            <a:off x="4041701" y="3206126"/>
            <a:ext cx="979693" cy="0"/>
          </a:xfrm>
          <a:prstGeom prst="straightConnector1">
            <a:avLst/>
          </a:prstGeom>
          <a:ln w="190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F3224BF-3DE4-6618-8B90-A7D349F55316}"/>
              </a:ext>
            </a:extLst>
          </p:cNvPr>
          <p:cNvCxnSpPr>
            <a:cxnSpLocks/>
          </p:cNvCxnSpPr>
          <p:nvPr/>
        </p:nvCxnSpPr>
        <p:spPr>
          <a:xfrm flipH="1">
            <a:off x="4041701" y="3572671"/>
            <a:ext cx="979693" cy="0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BDA0848-595C-B867-3F92-6DC5334AB4ED}"/>
              </a:ext>
            </a:extLst>
          </p:cNvPr>
          <p:cNvCxnSpPr>
            <a:cxnSpLocks/>
          </p:cNvCxnSpPr>
          <p:nvPr/>
        </p:nvCxnSpPr>
        <p:spPr>
          <a:xfrm flipH="1">
            <a:off x="4041701" y="3939216"/>
            <a:ext cx="979693" cy="0"/>
          </a:xfrm>
          <a:prstGeom prst="straightConnector1">
            <a:avLst/>
          </a:prstGeom>
          <a:ln w="190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FF38644-1571-EECD-3DEE-67480E8E1FFD}"/>
              </a:ext>
            </a:extLst>
          </p:cNvPr>
          <p:cNvSpPr txBox="1"/>
          <p:nvPr/>
        </p:nvSpPr>
        <p:spPr>
          <a:xfrm>
            <a:off x="3974972" y="2070298"/>
            <a:ext cx="9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A[31:0]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4E0AD43-072F-FF5D-4B14-EB3F8B9D9EFE}"/>
              </a:ext>
            </a:extLst>
          </p:cNvPr>
          <p:cNvSpPr txBox="1"/>
          <p:nvPr/>
        </p:nvSpPr>
        <p:spPr>
          <a:xfrm>
            <a:off x="3974971" y="2485796"/>
            <a:ext cx="9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B[31:0]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60EF314-B1CA-3940-0F72-F9CABFAD1F63}"/>
              </a:ext>
            </a:extLst>
          </p:cNvPr>
          <p:cNvSpPr txBox="1"/>
          <p:nvPr/>
        </p:nvSpPr>
        <p:spPr>
          <a:xfrm>
            <a:off x="3994207" y="2856896"/>
            <a:ext cx="9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26E9AA-191F-5F00-889F-4DC6C131A559}"/>
              </a:ext>
            </a:extLst>
          </p:cNvPr>
          <p:cNvSpPr txBox="1"/>
          <p:nvPr/>
        </p:nvSpPr>
        <p:spPr>
          <a:xfrm>
            <a:off x="4012371" y="3593130"/>
            <a:ext cx="9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done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306D571-CA7C-7CAE-201B-C6063EC07CA5}"/>
              </a:ext>
            </a:extLst>
          </p:cNvPr>
          <p:cNvSpPr txBox="1"/>
          <p:nvPr/>
        </p:nvSpPr>
        <p:spPr>
          <a:xfrm>
            <a:off x="3920773" y="3203341"/>
            <a:ext cx="125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sum[31:0]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A11E18-807D-EA43-0C5D-FEAB358689C9}"/>
              </a:ext>
            </a:extLst>
          </p:cNvPr>
          <p:cNvSpPr txBox="1"/>
          <p:nvPr/>
        </p:nvSpPr>
        <p:spPr>
          <a:xfrm>
            <a:off x="4309658" y="1153409"/>
            <a:ext cx="258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32-bit AXI4-Lite Wrapper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E6B6DDA-E6D4-074E-8FFB-CE22EF181983}"/>
              </a:ext>
            </a:extLst>
          </p:cNvPr>
          <p:cNvSpPr/>
          <p:nvPr/>
        </p:nvSpPr>
        <p:spPr>
          <a:xfrm>
            <a:off x="5021394" y="1995238"/>
            <a:ext cx="2009786" cy="2371670"/>
          </a:xfrm>
          <a:prstGeom prst="roundRect">
            <a:avLst/>
          </a:prstGeom>
          <a:solidFill>
            <a:srgbClr val="FC3434"/>
          </a:solidFill>
          <a:ln>
            <a:solidFill>
              <a:srgbClr val="FF33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32-bit Floating  Point Adder (Custom IP)</a:t>
            </a: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7" name="Slide Zoom 26">
                <a:extLst>
                  <a:ext uri="{FF2B5EF4-FFF2-40B4-BE49-F238E27FC236}">
                    <a16:creationId xmlns:a16="http://schemas.microsoft.com/office/drawing/2014/main" id="{43D591BC-EBC6-40B7-4A27-DA8E6EB3152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33262704"/>
                  </p:ext>
                </p:extLst>
              </p:nvPr>
            </p:nvGraphicFramePr>
            <p:xfrm>
              <a:off x="66226" y="1615786"/>
              <a:ext cx="3048000" cy="1714500"/>
            </p:xfrm>
            <a:graphic>
              <a:graphicData uri="http://schemas.microsoft.com/office/powerpoint/2016/slidezoom">
                <pslz:sldZm>
                  <pslz:sldZmObj sldId="379" cId="1837175826">
                    <pslz:zmPr id="{DE91E597-AAE8-4AF5-A64F-8417D0EAC785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7" name="Slide Zoom 2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43D591BC-EBC6-40B7-4A27-DA8E6EB3152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226" y="1615786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3F71359-6655-634C-3414-DCA6A08E6770}"/>
              </a:ext>
            </a:extLst>
          </p:cNvPr>
          <p:cNvSpPr txBox="1"/>
          <p:nvPr/>
        </p:nvSpPr>
        <p:spPr>
          <a:xfrm>
            <a:off x="66226" y="1207767"/>
            <a:ext cx="280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Creating AXI4 Peripheral</a:t>
            </a: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6AD98C36-CB85-14C7-E852-B4388D05ABC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96440519"/>
                  </p:ext>
                </p:extLst>
              </p:nvPr>
            </p:nvGraphicFramePr>
            <p:xfrm>
              <a:off x="66226" y="3986068"/>
              <a:ext cx="3048000" cy="1714500"/>
            </p:xfrm>
            <a:graphic>
              <a:graphicData uri="http://schemas.microsoft.com/office/powerpoint/2016/slidezoom">
                <pslz:sldZm>
                  <pslz:sldZmObj sldId="380" cId="2364867685">
                    <pslz:zmPr id="{184C68CC-D3E0-4600-8369-FF49F8D36C8A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6AD98C36-CB85-14C7-E852-B4388D05ABC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226" y="3986068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EB4C0FD-33BA-3104-9161-73DEAAEE71D9}"/>
              </a:ext>
            </a:extLst>
          </p:cNvPr>
          <p:cNvSpPr txBox="1"/>
          <p:nvPr/>
        </p:nvSpPr>
        <p:spPr>
          <a:xfrm>
            <a:off x="60921" y="3569884"/>
            <a:ext cx="3500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Customizing the  AXI4 Peripheral</a:t>
            </a: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4BFDE3F8-182A-9C72-05A8-3BC72D8D861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83049714"/>
                  </p:ext>
                </p:extLst>
              </p:nvPr>
            </p:nvGraphicFramePr>
            <p:xfrm>
              <a:off x="8464621" y="3986068"/>
              <a:ext cx="3048000" cy="1714500"/>
            </p:xfrm>
            <a:graphic>
              <a:graphicData uri="http://schemas.microsoft.com/office/powerpoint/2016/slidezoom">
                <pslz:sldZm>
                  <pslz:sldZmObj sldId="381" cId="4270832104">
                    <pslz:zmPr id="{5E5208BF-BC06-4F43-98BA-E57C1D4399F4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1" name="Slide Zoom 10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4BFDE3F8-182A-9C72-05A8-3BC72D8D861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64621" y="3986068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414E8541-3450-97AA-0E87-404FCDFDCABD}"/>
              </a:ext>
            </a:extLst>
          </p:cNvPr>
          <p:cNvSpPr txBox="1"/>
          <p:nvPr/>
        </p:nvSpPr>
        <p:spPr>
          <a:xfrm>
            <a:off x="8464621" y="3486905"/>
            <a:ext cx="3500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Creating Block Design</a:t>
            </a: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4" name="Slide Zoom 13">
                <a:extLst>
                  <a:ext uri="{FF2B5EF4-FFF2-40B4-BE49-F238E27FC236}">
                    <a16:creationId xmlns:a16="http://schemas.microsoft.com/office/drawing/2014/main" id="{7CB38B97-A2D1-918A-C355-E9B9CB7324E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78558229"/>
                  </p:ext>
                </p:extLst>
              </p:nvPr>
            </p:nvGraphicFramePr>
            <p:xfrm>
              <a:off x="8464621" y="1656595"/>
              <a:ext cx="3048000" cy="1714500"/>
            </p:xfrm>
            <a:graphic>
              <a:graphicData uri="http://schemas.microsoft.com/office/powerpoint/2016/slidezoom">
                <pslz:sldZm>
                  <pslz:sldZmObj sldId="382" cId="2525256129">
                    <pslz:zmPr id="{AC5E29A6-D511-4CA0-B546-DF6D4C422BCA}" returnToParent="0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4" name="Slide Zoom 13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7CB38B97-A2D1-918A-C355-E9B9CB7324E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464621" y="1656595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5D537659-395A-E9CA-90E8-93C2D4D6C163}"/>
              </a:ext>
            </a:extLst>
          </p:cNvPr>
          <p:cNvSpPr txBox="1"/>
          <p:nvPr/>
        </p:nvSpPr>
        <p:spPr>
          <a:xfrm>
            <a:off x="8464621" y="1205690"/>
            <a:ext cx="3500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Verifying the block</a:t>
            </a:r>
          </a:p>
        </p:txBody>
      </p:sp>
    </p:spTree>
    <p:extLst>
      <p:ext uri="{BB962C8B-B14F-4D97-AF65-F5344CB8AC3E}">
        <p14:creationId xmlns:p14="http://schemas.microsoft.com/office/powerpoint/2010/main" val="3306485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804600" y="-1314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Calibri Light"/>
              </a:rPr>
              <a:t>Software Development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846000" y="6492960"/>
            <a:ext cx="441828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</a:rPr>
              <a:t>Signed Scalar Slicing . Mohamed Khalaf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24" name="TextShape 3"/>
          <p:cNvSpPr txBox="1"/>
          <p:nvPr/>
        </p:nvSpPr>
        <p:spPr>
          <a:xfrm>
            <a:off x="11511360" y="6356520"/>
            <a:ext cx="5979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B7B6A7A5-F818-41D8-B91D-E7C4152592A0}" type="slidenum">
              <a:rPr lang="en-US" sz="1200" b="0" strike="noStrike" spc="-1">
                <a:solidFill>
                  <a:srgbClr val="FFFFFF"/>
                </a:solidFill>
                <a:latin typeface="Calibri"/>
              </a:rPr>
              <a:t>27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365760" y="915480"/>
            <a:ext cx="7578000" cy="530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#include "io.h“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#define FPAdder_slv_regs_BaseAddress 0x00050000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int main()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{   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unsigned int   A, B, start, ans;   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A = 0x40400000;    B = 0x40E00000;    start = 0x00000001;   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IOWR(FPAdder_slv_regs_BaseAddress, 0x0, A);  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 IOWR(FPAdder_slv_regs_BaseAddress, 0x1, B);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  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IOWR(FPAdder_slv_regs_BaseAddress, 0x2, start);   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ans = IORD (FPAdder_slv_regs_BaseAddress, 0);   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while (1);  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 return 0;}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126" name="Group 5"/>
          <p:cNvGrpSpPr/>
          <p:nvPr/>
        </p:nvGrpSpPr>
        <p:grpSpPr>
          <a:xfrm>
            <a:off x="7596000" y="1385280"/>
            <a:ext cx="3421800" cy="484560"/>
            <a:chOff x="7596000" y="1385280"/>
            <a:chExt cx="3421800" cy="484560"/>
          </a:xfrm>
        </p:grpSpPr>
        <p:sp>
          <p:nvSpPr>
            <p:cNvPr id="127" name="CustomShape 6"/>
            <p:cNvSpPr/>
            <p:nvPr/>
          </p:nvSpPr>
          <p:spPr>
            <a:xfrm>
              <a:off x="7596000" y="1385280"/>
              <a:ext cx="650880" cy="484560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" name="CustomShape 7"/>
            <p:cNvSpPr/>
            <p:nvPr/>
          </p:nvSpPr>
          <p:spPr>
            <a:xfrm>
              <a:off x="8288640" y="1385280"/>
              <a:ext cx="650880" cy="484560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" name="CustomShape 8"/>
            <p:cNvSpPr/>
            <p:nvPr/>
          </p:nvSpPr>
          <p:spPr>
            <a:xfrm>
              <a:off x="8981280" y="1385280"/>
              <a:ext cx="650880" cy="484560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" name="CustomShape 9"/>
            <p:cNvSpPr/>
            <p:nvPr/>
          </p:nvSpPr>
          <p:spPr>
            <a:xfrm>
              <a:off x="10366920" y="1385280"/>
              <a:ext cx="650880" cy="484560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" name="CustomShape 10"/>
            <p:cNvSpPr/>
            <p:nvPr/>
          </p:nvSpPr>
          <p:spPr>
            <a:xfrm>
              <a:off x="9681120" y="1385280"/>
              <a:ext cx="650880" cy="484560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2" name="CustomShape 11"/>
          <p:cNvSpPr/>
          <p:nvPr/>
        </p:nvSpPr>
        <p:spPr>
          <a:xfrm>
            <a:off x="7741080" y="2604600"/>
            <a:ext cx="345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3" name="CustomShape 12"/>
          <p:cNvSpPr/>
          <p:nvPr/>
        </p:nvSpPr>
        <p:spPr>
          <a:xfrm>
            <a:off x="8437320" y="2604600"/>
            <a:ext cx="345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x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4" name="CustomShape 13"/>
          <p:cNvSpPr/>
          <p:nvPr/>
        </p:nvSpPr>
        <p:spPr>
          <a:xfrm>
            <a:off x="9133920" y="2596320"/>
            <a:ext cx="345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5" name="CustomShape 14"/>
          <p:cNvSpPr/>
          <p:nvPr/>
        </p:nvSpPr>
        <p:spPr>
          <a:xfrm>
            <a:off x="9830160" y="2596320"/>
            <a:ext cx="345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6" name="CustomShape 15"/>
          <p:cNvSpPr/>
          <p:nvPr/>
        </p:nvSpPr>
        <p:spPr>
          <a:xfrm>
            <a:off x="10515600" y="2604600"/>
            <a:ext cx="345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7" name="CustomShape 16"/>
          <p:cNvSpPr/>
          <p:nvPr/>
        </p:nvSpPr>
        <p:spPr>
          <a:xfrm>
            <a:off x="7914240" y="735840"/>
            <a:ext cx="25909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DATA OF REGISTER A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138" name="Group 17"/>
          <p:cNvGrpSpPr/>
          <p:nvPr/>
        </p:nvGrpSpPr>
        <p:grpSpPr>
          <a:xfrm>
            <a:off x="7592760" y="4391640"/>
            <a:ext cx="3421800" cy="484560"/>
            <a:chOff x="7592760" y="4391640"/>
            <a:chExt cx="3421800" cy="484560"/>
          </a:xfrm>
        </p:grpSpPr>
        <p:sp>
          <p:nvSpPr>
            <p:cNvPr id="139" name="CustomShape 18"/>
            <p:cNvSpPr/>
            <p:nvPr/>
          </p:nvSpPr>
          <p:spPr>
            <a:xfrm>
              <a:off x="7592760" y="4391640"/>
              <a:ext cx="650880" cy="484560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" name="CustomShape 19"/>
            <p:cNvSpPr/>
            <p:nvPr/>
          </p:nvSpPr>
          <p:spPr>
            <a:xfrm>
              <a:off x="8285400" y="4391640"/>
              <a:ext cx="650880" cy="484560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" name="CustomShape 20"/>
            <p:cNvSpPr/>
            <p:nvPr/>
          </p:nvSpPr>
          <p:spPr>
            <a:xfrm>
              <a:off x="8978040" y="4391640"/>
              <a:ext cx="650880" cy="484560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" name="CustomShape 21"/>
            <p:cNvSpPr/>
            <p:nvPr/>
          </p:nvSpPr>
          <p:spPr>
            <a:xfrm>
              <a:off x="10363680" y="4391640"/>
              <a:ext cx="650880" cy="484560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" name="CustomShape 22"/>
            <p:cNvSpPr/>
            <p:nvPr/>
          </p:nvSpPr>
          <p:spPr>
            <a:xfrm>
              <a:off x="9677880" y="4391640"/>
              <a:ext cx="650880" cy="484560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44" name="CustomShape 23"/>
          <p:cNvSpPr/>
          <p:nvPr/>
        </p:nvSpPr>
        <p:spPr>
          <a:xfrm>
            <a:off x="8008200" y="3342960"/>
            <a:ext cx="25909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DATA OF REGISTER B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5" name="CustomShape 24"/>
          <p:cNvSpPr/>
          <p:nvPr/>
        </p:nvSpPr>
        <p:spPr>
          <a:xfrm>
            <a:off x="7745040" y="5602320"/>
            <a:ext cx="345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6" name="CustomShape 25"/>
          <p:cNvSpPr/>
          <p:nvPr/>
        </p:nvSpPr>
        <p:spPr>
          <a:xfrm>
            <a:off x="8438040" y="5610960"/>
            <a:ext cx="345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x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7" name="CustomShape 26"/>
          <p:cNvSpPr/>
          <p:nvPr/>
        </p:nvSpPr>
        <p:spPr>
          <a:xfrm>
            <a:off x="9130680" y="5610960"/>
            <a:ext cx="345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8" name="CustomShape 27"/>
          <p:cNvSpPr/>
          <p:nvPr/>
        </p:nvSpPr>
        <p:spPr>
          <a:xfrm>
            <a:off x="9830160" y="5610960"/>
            <a:ext cx="345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9" name="CustomShape 28"/>
          <p:cNvSpPr/>
          <p:nvPr/>
        </p:nvSpPr>
        <p:spPr>
          <a:xfrm>
            <a:off x="10515960" y="5610960"/>
            <a:ext cx="345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E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path="M 1.45833E-6 -2.96296E-6 L 0.00039 -0.17315">
                                      <p:cBhvr>
                                        <p:cTn id="13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path="M 0 -4.44444E-6 L 0.00169 -0.17152">
                                      <p:cBhvr>
                                        <p:cTn id="17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path="M -1.45833E-6 2.96296E-6 L 0.00039 -0.17223">
                                      <p:cBhvr>
                                        <p:cTn id="21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path="M -2.70833E-6 2.96296E-6 L 0.00235 -0.17223">
                                      <p:cBhvr>
                                        <p:cTn id="25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path="M -2.70833E-6 -4.44444E-6 L 0.00052 -0.17152">
                                      <p:cBhvr>
                                        <p:cTn id="29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9" presetClass="emph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1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path="M 8.33333E-7 1.11022E-16 L 0.00039 -0.17315">
                                      <p:cBhvr>
                                        <p:cTn id="40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path="M 0 2.59259E-6 L 0.00039 -0.17315">
                                      <p:cBhvr>
                                        <p:cTn id="44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path="M -1.04167E-6 2.59259E-6 L 0.00039 -0.17315">
                                      <p:cBhvr>
                                        <p:cTn id="48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path="M -2.70833E-6 2.59259E-6 L 0.00039 -0.17315">
                                      <p:cBhvr>
                                        <p:cTn id="52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path="M -2.70833E-6 2.59259E-6 L 0.00039 -0.17315">
                                      <p:cBhvr>
                                        <p:cTn id="56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5147"/>
            <a:ext cx="5710084" cy="437132"/>
          </a:xfrm>
        </p:spPr>
        <p:txBody>
          <a:bodyPr>
            <a:normAutofit fontScale="90000"/>
          </a:bodyPr>
          <a:lstStyle/>
          <a:p>
            <a:r>
              <a:rPr lang="en-US" dirty="0"/>
              <a:t>Simulation Results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483E-8687-4ACB-98EC-FE27B8340897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876497CC-0879-2E22-78C3-16261C1C79D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49650" y="6356350"/>
            <a:ext cx="3585216" cy="365125"/>
          </a:xfrm>
        </p:spPr>
        <p:txBody>
          <a:bodyPr/>
          <a:lstStyle/>
          <a:p>
            <a:r>
              <a:rPr lang="en-US" dirty="0"/>
              <a:t>FPGA Project . DIC ITI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814F78-DCB8-3E3C-C42C-C7FB3CF84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81548"/>
            <a:ext cx="12192000" cy="527480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1C319D2-8C12-799F-E4B9-ED5545FBCBB6}"/>
              </a:ext>
            </a:extLst>
          </p:cNvPr>
          <p:cNvSpPr/>
          <p:nvPr/>
        </p:nvSpPr>
        <p:spPr>
          <a:xfrm>
            <a:off x="68826" y="1769806"/>
            <a:ext cx="3866040" cy="2271252"/>
          </a:xfrm>
          <a:prstGeom prst="rect">
            <a:avLst/>
          </a:prstGeom>
          <a:noFill/>
          <a:ln w="28575">
            <a:solidFill>
              <a:srgbClr val="FC34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052C0E-3137-34D7-1D2D-28B578D84FDD}"/>
              </a:ext>
            </a:extLst>
          </p:cNvPr>
          <p:cNvSpPr txBox="1"/>
          <p:nvPr/>
        </p:nvSpPr>
        <p:spPr>
          <a:xfrm>
            <a:off x="9058700" y="218889"/>
            <a:ext cx="258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3334"/>
                </a:solidFill>
              </a:rPr>
              <a:t>Custom IP Side</a:t>
            </a:r>
          </a:p>
        </p:txBody>
      </p:sp>
    </p:spTree>
    <p:extLst>
      <p:ext uri="{BB962C8B-B14F-4D97-AF65-F5344CB8AC3E}">
        <p14:creationId xmlns:p14="http://schemas.microsoft.com/office/powerpoint/2010/main" val="22782074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5147"/>
            <a:ext cx="5710084" cy="437132"/>
          </a:xfrm>
        </p:spPr>
        <p:txBody>
          <a:bodyPr>
            <a:normAutofit fontScale="90000"/>
          </a:bodyPr>
          <a:lstStyle/>
          <a:p>
            <a:r>
              <a:rPr lang="en-US" dirty="0"/>
              <a:t>Simulation Results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483E-8687-4ACB-98EC-FE27B8340897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876497CC-0879-2E22-78C3-16261C1C79D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49650" y="6356350"/>
            <a:ext cx="3585216" cy="365125"/>
          </a:xfrm>
        </p:spPr>
        <p:txBody>
          <a:bodyPr/>
          <a:lstStyle/>
          <a:p>
            <a:r>
              <a:rPr lang="en-US" dirty="0"/>
              <a:t>FPGA Project . DIC ITI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814F78-DCB8-3E3C-C42C-C7FB3CF84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81548"/>
            <a:ext cx="12192000" cy="527480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1C319D2-8C12-799F-E4B9-ED5545FBCBB6}"/>
              </a:ext>
            </a:extLst>
          </p:cNvPr>
          <p:cNvSpPr/>
          <p:nvPr/>
        </p:nvSpPr>
        <p:spPr>
          <a:xfrm>
            <a:off x="68826" y="1769806"/>
            <a:ext cx="3866040" cy="2271252"/>
          </a:xfrm>
          <a:prstGeom prst="rect">
            <a:avLst/>
          </a:prstGeom>
          <a:noFill/>
          <a:ln w="28575">
            <a:solidFill>
              <a:srgbClr val="FC34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D0C2C9-1831-B7D4-63CB-140CCBF95CD1}"/>
              </a:ext>
            </a:extLst>
          </p:cNvPr>
          <p:cNvSpPr/>
          <p:nvPr/>
        </p:nvSpPr>
        <p:spPr>
          <a:xfrm>
            <a:off x="5220929" y="1681316"/>
            <a:ext cx="403123" cy="1238865"/>
          </a:xfrm>
          <a:prstGeom prst="rect">
            <a:avLst/>
          </a:prstGeom>
          <a:noFill/>
          <a:ln w="28575">
            <a:solidFill>
              <a:srgbClr val="FC34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36538C-FCBA-6833-7CFF-AD90BE218061}"/>
              </a:ext>
            </a:extLst>
          </p:cNvPr>
          <p:cNvSpPr/>
          <p:nvPr/>
        </p:nvSpPr>
        <p:spPr>
          <a:xfrm>
            <a:off x="7364361" y="1681316"/>
            <a:ext cx="403123" cy="1238865"/>
          </a:xfrm>
          <a:prstGeom prst="rect">
            <a:avLst/>
          </a:prstGeom>
          <a:noFill/>
          <a:ln w="28575">
            <a:solidFill>
              <a:srgbClr val="FC34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320D93-1C17-D113-9AE9-2CB2C506B2B4}"/>
              </a:ext>
            </a:extLst>
          </p:cNvPr>
          <p:cNvSpPr/>
          <p:nvPr/>
        </p:nvSpPr>
        <p:spPr>
          <a:xfrm>
            <a:off x="9517625" y="1666567"/>
            <a:ext cx="403123" cy="1238865"/>
          </a:xfrm>
          <a:prstGeom prst="rect">
            <a:avLst/>
          </a:prstGeom>
          <a:noFill/>
          <a:ln w="28575">
            <a:solidFill>
              <a:srgbClr val="FC34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F94ACC-2B21-7ACD-7366-69D31E057D64}"/>
              </a:ext>
            </a:extLst>
          </p:cNvPr>
          <p:cNvSpPr txBox="1"/>
          <p:nvPr/>
        </p:nvSpPr>
        <p:spPr>
          <a:xfrm>
            <a:off x="9058700" y="218889"/>
            <a:ext cx="258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3334"/>
                </a:solidFill>
              </a:rPr>
              <a:t>Custom IP Side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A76A70-7335-E77E-24F0-7807A920A819}"/>
              </a:ext>
            </a:extLst>
          </p:cNvPr>
          <p:cNvSpPr txBox="1"/>
          <p:nvPr/>
        </p:nvSpPr>
        <p:spPr>
          <a:xfrm>
            <a:off x="8152508" y="586827"/>
            <a:ext cx="421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69933"/>
                </a:solidFill>
              </a:rPr>
              <a:t>Write Transactions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A85235-0633-942B-F1D7-CEE1BD9FB79B}"/>
              </a:ext>
            </a:extLst>
          </p:cNvPr>
          <p:cNvSpPr txBox="1"/>
          <p:nvPr/>
        </p:nvSpPr>
        <p:spPr>
          <a:xfrm>
            <a:off x="4951891" y="1318621"/>
            <a:ext cx="102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= 3.0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E5F9FD-DAAB-8C06-665E-517E3CC9C5DA}"/>
              </a:ext>
            </a:extLst>
          </p:cNvPr>
          <p:cNvSpPr txBox="1"/>
          <p:nvPr/>
        </p:nvSpPr>
        <p:spPr>
          <a:xfrm>
            <a:off x="7053455" y="1311984"/>
            <a:ext cx="102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= </a:t>
            </a:r>
            <a:r>
              <a:rPr lang="ar-EG" dirty="0"/>
              <a:t>7</a:t>
            </a:r>
            <a:r>
              <a:rPr lang="en-US" dirty="0"/>
              <a:t>.0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893578-CE4B-93B0-D11B-777BB719514E}"/>
              </a:ext>
            </a:extLst>
          </p:cNvPr>
          <p:cNvSpPr txBox="1"/>
          <p:nvPr/>
        </p:nvSpPr>
        <p:spPr>
          <a:xfrm>
            <a:off x="9236941" y="1288501"/>
            <a:ext cx="102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 </a:t>
            </a:r>
          </a:p>
        </p:txBody>
      </p:sp>
    </p:spTree>
    <p:extLst>
      <p:ext uri="{BB962C8B-B14F-4D97-AF65-F5344CB8AC3E}">
        <p14:creationId xmlns:p14="http://schemas.microsoft.com/office/powerpoint/2010/main" val="7456832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7132"/>
          </a:xfrm>
        </p:spPr>
        <p:txBody>
          <a:bodyPr>
            <a:normAutofit fontScale="90000"/>
          </a:bodyPr>
          <a:lstStyle/>
          <a:p>
            <a:r>
              <a:rPr lang="en-US" dirty="0"/>
              <a:t>The Acceleration Concept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483E-8687-4ACB-98EC-FE27B8340897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49EC3AB-B341-D76D-1360-FEC61BE7BA91}"/>
              </a:ext>
            </a:extLst>
          </p:cNvPr>
          <p:cNvGrpSpPr/>
          <p:nvPr/>
        </p:nvGrpSpPr>
        <p:grpSpPr>
          <a:xfrm>
            <a:off x="3934866" y="2347981"/>
            <a:ext cx="2580410" cy="2462645"/>
            <a:chOff x="1575954" y="2410691"/>
            <a:chExt cx="2036618" cy="2036618"/>
          </a:xfrm>
        </p:grpSpPr>
        <p:pic>
          <p:nvPicPr>
            <p:cNvPr id="11" name="Graphic 10" descr="Computer">
              <a:extLst>
                <a:ext uri="{FF2B5EF4-FFF2-40B4-BE49-F238E27FC236}">
                  <a16:creationId xmlns:a16="http://schemas.microsoft.com/office/drawing/2014/main" id="{06C61127-3173-D185-5C51-080F8FAFE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75954" y="2410691"/>
              <a:ext cx="2036618" cy="2036618"/>
            </a:xfrm>
            <a:prstGeom prst="rect">
              <a:avLst/>
            </a:prstGeom>
          </p:spPr>
        </p:pic>
        <p:pic>
          <p:nvPicPr>
            <p:cNvPr id="14" name="Graphic 13" descr="Ethernet">
              <a:extLst>
                <a:ext uri="{FF2B5EF4-FFF2-40B4-BE49-F238E27FC236}">
                  <a16:creationId xmlns:a16="http://schemas.microsoft.com/office/drawing/2014/main" id="{F7EDFF4A-B96D-083E-BABD-19208415B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83773" y="2857501"/>
              <a:ext cx="914400" cy="914400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6E332FE-90E0-B6D3-7606-3A6F54600112}"/>
              </a:ext>
            </a:extLst>
          </p:cNvPr>
          <p:cNvSpPr txBox="1"/>
          <p:nvPr/>
        </p:nvSpPr>
        <p:spPr>
          <a:xfrm>
            <a:off x="3197199" y="2163315"/>
            <a:ext cx="4055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Traditional Problem Solving Technique</a:t>
            </a:r>
          </a:p>
        </p:txBody>
      </p:sp>
    </p:spTree>
    <p:extLst>
      <p:ext uri="{BB962C8B-B14F-4D97-AF65-F5344CB8AC3E}">
        <p14:creationId xmlns:p14="http://schemas.microsoft.com/office/powerpoint/2010/main" val="325105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5147"/>
            <a:ext cx="5710084" cy="437132"/>
          </a:xfrm>
        </p:spPr>
        <p:txBody>
          <a:bodyPr>
            <a:normAutofit fontScale="90000"/>
          </a:bodyPr>
          <a:lstStyle/>
          <a:p>
            <a:r>
              <a:rPr lang="en-US" dirty="0"/>
              <a:t>Simulation Results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483E-8687-4ACB-98EC-FE27B8340897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876497CC-0879-2E22-78C3-16261C1C79D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49650" y="6356350"/>
            <a:ext cx="3585216" cy="365125"/>
          </a:xfrm>
        </p:spPr>
        <p:txBody>
          <a:bodyPr/>
          <a:lstStyle/>
          <a:p>
            <a:r>
              <a:rPr lang="en-US" dirty="0"/>
              <a:t>FPGA Project . DIC ITI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814F78-DCB8-3E3C-C42C-C7FB3CF84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81548"/>
            <a:ext cx="12192000" cy="527480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1C319D2-8C12-799F-E4B9-ED5545FBCBB6}"/>
              </a:ext>
            </a:extLst>
          </p:cNvPr>
          <p:cNvSpPr/>
          <p:nvPr/>
        </p:nvSpPr>
        <p:spPr>
          <a:xfrm>
            <a:off x="68826" y="1769806"/>
            <a:ext cx="3866040" cy="2271252"/>
          </a:xfrm>
          <a:prstGeom prst="rect">
            <a:avLst/>
          </a:prstGeom>
          <a:noFill/>
          <a:ln w="28575">
            <a:solidFill>
              <a:srgbClr val="FC34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8A4342-F36B-8ED3-FAE8-93E05F2CD6CB}"/>
              </a:ext>
            </a:extLst>
          </p:cNvPr>
          <p:cNvSpPr/>
          <p:nvPr/>
        </p:nvSpPr>
        <p:spPr>
          <a:xfrm>
            <a:off x="10019070" y="2905433"/>
            <a:ext cx="707923" cy="1268362"/>
          </a:xfrm>
          <a:prstGeom prst="rect">
            <a:avLst/>
          </a:prstGeom>
          <a:noFill/>
          <a:ln w="28575">
            <a:solidFill>
              <a:srgbClr val="FC34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EDCED3-E7DF-1879-A592-685EC8664DCE}"/>
              </a:ext>
            </a:extLst>
          </p:cNvPr>
          <p:cNvSpPr txBox="1"/>
          <p:nvPr/>
        </p:nvSpPr>
        <p:spPr>
          <a:xfrm>
            <a:off x="8152508" y="586827"/>
            <a:ext cx="421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69933"/>
                </a:solidFill>
              </a:rPr>
              <a:t>Read Transaction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0C5AAA-1886-537D-33D6-01BEC1CEF5C8}"/>
              </a:ext>
            </a:extLst>
          </p:cNvPr>
          <p:cNvSpPr txBox="1"/>
          <p:nvPr/>
        </p:nvSpPr>
        <p:spPr>
          <a:xfrm>
            <a:off x="9058700" y="218889"/>
            <a:ext cx="258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3334"/>
                </a:solidFill>
              </a:rPr>
              <a:t>Custom IP Side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A5EC68-1E18-89C8-8EE4-BED3A67599F8}"/>
              </a:ext>
            </a:extLst>
          </p:cNvPr>
          <p:cNvSpPr txBox="1"/>
          <p:nvPr/>
        </p:nvSpPr>
        <p:spPr>
          <a:xfrm>
            <a:off x="9860564" y="2540308"/>
            <a:ext cx="102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= 10.0 </a:t>
            </a:r>
          </a:p>
        </p:txBody>
      </p:sp>
    </p:spTree>
    <p:extLst>
      <p:ext uri="{BB962C8B-B14F-4D97-AF65-F5344CB8AC3E}">
        <p14:creationId xmlns:p14="http://schemas.microsoft.com/office/powerpoint/2010/main" val="6848473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5147"/>
            <a:ext cx="5710084" cy="437132"/>
          </a:xfrm>
        </p:spPr>
        <p:txBody>
          <a:bodyPr>
            <a:normAutofit fontScale="90000"/>
          </a:bodyPr>
          <a:lstStyle/>
          <a:p>
            <a:r>
              <a:rPr lang="en-US" dirty="0"/>
              <a:t>Simulation Results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483E-8687-4ACB-98EC-FE27B8340897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876497CC-0879-2E22-78C3-16261C1C79D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49650" y="6356350"/>
            <a:ext cx="3585216" cy="365125"/>
          </a:xfrm>
        </p:spPr>
        <p:txBody>
          <a:bodyPr/>
          <a:lstStyle/>
          <a:p>
            <a:r>
              <a:rPr lang="en-US" dirty="0"/>
              <a:t>FPGA Project . DIC ITI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814F78-DCB8-3E3C-C42C-C7FB3CF84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81548"/>
            <a:ext cx="12192000" cy="527480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1C319D2-8C12-799F-E4B9-ED5545FBCBB6}"/>
              </a:ext>
            </a:extLst>
          </p:cNvPr>
          <p:cNvSpPr/>
          <p:nvPr/>
        </p:nvSpPr>
        <p:spPr>
          <a:xfrm>
            <a:off x="0" y="4984954"/>
            <a:ext cx="3866040" cy="570271"/>
          </a:xfrm>
          <a:prstGeom prst="rect">
            <a:avLst/>
          </a:prstGeom>
          <a:noFill/>
          <a:ln w="28575">
            <a:solidFill>
              <a:srgbClr val="FC34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8A4342-F36B-8ED3-FAE8-93E05F2CD6CB}"/>
              </a:ext>
            </a:extLst>
          </p:cNvPr>
          <p:cNvSpPr/>
          <p:nvPr/>
        </p:nvSpPr>
        <p:spPr>
          <a:xfrm>
            <a:off x="10019068" y="4630994"/>
            <a:ext cx="707923" cy="801330"/>
          </a:xfrm>
          <a:prstGeom prst="rect">
            <a:avLst/>
          </a:prstGeom>
          <a:noFill/>
          <a:ln w="28575">
            <a:solidFill>
              <a:srgbClr val="FC34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EDCED3-E7DF-1879-A592-685EC8664DCE}"/>
              </a:ext>
            </a:extLst>
          </p:cNvPr>
          <p:cNvSpPr txBox="1"/>
          <p:nvPr/>
        </p:nvSpPr>
        <p:spPr>
          <a:xfrm>
            <a:off x="8152508" y="586827"/>
            <a:ext cx="421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69933"/>
                </a:solidFill>
              </a:rPr>
              <a:t>Read Transaction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0C5AAA-1886-537D-33D6-01BEC1CEF5C8}"/>
              </a:ext>
            </a:extLst>
          </p:cNvPr>
          <p:cNvSpPr txBox="1"/>
          <p:nvPr/>
        </p:nvSpPr>
        <p:spPr>
          <a:xfrm>
            <a:off x="9058700" y="218889"/>
            <a:ext cx="258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3334"/>
                </a:solidFill>
              </a:rPr>
              <a:t>Processor Side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A5EC68-1E18-89C8-8EE4-BED3A67599F8}"/>
              </a:ext>
            </a:extLst>
          </p:cNvPr>
          <p:cNvSpPr txBox="1"/>
          <p:nvPr/>
        </p:nvSpPr>
        <p:spPr>
          <a:xfrm>
            <a:off x="9860562" y="4261662"/>
            <a:ext cx="102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= 10.0 </a:t>
            </a:r>
          </a:p>
        </p:txBody>
      </p:sp>
    </p:spTree>
    <p:extLst>
      <p:ext uri="{BB962C8B-B14F-4D97-AF65-F5344CB8AC3E}">
        <p14:creationId xmlns:p14="http://schemas.microsoft.com/office/powerpoint/2010/main" val="9357676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5147"/>
            <a:ext cx="5710084" cy="437132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Comparison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483E-8687-4ACB-98EC-FE27B8340897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876497CC-0879-2E22-78C3-16261C1C79D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49650" y="6356350"/>
            <a:ext cx="3585216" cy="365125"/>
          </a:xfrm>
        </p:spPr>
        <p:txBody>
          <a:bodyPr/>
          <a:lstStyle/>
          <a:p>
            <a:r>
              <a:rPr lang="en-US" dirty="0"/>
              <a:t>FPGA Project . DIC ITI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772271E-2E05-C82A-ECF4-2BFB7CF45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034726"/>
              </p:ext>
            </p:extLst>
          </p:nvPr>
        </p:nvGraphicFramePr>
        <p:xfrm>
          <a:off x="265471" y="2316480"/>
          <a:ext cx="11729884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5381">
                  <a:extLst>
                    <a:ext uri="{9D8B030D-6E8A-4147-A177-3AD203B41FA5}">
                      <a16:colId xmlns:a16="http://schemas.microsoft.com/office/drawing/2014/main" val="1342570692"/>
                    </a:ext>
                  </a:extLst>
                </a:gridCol>
                <a:gridCol w="1445342">
                  <a:extLst>
                    <a:ext uri="{9D8B030D-6E8A-4147-A177-3AD203B41FA5}">
                      <a16:colId xmlns:a16="http://schemas.microsoft.com/office/drawing/2014/main" val="2618041002"/>
                    </a:ext>
                  </a:extLst>
                </a:gridCol>
                <a:gridCol w="3736258">
                  <a:extLst>
                    <a:ext uri="{9D8B030D-6E8A-4147-A177-3AD203B41FA5}">
                      <a16:colId xmlns:a16="http://schemas.microsoft.com/office/drawing/2014/main" val="3514491377"/>
                    </a:ext>
                  </a:extLst>
                </a:gridCol>
                <a:gridCol w="3932903">
                  <a:extLst>
                    <a:ext uri="{9D8B030D-6E8A-4147-A177-3AD203B41FA5}">
                      <a16:colId xmlns:a16="http://schemas.microsoft.com/office/drawing/2014/main" val="1708592633"/>
                    </a:ext>
                  </a:extLst>
                </a:gridCol>
              </a:tblGrid>
              <a:tr h="275467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CPU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Using Hardware Acceleration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55651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With Communication overhead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Without communication overhead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17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clock cycles</a:t>
                      </a:r>
                      <a:br>
                        <a:rPr lang="en-US" dirty="0"/>
                      </a:br>
                      <a:r>
                        <a:rPr lang="en-US" dirty="0"/>
                        <a:t>for 1.7 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1341300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17575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E2796A5A-72CA-694F-BB1E-C0AAEB184BAC}"/>
              </a:ext>
            </a:extLst>
          </p:cNvPr>
          <p:cNvSpPr txBox="1">
            <a:spLocks/>
          </p:cNvSpPr>
          <p:nvPr/>
        </p:nvSpPr>
        <p:spPr>
          <a:xfrm>
            <a:off x="838200" y="909490"/>
            <a:ext cx="10515600" cy="437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5B9BD5"/>
                </a:solidFill>
              </a:rPr>
              <a:t>CPU vs. Accelerator</a:t>
            </a:r>
          </a:p>
        </p:txBody>
      </p:sp>
    </p:spTree>
    <p:extLst>
      <p:ext uri="{BB962C8B-B14F-4D97-AF65-F5344CB8AC3E}">
        <p14:creationId xmlns:p14="http://schemas.microsoft.com/office/powerpoint/2010/main" val="35093039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0069" y="2991868"/>
            <a:ext cx="5710084" cy="437132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Thank You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483E-8687-4ACB-98EC-FE27B8340897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730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hlinkClick r:id="rId3" action="ppaction://hlinksldjump"/>
            <a:extLst>
              <a:ext uri="{FF2B5EF4-FFF2-40B4-BE49-F238E27FC236}">
                <a16:creationId xmlns:a16="http://schemas.microsoft.com/office/drawing/2014/main" id="{B179820F-5281-D7C1-EA3F-942D3EF8D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782" y="0"/>
            <a:ext cx="12212782" cy="6858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0A54681F-236F-6BD5-9322-8C18D9F0B189}"/>
              </a:ext>
            </a:extLst>
          </p:cNvPr>
          <p:cNvSpPr/>
          <p:nvPr/>
        </p:nvSpPr>
        <p:spPr>
          <a:xfrm>
            <a:off x="5663045" y="6307282"/>
            <a:ext cx="1381991" cy="3636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758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3" action="ppaction://hlinksldjump"/>
            <a:extLst>
              <a:ext uri="{FF2B5EF4-FFF2-40B4-BE49-F238E27FC236}">
                <a16:creationId xmlns:a16="http://schemas.microsoft.com/office/drawing/2014/main" id="{870DB9A7-903E-9775-4C06-3EC758781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0A54681F-236F-6BD5-9322-8C18D9F0B189}"/>
              </a:ext>
            </a:extLst>
          </p:cNvPr>
          <p:cNvSpPr/>
          <p:nvPr/>
        </p:nvSpPr>
        <p:spPr>
          <a:xfrm>
            <a:off x="5663045" y="6307282"/>
            <a:ext cx="1381991" cy="3636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676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hlinkClick r:id="rId3" action="ppaction://hlinksldjump"/>
            <a:extLst>
              <a:ext uri="{FF2B5EF4-FFF2-40B4-BE49-F238E27FC236}">
                <a16:creationId xmlns:a16="http://schemas.microsoft.com/office/drawing/2014/main" id="{DD3334A6-4C9E-7CF8-FC95-EEE09334D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0A54681F-236F-6BD5-9322-8C18D9F0B189}"/>
              </a:ext>
            </a:extLst>
          </p:cNvPr>
          <p:cNvSpPr/>
          <p:nvPr/>
        </p:nvSpPr>
        <p:spPr>
          <a:xfrm>
            <a:off x="5663045" y="6307282"/>
            <a:ext cx="1381991" cy="3636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321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3" action="ppaction://hlinksldjump"/>
            <a:extLst>
              <a:ext uri="{FF2B5EF4-FFF2-40B4-BE49-F238E27FC236}">
                <a16:creationId xmlns:a16="http://schemas.microsoft.com/office/drawing/2014/main" id="{EEED650B-54F7-E210-3072-8A3B5AD5F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0A54681F-236F-6BD5-9322-8C18D9F0B189}"/>
              </a:ext>
            </a:extLst>
          </p:cNvPr>
          <p:cNvSpPr/>
          <p:nvPr/>
        </p:nvSpPr>
        <p:spPr>
          <a:xfrm>
            <a:off x="5663045" y="6307282"/>
            <a:ext cx="1381991" cy="363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56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7132"/>
          </a:xfrm>
        </p:spPr>
        <p:txBody>
          <a:bodyPr>
            <a:normAutofit fontScale="90000"/>
          </a:bodyPr>
          <a:lstStyle/>
          <a:p>
            <a:r>
              <a:rPr lang="en-US" dirty="0"/>
              <a:t>The Acceleration Concept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483E-8687-4ACB-98EC-FE27B8340897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876497CC-0879-2E22-78C3-16261C1C79D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49650" y="6356350"/>
            <a:ext cx="3585216" cy="365125"/>
          </a:xfrm>
        </p:spPr>
        <p:txBody>
          <a:bodyPr/>
          <a:lstStyle/>
          <a:p>
            <a:r>
              <a:rPr lang="en-US" dirty="0"/>
              <a:t>FPGA Project . DIC ITI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49EC3AB-B341-D76D-1360-FEC61BE7BA91}"/>
              </a:ext>
            </a:extLst>
          </p:cNvPr>
          <p:cNvGrpSpPr/>
          <p:nvPr/>
        </p:nvGrpSpPr>
        <p:grpSpPr>
          <a:xfrm>
            <a:off x="1794338" y="2347981"/>
            <a:ext cx="2580410" cy="2462645"/>
            <a:chOff x="1575954" y="2410691"/>
            <a:chExt cx="2036618" cy="2036618"/>
          </a:xfrm>
        </p:grpSpPr>
        <p:pic>
          <p:nvPicPr>
            <p:cNvPr id="11" name="Graphic 10" descr="Computer">
              <a:extLst>
                <a:ext uri="{FF2B5EF4-FFF2-40B4-BE49-F238E27FC236}">
                  <a16:creationId xmlns:a16="http://schemas.microsoft.com/office/drawing/2014/main" id="{06C61127-3173-D185-5C51-080F8FAFE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75954" y="2410691"/>
              <a:ext cx="2036618" cy="2036618"/>
            </a:xfrm>
            <a:prstGeom prst="rect">
              <a:avLst/>
            </a:prstGeom>
          </p:spPr>
        </p:pic>
        <p:pic>
          <p:nvPicPr>
            <p:cNvPr id="14" name="Graphic 13" descr="Ethernet">
              <a:extLst>
                <a:ext uri="{FF2B5EF4-FFF2-40B4-BE49-F238E27FC236}">
                  <a16:creationId xmlns:a16="http://schemas.microsoft.com/office/drawing/2014/main" id="{F7EDFF4A-B96D-083E-BABD-19208415B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83773" y="2857501"/>
              <a:ext cx="914400" cy="914400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6E332FE-90E0-B6D3-7606-3A6F54600112}"/>
              </a:ext>
            </a:extLst>
          </p:cNvPr>
          <p:cNvSpPr txBox="1"/>
          <p:nvPr/>
        </p:nvSpPr>
        <p:spPr>
          <a:xfrm>
            <a:off x="1056671" y="2163315"/>
            <a:ext cx="4055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Traditional Problem Solving Technique</a:t>
            </a: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0E602D10-D355-DE20-5B64-1F11C9D94454}"/>
              </a:ext>
            </a:extLst>
          </p:cNvPr>
          <p:cNvSpPr/>
          <p:nvPr/>
        </p:nvSpPr>
        <p:spPr>
          <a:xfrm>
            <a:off x="4821468" y="3232877"/>
            <a:ext cx="3318077" cy="660825"/>
          </a:xfrm>
          <a:prstGeom prst="leftRightArrow">
            <a:avLst/>
          </a:prstGeom>
          <a:solidFill>
            <a:srgbClr val="FF33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D348EC-EE41-2EB4-C8E6-08E5164026EE}"/>
              </a:ext>
            </a:extLst>
          </p:cNvPr>
          <p:cNvSpPr txBox="1"/>
          <p:nvPr/>
        </p:nvSpPr>
        <p:spPr>
          <a:xfrm>
            <a:off x="5190299" y="3008094"/>
            <a:ext cx="258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Two-Way Communication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7E0437-5738-4935-D3D3-03E10FAB5B7B}"/>
              </a:ext>
            </a:extLst>
          </p:cNvPr>
          <p:cNvSpPr txBox="1"/>
          <p:nvPr/>
        </p:nvSpPr>
        <p:spPr>
          <a:xfrm>
            <a:off x="8492764" y="2163315"/>
            <a:ext cx="170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Accelerator</a:t>
            </a:r>
          </a:p>
        </p:txBody>
      </p:sp>
      <p:pic>
        <p:nvPicPr>
          <p:cNvPr id="24" name="Graphic 23" descr="Processor">
            <a:extLst>
              <a:ext uri="{FF2B5EF4-FFF2-40B4-BE49-F238E27FC236}">
                <a16:creationId xmlns:a16="http://schemas.microsoft.com/office/drawing/2014/main" id="{D9EABF4F-D4D9-1D04-6B1F-AA8517A1DC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11043" y="2822195"/>
            <a:ext cx="1482191" cy="148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926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7132"/>
          </a:xfrm>
        </p:spPr>
        <p:txBody>
          <a:bodyPr>
            <a:normAutofit fontScale="90000"/>
          </a:bodyPr>
          <a:lstStyle/>
          <a:p>
            <a:r>
              <a:rPr lang="en-US" dirty="0"/>
              <a:t>The Acceleration Concept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483E-8687-4ACB-98EC-FE27B8340897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876497CC-0879-2E22-78C3-16261C1C79D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49650" y="6356350"/>
            <a:ext cx="3585216" cy="365125"/>
          </a:xfrm>
        </p:spPr>
        <p:txBody>
          <a:bodyPr/>
          <a:lstStyle/>
          <a:p>
            <a:r>
              <a:rPr lang="en-US" dirty="0"/>
              <a:t>FPGA Project . DIC ITI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49EC3AB-B341-D76D-1360-FEC61BE7BA91}"/>
              </a:ext>
            </a:extLst>
          </p:cNvPr>
          <p:cNvGrpSpPr/>
          <p:nvPr/>
        </p:nvGrpSpPr>
        <p:grpSpPr>
          <a:xfrm>
            <a:off x="1794338" y="2347981"/>
            <a:ext cx="2580410" cy="2462645"/>
            <a:chOff x="1575954" y="2410691"/>
            <a:chExt cx="2036618" cy="2036618"/>
          </a:xfrm>
        </p:grpSpPr>
        <p:pic>
          <p:nvPicPr>
            <p:cNvPr id="11" name="Graphic 10" descr="Computer">
              <a:extLst>
                <a:ext uri="{FF2B5EF4-FFF2-40B4-BE49-F238E27FC236}">
                  <a16:creationId xmlns:a16="http://schemas.microsoft.com/office/drawing/2014/main" id="{06C61127-3173-D185-5C51-080F8FAFE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75954" y="2410691"/>
              <a:ext cx="2036618" cy="2036618"/>
            </a:xfrm>
            <a:prstGeom prst="rect">
              <a:avLst/>
            </a:prstGeom>
          </p:spPr>
        </p:pic>
        <p:pic>
          <p:nvPicPr>
            <p:cNvPr id="14" name="Graphic 13" descr="Ethernet">
              <a:extLst>
                <a:ext uri="{FF2B5EF4-FFF2-40B4-BE49-F238E27FC236}">
                  <a16:creationId xmlns:a16="http://schemas.microsoft.com/office/drawing/2014/main" id="{F7EDFF4A-B96D-083E-BABD-19208415B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83773" y="2857501"/>
              <a:ext cx="914400" cy="914400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6E332FE-90E0-B6D3-7606-3A6F54600112}"/>
              </a:ext>
            </a:extLst>
          </p:cNvPr>
          <p:cNvSpPr txBox="1"/>
          <p:nvPr/>
        </p:nvSpPr>
        <p:spPr>
          <a:xfrm>
            <a:off x="1056671" y="2163315"/>
            <a:ext cx="4055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Traditional Problem Solving Technique</a:t>
            </a: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0E602D10-D355-DE20-5B64-1F11C9D94454}"/>
              </a:ext>
            </a:extLst>
          </p:cNvPr>
          <p:cNvSpPr/>
          <p:nvPr/>
        </p:nvSpPr>
        <p:spPr>
          <a:xfrm>
            <a:off x="4821468" y="3232877"/>
            <a:ext cx="3318077" cy="660825"/>
          </a:xfrm>
          <a:prstGeom prst="leftRightArrow">
            <a:avLst/>
          </a:prstGeom>
          <a:solidFill>
            <a:srgbClr val="FF33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D348EC-EE41-2EB4-C8E6-08E5164026EE}"/>
              </a:ext>
            </a:extLst>
          </p:cNvPr>
          <p:cNvSpPr txBox="1"/>
          <p:nvPr/>
        </p:nvSpPr>
        <p:spPr>
          <a:xfrm>
            <a:off x="5190299" y="3008094"/>
            <a:ext cx="258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Two-Way Communication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7E0437-5738-4935-D3D3-03E10FAB5B7B}"/>
              </a:ext>
            </a:extLst>
          </p:cNvPr>
          <p:cNvSpPr txBox="1"/>
          <p:nvPr/>
        </p:nvSpPr>
        <p:spPr>
          <a:xfrm>
            <a:off x="8492764" y="2163315"/>
            <a:ext cx="170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Accelerator</a:t>
            </a:r>
          </a:p>
        </p:txBody>
      </p:sp>
      <p:pic>
        <p:nvPicPr>
          <p:cNvPr id="18" name="Graphic 17" descr="Document">
            <a:extLst>
              <a:ext uri="{FF2B5EF4-FFF2-40B4-BE49-F238E27FC236}">
                <a16:creationId xmlns:a16="http://schemas.microsoft.com/office/drawing/2014/main" id="{46ABFF50-ACBA-BA89-7695-5D142BB0DF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79722" y="4995292"/>
            <a:ext cx="914400" cy="914400"/>
          </a:xfrm>
          <a:prstGeom prst="rect">
            <a:avLst/>
          </a:prstGeom>
        </p:spPr>
      </p:pic>
      <p:pic>
        <p:nvPicPr>
          <p:cNvPr id="3" name="Graphic 2" descr="Processor">
            <a:extLst>
              <a:ext uri="{FF2B5EF4-FFF2-40B4-BE49-F238E27FC236}">
                <a16:creationId xmlns:a16="http://schemas.microsoft.com/office/drawing/2014/main" id="{E492A8FE-ACFB-A476-A310-24E833CF53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11043" y="2822195"/>
            <a:ext cx="1482191" cy="148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19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29907 L 1.45833E-6 -4.07407E-6 " pathEditMode="relative" rAng="0" ptsTypes="AA">
                                      <p:cBhvr>
                                        <p:cTn id="6" dur="20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14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7132"/>
          </a:xfrm>
        </p:spPr>
        <p:txBody>
          <a:bodyPr>
            <a:normAutofit fontScale="90000"/>
          </a:bodyPr>
          <a:lstStyle/>
          <a:p>
            <a:r>
              <a:rPr lang="en-US" dirty="0"/>
              <a:t>The Acceleration Concept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483E-8687-4ACB-98EC-FE27B8340897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876497CC-0879-2E22-78C3-16261C1C79D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49650" y="6356350"/>
            <a:ext cx="3585216" cy="365125"/>
          </a:xfrm>
        </p:spPr>
        <p:txBody>
          <a:bodyPr/>
          <a:lstStyle/>
          <a:p>
            <a:r>
              <a:rPr lang="en-US" dirty="0"/>
              <a:t>FPGA Project . DIC ITI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49EC3AB-B341-D76D-1360-FEC61BE7BA91}"/>
              </a:ext>
            </a:extLst>
          </p:cNvPr>
          <p:cNvGrpSpPr/>
          <p:nvPr/>
        </p:nvGrpSpPr>
        <p:grpSpPr>
          <a:xfrm>
            <a:off x="1794338" y="2347981"/>
            <a:ext cx="2580410" cy="2462645"/>
            <a:chOff x="1575954" y="2410691"/>
            <a:chExt cx="2036618" cy="2036618"/>
          </a:xfrm>
        </p:grpSpPr>
        <p:pic>
          <p:nvPicPr>
            <p:cNvPr id="11" name="Graphic 10" descr="Computer">
              <a:extLst>
                <a:ext uri="{FF2B5EF4-FFF2-40B4-BE49-F238E27FC236}">
                  <a16:creationId xmlns:a16="http://schemas.microsoft.com/office/drawing/2014/main" id="{06C61127-3173-D185-5C51-080F8FAFE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75954" y="2410691"/>
              <a:ext cx="2036618" cy="2036618"/>
            </a:xfrm>
            <a:prstGeom prst="rect">
              <a:avLst/>
            </a:prstGeom>
          </p:spPr>
        </p:pic>
        <p:pic>
          <p:nvPicPr>
            <p:cNvPr id="14" name="Graphic 13" descr="Ethernet">
              <a:extLst>
                <a:ext uri="{FF2B5EF4-FFF2-40B4-BE49-F238E27FC236}">
                  <a16:creationId xmlns:a16="http://schemas.microsoft.com/office/drawing/2014/main" id="{F7EDFF4A-B96D-083E-BABD-19208415B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83773" y="2857501"/>
              <a:ext cx="914400" cy="914400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6E332FE-90E0-B6D3-7606-3A6F54600112}"/>
              </a:ext>
            </a:extLst>
          </p:cNvPr>
          <p:cNvSpPr txBox="1"/>
          <p:nvPr/>
        </p:nvSpPr>
        <p:spPr>
          <a:xfrm>
            <a:off x="1056671" y="2163315"/>
            <a:ext cx="4055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Traditional Problem Solving Technique</a:t>
            </a: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0E602D10-D355-DE20-5B64-1F11C9D94454}"/>
              </a:ext>
            </a:extLst>
          </p:cNvPr>
          <p:cNvSpPr/>
          <p:nvPr/>
        </p:nvSpPr>
        <p:spPr>
          <a:xfrm>
            <a:off x="4821468" y="3232877"/>
            <a:ext cx="3318077" cy="660825"/>
          </a:xfrm>
          <a:prstGeom prst="leftRightArrow">
            <a:avLst/>
          </a:prstGeom>
          <a:solidFill>
            <a:srgbClr val="FF33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Processor">
            <a:extLst>
              <a:ext uri="{FF2B5EF4-FFF2-40B4-BE49-F238E27FC236}">
                <a16:creationId xmlns:a16="http://schemas.microsoft.com/office/drawing/2014/main" id="{4D0D3A6C-624D-97AF-1691-8C8D2A3520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11043" y="2822195"/>
            <a:ext cx="1482191" cy="14821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D348EC-EE41-2EB4-C8E6-08E5164026EE}"/>
              </a:ext>
            </a:extLst>
          </p:cNvPr>
          <p:cNvSpPr txBox="1"/>
          <p:nvPr/>
        </p:nvSpPr>
        <p:spPr>
          <a:xfrm>
            <a:off x="5190299" y="3008094"/>
            <a:ext cx="258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Two-Way Communication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7E0437-5738-4935-D3D3-03E10FAB5B7B}"/>
              </a:ext>
            </a:extLst>
          </p:cNvPr>
          <p:cNvSpPr txBox="1"/>
          <p:nvPr/>
        </p:nvSpPr>
        <p:spPr>
          <a:xfrm>
            <a:off x="8492764" y="2163315"/>
            <a:ext cx="170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Accelerator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131546-6B26-AA84-5068-77C986A9190E}"/>
              </a:ext>
            </a:extLst>
          </p:cNvPr>
          <p:cNvSpPr/>
          <p:nvPr/>
        </p:nvSpPr>
        <p:spPr>
          <a:xfrm>
            <a:off x="3716657" y="3377426"/>
            <a:ext cx="436418" cy="3477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6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07407E-6 L 0.45208 0.00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04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7132"/>
          </a:xfrm>
        </p:spPr>
        <p:txBody>
          <a:bodyPr>
            <a:normAutofit fontScale="90000"/>
          </a:bodyPr>
          <a:lstStyle/>
          <a:p>
            <a:r>
              <a:rPr lang="en-US" dirty="0"/>
              <a:t>The Acceleration Concept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483E-8687-4ACB-98EC-FE27B8340897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876497CC-0879-2E22-78C3-16261C1C79D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49650" y="6356350"/>
            <a:ext cx="3585216" cy="365125"/>
          </a:xfrm>
        </p:spPr>
        <p:txBody>
          <a:bodyPr/>
          <a:lstStyle/>
          <a:p>
            <a:r>
              <a:rPr lang="en-US" dirty="0"/>
              <a:t>FPGA Project . DIC ITI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49EC3AB-B341-D76D-1360-FEC61BE7BA91}"/>
              </a:ext>
            </a:extLst>
          </p:cNvPr>
          <p:cNvGrpSpPr/>
          <p:nvPr/>
        </p:nvGrpSpPr>
        <p:grpSpPr>
          <a:xfrm>
            <a:off x="1794338" y="2347981"/>
            <a:ext cx="2580410" cy="2462645"/>
            <a:chOff x="1575954" y="2410691"/>
            <a:chExt cx="2036618" cy="2036618"/>
          </a:xfrm>
        </p:grpSpPr>
        <p:pic>
          <p:nvPicPr>
            <p:cNvPr id="11" name="Graphic 10" descr="Computer">
              <a:extLst>
                <a:ext uri="{FF2B5EF4-FFF2-40B4-BE49-F238E27FC236}">
                  <a16:creationId xmlns:a16="http://schemas.microsoft.com/office/drawing/2014/main" id="{06C61127-3173-D185-5C51-080F8FAFE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75954" y="2410691"/>
              <a:ext cx="2036618" cy="2036618"/>
            </a:xfrm>
            <a:prstGeom prst="rect">
              <a:avLst/>
            </a:prstGeom>
          </p:spPr>
        </p:pic>
        <p:pic>
          <p:nvPicPr>
            <p:cNvPr id="14" name="Graphic 13" descr="Ethernet">
              <a:extLst>
                <a:ext uri="{FF2B5EF4-FFF2-40B4-BE49-F238E27FC236}">
                  <a16:creationId xmlns:a16="http://schemas.microsoft.com/office/drawing/2014/main" id="{F7EDFF4A-B96D-083E-BABD-19208415B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83773" y="2857501"/>
              <a:ext cx="914400" cy="914400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6E332FE-90E0-B6D3-7606-3A6F54600112}"/>
              </a:ext>
            </a:extLst>
          </p:cNvPr>
          <p:cNvSpPr txBox="1"/>
          <p:nvPr/>
        </p:nvSpPr>
        <p:spPr>
          <a:xfrm>
            <a:off x="1056671" y="2163315"/>
            <a:ext cx="4055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Traditional Problem Solving Technique</a:t>
            </a: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0E602D10-D355-DE20-5B64-1F11C9D94454}"/>
              </a:ext>
            </a:extLst>
          </p:cNvPr>
          <p:cNvSpPr/>
          <p:nvPr/>
        </p:nvSpPr>
        <p:spPr>
          <a:xfrm>
            <a:off x="4821468" y="3232877"/>
            <a:ext cx="3318077" cy="660825"/>
          </a:xfrm>
          <a:prstGeom prst="leftRightArrow">
            <a:avLst/>
          </a:prstGeom>
          <a:solidFill>
            <a:srgbClr val="FF33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Processor">
            <a:extLst>
              <a:ext uri="{FF2B5EF4-FFF2-40B4-BE49-F238E27FC236}">
                <a16:creationId xmlns:a16="http://schemas.microsoft.com/office/drawing/2014/main" id="{4D0D3A6C-624D-97AF-1691-8C8D2A3520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11043" y="2822195"/>
            <a:ext cx="1482191" cy="14821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D348EC-EE41-2EB4-C8E6-08E5164026EE}"/>
              </a:ext>
            </a:extLst>
          </p:cNvPr>
          <p:cNvSpPr txBox="1"/>
          <p:nvPr/>
        </p:nvSpPr>
        <p:spPr>
          <a:xfrm>
            <a:off x="5190299" y="3008094"/>
            <a:ext cx="258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Two-Way Communication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7E0437-5738-4935-D3D3-03E10FAB5B7B}"/>
              </a:ext>
            </a:extLst>
          </p:cNvPr>
          <p:cNvSpPr txBox="1"/>
          <p:nvPr/>
        </p:nvSpPr>
        <p:spPr>
          <a:xfrm>
            <a:off x="8492764" y="2163315"/>
            <a:ext cx="170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Accelerator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131546-6B26-AA84-5068-77C986A9190E}"/>
              </a:ext>
            </a:extLst>
          </p:cNvPr>
          <p:cNvSpPr/>
          <p:nvPr/>
        </p:nvSpPr>
        <p:spPr>
          <a:xfrm>
            <a:off x="3716657" y="3377426"/>
            <a:ext cx="436418" cy="3477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049B82-6FDB-5AE2-B8CE-51DF75AB0AC1}"/>
              </a:ext>
            </a:extLst>
          </p:cNvPr>
          <p:cNvSpPr txBox="1"/>
          <p:nvPr/>
        </p:nvSpPr>
        <p:spPr>
          <a:xfrm>
            <a:off x="5252689" y="4750559"/>
            <a:ext cx="258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5B9BD5"/>
                </a:solidFill>
              </a:rPr>
              <a:t>Packet number 1</a:t>
            </a:r>
          </a:p>
        </p:txBody>
      </p:sp>
    </p:spTree>
    <p:extLst>
      <p:ext uri="{BB962C8B-B14F-4D97-AF65-F5344CB8AC3E}">
        <p14:creationId xmlns:p14="http://schemas.microsoft.com/office/powerpoint/2010/main" val="279960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07407E-6 L 0.45208 0.00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04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7132"/>
          </a:xfrm>
        </p:spPr>
        <p:txBody>
          <a:bodyPr>
            <a:normAutofit fontScale="90000"/>
          </a:bodyPr>
          <a:lstStyle/>
          <a:p>
            <a:r>
              <a:rPr lang="en-US" dirty="0"/>
              <a:t>The Acceleration Concept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483E-8687-4ACB-98EC-FE27B8340897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876497CC-0879-2E22-78C3-16261C1C79D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49650" y="6356350"/>
            <a:ext cx="3585216" cy="365125"/>
          </a:xfrm>
        </p:spPr>
        <p:txBody>
          <a:bodyPr/>
          <a:lstStyle/>
          <a:p>
            <a:r>
              <a:rPr lang="en-US" dirty="0"/>
              <a:t>FPGA Project . DIC ITI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49EC3AB-B341-D76D-1360-FEC61BE7BA91}"/>
              </a:ext>
            </a:extLst>
          </p:cNvPr>
          <p:cNvGrpSpPr/>
          <p:nvPr/>
        </p:nvGrpSpPr>
        <p:grpSpPr>
          <a:xfrm>
            <a:off x="1794338" y="2347981"/>
            <a:ext cx="2580410" cy="2462645"/>
            <a:chOff x="1575954" y="2410691"/>
            <a:chExt cx="2036618" cy="2036618"/>
          </a:xfrm>
        </p:grpSpPr>
        <p:pic>
          <p:nvPicPr>
            <p:cNvPr id="11" name="Graphic 10" descr="Computer">
              <a:extLst>
                <a:ext uri="{FF2B5EF4-FFF2-40B4-BE49-F238E27FC236}">
                  <a16:creationId xmlns:a16="http://schemas.microsoft.com/office/drawing/2014/main" id="{06C61127-3173-D185-5C51-080F8FAFE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75954" y="2410691"/>
              <a:ext cx="2036618" cy="2036618"/>
            </a:xfrm>
            <a:prstGeom prst="rect">
              <a:avLst/>
            </a:prstGeom>
          </p:spPr>
        </p:pic>
        <p:pic>
          <p:nvPicPr>
            <p:cNvPr id="14" name="Graphic 13" descr="Ethernet">
              <a:extLst>
                <a:ext uri="{FF2B5EF4-FFF2-40B4-BE49-F238E27FC236}">
                  <a16:creationId xmlns:a16="http://schemas.microsoft.com/office/drawing/2014/main" id="{F7EDFF4A-B96D-083E-BABD-19208415B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83773" y="2857501"/>
              <a:ext cx="914400" cy="914400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6E332FE-90E0-B6D3-7606-3A6F54600112}"/>
              </a:ext>
            </a:extLst>
          </p:cNvPr>
          <p:cNvSpPr txBox="1"/>
          <p:nvPr/>
        </p:nvSpPr>
        <p:spPr>
          <a:xfrm>
            <a:off x="1056671" y="2163315"/>
            <a:ext cx="4055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Traditional Problem Solving Technique</a:t>
            </a: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0E602D10-D355-DE20-5B64-1F11C9D94454}"/>
              </a:ext>
            </a:extLst>
          </p:cNvPr>
          <p:cNvSpPr/>
          <p:nvPr/>
        </p:nvSpPr>
        <p:spPr>
          <a:xfrm>
            <a:off x="4821468" y="3232877"/>
            <a:ext cx="3318077" cy="660825"/>
          </a:xfrm>
          <a:prstGeom prst="leftRightArrow">
            <a:avLst/>
          </a:prstGeom>
          <a:solidFill>
            <a:srgbClr val="FF33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Processor">
            <a:extLst>
              <a:ext uri="{FF2B5EF4-FFF2-40B4-BE49-F238E27FC236}">
                <a16:creationId xmlns:a16="http://schemas.microsoft.com/office/drawing/2014/main" id="{4D0D3A6C-624D-97AF-1691-8C8D2A3520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11043" y="2822195"/>
            <a:ext cx="1482191" cy="14821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D348EC-EE41-2EB4-C8E6-08E5164026EE}"/>
              </a:ext>
            </a:extLst>
          </p:cNvPr>
          <p:cNvSpPr txBox="1"/>
          <p:nvPr/>
        </p:nvSpPr>
        <p:spPr>
          <a:xfrm>
            <a:off x="5190299" y="3008094"/>
            <a:ext cx="258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Two-Way Communication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7E0437-5738-4935-D3D3-03E10FAB5B7B}"/>
              </a:ext>
            </a:extLst>
          </p:cNvPr>
          <p:cNvSpPr txBox="1"/>
          <p:nvPr/>
        </p:nvSpPr>
        <p:spPr>
          <a:xfrm>
            <a:off x="8492764" y="2163315"/>
            <a:ext cx="170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Accelerator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131546-6B26-AA84-5068-77C986A9190E}"/>
              </a:ext>
            </a:extLst>
          </p:cNvPr>
          <p:cNvSpPr/>
          <p:nvPr/>
        </p:nvSpPr>
        <p:spPr>
          <a:xfrm>
            <a:off x="3716657" y="3377426"/>
            <a:ext cx="436418" cy="3477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049B82-6FDB-5AE2-B8CE-51DF75AB0AC1}"/>
              </a:ext>
            </a:extLst>
          </p:cNvPr>
          <p:cNvSpPr txBox="1"/>
          <p:nvPr/>
        </p:nvSpPr>
        <p:spPr>
          <a:xfrm>
            <a:off x="5252689" y="4750559"/>
            <a:ext cx="258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5B9BD5"/>
                </a:solidFill>
              </a:rPr>
              <a:t>Packet number 2</a:t>
            </a:r>
          </a:p>
        </p:txBody>
      </p:sp>
    </p:spTree>
    <p:extLst>
      <p:ext uri="{BB962C8B-B14F-4D97-AF65-F5344CB8AC3E}">
        <p14:creationId xmlns:p14="http://schemas.microsoft.com/office/powerpoint/2010/main" val="29776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07407E-6 L 0.45208 0.00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04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7132"/>
          </a:xfrm>
        </p:spPr>
        <p:txBody>
          <a:bodyPr>
            <a:normAutofit fontScale="90000"/>
          </a:bodyPr>
          <a:lstStyle/>
          <a:p>
            <a:r>
              <a:rPr lang="en-US" dirty="0"/>
              <a:t>The Acceleration Concept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483E-8687-4ACB-98EC-FE27B8340897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876497CC-0879-2E22-78C3-16261C1C79D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49650" y="6356350"/>
            <a:ext cx="3585216" cy="365125"/>
          </a:xfrm>
        </p:spPr>
        <p:txBody>
          <a:bodyPr/>
          <a:lstStyle/>
          <a:p>
            <a:r>
              <a:rPr lang="en-US" dirty="0"/>
              <a:t>FPGA Project . DIC ITI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49EC3AB-B341-D76D-1360-FEC61BE7BA91}"/>
              </a:ext>
            </a:extLst>
          </p:cNvPr>
          <p:cNvGrpSpPr/>
          <p:nvPr/>
        </p:nvGrpSpPr>
        <p:grpSpPr>
          <a:xfrm>
            <a:off x="1794338" y="2347981"/>
            <a:ext cx="2580410" cy="2462645"/>
            <a:chOff x="1575954" y="2410691"/>
            <a:chExt cx="2036618" cy="2036618"/>
          </a:xfrm>
        </p:grpSpPr>
        <p:pic>
          <p:nvPicPr>
            <p:cNvPr id="11" name="Graphic 10" descr="Computer">
              <a:extLst>
                <a:ext uri="{FF2B5EF4-FFF2-40B4-BE49-F238E27FC236}">
                  <a16:creationId xmlns:a16="http://schemas.microsoft.com/office/drawing/2014/main" id="{06C61127-3173-D185-5C51-080F8FAFE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75954" y="2410691"/>
              <a:ext cx="2036618" cy="2036618"/>
            </a:xfrm>
            <a:prstGeom prst="rect">
              <a:avLst/>
            </a:prstGeom>
          </p:spPr>
        </p:pic>
        <p:pic>
          <p:nvPicPr>
            <p:cNvPr id="14" name="Graphic 13" descr="Ethernet">
              <a:extLst>
                <a:ext uri="{FF2B5EF4-FFF2-40B4-BE49-F238E27FC236}">
                  <a16:creationId xmlns:a16="http://schemas.microsoft.com/office/drawing/2014/main" id="{F7EDFF4A-B96D-083E-BABD-19208415B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83773" y="2857501"/>
              <a:ext cx="914400" cy="914400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6E332FE-90E0-B6D3-7606-3A6F54600112}"/>
              </a:ext>
            </a:extLst>
          </p:cNvPr>
          <p:cNvSpPr txBox="1"/>
          <p:nvPr/>
        </p:nvSpPr>
        <p:spPr>
          <a:xfrm>
            <a:off x="1056671" y="2163315"/>
            <a:ext cx="4055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Traditional Problem Solving Technique</a:t>
            </a: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0E602D10-D355-DE20-5B64-1F11C9D94454}"/>
              </a:ext>
            </a:extLst>
          </p:cNvPr>
          <p:cNvSpPr/>
          <p:nvPr/>
        </p:nvSpPr>
        <p:spPr>
          <a:xfrm>
            <a:off x="4821468" y="3232877"/>
            <a:ext cx="3318077" cy="660825"/>
          </a:xfrm>
          <a:prstGeom prst="leftRightArrow">
            <a:avLst/>
          </a:prstGeom>
          <a:solidFill>
            <a:srgbClr val="FF33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Processor">
            <a:extLst>
              <a:ext uri="{FF2B5EF4-FFF2-40B4-BE49-F238E27FC236}">
                <a16:creationId xmlns:a16="http://schemas.microsoft.com/office/drawing/2014/main" id="{4D0D3A6C-624D-97AF-1691-8C8D2A3520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11043" y="2822195"/>
            <a:ext cx="1482191" cy="14821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D348EC-EE41-2EB4-C8E6-08E5164026EE}"/>
              </a:ext>
            </a:extLst>
          </p:cNvPr>
          <p:cNvSpPr txBox="1"/>
          <p:nvPr/>
        </p:nvSpPr>
        <p:spPr>
          <a:xfrm>
            <a:off x="5190299" y="3008094"/>
            <a:ext cx="258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Two-Way Communication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7E0437-5738-4935-D3D3-03E10FAB5B7B}"/>
              </a:ext>
            </a:extLst>
          </p:cNvPr>
          <p:cNvSpPr txBox="1"/>
          <p:nvPr/>
        </p:nvSpPr>
        <p:spPr>
          <a:xfrm>
            <a:off x="8492764" y="2163315"/>
            <a:ext cx="170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Accelerator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131546-6B26-AA84-5068-77C986A9190E}"/>
              </a:ext>
            </a:extLst>
          </p:cNvPr>
          <p:cNvSpPr/>
          <p:nvPr/>
        </p:nvSpPr>
        <p:spPr>
          <a:xfrm>
            <a:off x="9233929" y="3377426"/>
            <a:ext cx="436418" cy="347716"/>
          </a:xfrm>
          <a:prstGeom prst="rect">
            <a:avLst/>
          </a:prstGeom>
          <a:solidFill>
            <a:srgbClr val="DCD4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C82B95-9714-3CFB-ED8F-8C47CD6E5F09}"/>
              </a:ext>
            </a:extLst>
          </p:cNvPr>
          <p:cNvSpPr txBox="1"/>
          <p:nvPr/>
        </p:nvSpPr>
        <p:spPr>
          <a:xfrm>
            <a:off x="5252689" y="4750559"/>
            <a:ext cx="258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CD427"/>
                </a:solidFill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78248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07407E-6 L -0.45247 0.00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30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25295</TotalTime>
  <Words>1369</Words>
  <Application>Microsoft Office PowerPoint</Application>
  <PresentationFormat>Widescreen</PresentationFormat>
  <Paragraphs>456</Paragraphs>
  <Slides>37</Slides>
  <Notes>14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Times New Roman</vt:lpstr>
      <vt:lpstr>Office Theme</vt:lpstr>
      <vt:lpstr>FPGA Final Project</vt:lpstr>
      <vt:lpstr>PowerPoint Presentation</vt:lpstr>
      <vt:lpstr>The Acceleration Concept</vt:lpstr>
      <vt:lpstr>The Acceleration Concept</vt:lpstr>
      <vt:lpstr>The Acceleration Concept</vt:lpstr>
      <vt:lpstr>The Acceleration Concept</vt:lpstr>
      <vt:lpstr>The Acceleration Concept</vt:lpstr>
      <vt:lpstr>The Acceleration Concept</vt:lpstr>
      <vt:lpstr>The Acceleration Concept</vt:lpstr>
      <vt:lpstr>Standard Communication Protocol</vt:lpstr>
      <vt:lpstr>Standard Communication Protocol</vt:lpstr>
      <vt:lpstr>AXI4 Lite Protocol</vt:lpstr>
      <vt:lpstr>AXI4 Lite Protocol</vt:lpstr>
      <vt:lpstr>IP Design</vt:lpstr>
      <vt:lpstr>System Design</vt:lpstr>
      <vt:lpstr>System Design</vt:lpstr>
      <vt:lpstr>System Design</vt:lpstr>
      <vt:lpstr>System Design</vt:lpstr>
      <vt:lpstr>System Design</vt:lpstr>
      <vt:lpstr>System Design</vt:lpstr>
      <vt:lpstr>System Design</vt:lpstr>
      <vt:lpstr>System Design</vt:lpstr>
      <vt:lpstr>System Design</vt:lpstr>
      <vt:lpstr>System Design</vt:lpstr>
      <vt:lpstr>System Design</vt:lpstr>
      <vt:lpstr>Wrapping and Verification of the Custom IP</vt:lpstr>
      <vt:lpstr>PowerPoint Presentation</vt:lpstr>
      <vt:lpstr>Simulation Results</vt:lpstr>
      <vt:lpstr>Simulation Results</vt:lpstr>
      <vt:lpstr>Simulation Results</vt:lpstr>
      <vt:lpstr>Simulation Results</vt:lpstr>
      <vt:lpstr>Comparison</vt:lpstr>
      <vt:lpstr>Thank You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Multi-Scalar Multiplication for recursive SNARKs</dc:title>
  <dc:creator>mohamed khalf</dc:creator>
  <cp:lastModifiedBy>Mohamed Khalaf</cp:lastModifiedBy>
  <cp:revision>286</cp:revision>
  <dcterms:created xsi:type="dcterms:W3CDTF">2023-04-04T22:19:38Z</dcterms:created>
  <dcterms:modified xsi:type="dcterms:W3CDTF">2024-05-27T13:01:52Z</dcterms:modified>
</cp:coreProperties>
</file>