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92" r:id="rId25"/>
    <p:sldId id="279" r:id="rId26"/>
    <p:sldId id="280" r:id="rId27"/>
    <p:sldId id="281" r:id="rId28"/>
    <p:sldId id="282" r:id="rId29"/>
    <p:sldId id="290" r:id="rId30"/>
    <p:sldId id="284" r:id="rId31"/>
    <p:sldId id="285" r:id="rId32"/>
    <p:sldId id="283" r:id="rId33"/>
    <p:sldId id="286" r:id="rId34"/>
    <p:sldId id="287" r:id="rId35"/>
    <p:sldId id="288" r:id="rId36"/>
    <p:sldId id="289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922"/>
    <a:srgbClr val="173B51"/>
    <a:srgbClr val="12341F"/>
    <a:srgbClr val="1D4253"/>
    <a:srgbClr val="1E4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D50-A2F4-48E7-ACCC-D2930170EF7E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C23-937E-4249-84DC-D8230946C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08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D50-A2F4-48E7-ACCC-D2930170EF7E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C23-937E-4249-84DC-D8230946C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25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D50-A2F4-48E7-ACCC-D2930170EF7E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C23-937E-4249-84DC-D8230946C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4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D50-A2F4-48E7-ACCC-D2930170EF7E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C23-937E-4249-84DC-D8230946C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95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D50-A2F4-48E7-ACCC-D2930170EF7E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C23-937E-4249-84DC-D8230946C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45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D50-A2F4-48E7-ACCC-D2930170EF7E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C23-937E-4249-84DC-D8230946C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56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D50-A2F4-48E7-ACCC-D2930170EF7E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C23-937E-4249-84DC-D8230946C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96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D50-A2F4-48E7-ACCC-D2930170EF7E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C23-937E-4249-84DC-D8230946C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6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D50-A2F4-48E7-ACCC-D2930170EF7E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C23-937E-4249-84DC-D8230946C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5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D50-A2F4-48E7-ACCC-D2930170EF7E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C23-937E-4249-84DC-D8230946C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21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3BD50-A2F4-48E7-ACCC-D2930170EF7E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6C23-937E-4249-84DC-D8230946C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03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3BD50-A2F4-48E7-ACCC-D2930170EF7E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6C23-937E-4249-84DC-D8230946CB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36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0707" y="822959"/>
            <a:ext cx="10280469" cy="44413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" b="22660"/>
          <a:stretch/>
        </p:blipFill>
        <p:spPr>
          <a:xfrm>
            <a:off x="986243" y="928987"/>
            <a:ext cx="9871513" cy="422235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86243" y="4086719"/>
            <a:ext cx="5048797" cy="21292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Colonna MT" panose="04020805060202030203" pitchFamily="82" charset="0"/>
              </a:rPr>
              <a:t>Convolution Core Implementation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21999" y="5370359"/>
            <a:ext cx="5129177" cy="12916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Bell MT" panose="02020503060305020303" pitchFamily="18" charset="0"/>
              </a:rPr>
              <a:t>Prepared &amp; Presented By: </a:t>
            </a:r>
            <a:r>
              <a:rPr lang="en-GB" sz="2000" dirty="0" err="1">
                <a:latin typeface="Bell MT" panose="02020503060305020303" pitchFamily="18" charset="0"/>
              </a:rPr>
              <a:t>Habiba</a:t>
            </a:r>
            <a:r>
              <a:rPr lang="en-GB" sz="2000" dirty="0">
                <a:latin typeface="Bell MT" panose="02020503060305020303" pitchFamily="18" charset="0"/>
              </a:rPr>
              <a:t> Hassan</a:t>
            </a:r>
          </a:p>
          <a:p>
            <a:pPr algn="ctr"/>
            <a:r>
              <a:rPr lang="en-GB" sz="2000" dirty="0" err="1">
                <a:latin typeface="Bell MT" panose="02020503060305020303" pitchFamily="18" charset="0"/>
              </a:rPr>
              <a:t>Norhan</a:t>
            </a:r>
            <a:r>
              <a:rPr lang="en-GB" sz="2000" dirty="0">
                <a:latin typeface="Bell MT" panose="02020503060305020303" pitchFamily="18" charset="0"/>
              </a:rPr>
              <a:t> </a:t>
            </a:r>
            <a:r>
              <a:rPr lang="en-GB" sz="2000" dirty="0" err="1">
                <a:latin typeface="Bell MT" panose="02020503060305020303" pitchFamily="18" charset="0"/>
              </a:rPr>
              <a:t>Abdelhamid</a:t>
            </a:r>
            <a:r>
              <a:rPr lang="en-GB" sz="2000" dirty="0">
                <a:latin typeface="Bell MT" panose="02020503060305020303" pitchFamily="18" charset="0"/>
              </a:rPr>
              <a:t> &amp; </a:t>
            </a:r>
            <a:r>
              <a:rPr lang="en-GB" sz="2000" dirty="0" err="1">
                <a:latin typeface="Bell MT" panose="02020503060305020303" pitchFamily="18" charset="0"/>
              </a:rPr>
              <a:t>Reem</a:t>
            </a:r>
            <a:r>
              <a:rPr lang="en-GB" sz="2000" dirty="0">
                <a:latin typeface="Bell MT" panose="02020503060305020303" pitchFamily="18" charset="0"/>
              </a:rPr>
              <a:t> Mohamed</a:t>
            </a:r>
          </a:p>
        </p:txBody>
      </p:sp>
    </p:spTree>
    <p:extLst>
      <p:ext uri="{BB962C8B-B14F-4D97-AF65-F5344CB8AC3E}">
        <p14:creationId xmlns:p14="http://schemas.microsoft.com/office/powerpoint/2010/main" val="298016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391886"/>
            <a:ext cx="11469189" cy="5760720"/>
          </a:xfrm>
          <a:prstGeom prst="rect">
            <a:avLst/>
          </a:prstGeom>
          <a:solidFill>
            <a:srgbClr val="17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18159" y="461555"/>
            <a:ext cx="11316790" cy="559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592249"/>
              </p:ext>
            </p:extLst>
          </p:nvPr>
        </p:nvGraphicFramePr>
        <p:xfrm>
          <a:off x="1156063" y="1310063"/>
          <a:ext cx="9985828" cy="4074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9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73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Signal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Direction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clk</a:t>
                      </a:r>
                      <a:endParaRPr lang="en-GB" dirty="0">
                        <a:solidFill>
                          <a:srgbClr val="173B5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System Clock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rst</a:t>
                      </a:r>
                      <a:endParaRPr lang="en-GB" dirty="0">
                        <a:solidFill>
                          <a:srgbClr val="173B5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Reset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OperandA</a:t>
                      </a:r>
                      <a:endParaRPr lang="en-GB" dirty="0">
                        <a:solidFill>
                          <a:srgbClr val="173B5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Floating</a:t>
                      </a:r>
                      <a:r>
                        <a:rPr lang="en-GB" sz="1800" baseline="0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 Input Element</a:t>
                      </a:r>
                      <a:endParaRPr lang="en-GB" sz="1800" dirty="0">
                        <a:solidFill>
                          <a:srgbClr val="173B5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OperandB</a:t>
                      </a:r>
                      <a:endParaRPr lang="en-GB" dirty="0">
                        <a:solidFill>
                          <a:srgbClr val="173B5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en-GB" sz="1800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Floating Kernel Element</a:t>
                      </a:r>
                      <a:endParaRPr lang="en-GB" dirty="0">
                        <a:solidFill>
                          <a:srgbClr val="173B5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In_Valid</a:t>
                      </a:r>
                      <a:endParaRPr lang="en-GB" dirty="0">
                        <a:solidFill>
                          <a:srgbClr val="173B5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Numbers</a:t>
                      </a:r>
                      <a:r>
                        <a:rPr lang="en-GB" sz="1800" baseline="0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 ready for multiplication</a:t>
                      </a:r>
                      <a:endParaRPr lang="en-GB" dirty="0">
                        <a:solidFill>
                          <a:srgbClr val="173B5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Zero_Exponent</a:t>
                      </a:r>
                      <a:endParaRPr lang="en-GB" dirty="0">
                        <a:solidFill>
                          <a:srgbClr val="173B5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One or</a:t>
                      </a:r>
                      <a:r>
                        <a:rPr lang="en-GB" baseline="0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 both exponents = 0</a:t>
                      </a:r>
                      <a:endParaRPr lang="en-GB" dirty="0">
                        <a:solidFill>
                          <a:srgbClr val="173B5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Exception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Output = infinity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NAN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Output = NAN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Out_Valid</a:t>
                      </a:r>
                      <a:endParaRPr lang="en-GB" dirty="0">
                        <a:solidFill>
                          <a:srgbClr val="173B5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Enable Accumulator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Out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73B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Multiplication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 Result</a:t>
                      </a:r>
                      <a:endParaRPr lang="en-GB" dirty="0">
                        <a:solidFill>
                          <a:schemeClr val="bg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73B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56063" y="842552"/>
            <a:ext cx="10019211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Floating Point Multiplier Signals</a:t>
            </a:r>
          </a:p>
        </p:txBody>
      </p:sp>
    </p:spTree>
    <p:extLst>
      <p:ext uri="{BB962C8B-B14F-4D97-AF65-F5344CB8AC3E}">
        <p14:creationId xmlns:p14="http://schemas.microsoft.com/office/powerpoint/2010/main" val="420933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79714" y="729476"/>
            <a:ext cx="7641772" cy="56431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A97119-5E87-4579-8B9E-55600AEE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8" y="963152"/>
            <a:ext cx="6981825" cy="51758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Oval Callout 14"/>
          <p:cNvSpPr/>
          <p:nvPr/>
        </p:nvSpPr>
        <p:spPr>
          <a:xfrm>
            <a:off x="7471954" y="1943595"/>
            <a:ext cx="3570514" cy="3030583"/>
          </a:xfrm>
          <a:prstGeom prst="wedgeEllipseCallout">
            <a:avLst>
              <a:gd name="adj1" fmla="val -55589"/>
              <a:gd name="adj2" fmla="val 30604"/>
            </a:avLst>
          </a:prstGeom>
          <a:solidFill>
            <a:srgbClr val="173B5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skerville Old Face" panose="02020602080505020303" pitchFamily="18" charset="0"/>
              </a:rPr>
              <a:t>Floating Point Multiplier Operation</a:t>
            </a:r>
          </a:p>
        </p:txBody>
      </p:sp>
    </p:spTree>
    <p:extLst>
      <p:ext uri="{BB962C8B-B14F-4D97-AF65-F5344CB8AC3E}">
        <p14:creationId xmlns:p14="http://schemas.microsoft.com/office/powerpoint/2010/main" val="134416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40698" y="3870561"/>
            <a:ext cx="8487597" cy="27105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3708106" y="194975"/>
            <a:ext cx="4599871" cy="458849"/>
            <a:chOff x="3708106" y="273352"/>
            <a:chExt cx="4599871" cy="458849"/>
          </a:xfrm>
        </p:grpSpPr>
        <p:sp>
          <p:nvSpPr>
            <p:cNvPr id="3" name="Rectangle 2"/>
            <p:cNvSpPr/>
            <p:nvPr/>
          </p:nvSpPr>
          <p:spPr>
            <a:xfrm>
              <a:off x="3716374" y="273352"/>
              <a:ext cx="4591603" cy="458622"/>
            </a:xfrm>
            <a:prstGeom prst="rect">
              <a:avLst/>
            </a:prstGeom>
            <a:solidFill>
              <a:srgbClr val="1E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Baskerville Old Face" panose="02020602080505020303" pitchFamily="18" charset="0"/>
                </a:rPr>
                <a:t>Floating Point Multiplier Testing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708106" y="273352"/>
              <a:ext cx="328318" cy="4588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ound Diagonal Corner Rectangle 6"/>
          <p:cNvSpPr/>
          <p:nvPr/>
        </p:nvSpPr>
        <p:spPr>
          <a:xfrm>
            <a:off x="1867989" y="3983285"/>
            <a:ext cx="8072846" cy="2449286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2" descr="floating point - How can I output bit pattern of infinity and NaN in  C++?(IEEE standard) - Stack Overflow">
            <a:extLst>
              <a:ext uri="{FF2B5EF4-FFF2-40B4-BE49-F238E27FC236}">
                <a16:creationId xmlns:a16="http://schemas.microsoft.com/office/drawing/2014/main" xmlns="" id="{20BE962D-172C-421C-91A0-6B30DEF66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781" y="4264106"/>
            <a:ext cx="7411433" cy="174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 Diagonal Corner Rectangle 7"/>
          <p:cNvSpPr/>
          <p:nvPr/>
        </p:nvSpPr>
        <p:spPr>
          <a:xfrm>
            <a:off x="1567543" y="854226"/>
            <a:ext cx="8673738" cy="2781933"/>
          </a:xfrm>
          <a:prstGeom prst="round2Diag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Baskerville Old Face" panose="02020602080505020303" pitchFamily="18" charset="0"/>
              </a:rPr>
              <a:t>Self-checking </a:t>
            </a:r>
            <a:r>
              <a:rPr lang="en-GB" dirty="0" err="1">
                <a:latin typeface="Baskerville Old Face" panose="02020602080505020303" pitchFamily="18" charset="0"/>
              </a:rPr>
              <a:t>Testbench</a:t>
            </a:r>
            <a:r>
              <a:rPr lang="en-GB" dirty="0">
                <a:latin typeface="Baskerville Old Face" panose="02020602080505020303" pitchFamily="18" charset="0"/>
              </a:rPr>
              <a:t> using golden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Baskerville Old Face" panose="02020602080505020303" pitchFamily="18" charset="0"/>
              </a:rPr>
              <a:t>Test is made using random data for </a:t>
            </a:r>
            <a:r>
              <a:rPr lang="en-GB" dirty="0" err="1">
                <a:latin typeface="Baskerville Old Face" panose="02020602080505020303" pitchFamily="18" charset="0"/>
              </a:rPr>
              <a:t>OperandA</a:t>
            </a:r>
            <a:r>
              <a:rPr lang="en-GB" dirty="0">
                <a:latin typeface="Baskerville Old Face" panose="02020602080505020303" pitchFamily="18" charset="0"/>
              </a:rPr>
              <a:t> and </a:t>
            </a:r>
            <a:r>
              <a:rPr lang="en-GB" dirty="0" err="1">
                <a:latin typeface="Baskerville Old Face" panose="02020602080505020303" pitchFamily="18" charset="0"/>
              </a:rPr>
              <a:t>OperandB</a:t>
            </a:r>
            <a:endParaRPr lang="en-GB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Baskerville Old Face" panose="02020602080505020303" pitchFamily="18" charset="0"/>
              </a:rPr>
              <a:t>Some directive test cases are made to test special cases like: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Baskerville Old Face" panose="02020602080505020303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677870" y="2640960"/>
            <a:ext cx="1175658" cy="76079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rgbClr val="173B51"/>
                </a:solidFill>
                <a:latin typeface="Baskerville Old Face" panose="02020602080505020303" pitchFamily="18" charset="0"/>
              </a:rPr>
              <a:t>Exception</a:t>
            </a:r>
            <a:endParaRPr lang="en-GB" dirty="0">
              <a:solidFill>
                <a:srgbClr val="173B5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32356" y="2642650"/>
            <a:ext cx="1175658" cy="76079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173B51"/>
                </a:solidFill>
                <a:latin typeface="Baskerville Old Face" panose="02020602080505020303" pitchFamily="18" charset="0"/>
              </a:rPr>
              <a:t>NAN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73773" y="2636117"/>
            <a:ext cx="1652131" cy="7607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173B51"/>
                </a:solidFill>
                <a:latin typeface="Baskerville Old Face" panose="02020602080505020303" pitchFamily="18" charset="0"/>
              </a:rPr>
              <a:t>Zero Mantissas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791663" y="2633969"/>
            <a:ext cx="1652131" cy="7607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173B51"/>
                </a:solidFill>
                <a:latin typeface="Baskerville Old Face" panose="02020602080505020303" pitchFamily="18" charset="0"/>
              </a:rPr>
              <a:t>Zero Exponent</a:t>
            </a:r>
          </a:p>
        </p:txBody>
      </p:sp>
    </p:spTree>
    <p:extLst>
      <p:ext uri="{BB962C8B-B14F-4D97-AF65-F5344CB8AC3E}">
        <p14:creationId xmlns:p14="http://schemas.microsoft.com/office/powerpoint/2010/main" val="174578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8612C4E-A240-4280-9DA9-45A9624D9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6" y="1437643"/>
            <a:ext cx="12192000" cy="191911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3596" y="579250"/>
            <a:ext cx="4599871" cy="458849"/>
            <a:chOff x="3708106" y="273352"/>
            <a:chExt cx="4599871" cy="458849"/>
          </a:xfrm>
        </p:grpSpPr>
        <p:sp>
          <p:nvSpPr>
            <p:cNvPr id="4" name="Rectangle 3"/>
            <p:cNvSpPr/>
            <p:nvPr/>
          </p:nvSpPr>
          <p:spPr>
            <a:xfrm>
              <a:off x="3716374" y="273352"/>
              <a:ext cx="4591603" cy="45862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Baskerville Old Face" panose="02020602080505020303" pitchFamily="18" charset="0"/>
                </a:rPr>
                <a:t>Simulation Results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08106" y="273352"/>
              <a:ext cx="328318" cy="45884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1864" y="3847684"/>
            <a:ext cx="4599871" cy="458849"/>
            <a:chOff x="3708106" y="273352"/>
            <a:chExt cx="4599871" cy="458849"/>
          </a:xfrm>
        </p:grpSpPr>
        <p:sp>
          <p:nvSpPr>
            <p:cNvPr id="7" name="Rectangle 6"/>
            <p:cNvSpPr/>
            <p:nvPr/>
          </p:nvSpPr>
          <p:spPr>
            <a:xfrm>
              <a:off x="3716374" y="273352"/>
              <a:ext cx="4591603" cy="45862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Baskerville Old Face" panose="02020602080505020303" pitchFamily="18" charset="0"/>
                </a:rPr>
                <a:t>Transcript Report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8106" y="273352"/>
              <a:ext cx="328318" cy="45884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84864" y="4797236"/>
            <a:ext cx="6217920" cy="1698171"/>
            <a:chOff x="2991395" y="4731060"/>
            <a:chExt cx="6217920" cy="1698171"/>
          </a:xfrm>
        </p:grpSpPr>
        <p:sp>
          <p:nvSpPr>
            <p:cNvPr id="11" name="Rectangle 10"/>
            <p:cNvSpPr/>
            <p:nvPr/>
          </p:nvSpPr>
          <p:spPr>
            <a:xfrm>
              <a:off x="2991395" y="4731060"/>
              <a:ext cx="6217920" cy="16981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08961" y="4835564"/>
              <a:ext cx="5969726" cy="14761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F0A4A429-A73F-450B-8952-FBCEB9AD3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6380" y="5017102"/>
              <a:ext cx="3780739" cy="1077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890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77863" y="1106533"/>
            <a:ext cx="4415246" cy="653143"/>
            <a:chOff x="470263" y="496389"/>
            <a:chExt cx="4415246" cy="653143"/>
          </a:xfrm>
        </p:grpSpPr>
        <p:sp>
          <p:nvSpPr>
            <p:cNvPr id="2" name="Pentagon 1"/>
            <p:cNvSpPr/>
            <p:nvPr/>
          </p:nvSpPr>
          <p:spPr>
            <a:xfrm>
              <a:off x="470263" y="496389"/>
              <a:ext cx="4415246" cy="653142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Baskerville Old Face" panose="02020602080505020303" pitchFamily="18" charset="0"/>
                </a:rPr>
                <a:t>Floating Point Adder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470263" y="496390"/>
              <a:ext cx="313508" cy="65314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05B4D39-B7BB-4898-A4F0-6EFFBEEEF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84"/>
          <a:stretch/>
        </p:blipFill>
        <p:spPr>
          <a:xfrm>
            <a:off x="5694159" y="-271194"/>
            <a:ext cx="5422332" cy="72598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46" b="97470" l="2442" r="98256">
                        <a14:foregroundMark x1="26744" y1="30241" x2="26744" y2="30241"/>
                        <a14:foregroundMark x1="83721" y1="22892" x2="83721" y2="228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81" y="2531656"/>
            <a:ext cx="3454057" cy="333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5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02856"/>
              </p:ext>
            </p:extLst>
          </p:nvPr>
        </p:nvGraphicFramePr>
        <p:xfrm>
          <a:off x="1156063" y="1754200"/>
          <a:ext cx="9985828" cy="3703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9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73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Signal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Direction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clk</a:t>
                      </a:r>
                      <a:endParaRPr lang="en-GB" dirty="0">
                        <a:solidFill>
                          <a:srgbClr val="173B5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System Clock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rst</a:t>
                      </a:r>
                      <a:endParaRPr lang="en-GB" dirty="0">
                        <a:solidFill>
                          <a:srgbClr val="173B5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Reset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OperandA</a:t>
                      </a:r>
                      <a:endParaRPr lang="en-GB" dirty="0">
                        <a:solidFill>
                          <a:srgbClr val="173B5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Multiplier 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OperandB</a:t>
                      </a:r>
                      <a:endParaRPr lang="en-GB" dirty="0">
                        <a:solidFill>
                          <a:srgbClr val="173B5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en-GB" sz="1800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Last Accumulated Result</a:t>
                      </a:r>
                      <a:endParaRPr lang="en-GB" dirty="0">
                        <a:solidFill>
                          <a:srgbClr val="173B5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In_Valid</a:t>
                      </a:r>
                      <a:endParaRPr lang="en-GB" dirty="0">
                        <a:solidFill>
                          <a:srgbClr val="173B5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Enable Adder</a:t>
                      </a:r>
                      <a:endParaRPr lang="en-GB" dirty="0">
                        <a:solidFill>
                          <a:srgbClr val="173B5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Exception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Output = infinity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NAN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Output = NAN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Out_Valid</a:t>
                      </a:r>
                      <a:endParaRPr lang="en-GB" dirty="0">
                        <a:solidFill>
                          <a:srgbClr val="173B5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Result Ready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Out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73B51"/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73B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Addition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 Result</a:t>
                      </a:r>
                      <a:endParaRPr lang="en-GB" dirty="0">
                        <a:solidFill>
                          <a:schemeClr val="bg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73B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69126" y="1273627"/>
            <a:ext cx="10019211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Floating Point Adder Signals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3286" y="189410"/>
            <a:ext cx="3056709" cy="2899954"/>
            <a:chOff x="137160" y="78375"/>
            <a:chExt cx="3056709" cy="2899954"/>
          </a:xfrm>
        </p:grpSpPr>
        <p:sp>
          <p:nvSpPr>
            <p:cNvPr id="4" name="Rectangle 3"/>
            <p:cNvSpPr/>
            <p:nvPr/>
          </p:nvSpPr>
          <p:spPr>
            <a:xfrm>
              <a:off x="137160" y="169814"/>
              <a:ext cx="117566" cy="2808515"/>
            </a:xfrm>
            <a:prstGeom prst="rect">
              <a:avLst/>
            </a:prstGeom>
            <a:solidFill>
              <a:srgbClr val="17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7160" y="78375"/>
              <a:ext cx="3056709" cy="117565"/>
            </a:xfrm>
            <a:prstGeom prst="rect">
              <a:avLst/>
            </a:prstGeom>
            <a:solidFill>
              <a:srgbClr val="17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8937172" y="3823061"/>
            <a:ext cx="3056709" cy="2899954"/>
            <a:chOff x="137160" y="78375"/>
            <a:chExt cx="3056709" cy="2899954"/>
          </a:xfrm>
        </p:grpSpPr>
        <p:sp>
          <p:nvSpPr>
            <p:cNvPr id="8" name="Rectangle 7"/>
            <p:cNvSpPr/>
            <p:nvPr/>
          </p:nvSpPr>
          <p:spPr>
            <a:xfrm>
              <a:off x="137160" y="169814"/>
              <a:ext cx="117566" cy="2808515"/>
            </a:xfrm>
            <a:prstGeom prst="rect">
              <a:avLst/>
            </a:prstGeom>
            <a:solidFill>
              <a:srgbClr val="17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" y="78375"/>
              <a:ext cx="3056709" cy="117565"/>
            </a:xfrm>
            <a:prstGeom prst="rect">
              <a:avLst/>
            </a:prstGeom>
            <a:solidFill>
              <a:srgbClr val="173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7211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478308" y="1542642"/>
            <a:ext cx="7432766" cy="4805902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3461657" y="250222"/>
            <a:ext cx="5355769" cy="598863"/>
            <a:chOff x="3909521" y="289411"/>
            <a:chExt cx="4259185" cy="485204"/>
          </a:xfrm>
        </p:grpSpPr>
        <p:sp>
          <p:nvSpPr>
            <p:cNvPr id="4" name="Rectangle 3"/>
            <p:cNvSpPr/>
            <p:nvPr/>
          </p:nvSpPr>
          <p:spPr>
            <a:xfrm>
              <a:off x="3997237" y="289411"/>
              <a:ext cx="4171469" cy="4852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1D4253"/>
                  </a:solidFill>
                  <a:latin typeface="Colonna MT" panose="04020805060202030203" pitchFamily="82" charset="0"/>
                </a:rPr>
                <a:t>   Floating Point Accumulator Interface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3909521" y="289411"/>
              <a:ext cx="280481" cy="485204"/>
            </a:xfrm>
            <a:prstGeom prst="rect">
              <a:avLst/>
            </a:prstGeom>
            <a:solidFill>
              <a:srgbClr val="1E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Round Diagonal Corner Rectangle 13"/>
          <p:cNvSpPr/>
          <p:nvPr/>
        </p:nvSpPr>
        <p:spPr>
          <a:xfrm>
            <a:off x="3124919" y="1751032"/>
            <a:ext cx="6139543" cy="438912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DBA75E3-27DA-4EB2-9B37-E3DE91E46A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846"/>
          <a:stretch/>
        </p:blipFill>
        <p:spPr>
          <a:xfrm>
            <a:off x="4153986" y="2127281"/>
            <a:ext cx="4663440" cy="387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76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58668"/>
              </p:ext>
            </p:extLst>
          </p:nvPr>
        </p:nvGraphicFramePr>
        <p:xfrm>
          <a:off x="1156063" y="1754200"/>
          <a:ext cx="9985828" cy="3230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9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73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Signal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Direction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clk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System Clock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rst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Reset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Multiplier 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In_Valid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Enable</a:t>
                      </a:r>
                      <a:r>
                        <a:rPr lang="en-GB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Accumulator (Hence adder)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Kernel_Size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Gets</a:t>
                      </a:r>
                      <a:r>
                        <a:rPr lang="en-GB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number of kernel elements to generate one output element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Accumulator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Accumulator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Ouput</a:t>
                      </a:r>
                      <a:endParaRPr lang="en-GB" dirty="0">
                        <a:solidFill>
                          <a:schemeClr val="bg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Out_Valid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FIFO</a:t>
                      </a:r>
                      <a:r>
                        <a:rPr lang="en-GB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Enable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69126" y="1273627"/>
            <a:ext cx="10019211" cy="365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Floating Point Accumulator Signals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3286" y="189410"/>
            <a:ext cx="3056709" cy="2899954"/>
            <a:chOff x="137160" y="78375"/>
            <a:chExt cx="3056709" cy="289995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37160" y="169814"/>
              <a:ext cx="117566" cy="280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7160" y="78375"/>
              <a:ext cx="3056709" cy="1175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 rot="10800000">
            <a:off x="8937172" y="3901438"/>
            <a:ext cx="3056709" cy="2899954"/>
            <a:chOff x="137160" y="78375"/>
            <a:chExt cx="3056709" cy="289995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37160" y="169814"/>
              <a:ext cx="117566" cy="280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" y="78375"/>
              <a:ext cx="3056709" cy="1175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3877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Rectangle 2"/>
          <p:cNvSpPr/>
          <p:nvPr/>
        </p:nvSpPr>
        <p:spPr>
          <a:xfrm>
            <a:off x="418011" y="731521"/>
            <a:ext cx="4976949" cy="2625634"/>
          </a:xfrm>
          <a:prstGeom prst="round1Rect">
            <a:avLst/>
          </a:prstGeom>
          <a:solidFill>
            <a:srgbClr val="1234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Test case of kernel Size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skerville Old Face" panose="02020602080505020303" pitchFamily="18" charset="0"/>
              </a:rPr>
              <a:t>Accumulating both positive and negative inputs</a:t>
            </a:r>
          </a:p>
        </p:txBody>
      </p:sp>
      <p:sp>
        <p:nvSpPr>
          <p:cNvPr id="4" name="Pentagon 3"/>
          <p:cNvSpPr/>
          <p:nvPr/>
        </p:nvSpPr>
        <p:spPr>
          <a:xfrm>
            <a:off x="418011" y="365761"/>
            <a:ext cx="4010297" cy="731519"/>
          </a:xfrm>
          <a:prstGeom prst="homePlate">
            <a:avLst/>
          </a:prstGeom>
          <a:solidFill>
            <a:schemeClr val="bg2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  <a:latin typeface="Baskerville Old Face" panose="02020602080505020303" pitchFamily="18" charset="0"/>
              </a:rPr>
              <a:t>Floating Point Accumulator Testing</a:t>
            </a:r>
            <a:endParaRPr lang="en-GB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D9E7DA9-6022-47E9-808E-56065FAB5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6422"/>
            <a:ext cx="12192000" cy="2390889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6805749" y="411482"/>
            <a:ext cx="3004457" cy="2481942"/>
          </a:xfrm>
          <a:prstGeom prst="wedgeEllipseCallout">
            <a:avLst>
              <a:gd name="adj1" fmla="val 46993"/>
              <a:gd name="adj2" fmla="val 43026"/>
            </a:avLst>
          </a:prstGeom>
          <a:solidFill>
            <a:srgbClr val="1234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latin typeface="Baskerville Old Face" panose="02020602080505020303" pitchFamily="18" charset="0"/>
              </a:rPr>
              <a:t>Simulator Results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349" l="769" r="99385">
                        <a14:foregroundMark x1="56154" y1="13666" x2="56154" y2="13666"/>
                        <a14:foregroundMark x1="59385" y1="13666" x2="59385" y2="13666"/>
                        <a14:foregroundMark x1="61077" y1="16486" x2="61077" y2="16486"/>
                        <a14:foregroundMark x1="63077" y1="18655" x2="63077" y2="18655"/>
                        <a14:foregroundMark x1="63846" y1="21692" x2="63846" y2="21692"/>
                        <a14:foregroundMark x1="63846" y1="25813" x2="63846" y2="25813"/>
                        <a14:foregroundMark x1="63538" y1="29284" x2="63538" y2="29284"/>
                        <a14:foregroundMark x1="57846" y1="89371" x2="57846" y2="893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34995" y="1246232"/>
            <a:ext cx="3934107" cy="279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13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3203" y="595250"/>
            <a:ext cx="5721531" cy="62627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 Diagonal Corner Rectangle 6"/>
          <p:cNvSpPr/>
          <p:nvPr/>
        </p:nvSpPr>
        <p:spPr>
          <a:xfrm>
            <a:off x="2899508" y="819631"/>
            <a:ext cx="5264331" cy="5916648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2743203" y="59859"/>
            <a:ext cx="5721531" cy="657111"/>
            <a:chOff x="3909521" y="289411"/>
            <a:chExt cx="4259185" cy="485204"/>
          </a:xfrm>
        </p:grpSpPr>
        <p:sp>
          <p:nvSpPr>
            <p:cNvPr id="3" name="Rectangle 2"/>
            <p:cNvSpPr/>
            <p:nvPr/>
          </p:nvSpPr>
          <p:spPr>
            <a:xfrm>
              <a:off x="3997237" y="289411"/>
              <a:ext cx="4171469" cy="4852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1D4253"/>
                  </a:solidFill>
                  <a:latin typeface="Colonna MT" panose="04020805060202030203" pitchFamily="82" charset="0"/>
                </a:rPr>
                <a:t>   Controller Interface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909521" y="289411"/>
              <a:ext cx="280481" cy="485204"/>
            </a:xfrm>
            <a:prstGeom prst="rect">
              <a:avLst/>
            </a:prstGeom>
            <a:solidFill>
              <a:srgbClr val="1E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95" y="947346"/>
            <a:ext cx="4239345" cy="555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4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5611" y="2220820"/>
            <a:ext cx="4611190" cy="622679"/>
          </a:xfrm>
          <a:prstGeom prst="rect">
            <a:avLst/>
          </a:prstGeom>
          <a:solidFill>
            <a:srgbClr val="1E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skerville Old Face" panose="02020602080505020303" pitchFamily="18" charset="0"/>
              </a:rPr>
              <a:t>Full System Block Diagram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1921" y="2248032"/>
            <a:ext cx="692330" cy="542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1D4253"/>
                </a:solidFill>
              </a:rPr>
              <a:t>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5607" y="2938175"/>
            <a:ext cx="4611191" cy="634683"/>
          </a:xfrm>
          <a:prstGeom prst="rect">
            <a:avLst/>
          </a:prstGeom>
          <a:solidFill>
            <a:srgbClr val="1E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skerville Old Face" panose="02020602080505020303" pitchFamily="18" charset="0"/>
              </a:rPr>
              <a:t>Queue Memory (Input &amp; Kernel)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1921" y="2971919"/>
            <a:ext cx="692330" cy="546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1D4253"/>
                </a:solidFill>
              </a:rPr>
              <a:t>02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0293" y="3684924"/>
            <a:ext cx="4676505" cy="634678"/>
          </a:xfrm>
          <a:prstGeom prst="rect">
            <a:avLst/>
          </a:prstGeom>
          <a:solidFill>
            <a:srgbClr val="1E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skerville Old Face" panose="02020602080505020303" pitchFamily="18" charset="0"/>
              </a:rPr>
              <a:t>Floating Point Multiplier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1921" y="3741555"/>
            <a:ext cx="692330" cy="5192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1D4253"/>
                </a:solidFill>
              </a:rPr>
              <a:t>03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7637" y="4431668"/>
            <a:ext cx="4709162" cy="665124"/>
          </a:xfrm>
          <a:prstGeom prst="rect">
            <a:avLst/>
          </a:prstGeom>
          <a:solidFill>
            <a:srgbClr val="1E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skerville Old Face" panose="02020602080505020303" pitchFamily="18" charset="0"/>
              </a:rPr>
              <a:t>     Floating Point Adder &amp; Accumulator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51465" y="2164621"/>
            <a:ext cx="4709161" cy="648887"/>
          </a:xfrm>
          <a:prstGeom prst="rect">
            <a:avLst/>
          </a:prstGeom>
          <a:solidFill>
            <a:srgbClr val="1E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skerville Old Face" panose="02020602080505020303" pitchFamily="18" charset="0"/>
              </a:rPr>
              <a:t>System Controller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99213" y="2901252"/>
            <a:ext cx="4767941" cy="705502"/>
          </a:xfrm>
          <a:prstGeom prst="rect">
            <a:avLst/>
          </a:prstGeom>
          <a:solidFill>
            <a:srgbClr val="1E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skerville Old Face" panose="02020602080505020303" pitchFamily="18" charset="0"/>
              </a:rPr>
              <a:t>Full System Block Diagram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1921" y="4490990"/>
            <a:ext cx="692330" cy="546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1D4253"/>
                </a:solidFill>
              </a:rPr>
              <a:t>04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53497" y="2205003"/>
            <a:ext cx="692330" cy="546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1D4253"/>
                </a:solidFill>
              </a:rPr>
              <a:t>05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73087" y="2970325"/>
            <a:ext cx="692330" cy="546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1D4253"/>
                </a:solidFill>
              </a:rPr>
              <a:t>06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794752" y="5631158"/>
            <a:ext cx="4709161" cy="648887"/>
          </a:xfrm>
          <a:prstGeom prst="rect">
            <a:avLst/>
          </a:prstGeom>
          <a:solidFill>
            <a:srgbClr val="1E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skerville Old Face" panose="02020602080505020303" pitchFamily="18" charset="0"/>
              </a:rPr>
              <a:t>Integrated System Results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64528" y="4431668"/>
            <a:ext cx="4709161" cy="648887"/>
          </a:xfrm>
          <a:prstGeom prst="rect">
            <a:avLst/>
          </a:prstGeom>
          <a:solidFill>
            <a:srgbClr val="1E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skerville Old Face" panose="02020602080505020303" pitchFamily="18" charset="0"/>
              </a:rPr>
              <a:t>FIFO Controller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775268" y="4502908"/>
            <a:ext cx="692330" cy="546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1D4253"/>
                </a:solidFill>
              </a:rPr>
              <a:t>08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51465" y="3684924"/>
            <a:ext cx="4709161" cy="648887"/>
          </a:xfrm>
          <a:prstGeom prst="rect">
            <a:avLst/>
          </a:prstGeom>
          <a:solidFill>
            <a:srgbClr val="1E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skerville Old Face" panose="02020602080505020303" pitchFamily="18" charset="0"/>
              </a:rPr>
              <a:t>FIFO (Cyclic Queue)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53497" y="3726284"/>
            <a:ext cx="692330" cy="546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1D4253"/>
                </a:solidFill>
              </a:rPr>
              <a:t>07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09396" y="343279"/>
            <a:ext cx="4611190" cy="622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1D4253"/>
                </a:solidFill>
                <a:latin typeface="Colonna MT" panose="04020805060202030203" pitchFamily="82" charset="0"/>
              </a:rPr>
              <a:t>Full System Components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59179" y="343279"/>
            <a:ext cx="359233" cy="622679"/>
          </a:xfrm>
          <a:prstGeom prst="rect">
            <a:avLst/>
          </a:prstGeom>
          <a:solidFill>
            <a:srgbClr val="1E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3664127" y="5713217"/>
            <a:ext cx="692330" cy="5192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1D4253"/>
                </a:solidFill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427013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7686" y="711924"/>
            <a:ext cx="10019211" cy="365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Controller Signals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66183"/>
              </p:ext>
            </p:extLst>
          </p:nvPr>
        </p:nvGraphicFramePr>
        <p:xfrm>
          <a:off x="1111069" y="1231686"/>
          <a:ext cx="9985828" cy="4241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9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73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Signal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Direction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clk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System Clock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rst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Reset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Control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Identifies</a:t>
                      </a:r>
                      <a:r>
                        <a:rPr lang="en-GB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Process (load </a:t>
                      </a:r>
                      <a:r>
                        <a:rPr lang="en-GB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config</a:t>
                      </a:r>
                      <a:r>
                        <a:rPr lang="en-GB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-load in-load kernel-compute)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Datain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 Data (kernel or picture or </a:t>
                      </a:r>
                      <a:r>
                        <a:rPr lang="en-GB" sz="1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config</a:t>
                      </a:r>
                      <a:r>
                        <a:rPr lang="en-GB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wren_k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Enable writing in kernel memory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wrk_data</a:t>
                      </a:r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[1:4]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Data to be loaded in kernel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k_addr</a:t>
                      </a:r>
                      <a:r>
                        <a:rPr lang="en-GB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[1:4]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Address</a:t>
                      </a:r>
                      <a:r>
                        <a:rPr lang="en-GB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of loaded data in kernel memory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Readen_k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Enables reading from kernel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Rd_addk</a:t>
                      </a:r>
                      <a:endParaRPr lang="en-GB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Address of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 data to be read </a:t>
                      </a:r>
                      <a:endParaRPr lang="en-GB" dirty="0">
                        <a:solidFill>
                          <a:schemeClr val="bg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5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7686" y="711924"/>
            <a:ext cx="10019211" cy="365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Controller Signals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84747"/>
              </p:ext>
            </p:extLst>
          </p:nvPr>
        </p:nvGraphicFramePr>
        <p:xfrm>
          <a:off x="1111069" y="1231686"/>
          <a:ext cx="9985828" cy="4445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9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73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Signal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Direction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wren_reg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To enable writing in</a:t>
                      </a:r>
                      <a:r>
                        <a:rPr lang="en-GB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Register File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data_M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Number of Kernel Rows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data_N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Number of Kernel Columns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data_S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Stride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data_L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Number of Input Rows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data_W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Number of Input Columns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addr_M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Address of register</a:t>
                      </a:r>
                      <a:r>
                        <a:rPr lang="en-GB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M in </a:t>
                      </a:r>
                      <a:r>
                        <a:rPr lang="en-GB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Reg</a:t>
                      </a:r>
                      <a:r>
                        <a:rPr lang="en-GB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File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addr_N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Address of register</a:t>
                      </a:r>
                      <a:r>
                        <a:rPr lang="en-GB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N in </a:t>
                      </a:r>
                      <a:r>
                        <a:rPr lang="en-GB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Reg</a:t>
                      </a:r>
                      <a:r>
                        <a:rPr lang="en-GB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File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addr_S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Address of register</a:t>
                      </a:r>
                      <a:r>
                        <a:rPr lang="en-GB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S in </a:t>
                      </a:r>
                      <a:r>
                        <a:rPr lang="en-GB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Reg</a:t>
                      </a:r>
                      <a:r>
                        <a:rPr lang="en-GB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File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addr_L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Address of register</a:t>
                      </a:r>
                      <a:r>
                        <a:rPr lang="en-GB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L in </a:t>
                      </a:r>
                      <a:r>
                        <a:rPr lang="en-GB" sz="1800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Reg</a:t>
                      </a:r>
                      <a:r>
                        <a:rPr lang="en-GB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File</a:t>
                      </a:r>
                      <a:endParaRPr lang="en-GB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addr_W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Address of register</a:t>
                      </a:r>
                      <a:r>
                        <a:rPr lang="en-GB" sz="1800" baseline="0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 W in </a:t>
                      </a:r>
                      <a:r>
                        <a:rPr lang="en-GB" sz="1800" baseline="0" dirty="0" err="1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Reg</a:t>
                      </a:r>
                      <a:r>
                        <a:rPr lang="en-GB" sz="1800" baseline="0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 File</a:t>
                      </a:r>
                      <a:endParaRPr lang="en-GB" sz="1800" dirty="0">
                        <a:solidFill>
                          <a:schemeClr val="bg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52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7686" y="711924"/>
            <a:ext cx="10019211" cy="365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Controller Signals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582563"/>
              </p:ext>
            </p:extLst>
          </p:nvPr>
        </p:nvGraphicFramePr>
        <p:xfrm>
          <a:off x="1111069" y="1231686"/>
          <a:ext cx="9985828" cy="45110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9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73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Signal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Direction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wren_in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Enable writing in input memory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wrin_data</a:t>
                      </a:r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[1:4]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Data to be loaded in input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in_addr</a:t>
                      </a:r>
                      <a:r>
                        <a:rPr lang="en-GB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[1:4]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Address</a:t>
                      </a:r>
                      <a:r>
                        <a:rPr lang="en-GB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of loaded data in input memory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readen_in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Enables reading from 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rd_addin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Address of</a:t>
                      </a:r>
                      <a:r>
                        <a:rPr lang="en-GB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data to be read 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output_size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Gets</a:t>
                      </a:r>
                      <a:r>
                        <a:rPr lang="en-GB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the size of output matrix (number of elements to be put on output bus)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size_valid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Confirms</a:t>
                      </a:r>
                      <a:r>
                        <a:rPr lang="en-GB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whether output size is valid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kernel_size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The number</a:t>
                      </a:r>
                      <a:r>
                        <a:rPr lang="en-GB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of rows of kernel. Used to calculate number of kernel elements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Invalid_Operation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Asserted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 in case kernel size larger than input size</a:t>
                      </a:r>
                      <a:endParaRPr lang="en-GB" dirty="0">
                        <a:solidFill>
                          <a:schemeClr val="bg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02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1035" y="179217"/>
            <a:ext cx="5721531" cy="657111"/>
            <a:chOff x="3909521" y="289411"/>
            <a:chExt cx="4259185" cy="485204"/>
          </a:xfrm>
        </p:grpSpPr>
        <p:sp>
          <p:nvSpPr>
            <p:cNvPr id="3" name="Rectangle 2"/>
            <p:cNvSpPr/>
            <p:nvPr/>
          </p:nvSpPr>
          <p:spPr>
            <a:xfrm>
              <a:off x="3997237" y="289411"/>
              <a:ext cx="4171469" cy="4852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1D4253"/>
                  </a:solidFill>
                  <a:latin typeface="Colonna MT" panose="04020805060202030203" pitchFamily="82" charset="0"/>
                </a:rPr>
                <a:t>   Controller Explained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909521" y="289411"/>
              <a:ext cx="280481" cy="485204"/>
            </a:xfrm>
            <a:prstGeom prst="rect">
              <a:avLst/>
            </a:prstGeom>
            <a:solidFill>
              <a:srgbClr val="1E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Hexagon 4"/>
          <p:cNvSpPr/>
          <p:nvPr/>
        </p:nvSpPr>
        <p:spPr>
          <a:xfrm>
            <a:off x="1007046" y="2452550"/>
            <a:ext cx="2599774" cy="2131423"/>
          </a:xfrm>
          <a:prstGeom prst="hexag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skerville Old Face" panose="02020602080505020303" pitchFamily="18" charset="0"/>
              </a:rPr>
              <a:t>Load Input &amp; Kernel Sizes</a:t>
            </a:r>
          </a:p>
        </p:txBody>
      </p:sp>
      <p:sp>
        <p:nvSpPr>
          <p:cNvPr id="6" name="Hexagon 5"/>
          <p:cNvSpPr/>
          <p:nvPr/>
        </p:nvSpPr>
        <p:spPr>
          <a:xfrm>
            <a:off x="4510958" y="2452550"/>
            <a:ext cx="2788518" cy="2131423"/>
          </a:xfrm>
          <a:prstGeom prst="hexagon">
            <a:avLst/>
          </a:prstGeom>
          <a:solidFill>
            <a:srgbClr val="17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skerville Old Face" panose="02020602080505020303" pitchFamily="18" charset="0"/>
              </a:rPr>
              <a:t>Controller triggers the load of Kernel Data</a:t>
            </a:r>
          </a:p>
        </p:txBody>
      </p:sp>
      <p:sp>
        <p:nvSpPr>
          <p:cNvPr id="8" name="Round Diagonal Corner Rectangle 7"/>
          <p:cNvSpPr/>
          <p:nvPr/>
        </p:nvSpPr>
        <p:spPr>
          <a:xfrm flipH="1">
            <a:off x="1288119" y="2440580"/>
            <a:ext cx="1919573" cy="570412"/>
          </a:xfrm>
          <a:prstGeom prst="round2DiagRect">
            <a:avLst/>
          </a:prstGeom>
          <a:solidFill>
            <a:srgbClr val="17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skerville Old Face" panose="02020602080505020303" pitchFamily="18" charset="0"/>
              </a:rPr>
              <a:t>Case 00</a:t>
            </a:r>
          </a:p>
        </p:txBody>
      </p:sp>
      <p:sp>
        <p:nvSpPr>
          <p:cNvPr id="10" name="Round Diagonal Corner Rectangle 9"/>
          <p:cNvSpPr/>
          <p:nvPr/>
        </p:nvSpPr>
        <p:spPr>
          <a:xfrm flipH="1">
            <a:off x="4803386" y="2357852"/>
            <a:ext cx="2105160" cy="570412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skerville Old Face" panose="02020602080505020303" pitchFamily="18" charset="0"/>
              </a:rPr>
              <a:t>Case 01</a:t>
            </a:r>
          </a:p>
        </p:txBody>
      </p:sp>
      <p:sp>
        <p:nvSpPr>
          <p:cNvPr id="12" name="Hexagon 11"/>
          <p:cNvSpPr/>
          <p:nvPr/>
        </p:nvSpPr>
        <p:spPr>
          <a:xfrm>
            <a:off x="8419150" y="2452550"/>
            <a:ext cx="2599774" cy="2131423"/>
          </a:xfrm>
          <a:prstGeom prst="hexag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skerville Old Face" panose="02020602080505020303" pitchFamily="18" charset="0"/>
              </a:rPr>
              <a:t>Controller triggers the load of Input Data</a:t>
            </a:r>
          </a:p>
        </p:txBody>
      </p:sp>
      <p:sp>
        <p:nvSpPr>
          <p:cNvPr id="11" name="Round Diagonal Corner Rectangle 10"/>
          <p:cNvSpPr/>
          <p:nvPr/>
        </p:nvSpPr>
        <p:spPr>
          <a:xfrm flipH="1">
            <a:off x="8733188" y="2394859"/>
            <a:ext cx="1998348" cy="618309"/>
          </a:xfrm>
          <a:prstGeom prst="round2DiagRect">
            <a:avLst/>
          </a:prstGeom>
          <a:solidFill>
            <a:srgbClr val="17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skerville Old Face" panose="02020602080505020303" pitchFamily="18" charset="0"/>
              </a:rPr>
              <a:t>Case 10</a:t>
            </a:r>
          </a:p>
        </p:txBody>
      </p:sp>
    </p:spTree>
    <p:extLst>
      <p:ext uri="{BB962C8B-B14F-4D97-AF65-F5344CB8AC3E}">
        <p14:creationId xmlns:p14="http://schemas.microsoft.com/office/powerpoint/2010/main" val="356553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B87B141-9835-DDF4-CFEC-03BCAB47D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0" y="1452562"/>
            <a:ext cx="8392159" cy="467391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B41A67B-AFE1-EEF5-88F3-97546DDE4A6B}"/>
              </a:ext>
            </a:extLst>
          </p:cNvPr>
          <p:cNvGrpSpPr/>
          <p:nvPr/>
        </p:nvGrpSpPr>
        <p:grpSpPr>
          <a:xfrm>
            <a:off x="2979197" y="74714"/>
            <a:ext cx="5753788" cy="657111"/>
            <a:chOff x="3909521" y="289411"/>
            <a:chExt cx="4259185" cy="4852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F200CAB9-955B-1401-1544-CB1C7BE17885}"/>
                </a:ext>
              </a:extLst>
            </p:cNvPr>
            <p:cNvSpPr/>
            <p:nvPr/>
          </p:nvSpPr>
          <p:spPr>
            <a:xfrm>
              <a:off x="3997237" y="289411"/>
              <a:ext cx="4171469" cy="4852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1D4253"/>
                  </a:solidFill>
                  <a:latin typeface="Colonna MT" panose="04020805060202030203" pitchFamily="82" charset="0"/>
                </a:rPr>
                <a:t>   Controller Explained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69287FC-F190-92FF-BC9D-E3DC95A14639}"/>
                </a:ext>
              </a:extLst>
            </p:cNvPr>
            <p:cNvSpPr/>
            <p:nvPr/>
          </p:nvSpPr>
          <p:spPr>
            <a:xfrm>
              <a:off x="3909521" y="289411"/>
              <a:ext cx="280481" cy="485204"/>
            </a:xfrm>
            <a:prstGeom prst="rect">
              <a:avLst/>
            </a:prstGeom>
            <a:solidFill>
              <a:srgbClr val="1E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65345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79197" y="74714"/>
            <a:ext cx="5753788" cy="657111"/>
            <a:chOff x="3909521" y="289411"/>
            <a:chExt cx="4259185" cy="485204"/>
          </a:xfrm>
        </p:grpSpPr>
        <p:sp>
          <p:nvSpPr>
            <p:cNvPr id="3" name="Rectangle 2"/>
            <p:cNvSpPr/>
            <p:nvPr/>
          </p:nvSpPr>
          <p:spPr>
            <a:xfrm>
              <a:off x="3997237" y="289411"/>
              <a:ext cx="4171469" cy="4852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1D4253"/>
                  </a:solidFill>
                  <a:latin typeface="Colonna MT" panose="04020805060202030203" pitchFamily="82" charset="0"/>
                </a:rPr>
                <a:t>   Controller Explained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909521" y="289411"/>
              <a:ext cx="280481" cy="485204"/>
            </a:xfrm>
            <a:prstGeom prst="rect">
              <a:avLst/>
            </a:prstGeom>
            <a:solidFill>
              <a:srgbClr val="1E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A29710F-EADD-4671-9B5E-E03C07B6B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976" y="784073"/>
            <a:ext cx="7270230" cy="6003868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 flipH="1">
            <a:off x="1008320" y="1473928"/>
            <a:ext cx="1919573" cy="570412"/>
          </a:xfrm>
          <a:prstGeom prst="round2DiagRect">
            <a:avLst/>
          </a:prstGeom>
          <a:solidFill>
            <a:srgbClr val="17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skerville Old Face" panose="02020602080505020303" pitchFamily="18" charset="0"/>
              </a:rPr>
              <a:t>Case 11</a:t>
            </a:r>
          </a:p>
        </p:txBody>
      </p:sp>
    </p:spTree>
    <p:extLst>
      <p:ext uri="{BB962C8B-B14F-4D97-AF65-F5344CB8AC3E}">
        <p14:creationId xmlns:p14="http://schemas.microsoft.com/office/powerpoint/2010/main" val="3265327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1035" y="153091"/>
            <a:ext cx="5721532" cy="657111"/>
            <a:chOff x="3909521" y="289411"/>
            <a:chExt cx="4259186" cy="485204"/>
          </a:xfrm>
        </p:grpSpPr>
        <p:sp>
          <p:nvSpPr>
            <p:cNvPr id="3" name="Rectangle 2"/>
            <p:cNvSpPr/>
            <p:nvPr/>
          </p:nvSpPr>
          <p:spPr>
            <a:xfrm>
              <a:off x="3997237" y="289411"/>
              <a:ext cx="4171470" cy="4852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1D4253"/>
                  </a:solidFill>
                  <a:latin typeface="Colonna MT" panose="04020805060202030203" pitchFamily="82" charset="0"/>
                </a:rPr>
                <a:t>FIFO: Cyclic Queue Memory Interface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909521" y="289411"/>
              <a:ext cx="280481" cy="485204"/>
            </a:xfrm>
            <a:prstGeom prst="rect">
              <a:avLst/>
            </a:prstGeom>
            <a:solidFill>
              <a:srgbClr val="1E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51318" y="1436912"/>
            <a:ext cx="7576454" cy="4794069"/>
            <a:chOff x="2351318" y="1436912"/>
            <a:chExt cx="7576454" cy="4794069"/>
          </a:xfrm>
        </p:grpSpPr>
        <p:sp>
          <p:nvSpPr>
            <p:cNvPr id="5" name="Rectangle 4"/>
            <p:cNvSpPr/>
            <p:nvPr/>
          </p:nvSpPr>
          <p:spPr>
            <a:xfrm>
              <a:off x="2351318" y="1436912"/>
              <a:ext cx="7576454" cy="47940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 Diagonal Corner Rectangle 5"/>
            <p:cNvSpPr/>
            <p:nvPr/>
          </p:nvSpPr>
          <p:spPr>
            <a:xfrm>
              <a:off x="2507623" y="1580129"/>
              <a:ext cx="6971030" cy="4529132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AB7AEEC-CA63-4462-8B55-2A082A6B3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2" r="-5502" b="44155"/>
          <a:stretch/>
        </p:blipFill>
        <p:spPr>
          <a:xfrm>
            <a:off x="3343456" y="1929756"/>
            <a:ext cx="5299364" cy="38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71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" r="876" b="32079"/>
          <a:stretch/>
        </p:blipFill>
        <p:spPr>
          <a:xfrm>
            <a:off x="3421232" y="2918245"/>
            <a:ext cx="4777476" cy="397110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716374" y="142562"/>
            <a:ext cx="4591603" cy="419823"/>
            <a:chOff x="3716374" y="312378"/>
            <a:chExt cx="4591603" cy="419823"/>
          </a:xfrm>
        </p:grpSpPr>
        <p:sp>
          <p:nvSpPr>
            <p:cNvPr id="3" name="Rectangle 2"/>
            <p:cNvSpPr/>
            <p:nvPr/>
          </p:nvSpPr>
          <p:spPr>
            <a:xfrm>
              <a:off x="3716374" y="312378"/>
              <a:ext cx="4591603" cy="419595"/>
            </a:xfrm>
            <a:prstGeom prst="rect">
              <a:avLst/>
            </a:prstGeom>
            <a:solidFill>
              <a:srgbClr val="1E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Baskerville Old Face" panose="02020602080505020303" pitchFamily="18" charset="0"/>
                </a:rPr>
                <a:t>FIFO Calculations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716375" y="312378"/>
              <a:ext cx="320048" cy="419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ectangle 4"/>
          <p:cNvSpPr/>
          <p:nvPr/>
        </p:nvSpPr>
        <p:spPr>
          <a:xfrm>
            <a:off x="1985554" y="837110"/>
            <a:ext cx="8164286" cy="2168435"/>
          </a:xfrm>
          <a:prstGeom prst="rect">
            <a:avLst/>
          </a:prstGeom>
          <a:solidFill>
            <a:srgbClr val="1D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 Diagonal Corner Rectangle 5"/>
          <p:cNvSpPr/>
          <p:nvPr/>
        </p:nvSpPr>
        <p:spPr>
          <a:xfrm>
            <a:off x="2181497" y="1021941"/>
            <a:ext cx="7772400" cy="1798773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23159" y="1119472"/>
                <a:ext cx="7289075" cy="1603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Baskerville Old Face" panose="02020602080505020303" pitchFamily="18" charset="0"/>
                  </a:rPr>
                  <a:t>Required Input Memory Size =1KB &amp; Word size = 32 Bits. </a:t>
                </a:r>
              </a:p>
              <a:p>
                <a:pPr algn="ctr"/>
                <a:endParaRPr lang="en-GB" dirty="0">
                  <a:solidFill>
                    <a:schemeClr val="bg2">
                      <a:lumMod val="50000"/>
                    </a:schemeClr>
                  </a:solidFill>
                  <a:latin typeface="Baskerville Old Face" panose="02020602080505020303" pitchFamily="18" charset="0"/>
                </a:endParaRPr>
              </a:p>
              <a:p>
                <a:pPr algn="ctr"/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Baskerville Old Face" panose="02020602080505020303" pitchFamily="18" charset="0"/>
                  </a:rPr>
                  <a:t>Depth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Memory</m:t>
                        </m:r>
                        <m: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Size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Word</m:t>
                        </m:r>
                        <m: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Size</m:t>
                        </m:r>
                      </m:den>
                    </m:f>
                    <m:r>
                      <a:rPr lang="en-GB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Baskerville Old Face" panose="02020602080505020303" pitchFamily="18" charset="0"/>
                  </a:rPr>
                  <a:t>= 250.  Nearest to 256 for a whole number address width</a:t>
                </a:r>
              </a:p>
              <a:p>
                <a:pPr algn="ctr"/>
                <a:endParaRPr lang="en-GB" dirty="0">
                  <a:solidFill>
                    <a:schemeClr val="bg2">
                      <a:lumMod val="50000"/>
                    </a:schemeClr>
                  </a:solidFill>
                  <a:latin typeface="Baskerville Old Face" panose="02020602080505020303" pitchFamily="18" charset="0"/>
                </a:endParaRPr>
              </a:p>
              <a:p>
                <a:pPr algn="ctr"/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Baskerville Old Face" panose="02020602080505020303" pitchFamily="18" charset="0"/>
                  </a:rPr>
                  <a:t>Address width = 8 bits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159" y="1119472"/>
                <a:ext cx="7289075" cy="1603709"/>
              </a:xfrm>
              <a:prstGeom prst="rect">
                <a:avLst/>
              </a:prstGeom>
              <a:blipFill rotWithShape="0">
                <a:blip r:embed="rId3"/>
                <a:stretch>
                  <a:fillRect l="-167" t="-1901" r="-167" b="-5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177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0931" y="1338941"/>
            <a:ext cx="10019211" cy="365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FIFO Signals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38528"/>
              </p:ext>
            </p:extLst>
          </p:nvPr>
        </p:nvGraphicFramePr>
        <p:xfrm>
          <a:off x="954314" y="1858703"/>
          <a:ext cx="9985828" cy="3703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9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73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Signal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Direction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clk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System Clock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rst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Reset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write_en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Enable Writing in FIFO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read_en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en-GB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Enable Reading</a:t>
                      </a:r>
                      <a:r>
                        <a:rPr lang="en-GB" sz="18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from FIFO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data_in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Accumulator Output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data_out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One</a:t>
                      </a:r>
                      <a:r>
                        <a:rPr lang="en-GB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Element of Output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counter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Indicator</a:t>
                      </a:r>
                      <a:r>
                        <a:rPr lang="en-GB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for Filled FIFO Locations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empty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Flag for Empty FIFO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full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Flag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 For Full FIFO</a:t>
                      </a:r>
                      <a:endParaRPr lang="en-GB" dirty="0">
                        <a:solidFill>
                          <a:schemeClr val="bg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938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72237" y="508322"/>
            <a:ext cx="4591603" cy="419823"/>
            <a:chOff x="3716374" y="312378"/>
            <a:chExt cx="4591603" cy="419823"/>
          </a:xfrm>
        </p:grpSpPr>
        <p:sp>
          <p:nvSpPr>
            <p:cNvPr id="3" name="Rectangle 2"/>
            <p:cNvSpPr/>
            <p:nvPr/>
          </p:nvSpPr>
          <p:spPr>
            <a:xfrm>
              <a:off x="3716374" y="312378"/>
              <a:ext cx="4591603" cy="419595"/>
            </a:xfrm>
            <a:prstGeom prst="rect">
              <a:avLst/>
            </a:prstGeom>
            <a:solidFill>
              <a:srgbClr val="1E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Baskerville Old Face" panose="02020602080505020303" pitchFamily="18" charset="0"/>
                </a:rPr>
                <a:t>FIFO Testing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716375" y="312378"/>
              <a:ext cx="320048" cy="419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2596"/>
            <a:ext cx="12000647" cy="2800924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1577335" y="1225285"/>
            <a:ext cx="8164286" cy="979714"/>
          </a:xfrm>
          <a:prstGeom prst="round2DiagRect">
            <a:avLst/>
          </a:prstGeom>
          <a:solidFill>
            <a:srgbClr val="1B3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skerville Old Face" panose="02020602080505020303" pitchFamily="18" charset="0"/>
              </a:rPr>
              <a:t>Test Scenario</a:t>
            </a:r>
            <a:r>
              <a:rPr lang="en-GB" dirty="0" smtClean="0">
                <a:latin typeface="Baskerville Old Face" panose="02020602080505020303" pitchFamily="18" charset="0"/>
              </a:rPr>
              <a:t>: writing &amp; reading from FIFO. </a:t>
            </a:r>
            <a:r>
              <a:rPr lang="en-GB" dirty="0" err="1" smtClean="0">
                <a:latin typeface="Baskerville Old Face" panose="02020602080505020303" pitchFamily="18" charset="0"/>
              </a:rPr>
              <a:t>Dataout</a:t>
            </a:r>
            <a:r>
              <a:rPr lang="en-GB" dirty="0">
                <a:latin typeface="Baskerville Old Face" panose="02020602080505020303" pitchFamily="18" charset="0"/>
              </a:rPr>
              <a:t> </a:t>
            </a:r>
            <a:r>
              <a:rPr lang="en-GB" dirty="0" smtClean="0">
                <a:latin typeface="Baskerville Old Face" panose="02020602080505020303" pitchFamily="18" charset="0"/>
              </a:rPr>
              <a:t>takes its value once the enable is raised. Counter returned to 0 after reading</a:t>
            </a:r>
            <a:endParaRPr lang="en-GB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9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404948" y="616796"/>
            <a:ext cx="11521440" cy="61861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 Diagonal Corner Rectangle 21"/>
          <p:cNvSpPr/>
          <p:nvPr/>
        </p:nvSpPr>
        <p:spPr>
          <a:xfrm>
            <a:off x="914401" y="701705"/>
            <a:ext cx="10463348" cy="601629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4A2728C-BF5F-44C1-B125-D1BBA2DA4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58" r="4384" b="1518"/>
          <a:stretch/>
        </p:blipFill>
        <p:spPr>
          <a:xfrm>
            <a:off x="2314680" y="701704"/>
            <a:ext cx="8368183" cy="601629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796388" y="69124"/>
            <a:ext cx="4119703" cy="485205"/>
            <a:chOff x="3796388" y="69124"/>
            <a:chExt cx="4119703" cy="485205"/>
          </a:xfrm>
        </p:grpSpPr>
        <p:sp>
          <p:nvSpPr>
            <p:cNvPr id="4" name="Rectangle 3"/>
            <p:cNvSpPr/>
            <p:nvPr/>
          </p:nvSpPr>
          <p:spPr>
            <a:xfrm>
              <a:off x="3879669" y="69124"/>
              <a:ext cx="4036422" cy="4852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1D4253"/>
                  </a:solidFill>
                  <a:latin typeface="Colonna MT" panose="04020805060202030203" pitchFamily="82" charset="0"/>
                </a:rPr>
                <a:t>Full System Block Diagram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96388" y="69125"/>
              <a:ext cx="349444" cy="485204"/>
            </a:xfrm>
            <a:prstGeom prst="rect">
              <a:avLst/>
            </a:prstGeom>
            <a:solidFill>
              <a:srgbClr val="1E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45921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51318" y="1436912"/>
            <a:ext cx="7576454" cy="4794069"/>
            <a:chOff x="2351318" y="1436912"/>
            <a:chExt cx="7576454" cy="4794069"/>
          </a:xfrm>
        </p:grpSpPr>
        <p:sp>
          <p:nvSpPr>
            <p:cNvPr id="4" name="Rectangle 3"/>
            <p:cNvSpPr/>
            <p:nvPr/>
          </p:nvSpPr>
          <p:spPr>
            <a:xfrm>
              <a:off x="2351318" y="1436912"/>
              <a:ext cx="7576454" cy="47940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ound Diagonal Corner Rectangle 4"/>
            <p:cNvSpPr/>
            <p:nvPr/>
          </p:nvSpPr>
          <p:spPr>
            <a:xfrm>
              <a:off x="2507623" y="1580129"/>
              <a:ext cx="6971030" cy="4529132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1AADC2C-39FC-42D7-80E4-FCB474EC6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025" y="2209119"/>
            <a:ext cx="5610225" cy="296227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999634" y="327690"/>
            <a:ext cx="5653491" cy="657111"/>
            <a:chOff x="4012696" y="418333"/>
            <a:chExt cx="4208535" cy="485204"/>
          </a:xfrm>
        </p:grpSpPr>
        <p:sp>
          <p:nvSpPr>
            <p:cNvPr id="7" name="Rectangle 6"/>
            <p:cNvSpPr/>
            <p:nvPr/>
          </p:nvSpPr>
          <p:spPr>
            <a:xfrm>
              <a:off x="4049761" y="418333"/>
              <a:ext cx="4171470" cy="4852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1D4253"/>
                  </a:solidFill>
                  <a:latin typeface="Colonna MT" panose="04020805060202030203" pitchFamily="82" charset="0"/>
                </a:rPr>
                <a:t>FIFO Controller Interface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12696" y="418333"/>
              <a:ext cx="280481" cy="485204"/>
            </a:xfrm>
            <a:prstGeom prst="rect">
              <a:avLst/>
            </a:prstGeom>
            <a:solidFill>
              <a:srgbClr val="1E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2060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7686" y="711924"/>
            <a:ext cx="10019211" cy="365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FIFO Controller Signals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69971"/>
              </p:ext>
            </p:extLst>
          </p:nvPr>
        </p:nvGraphicFramePr>
        <p:xfrm>
          <a:off x="1111069" y="1231686"/>
          <a:ext cx="9985828" cy="4881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9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73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Signal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Direction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clk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System Clock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rst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Reset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Fifo_empty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Flag triggered at Empty FIFO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Output_Size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Gets</a:t>
                      </a:r>
                      <a:r>
                        <a:rPr lang="en-GB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number of output elements to generate the full output data bus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Size_Valid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Confirms</a:t>
                      </a:r>
                      <a:r>
                        <a:rPr lang="en-GB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whether output size is valid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Fifo_Data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Data Saved in FIFO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Dataout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Full output bus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Valid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asserted when out</a:t>
                      </a:r>
                      <a:r>
                        <a:rPr lang="en-GB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data is valid (128 bits ready to be out on bus)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Fifo_en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Enables</a:t>
                      </a:r>
                      <a:r>
                        <a:rPr lang="en-GB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 reading from FIFO</a:t>
                      </a:r>
                      <a:endParaRPr lang="en-GB" dirty="0">
                        <a:solidFill>
                          <a:schemeClr val="bg2">
                            <a:lumMod val="50000"/>
                          </a:schemeClr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Done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Baskerville Old Face" panose="02020602080505020303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All</a:t>
                      </a:r>
                      <a:r>
                        <a:rPr lang="en-GB" baseline="0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 output elements generated. Convolution process done</a:t>
                      </a:r>
                      <a:endParaRPr lang="en-GB" dirty="0">
                        <a:solidFill>
                          <a:schemeClr val="bg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087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42A0301-8904-4D48-B3AD-AE91D6E20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58" y="735319"/>
            <a:ext cx="5172347" cy="605404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664123" y="189955"/>
            <a:ext cx="4604666" cy="424683"/>
            <a:chOff x="3664123" y="398959"/>
            <a:chExt cx="4604666" cy="424683"/>
          </a:xfrm>
        </p:grpSpPr>
        <p:sp>
          <p:nvSpPr>
            <p:cNvPr id="4" name="Rectangle 3"/>
            <p:cNvSpPr/>
            <p:nvPr/>
          </p:nvSpPr>
          <p:spPr>
            <a:xfrm>
              <a:off x="3677186" y="398959"/>
              <a:ext cx="4591603" cy="419595"/>
            </a:xfrm>
            <a:prstGeom prst="rect">
              <a:avLst/>
            </a:prstGeom>
            <a:solidFill>
              <a:srgbClr val="1E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Baskerville Old Face" panose="02020602080505020303" pitchFamily="18" charset="0"/>
                </a:rPr>
                <a:t>FIFO Controller Explained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64123" y="403819"/>
              <a:ext cx="320048" cy="419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151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07369" y="320584"/>
            <a:ext cx="4604666" cy="424683"/>
            <a:chOff x="3664123" y="398959"/>
            <a:chExt cx="4604666" cy="424683"/>
          </a:xfrm>
        </p:grpSpPr>
        <p:sp>
          <p:nvSpPr>
            <p:cNvPr id="3" name="Rectangle 2"/>
            <p:cNvSpPr/>
            <p:nvPr/>
          </p:nvSpPr>
          <p:spPr>
            <a:xfrm>
              <a:off x="3677186" y="398959"/>
              <a:ext cx="4591603" cy="419595"/>
            </a:xfrm>
            <a:prstGeom prst="rect">
              <a:avLst/>
            </a:prstGeom>
            <a:solidFill>
              <a:srgbClr val="1E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Baskerville Old Face" panose="02020602080505020303" pitchFamily="18" charset="0"/>
                </a:rPr>
                <a:t>Integration Results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664123" y="403819"/>
              <a:ext cx="320048" cy="419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F27FE6-8969-45E6-8400-5551A028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3126"/>
            <a:ext cx="12068298" cy="3801103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2459079" y="1314697"/>
            <a:ext cx="6714308" cy="640080"/>
          </a:xfrm>
          <a:prstGeom prst="round2DiagRect">
            <a:avLst/>
          </a:prstGeom>
          <a:solidFill>
            <a:srgbClr val="1B3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Test Case 1 : input matrix 3x3, Kernel matrix 2x2, Stride = 1</a:t>
            </a:r>
          </a:p>
        </p:txBody>
      </p:sp>
    </p:spTree>
    <p:extLst>
      <p:ext uri="{BB962C8B-B14F-4D97-AF65-F5344CB8AC3E}">
        <p14:creationId xmlns:p14="http://schemas.microsoft.com/office/powerpoint/2010/main" val="2146355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751F082-B4DB-4A4D-85B4-4B7DEEAD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3126"/>
            <a:ext cx="12192000" cy="322977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507369" y="320584"/>
            <a:ext cx="4604666" cy="424683"/>
            <a:chOff x="3664123" y="398959"/>
            <a:chExt cx="4604666" cy="424683"/>
          </a:xfrm>
        </p:grpSpPr>
        <p:sp>
          <p:nvSpPr>
            <p:cNvPr id="4" name="Rectangle 3"/>
            <p:cNvSpPr/>
            <p:nvPr/>
          </p:nvSpPr>
          <p:spPr>
            <a:xfrm>
              <a:off x="3677186" y="398959"/>
              <a:ext cx="4591603" cy="419595"/>
            </a:xfrm>
            <a:prstGeom prst="rect">
              <a:avLst/>
            </a:prstGeom>
            <a:solidFill>
              <a:srgbClr val="1E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Baskerville Old Face" panose="02020602080505020303" pitchFamily="18" charset="0"/>
                </a:rPr>
                <a:t>Integration Results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64123" y="403819"/>
              <a:ext cx="320048" cy="419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Round Diagonal Corner Rectangle 5"/>
          <p:cNvSpPr/>
          <p:nvPr/>
        </p:nvSpPr>
        <p:spPr>
          <a:xfrm>
            <a:off x="2459079" y="1314697"/>
            <a:ext cx="6714308" cy="640080"/>
          </a:xfrm>
          <a:prstGeom prst="round2DiagRect">
            <a:avLst/>
          </a:prstGeom>
          <a:solidFill>
            <a:srgbClr val="1B3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Test Case 2 : input matrix 3x3, Kernel matrix 2x2, Stride = 2</a:t>
            </a:r>
          </a:p>
        </p:txBody>
      </p:sp>
    </p:spTree>
    <p:extLst>
      <p:ext uri="{BB962C8B-B14F-4D97-AF65-F5344CB8AC3E}">
        <p14:creationId xmlns:p14="http://schemas.microsoft.com/office/powerpoint/2010/main" val="2136740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6CFDD07-7572-4CCA-8B5D-84A1DDF9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7062"/>
            <a:ext cx="12192000" cy="311658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507369" y="320584"/>
            <a:ext cx="4604666" cy="424683"/>
            <a:chOff x="3664123" y="398959"/>
            <a:chExt cx="4604666" cy="424683"/>
          </a:xfrm>
        </p:grpSpPr>
        <p:sp>
          <p:nvSpPr>
            <p:cNvPr id="4" name="Rectangle 3"/>
            <p:cNvSpPr/>
            <p:nvPr/>
          </p:nvSpPr>
          <p:spPr>
            <a:xfrm>
              <a:off x="3677186" y="398959"/>
              <a:ext cx="4591603" cy="419595"/>
            </a:xfrm>
            <a:prstGeom prst="rect">
              <a:avLst/>
            </a:prstGeom>
            <a:solidFill>
              <a:srgbClr val="1E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Baskerville Old Face" panose="02020602080505020303" pitchFamily="18" charset="0"/>
                </a:rPr>
                <a:t>Integration Results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64123" y="403819"/>
              <a:ext cx="320048" cy="419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ound Diagonal Corner Rectangle 6"/>
          <p:cNvSpPr/>
          <p:nvPr/>
        </p:nvSpPr>
        <p:spPr>
          <a:xfrm>
            <a:off x="2537457" y="1383231"/>
            <a:ext cx="6789424" cy="850518"/>
          </a:xfrm>
          <a:prstGeom prst="round2DiagRect">
            <a:avLst/>
          </a:prstGeom>
          <a:solidFill>
            <a:srgbClr val="1B3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Test Case 3 : input matrix 5x5, Kernel matrix 3x3, Stride = 1</a:t>
            </a:r>
            <a:br>
              <a:rPr lang="en-US" sz="2000" dirty="0">
                <a:latin typeface="Baskerville Old Face" panose="02020602080505020303" pitchFamily="18" charset="0"/>
              </a:rPr>
            </a:br>
            <a:r>
              <a:rPr lang="en-US" sz="2000" dirty="0">
                <a:latin typeface="Baskerville Old Face" panose="02020602080505020303" pitchFamily="18" charset="0"/>
              </a:rPr>
              <a:t>(input floating, Kernel with negative numbers)</a:t>
            </a:r>
          </a:p>
        </p:txBody>
      </p:sp>
    </p:spTree>
    <p:extLst>
      <p:ext uri="{BB962C8B-B14F-4D97-AF65-F5344CB8AC3E}">
        <p14:creationId xmlns:p14="http://schemas.microsoft.com/office/powerpoint/2010/main" val="886877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507369" y="320584"/>
            <a:ext cx="4604666" cy="424683"/>
            <a:chOff x="3664123" y="398959"/>
            <a:chExt cx="4604666" cy="424683"/>
          </a:xfrm>
        </p:grpSpPr>
        <p:sp>
          <p:nvSpPr>
            <p:cNvPr id="4" name="Rectangle 3"/>
            <p:cNvSpPr/>
            <p:nvPr/>
          </p:nvSpPr>
          <p:spPr>
            <a:xfrm>
              <a:off x="3677186" y="398959"/>
              <a:ext cx="4591603" cy="419595"/>
            </a:xfrm>
            <a:prstGeom prst="rect">
              <a:avLst/>
            </a:prstGeom>
            <a:solidFill>
              <a:srgbClr val="1E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Baskerville Old Face" panose="02020602080505020303" pitchFamily="18" charset="0"/>
                </a:rPr>
                <a:t>Integration Results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64123" y="403819"/>
              <a:ext cx="320048" cy="419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Round Diagonal Corner Rectangle 5"/>
          <p:cNvSpPr/>
          <p:nvPr/>
        </p:nvSpPr>
        <p:spPr>
          <a:xfrm>
            <a:off x="2459079" y="1314697"/>
            <a:ext cx="6714308" cy="640080"/>
          </a:xfrm>
          <a:prstGeom prst="round2DiagRect">
            <a:avLst/>
          </a:prstGeom>
          <a:solidFill>
            <a:srgbClr val="1B3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skerville Old Face" panose="02020602080505020303" pitchFamily="18" charset="0"/>
              </a:rPr>
              <a:t>Test Case 4 : testing invalid operation (Kernel matrix larger than input matrix)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4423A52-9365-E7F5-E66F-42D7A8FA9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12192000" cy="334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79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3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6610" y="91440"/>
            <a:ext cx="11038118" cy="6276229"/>
            <a:chOff x="646610" y="104502"/>
            <a:chExt cx="11038118" cy="6276229"/>
          </a:xfrm>
        </p:grpSpPr>
        <p:grpSp>
          <p:nvGrpSpPr>
            <p:cNvPr id="10" name="Group 9"/>
            <p:cNvGrpSpPr/>
            <p:nvPr/>
          </p:nvGrpSpPr>
          <p:grpSpPr>
            <a:xfrm>
              <a:off x="646610" y="104502"/>
              <a:ext cx="11038118" cy="6276229"/>
              <a:chOff x="640079" y="104502"/>
              <a:chExt cx="11038118" cy="6276229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12" r="815" b="4274"/>
              <a:stretch/>
            </p:blipFill>
            <p:spPr>
              <a:xfrm rot="16200000">
                <a:off x="3021024" y="-2276442"/>
                <a:ext cx="6276229" cy="11038117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11456126" y="1828800"/>
                <a:ext cx="222071" cy="3017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40079" y="1733856"/>
                <a:ext cx="222071" cy="3017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547257" y="365756"/>
              <a:ext cx="6753497" cy="228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47850" y="5856822"/>
              <a:ext cx="6753497" cy="228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/>
          <p:cNvSpPr/>
          <p:nvPr/>
        </p:nvSpPr>
        <p:spPr>
          <a:xfrm>
            <a:off x="1410789" y="1410789"/>
            <a:ext cx="9509760" cy="3657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Full Block Diagram Signals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251163"/>
              </p:ext>
            </p:extLst>
          </p:nvPr>
        </p:nvGraphicFramePr>
        <p:xfrm>
          <a:off x="1156788" y="1959429"/>
          <a:ext cx="9985828" cy="3230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9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73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Signal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Direction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endParaRPr lang="en-GB" dirty="0">
                        <a:solidFill>
                          <a:srgbClr val="1D425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  <a:cs typeface="Arial" panose="020B0604020202020204" pitchFamily="34" charset="0"/>
                        </a:rPr>
                        <a:t>System Clock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rst</a:t>
                      </a:r>
                      <a:endParaRPr lang="en-GB" dirty="0">
                        <a:solidFill>
                          <a:srgbClr val="1D425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  <a:cs typeface="Arial" panose="020B0604020202020204" pitchFamily="34" charset="0"/>
                        </a:rPr>
                        <a:t>System Reset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Datain</a:t>
                      </a:r>
                      <a:endParaRPr lang="en-GB" dirty="0">
                        <a:solidFill>
                          <a:srgbClr val="1D425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50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  <a:cs typeface="Arial" panose="020B0604020202020204" pitchFamily="34" charset="0"/>
                        </a:rPr>
                        <a:t>Input Data (kernel or picture or </a:t>
                      </a:r>
                      <a:r>
                        <a:rPr lang="en-GB" sz="1750" dirty="0" err="1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lang="en-GB" sz="1750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  <a:cs typeface="Arial" panose="020B0604020202020204" pitchFamily="34" charset="0"/>
                        </a:rPr>
                        <a:t>Identifies</a:t>
                      </a:r>
                      <a:r>
                        <a:rPr lang="en-GB" baseline="0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  <a:cs typeface="Arial" panose="020B0604020202020204" pitchFamily="34" charset="0"/>
                        </a:rPr>
                        <a:t> Process (load </a:t>
                      </a:r>
                      <a:r>
                        <a:rPr lang="en-GB" baseline="0" dirty="0" err="1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  <a:cs typeface="Arial" panose="020B0604020202020204" pitchFamily="34" charset="0"/>
                        </a:rPr>
                        <a:t>config</a:t>
                      </a:r>
                      <a:r>
                        <a:rPr lang="en-GB" baseline="0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  <a:cs typeface="Arial" panose="020B0604020202020204" pitchFamily="34" charset="0"/>
                        </a:rPr>
                        <a:t>-load in-load kernel-compute)</a:t>
                      </a:r>
                      <a:endParaRPr lang="en-GB" dirty="0">
                        <a:solidFill>
                          <a:srgbClr val="1D4253"/>
                        </a:solidFill>
                        <a:latin typeface="Baskerville Old Face" panose="020206020805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  <a:cs typeface="Arial" panose="020B0604020202020204" pitchFamily="34" charset="0"/>
                        </a:rPr>
                        <a:t>Full Process 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  <a:cs typeface="Arial" panose="020B0604020202020204" pitchFamily="34" charset="0"/>
                        </a:rPr>
                        <a:t>Out</a:t>
                      </a:r>
                      <a:r>
                        <a:rPr lang="en-GB" baseline="0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  <a:cs typeface="Arial" panose="020B0604020202020204" pitchFamily="34" charset="0"/>
                        </a:rPr>
                        <a:t>put data available on bus </a:t>
                      </a:r>
                      <a:endParaRPr lang="en-GB" dirty="0">
                        <a:solidFill>
                          <a:srgbClr val="1D4253"/>
                        </a:solidFill>
                        <a:latin typeface="Baskerville Old Face" panose="020206020805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Dataout</a:t>
                      </a:r>
                      <a:endParaRPr lang="en-GB" dirty="0">
                        <a:solidFill>
                          <a:srgbClr val="1D4253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D42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  <a:cs typeface="Arial" panose="020B0604020202020204" pitchFamily="34" charset="0"/>
                        </a:rPr>
                        <a:t>Output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D42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947850" y="5866311"/>
            <a:ext cx="6753497" cy="228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14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59673" y="660148"/>
            <a:ext cx="11038118" cy="6276229"/>
            <a:chOff x="646610" y="104502"/>
            <a:chExt cx="11038118" cy="6276229"/>
          </a:xfrm>
        </p:grpSpPr>
        <p:grpSp>
          <p:nvGrpSpPr>
            <p:cNvPr id="6" name="Group 5"/>
            <p:cNvGrpSpPr/>
            <p:nvPr/>
          </p:nvGrpSpPr>
          <p:grpSpPr>
            <a:xfrm>
              <a:off x="646610" y="104502"/>
              <a:ext cx="11038118" cy="6276229"/>
              <a:chOff x="640079" y="104502"/>
              <a:chExt cx="11038118" cy="6276229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12" r="815" b="4274"/>
              <a:stretch/>
            </p:blipFill>
            <p:spPr>
              <a:xfrm rot="16200000">
                <a:off x="3021024" y="-2276442"/>
                <a:ext cx="6276229" cy="11038117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11456126" y="1828800"/>
                <a:ext cx="222071" cy="3017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40079" y="1733856"/>
                <a:ext cx="222071" cy="3017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2547257" y="365756"/>
              <a:ext cx="6753497" cy="228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47850" y="5856822"/>
              <a:ext cx="6753497" cy="228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/>
          <p:cNvSpPr/>
          <p:nvPr/>
        </p:nvSpPr>
        <p:spPr>
          <a:xfrm>
            <a:off x="3716374" y="273352"/>
            <a:ext cx="4591603" cy="458622"/>
          </a:xfrm>
          <a:prstGeom prst="rect">
            <a:avLst/>
          </a:prstGeom>
          <a:solidFill>
            <a:srgbClr val="1E4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askerville Old Face" panose="02020602080505020303" pitchFamily="18" charset="0"/>
              </a:rPr>
              <a:t>Queue Memory  Interface</a:t>
            </a:r>
          </a:p>
        </p:txBody>
      </p:sp>
      <p:sp>
        <p:nvSpPr>
          <p:cNvPr id="3" name="Rectangle 2"/>
          <p:cNvSpPr/>
          <p:nvPr/>
        </p:nvSpPr>
        <p:spPr>
          <a:xfrm>
            <a:off x="3708106" y="273352"/>
            <a:ext cx="328318" cy="4588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6AEFB7B-9C7E-43B7-AFE2-F0EDE90C01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17" t="9041" r="9527" b="31492"/>
          <a:stretch/>
        </p:blipFill>
        <p:spPr>
          <a:xfrm>
            <a:off x="4215378" y="1665152"/>
            <a:ext cx="4441371" cy="45539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17" y="2384446"/>
            <a:ext cx="2319088" cy="33633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" r="24062"/>
          <a:stretch/>
        </p:blipFill>
        <p:spPr>
          <a:xfrm>
            <a:off x="9047332" y="3020565"/>
            <a:ext cx="1541417" cy="15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4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6995" y="0"/>
            <a:ext cx="11397345" cy="6962503"/>
            <a:chOff x="646610" y="104502"/>
            <a:chExt cx="11038118" cy="6276229"/>
          </a:xfrm>
        </p:grpSpPr>
        <p:grpSp>
          <p:nvGrpSpPr>
            <p:cNvPr id="5" name="Group 4"/>
            <p:cNvGrpSpPr/>
            <p:nvPr/>
          </p:nvGrpSpPr>
          <p:grpSpPr>
            <a:xfrm>
              <a:off x="646610" y="104502"/>
              <a:ext cx="11038118" cy="6276229"/>
              <a:chOff x="640079" y="104502"/>
              <a:chExt cx="11038118" cy="6276229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912" r="815" b="4274"/>
              <a:stretch/>
            </p:blipFill>
            <p:spPr>
              <a:xfrm rot="16200000">
                <a:off x="3021024" y="-2276442"/>
                <a:ext cx="6276229" cy="11038117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11456126" y="1828800"/>
                <a:ext cx="222071" cy="3017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40079" y="1733856"/>
                <a:ext cx="222071" cy="30175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2547257" y="365756"/>
              <a:ext cx="6753497" cy="228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47850" y="5856822"/>
              <a:ext cx="6753497" cy="228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/>
          <p:cNvSpPr/>
          <p:nvPr/>
        </p:nvSpPr>
        <p:spPr>
          <a:xfrm>
            <a:off x="1156063" y="842552"/>
            <a:ext cx="10019211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Memory Signals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70561"/>
              </p:ext>
            </p:extLst>
          </p:nvPr>
        </p:nvGraphicFramePr>
        <p:xfrm>
          <a:off x="1156063" y="1310063"/>
          <a:ext cx="9985828" cy="4445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89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673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Signal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Direction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clk</a:t>
                      </a:r>
                      <a:endParaRPr lang="en-GB" dirty="0">
                        <a:solidFill>
                          <a:srgbClr val="1D4253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System Clock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rd_ena</a:t>
                      </a:r>
                      <a:endParaRPr lang="en-GB" dirty="0">
                        <a:solidFill>
                          <a:srgbClr val="1D4253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Read Enable Signal (Port</a:t>
                      </a:r>
                      <a:r>
                        <a:rPr lang="en-GB" baseline="0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 A)</a:t>
                      </a:r>
                      <a:endParaRPr lang="en-GB" dirty="0">
                        <a:solidFill>
                          <a:srgbClr val="1D4253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rd_enb</a:t>
                      </a:r>
                      <a:endParaRPr lang="en-GB" dirty="0">
                        <a:solidFill>
                          <a:srgbClr val="1D4253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Read Enable Signal (Port</a:t>
                      </a:r>
                      <a:r>
                        <a:rPr lang="en-GB" sz="1800" baseline="0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 B)</a:t>
                      </a:r>
                      <a:endParaRPr lang="en-GB" sz="1800" dirty="0">
                        <a:solidFill>
                          <a:srgbClr val="1D4253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wr_ena</a:t>
                      </a:r>
                      <a:endParaRPr lang="en-GB" dirty="0">
                        <a:solidFill>
                          <a:srgbClr val="1D4253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en-GB" sz="1800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Write </a:t>
                      </a:r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Enable Signal (Port</a:t>
                      </a:r>
                      <a:r>
                        <a:rPr lang="en-GB" baseline="0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 A)</a:t>
                      </a:r>
                      <a:endParaRPr lang="en-GB" dirty="0">
                        <a:solidFill>
                          <a:srgbClr val="1D4253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wr_enb</a:t>
                      </a:r>
                      <a:endParaRPr lang="en-GB" dirty="0">
                        <a:solidFill>
                          <a:srgbClr val="1D4253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Write </a:t>
                      </a:r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Enable Signal (Port</a:t>
                      </a:r>
                      <a:r>
                        <a:rPr lang="en-GB" baseline="0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 B)</a:t>
                      </a:r>
                      <a:endParaRPr lang="en-GB" dirty="0">
                        <a:solidFill>
                          <a:srgbClr val="1D4253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addressa</a:t>
                      </a:r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 [0:3]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address_width</a:t>
                      </a:r>
                      <a:endParaRPr lang="en-GB" dirty="0">
                        <a:solidFill>
                          <a:srgbClr val="1D4253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Addresses To Save In</a:t>
                      </a:r>
                      <a:r>
                        <a:rPr lang="en-GB" baseline="0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Data (Port</a:t>
                      </a:r>
                      <a:r>
                        <a:rPr lang="en-GB" baseline="0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 A)</a:t>
                      </a:r>
                      <a:endParaRPr lang="en-GB" dirty="0">
                        <a:solidFill>
                          <a:srgbClr val="1D4253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addressb</a:t>
                      </a:r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 [0:3]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address_width</a:t>
                      </a:r>
                      <a:endParaRPr lang="en-GB" dirty="0">
                        <a:solidFill>
                          <a:srgbClr val="1D4253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Addresses To Save In</a:t>
                      </a:r>
                      <a:r>
                        <a:rPr lang="en-GB" baseline="0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Data (Port</a:t>
                      </a:r>
                      <a:r>
                        <a:rPr lang="en-GB" baseline="0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 B)</a:t>
                      </a:r>
                      <a:endParaRPr lang="en-GB" dirty="0">
                        <a:solidFill>
                          <a:srgbClr val="1D4253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Datain_a</a:t>
                      </a:r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 [0:3]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Data To be Saved in Memory (Port 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Datain_b</a:t>
                      </a:r>
                      <a:r>
                        <a:rPr lang="en-GB" baseline="0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 </a:t>
                      </a:r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[0:3]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Data To be Saved in Memory (Port 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Dataouta</a:t>
                      </a:r>
                      <a:endParaRPr lang="en-GB" dirty="0">
                        <a:solidFill>
                          <a:srgbClr val="1D4253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50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Data</a:t>
                      </a:r>
                      <a:r>
                        <a:rPr lang="en-GB" sz="1750" baseline="0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 To Read From Memory (Port A)</a:t>
                      </a:r>
                      <a:endParaRPr lang="en-GB" sz="1750" dirty="0">
                        <a:solidFill>
                          <a:srgbClr val="1D4253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Dataoutb</a:t>
                      </a:r>
                      <a:endParaRPr lang="en-GB" dirty="0">
                        <a:solidFill>
                          <a:srgbClr val="1D4253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1D4253"/>
                          </a:solidFill>
                          <a:latin typeface="Baskerville Old Face" panose="02020602080505020303" pitchFamily="18" charset="0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D42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Data</a:t>
                      </a:r>
                      <a:r>
                        <a:rPr lang="en-GB" sz="1800" baseline="0" dirty="0">
                          <a:solidFill>
                            <a:schemeClr val="bg1"/>
                          </a:solidFill>
                          <a:latin typeface="Baskerville Old Face" panose="02020602080505020303" pitchFamily="18" charset="0"/>
                        </a:rPr>
                        <a:t> To Read From Memory (Port B)</a:t>
                      </a:r>
                      <a:endParaRPr lang="en-GB" sz="1800" dirty="0">
                        <a:solidFill>
                          <a:schemeClr val="bg1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D42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32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16374" y="155625"/>
            <a:ext cx="4591603" cy="419823"/>
            <a:chOff x="3716374" y="312378"/>
            <a:chExt cx="4591603" cy="419823"/>
          </a:xfrm>
        </p:grpSpPr>
        <p:sp>
          <p:nvSpPr>
            <p:cNvPr id="2" name="Rectangle 1"/>
            <p:cNvSpPr/>
            <p:nvPr/>
          </p:nvSpPr>
          <p:spPr>
            <a:xfrm>
              <a:off x="3716374" y="312378"/>
              <a:ext cx="4591603" cy="419595"/>
            </a:xfrm>
            <a:prstGeom prst="rect">
              <a:avLst/>
            </a:prstGeom>
            <a:solidFill>
              <a:srgbClr val="1E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Baskerville Old Face" panose="02020602080505020303" pitchFamily="18" charset="0"/>
                </a:rPr>
                <a:t>Input Memory Calculations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716375" y="312378"/>
              <a:ext cx="320048" cy="419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16374" y="3678241"/>
            <a:ext cx="4591603" cy="419823"/>
            <a:chOff x="3716374" y="312378"/>
            <a:chExt cx="4591603" cy="419823"/>
          </a:xfrm>
        </p:grpSpPr>
        <p:sp>
          <p:nvSpPr>
            <p:cNvPr id="6" name="Rectangle 5"/>
            <p:cNvSpPr/>
            <p:nvPr/>
          </p:nvSpPr>
          <p:spPr>
            <a:xfrm>
              <a:off x="3716374" y="312378"/>
              <a:ext cx="4591603" cy="419595"/>
            </a:xfrm>
            <a:prstGeom prst="rect">
              <a:avLst/>
            </a:prstGeom>
            <a:solidFill>
              <a:srgbClr val="1E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Baskerville Old Face" panose="02020602080505020303" pitchFamily="18" charset="0"/>
                </a:rPr>
                <a:t>Kernel Memory Calculations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16374" y="317863"/>
              <a:ext cx="280861" cy="4143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tangle 7"/>
          <p:cNvSpPr/>
          <p:nvPr/>
        </p:nvSpPr>
        <p:spPr>
          <a:xfrm>
            <a:off x="2103120" y="1101181"/>
            <a:ext cx="8164286" cy="2168435"/>
          </a:xfrm>
          <a:prstGeom prst="rect">
            <a:avLst/>
          </a:prstGeom>
          <a:solidFill>
            <a:srgbClr val="1D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 Diagonal Corner Rectangle 8"/>
          <p:cNvSpPr/>
          <p:nvPr/>
        </p:nvSpPr>
        <p:spPr>
          <a:xfrm>
            <a:off x="2299063" y="1286012"/>
            <a:ext cx="7772400" cy="1798773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40725" y="1337850"/>
                <a:ext cx="7289075" cy="1603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Baskerville Old Face" panose="02020602080505020303" pitchFamily="18" charset="0"/>
                  </a:rPr>
                  <a:t>Required Input Memory Size =1KB &amp; Word size = 32 Bits. </a:t>
                </a:r>
              </a:p>
              <a:p>
                <a:pPr algn="ctr"/>
                <a:endParaRPr lang="en-GB" dirty="0">
                  <a:solidFill>
                    <a:schemeClr val="bg2">
                      <a:lumMod val="50000"/>
                    </a:schemeClr>
                  </a:solidFill>
                  <a:latin typeface="Baskerville Old Face" panose="02020602080505020303" pitchFamily="18" charset="0"/>
                </a:endParaRPr>
              </a:p>
              <a:p>
                <a:pPr algn="ctr"/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Baskerville Old Face" panose="02020602080505020303" pitchFamily="18" charset="0"/>
                  </a:rPr>
                  <a:t>Depth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Memory</m:t>
                        </m:r>
                        <m: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Size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Word</m:t>
                        </m:r>
                        <m: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Size</m:t>
                        </m:r>
                      </m:den>
                    </m:f>
                    <m:r>
                      <a:rPr lang="en-GB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Baskerville Old Face" panose="02020602080505020303" pitchFamily="18" charset="0"/>
                  </a:rPr>
                  <a:t>= 250.  Nearest to 256 for a whole number address width</a:t>
                </a:r>
              </a:p>
              <a:p>
                <a:pPr algn="ctr"/>
                <a:endParaRPr lang="en-GB" dirty="0">
                  <a:solidFill>
                    <a:schemeClr val="bg2">
                      <a:lumMod val="50000"/>
                    </a:schemeClr>
                  </a:solidFill>
                  <a:latin typeface="Baskerville Old Face" panose="02020602080505020303" pitchFamily="18" charset="0"/>
                </a:endParaRPr>
              </a:p>
              <a:p>
                <a:pPr algn="ctr"/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Baskerville Old Face" panose="02020602080505020303" pitchFamily="18" charset="0"/>
                  </a:rPr>
                  <a:t>Address width = 8 bits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725" y="1337850"/>
                <a:ext cx="7289075" cy="1603709"/>
              </a:xfrm>
              <a:prstGeom prst="rect">
                <a:avLst/>
              </a:prstGeom>
              <a:blipFill rotWithShape="0">
                <a:blip r:embed="rId2"/>
                <a:stretch>
                  <a:fillRect l="-251" t="-1515" r="-84" b="-49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103120" y="4506461"/>
            <a:ext cx="8164286" cy="2168435"/>
          </a:xfrm>
          <a:prstGeom prst="rect">
            <a:avLst/>
          </a:prstGeom>
          <a:solidFill>
            <a:srgbClr val="1D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 Diagonal Corner Rectangle 11"/>
          <p:cNvSpPr/>
          <p:nvPr/>
        </p:nvSpPr>
        <p:spPr>
          <a:xfrm>
            <a:off x="2299063" y="4691291"/>
            <a:ext cx="7772400" cy="1798773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84416" y="5065821"/>
                <a:ext cx="7289075" cy="1049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Baskerville Old Face" panose="02020602080505020303" pitchFamily="18" charset="0"/>
                  </a:rPr>
                  <a:t>Required Input Memory Size =256B &amp; Word size = 32 Bits. </a:t>
                </a:r>
              </a:p>
              <a:p>
                <a:pPr algn="ctr"/>
                <a:endParaRPr lang="en-GB" dirty="0">
                  <a:solidFill>
                    <a:schemeClr val="bg2">
                      <a:lumMod val="50000"/>
                    </a:schemeClr>
                  </a:solidFill>
                  <a:latin typeface="Baskerville Old Face" panose="02020602080505020303" pitchFamily="18" charset="0"/>
                </a:endParaRPr>
              </a:p>
              <a:p>
                <a:pPr algn="ctr"/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Baskerville Old Face" panose="02020602080505020303" pitchFamily="18" charset="0"/>
                  </a:rPr>
                  <a:t>Depth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Memory</m:t>
                        </m:r>
                        <m: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Size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Word</m:t>
                        </m:r>
                        <m: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Size</m:t>
                        </m:r>
                      </m:den>
                    </m:f>
                    <m:r>
                      <a:rPr lang="en-GB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Baskerville Old Face" panose="02020602080505020303" pitchFamily="18" charset="0"/>
                  </a:rPr>
                  <a:t>= 64.  So address width = 6 bits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16" y="5065821"/>
                <a:ext cx="7289075" cy="1049711"/>
              </a:xfrm>
              <a:prstGeom prst="rect">
                <a:avLst/>
              </a:prstGeom>
              <a:blipFill rotWithShape="0">
                <a:blip r:embed="rId3"/>
                <a:stretch>
                  <a:fillRect t="-2326" b="-34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93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03314" y="234968"/>
            <a:ext cx="4091951" cy="533904"/>
            <a:chOff x="3819891" y="272073"/>
            <a:chExt cx="4632271" cy="419595"/>
          </a:xfrm>
        </p:grpSpPr>
        <p:sp>
          <p:nvSpPr>
            <p:cNvPr id="3" name="Rectangle 2"/>
            <p:cNvSpPr/>
            <p:nvPr/>
          </p:nvSpPr>
          <p:spPr>
            <a:xfrm>
              <a:off x="3860559" y="272073"/>
              <a:ext cx="4591603" cy="41959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1D4253"/>
                  </a:solidFill>
                  <a:latin typeface="Baskerville Old Face" panose="02020602080505020303" pitchFamily="18" charset="0"/>
                </a:rPr>
                <a:t>Test Scenarios for Dual Port RAM 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819891" y="272346"/>
              <a:ext cx="288369" cy="41878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ectangle 4"/>
          <p:cNvSpPr/>
          <p:nvPr/>
        </p:nvSpPr>
        <p:spPr>
          <a:xfrm>
            <a:off x="1802667" y="1693678"/>
            <a:ext cx="4056026" cy="544143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Reading from Port B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2667" y="1085330"/>
            <a:ext cx="4056026" cy="525476"/>
          </a:xfrm>
          <a:prstGeom prst="rect">
            <a:avLst/>
          </a:prstGeom>
          <a:solidFill>
            <a:schemeClr val="accent6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Baskerville Old Face" panose="02020602080505020303" pitchFamily="18" charset="0"/>
              </a:rPr>
              <a:t>writing from Port A</a:t>
            </a:r>
          </a:p>
        </p:txBody>
      </p:sp>
      <p:sp>
        <p:nvSpPr>
          <p:cNvPr id="7" name="Rectangle 6"/>
          <p:cNvSpPr/>
          <p:nvPr/>
        </p:nvSpPr>
        <p:spPr>
          <a:xfrm>
            <a:off x="6257110" y="1085329"/>
            <a:ext cx="4056026" cy="525477"/>
          </a:xfrm>
          <a:prstGeom prst="rect">
            <a:avLst/>
          </a:prstGeom>
          <a:solidFill>
            <a:schemeClr val="accent6">
              <a:lumMod val="7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GB" dirty="0">
                <a:latin typeface="Baskerville Old Face" panose="02020602080505020303" pitchFamily="18" charset="0"/>
              </a:rPr>
              <a:t>writing from Port B</a:t>
            </a:r>
          </a:p>
        </p:txBody>
      </p:sp>
      <p:sp>
        <p:nvSpPr>
          <p:cNvPr id="8" name="Rectangle 7"/>
          <p:cNvSpPr/>
          <p:nvPr/>
        </p:nvSpPr>
        <p:spPr>
          <a:xfrm>
            <a:off x="6257110" y="1680615"/>
            <a:ext cx="4056026" cy="544143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rPr>
              <a:t>Reading from Port A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399" y="2534195"/>
            <a:ext cx="10006149" cy="416705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131" t="-938" r="-11879" b="-153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55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84217" y="1476103"/>
            <a:ext cx="10162903" cy="4062548"/>
          </a:xfrm>
          <a:prstGeom prst="roundRect">
            <a:avLst/>
          </a:prstGeom>
          <a:solidFill>
            <a:srgbClr val="17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3708106" y="234164"/>
            <a:ext cx="4599871" cy="458849"/>
            <a:chOff x="3708106" y="273352"/>
            <a:chExt cx="4599871" cy="458849"/>
          </a:xfrm>
        </p:grpSpPr>
        <p:sp>
          <p:nvSpPr>
            <p:cNvPr id="2" name="Rectangle 1"/>
            <p:cNvSpPr/>
            <p:nvPr/>
          </p:nvSpPr>
          <p:spPr>
            <a:xfrm>
              <a:off x="3716374" y="273352"/>
              <a:ext cx="4591603" cy="458622"/>
            </a:xfrm>
            <a:prstGeom prst="rect">
              <a:avLst/>
            </a:prstGeom>
            <a:solidFill>
              <a:srgbClr val="1E4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Baskerville Old Face" panose="02020602080505020303" pitchFamily="18" charset="0"/>
                </a:rPr>
                <a:t>Floating Point Multiplier Interface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708106" y="273352"/>
              <a:ext cx="328318" cy="4588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1998616" y="1606732"/>
            <a:ext cx="8321041" cy="36837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DFCE32F-C39E-4DA4-9329-112FC210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062" y="1985555"/>
            <a:ext cx="6597185" cy="30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1210</Words>
  <Application>Microsoft Office PowerPoint</Application>
  <PresentationFormat>Widescreen</PresentationFormat>
  <Paragraphs>509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Baskerville Old Face</vt:lpstr>
      <vt:lpstr>Bell MT</vt:lpstr>
      <vt:lpstr>Calibri</vt:lpstr>
      <vt:lpstr>Calibri Light</vt:lpstr>
      <vt:lpstr>Cambria Math</vt:lpstr>
      <vt:lpstr>Colonna MT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Abu Taha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84</cp:revision>
  <dcterms:created xsi:type="dcterms:W3CDTF">2024-02-09T03:16:43Z</dcterms:created>
  <dcterms:modified xsi:type="dcterms:W3CDTF">2024-02-09T12:15:04Z</dcterms:modified>
</cp:coreProperties>
</file>