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7" r:id="rId5"/>
    <p:sldId id="266" r:id="rId6"/>
    <p:sldId id="259" r:id="rId7"/>
    <p:sldId id="260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mlab.ie.cuhk.edu.hk/projects/CelebA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Task1: </a:t>
            </a:r>
            <a:r>
              <a:t>Detecting Facial Features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Gender, Glasses, and Shirt Color Detection</a:t>
            </a:r>
          </a:p>
          <a:p>
            <a:r>
              <a:t>Presented by: Habiba Ishfaq</a:t>
            </a:r>
          </a:p>
          <a:p>
            <a:r>
              <a:t>PUCIT – BS Data 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b="1"/>
              <a:t>Dataset:</a:t>
            </a:r>
            <a:r>
              <a:t> CelebA (Kaggle) – 202,599 images</a:t>
            </a:r>
          </a:p>
          <a:p>
            <a:r>
              <a:t>Attributes used: Gender, Eyeglasses</a:t>
            </a:r>
          </a:p>
          <a:p>
            <a:r>
              <a:t>Balanced data selection ensured</a:t>
            </a:r>
          </a:p>
          <a:p>
            <a:r>
              <a:rPr b="1"/>
              <a:t>Why CelebA?</a:t>
            </a:r>
            <a:r>
              <a:t> Diversity in race, gender, lighting, and pose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Source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marL="0" indent="0">
              <a:buNone/>
              <a:defRPr sz="2000" b="0"/>
            </a:pPr>
            <a:r>
              <a:rPr lang="en-US" sz="3200" dirty="0">
                <a:sym typeface="+mn-ea"/>
              </a:rPr>
              <a:t>• </a:t>
            </a:r>
            <a:r>
              <a:rPr sz="3200" dirty="0" err="1">
                <a:sym typeface="+mn-ea"/>
              </a:rPr>
              <a:t>CelebA</a:t>
            </a:r>
            <a:r>
              <a:rPr sz="3200" dirty="0">
                <a:sym typeface="+mn-ea"/>
              </a:rPr>
              <a:t> Dataset URL:</a:t>
            </a:r>
            <a:endParaRPr lang="en-US" sz="3200" dirty="0"/>
          </a:p>
          <a:p>
            <a:pPr marL="0" indent="0">
              <a:buNone/>
              <a:defRPr sz="2000" b="0"/>
            </a:pPr>
            <a:r>
              <a:rPr lang="en-US" sz="3200" dirty="0">
                <a:sym typeface="+mn-ea"/>
                <a:hlinkClick r:id="rId1"/>
              </a:rPr>
              <a:t>https://mmlab.ie.cuhk.edu.hk/projects/CelebA.html</a:t>
            </a:r>
            <a:br>
              <a:rPr lang="en-US" sz="3200" dirty="0">
                <a:sym typeface="+mn-ea"/>
              </a:rPr>
            </a:br>
            <a:endParaRPr lang="en-US" sz="3200" dirty="0"/>
          </a:p>
          <a:p>
            <a:pPr marL="0" indent="0">
              <a:buNone/>
              <a:defRPr sz="2000" b="0"/>
            </a:pPr>
            <a:r>
              <a:rPr sz="3200" dirty="0">
                <a:sym typeface="+mn-ea"/>
              </a:rPr>
              <a:t>• Contains: Images + Attribute Labels</a:t>
            </a:r>
            <a:endParaRPr sz="3200" dirty="0"/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Models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 sz="2000" b="0"/>
            </a:pPr>
            <a:r>
              <a:rPr sz="3200" dirty="0">
                <a:sym typeface="+mn-ea"/>
              </a:rPr>
              <a:t>• Gender Detection: MobileNetV2</a:t>
            </a:r>
            <a:endParaRPr sz="3200" dirty="0"/>
          </a:p>
          <a:p>
            <a:pPr marL="0" indent="0">
              <a:buNone/>
              <a:defRPr sz="2000" b="0"/>
            </a:pPr>
            <a:r>
              <a:rPr sz="3200" dirty="0">
                <a:sym typeface="+mn-ea"/>
              </a:rPr>
              <a:t>• Glasses Detection: MobileNetV2 (multi-output model)</a:t>
            </a:r>
            <a:endParaRPr sz="3200" dirty="0"/>
          </a:p>
          <a:p>
            <a:pPr marL="0" indent="0">
              <a:buNone/>
              <a:defRPr sz="2000" b="0"/>
            </a:pPr>
            <a:r>
              <a:rPr sz="3200" dirty="0">
                <a:sym typeface="+mn-ea"/>
              </a:rPr>
              <a:t>• Shirt Color: Custom logic based on color region detection</a:t>
            </a:r>
            <a:endParaRPr sz="3200" dirty="0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t>Base Model: MobileNetV2 (pre-trained on </a:t>
            </a:r>
            <a:r>
              <a:rPr lang="en-US"/>
              <a:t>    </a:t>
            </a:r>
            <a:r>
              <a:t>ImageNet)</a:t>
            </a:r>
          </a:p>
          <a:p>
            <a:r>
              <a:t>Input: 128x128 RGB face image</a:t>
            </a:r>
          </a:p>
          <a:p>
            <a:r>
              <a:t>Added: GlobalAveragePooling + Dense layers for 2 outputs</a:t>
            </a:r>
            <a:r>
              <a:rPr lang="en-US"/>
              <a:t> </a:t>
            </a:r>
            <a:r>
              <a:rPr dirty="0">
                <a:sym typeface="+mn-ea"/>
              </a:rPr>
              <a:t> (1 each for gender and glasses)</a:t>
            </a:r>
          </a:p>
          <a:p>
            <a:r>
              <a:t>Outputs: Gender and Glasses (Sigmoid)</a:t>
            </a:r>
          </a:p>
          <a:p>
            <a:r>
              <a:t>Loss: Binary Crossentropy | Optimizer: Adam</a:t>
            </a:r>
          </a:p>
          <a:p>
            <a:r>
              <a:t>Total Layers: ~</a:t>
            </a:r>
            <a:r>
              <a:rPr dirty="0">
                <a:sym typeface="+mn-ea"/>
              </a:rPr>
              <a:t> ~160</a:t>
            </a:r>
            <a:r>
              <a:t> (MobileNetV2 backbone)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Alternative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r>
              <a:rPr b="1"/>
              <a:t> EfficientNetB0</a:t>
            </a:r>
            <a:r>
              <a:rPr lang="en-US" b="1"/>
              <a:t> :</a:t>
            </a:r>
            <a:r>
              <a:rPr lang="en-US"/>
              <a:t> </a:t>
            </a:r>
            <a:r>
              <a:t>Not selected due to heavier size and slower speed</a:t>
            </a:r>
            <a:r>
              <a:rPr lang="en-US"/>
              <a:t> </a:t>
            </a:r>
            <a:br>
              <a:rPr lang="en-US"/>
            </a:br>
            <a:r>
              <a:rPr lang="en-US" b="1" dirty="0">
                <a:sym typeface="+mn-ea"/>
              </a:rPr>
              <a:t>ResNet50:</a:t>
            </a:r>
            <a:r>
              <a:rPr lang="en-US" dirty="0">
                <a:sym typeface="+mn-ea"/>
              </a:rPr>
              <a:t> Heavier, good for more data</a:t>
            </a:r>
            <a:endParaRPr lang="en-US" dirty="0"/>
          </a:p>
          <a:p>
            <a:r>
              <a:rPr lang="en-US" b="1" dirty="0">
                <a:sym typeface="+mn-ea"/>
              </a:rPr>
              <a:t>YOLO:</a:t>
            </a:r>
            <a:r>
              <a:rPr lang="en-US" dirty="0">
                <a:sym typeface="+mn-ea"/>
              </a:rPr>
              <a:t> Great for real-time detection, less ideal for attributes</a:t>
            </a:r>
          </a:p>
          <a:p>
            <a:r>
              <a:rPr b="1"/>
              <a:t>MobileNetV2</a:t>
            </a:r>
            <a:r>
              <a:t> chosen for its lightweight and fast inference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Detection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marL="0" indent="0">
              <a:buNone/>
              <a:defRPr sz="2000" b="0"/>
            </a:pPr>
            <a:r>
              <a:rPr sz="3200" dirty="0">
                <a:sym typeface="+mn-ea"/>
              </a:rPr>
              <a:t>• Gender &amp; Glasses: ~0.4 seconds/image</a:t>
            </a:r>
            <a:endParaRPr sz="3200" dirty="0"/>
          </a:p>
          <a:p>
            <a:pPr marL="0" indent="0">
              <a:buNone/>
              <a:defRPr sz="2000" b="0"/>
            </a:pPr>
            <a:r>
              <a:rPr sz="3200" dirty="0">
                <a:sym typeface="+mn-ea"/>
              </a:rPr>
              <a:t>• Shirt Color: ~0.2 seconds/image</a:t>
            </a:r>
            <a:endParaRPr sz="3200" dirty="0"/>
          </a:p>
          <a:p>
            <a:pPr marL="0" indent="0">
              <a:buNone/>
              <a:defRPr sz="2000" b="0"/>
            </a:pPr>
            <a:r>
              <a:rPr sz="3200" dirty="0">
                <a:sym typeface="+mn-ea"/>
              </a:rPr>
              <a:t>• Total detection time: &lt;1 second/imag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 b="0"/>
            </a:pPr>
            <a:r>
              <a:rPr sz="3200" dirty="0">
                <a:sym typeface="+mn-ea"/>
              </a:rPr>
              <a:t>• Shirt detection is not always accurate if obstructed</a:t>
            </a:r>
            <a:endParaRPr sz="3200" dirty="0"/>
          </a:p>
          <a:p>
            <a:pPr marL="0" indent="0">
              <a:buNone/>
              <a:defRPr sz="2000" b="0"/>
            </a:pPr>
            <a:r>
              <a:rPr sz="3200" dirty="0">
                <a:sym typeface="+mn-ea"/>
              </a:rPr>
              <a:t>• Accuracy drops with low-light images</a:t>
            </a:r>
          </a:p>
          <a:p>
            <a:pPr marL="0" indent="0">
              <a:buNone/>
            </a:pPr>
            <a:r>
              <a:rPr dirty="0">
                <a:sym typeface="+mn-ea"/>
              </a:rPr>
              <a:t>• Model trained on limited subset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/>
          <a:p>
            <a:r>
              <a:t>Jupyter Notebook: Task1_Detecting Facial Features.ipynb</a:t>
            </a:r>
          </a:p>
          <a:p>
            <a:pPr marL="0" indent="0">
              <a:buNone/>
              <a:defRPr sz="2000" b="0"/>
            </a:pPr>
            <a:r>
              <a:rPr sz="3200" dirty="0">
                <a:sym typeface="+mn-ea"/>
              </a:rPr>
              <a:t>• Trained Model Weights (.h5 file)</a:t>
            </a:r>
            <a:endParaRPr sz="3200" dirty="0"/>
          </a:p>
          <a:p>
            <a:pPr marL="0" indent="0">
              <a:buNone/>
              <a:defRPr sz="2000" b="0"/>
            </a:pPr>
            <a:r>
              <a:rPr sz="3200" dirty="0">
                <a:sym typeface="+mn-ea"/>
              </a:rPr>
              <a:t>• PowerPoint Presentation</a:t>
            </a:r>
            <a:endParaRPr sz="3200" dirty="0"/>
          </a:p>
          <a:p>
            <a:pPr marL="0" indent="0">
              <a:buNone/>
              <a:defRPr sz="2000" b="0"/>
            </a:pPr>
            <a:r>
              <a:rPr sz="3200" dirty="0">
                <a:sym typeface="+mn-ea"/>
              </a:rPr>
              <a:t>• How-to-Run File (README)</a:t>
            </a:r>
            <a:endParaRPr sz="3200"/>
          </a:p>
          <a:p>
            <a:r>
              <a:t>Presentation + 5-minute recorded explanation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1595</Words>
  <Application>WPS Presentation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Detecting Facial Features Using Deep Learning</vt:lpstr>
      <vt:lpstr>Dataset Details</vt:lpstr>
      <vt:lpstr>Problem Statement</vt:lpstr>
      <vt:lpstr>PowerPoint 演示文稿</vt:lpstr>
      <vt:lpstr>Model Architecture</vt:lpstr>
      <vt:lpstr>Alternative Model</vt:lpstr>
      <vt:lpstr>Training Results</vt:lpstr>
      <vt:lpstr>Limitations</vt:lpstr>
      <vt:lpstr>Deliverables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LENOVO</cp:lastModifiedBy>
  <cp:revision>2</cp:revision>
  <dcterms:created xsi:type="dcterms:W3CDTF">2013-01-27T09:14:00Z</dcterms:created>
  <dcterms:modified xsi:type="dcterms:W3CDTF">2025-07-28T11:55:20Z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79197E6C83A44F178F03991F361AA96F_13</vt:lpwstr>
  </property>
  <property fmtid="{D5CDD505-2E9C-101B-9397-08002B2CF9AE}" pid="3" name="KSOProductBuildVer">
    <vt:lpwstr>1033-12.2.0.22222</vt:lpwstr>
  </property>
</Properties>
</file>