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3" r:id="rId5"/>
    <p:sldId id="264" r:id="rId6"/>
    <p:sldId id="265"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B22C6C-7B6E-5E02-7259-3091379B0024}" v="560" dt="2024-03-13T17:15:17.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61D9FC-0E80-44FE-962B-6114F1BFC493}" type="datetimeFigureOut">
              <a:rPr lang="en-US" smtClean="0"/>
              <a:t>6/23/2024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E357DDC-BA80-4124-8405-3B7AE58E79D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0556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61D9FC-0E80-44FE-962B-6114F1BFC493}"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57DDC-BA80-4124-8405-3B7AE58E79D3}" type="slidenum">
              <a:rPr lang="en-US" smtClean="0"/>
              <a:t>‹#›</a:t>
            </a:fld>
            <a:endParaRPr lang="en-US"/>
          </a:p>
        </p:txBody>
      </p:sp>
    </p:spTree>
    <p:extLst>
      <p:ext uri="{BB962C8B-B14F-4D97-AF65-F5344CB8AC3E}">
        <p14:creationId xmlns:p14="http://schemas.microsoft.com/office/powerpoint/2010/main" val="970242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61D9FC-0E80-44FE-962B-6114F1BFC493}"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7DDC-BA80-4124-8405-3B7AE58E79D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877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61D9FC-0E80-44FE-962B-6114F1BFC493}"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7DDC-BA80-4124-8405-3B7AE58E79D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2494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61D9FC-0E80-44FE-962B-6114F1BFC493}"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7DDC-BA80-4124-8405-3B7AE58E79D3}" type="slidenum">
              <a:rPr lang="en-US" smtClean="0"/>
              <a:t>‹#›</a:t>
            </a:fld>
            <a:endParaRPr lang="en-US"/>
          </a:p>
        </p:txBody>
      </p:sp>
    </p:spTree>
    <p:extLst>
      <p:ext uri="{BB962C8B-B14F-4D97-AF65-F5344CB8AC3E}">
        <p14:creationId xmlns:p14="http://schemas.microsoft.com/office/powerpoint/2010/main" val="2730561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61D9FC-0E80-44FE-962B-6114F1BFC493}"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7DDC-BA80-4124-8405-3B7AE58E79D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24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61D9FC-0E80-44FE-962B-6114F1BFC493}"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7DDC-BA80-4124-8405-3B7AE58E79D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92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1D9FC-0E80-44FE-962B-6114F1BFC493}"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7DDC-BA80-4124-8405-3B7AE58E79D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6886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1D9FC-0E80-44FE-962B-6114F1BFC493}"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7DDC-BA80-4124-8405-3B7AE58E79D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182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1D9FC-0E80-44FE-962B-6114F1BFC493}"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7DDC-BA80-4124-8405-3B7AE58E79D3}" type="slidenum">
              <a:rPr lang="en-US" smtClean="0"/>
              <a:t>‹#›</a:t>
            </a:fld>
            <a:endParaRPr lang="en-US"/>
          </a:p>
        </p:txBody>
      </p:sp>
    </p:spTree>
    <p:extLst>
      <p:ext uri="{BB962C8B-B14F-4D97-AF65-F5344CB8AC3E}">
        <p14:creationId xmlns:p14="http://schemas.microsoft.com/office/powerpoint/2010/main" val="264809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61D9FC-0E80-44FE-962B-6114F1BFC493}"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7DDC-BA80-4124-8405-3B7AE58E79D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48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61D9FC-0E80-44FE-962B-6114F1BFC493}"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57DDC-BA80-4124-8405-3B7AE58E79D3}" type="slidenum">
              <a:rPr lang="en-US" smtClean="0"/>
              <a:t>‹#›</a:t>
            </a:fld>
            <a:endParaRPr lang="en-US"/>
          </a:p>
        </p:txBody>
      </p:sp>
    </p:spTree>
    <p:extLst>
      <p:ext uri="{BB962C8B-B14F-4D97-AF65-F5344CB8AC3E}">
        <p14:creationId xmlns:p14="http://schemas.microsoft.com/office/powerpoint/2010/main" val="21159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61D9FC-0E80-44FE-962B-6114F1BFC493}" type="datetimeFigureOut">
              <a:rPr lang="en-US" smtClean="0"/>
              <a:t>6/23/2024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57DDC-BA80-4124-8405-3B7AE58E79D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808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61D9FC-0E80-44FE-962B-6114F1BFC493}" type="datetimeFigureOut">
              <a:rPr lang="en-US" smtClean="0"/>
              <a:t>6/23/2024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57DDC-BA80-4124-8405-3B7AE58E79D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806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1D9FC-0E80-44FE-962B-6114F1BFC493}" type="datetimeFigureOut">
              <a:rPr lang="en-US" smtClean="0"/>
              <a:t>6/23/2024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57DDC-BA80-4124-8405-3B7AE58E79D3}" type="slidenum">
              <a:rPr lang="en-US" smtClean="0"/>
              <a:t>‹#›</a:t>
            </a:fld>
            <a:endParaRPr lang="en-US"/>
          </a:p>
        </p:txBody>
      </p:sp>
    </p:spTree>
    <p:extLst>
      <p:ext uri="{BB962C8B-B14F-4D97-AF65-F5344CB8AC3E}">
        <p14:creationId xmlns:p14="http://schemas.microsoft.com/office/powerpoint/2010/main" val="230724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61D9FC-0E80-44FE-962B-6114F1BFC493}"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57DDC-BA80-4124-8405-3B7AE58E79D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0452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61D9FC-0E80-44FE-962B-6114F1BFC493}"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57DDC-BA80-4124-8405-3B7AE58E79D3}" type="slidenum">
              <a:rPr lang="en-US" smtClean="0"/>
              <a:t>‹#›</a:t>
            </a:fld>
            <a:endParaRPr lang="en-US"/>
          </a:p>
        </p:txBody>
      </p:sp>
    </p:spTree>
    <p:extLst>
      <p:ext uri="{BB962C8B-B14F-4D97-AF65-F5344CB8AC3E}">
        <p14:creationId xmlns:p14="http://schemas.microsoft.com/office/powerpoint/2010/main" val="142341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61D9FC-0E80-44FE-962B-6114F1BFC493}" type="datetimeFigureOut">
              <a:rPr lang="en-US" smtClean="0"/>
              <a:t>6/23/2024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357DDC-BA80-4124-8405-3B7AE58E79D3}" type="slidenum">
              <a:rPr lang="en-US" smtClean="0"/>
              <a:t>‹#›</a:t>
            </a:fld>
            <a:endParaRPr lang="en-US"/>
          </a:p>
        </p:txBody>
      </p:sp>
    </p:spTree>
    <p:extLst>
      <p:ext uri="{BB962C8B-B14F-4D97-AF65-F5344CB8AC3E}">
        <p14:creationId xmlns:p14="http://schemas.microsoft.com/office/powerpoint/2010/main" val="25690363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531497"/>
            <a:ext cx="6815669" cy="1515533"/>
          </a:xfrm>
        </p:spPr>
        <p:txBody>
          <a:bodyPr/>
          <a:lstStyle/>
          <a:p>
            <a:r>
              <a:rPr lang="en-IN" dirty="0">
                <a:latin typeface="Garamond"/>
                <a:cs typeface="Arial"/>
              </a:rPr>
              <a:t>Diabetes Prediction </a:t>
            </a:r>
            <a:endParaRPr lang="en-US" sz="6000" dirty="0">
              <a:latin typeface="Garamond"/>
              <a:cs typeface="Arial" panose="020B0604020202020204" pitchFamily="34" charset="0"/>
            </a:endParaRPr>
          </a:p>
        </p:txBody>
      </p:sp>
      <p:sp>
        <p:nvSpPr>
          <p:cNvPr id="3" name="Subtitle 2"/>
          <p:cNvSpPr>
            <a:spLocks noGrp="1"/>
          </p:cNvSpPr>
          <p:nvPr>
            <p:ph type="subTitle" idx="1"/>
          </p:nvPr>
        </p:nvSpPr>
        <p:spPr>
          <a:xfrm>
            <a:off x="2692398" y="3762101"/>
            <a:ext cx="6815669" cy="1320802"/>
          </a:xfrm>
        </p:spPr>
        <p:txBody>
          <a:bodyPr>
            <a:normAutofit/>
          </a:bodyPr>
          <a:lstStyle/>
          <a:p>
            <a:r>
              <a:rPr lang="en-IN" sz="2000" b="1" dirty="0"/>
              <a:t>Rimsha (BSDSF21A027)</a:t>
            </a:r>
          </a:p>
          <a:p>
            <a:r>
              <a:rPr lang="en-IN" sz="2000" b="1" dirty="0"/>
              <a:t>Habiba (BSDSF21A028)</a:t>
            </a:r>
          </a:p>
        </p:txBody>
      </p:sp>
    </p:spTree>
    <p:extLst>
      <p:ext uri="{BB962C8B-B14F-4D97-AF65-F5344CB8AC3E}">
        <p14:creationId xmlns:p14="http://schemas.microsoft.com/office/powerpoint/2010/main" val="104310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26905" y="753626"/>
            <a:ext cx="10437223" cy="5897588"/>
            <a:chOff x="1058092" y="1302266"/>
            <a:chExt cx="10437223" cy="5897588"/>
          </a:xfrm>
        </p:grpSpPr>
        <p:sp>
          <p:nvSpPr>
            <p:cNvPr id="2" name="TextBox 1"/>
            <p:cNvSpPr txBox="1"/>
            <p:nvPr/>
          </p:nvSpPr>
          <p:spPr>
            <a:xfrm>
              <a:off x="4234375" y="1302266"/>
              <a:ext cx="6335487" cy="584775"/>
            </a:xfrm>
            <a:prstGeom prst="rect">
              <a:avLst/>
            </a:prstGeom>
            <a:noFill/>
          </p:spPr>
          <p:txBody>
            <a:bodyPr wrap="square" lIns="91440" tIns="45720" rIns="91440" bIns="45720" rtlCol="0" anchor="t">
              <a:spAutoFit/>
            </a:bodyPr>
            <a:lstStyle/>
            <a:p>
              <a:r>
                <a:rPr lang="en-IN" sz="3200" dirty="0">
                  <a:latin typeface="Garamond"/>
                  <a:cs typeface="Arial"/>
                </a:rPr>
                <a:t>Description</a:t>
              </a:r>
            </a:p>
          </p:txBody>
        </p:sp>
        <p:sp>
          <p:nvSpPr>
            <p:cNvPr id="3" name="TextBox 2"/>
            <p:cNvSpPr txBox="1"/>
            <p:nvPr/>
          </p:nvSpPr>
          <p:spPr>
            <a:xfrm>
              <a:off x="1058092" y="2490873"/>
              <a:ext cx="10437223" cy="4708981"/>
            </a:xfrm>
            <a:prstGeom prst="rect">
              <a:avLst/>
            </a:prstGeom>
            <a:noFill/>
          </p:spPr>
          <p:txBody>
            <a:bodyPr wrap="square" lIns="91440" tIns="45720" rIns="91440" bIns="45720" rtlCol="0" anchor="t">
              <a:spAutoFit/>
            </a:bodyPr>
            <a:lstStyle/>
            <a:p>
              <a:r>
                <a:rPr lang="en-US" sz="2000" dirty="0">
                  <a:latin typeface="Garamond"/>
                  <a:cs typeface="Arial"/>
                </a:rPr>
                <a:t>The Diabetes prediction dataset is a collection of medical and demographic data from patients.</a:t>
              </a:r>
              <a:endParaRPr lang="en-US" sz="2000" dirty="0"/>
            </a:p>
            <a:p>
              <a:r>
                <a:rPr lang="en-US" sz="2000" dirty="0">
                  <a:latin typeface="Garamond"/>
                  <a:cs typeface="Arial"/>
                </a:rPr>
                <a:t>This dataset can be used to build machine learning models to predict diabetes in patients based on their medical history and demographic information. This can be useful for healthcare professionals in identifying patients who may be at risk of developing diabetes and in developing personalized treatment plans.</a:t>
              </a:r>
            </a:p>
            <a:p>
              <a:endParaRPr lang="en-US" sz="2000" dirty="0">
                <a:cs typeface="Arial"/>
              </a:endParaRPr>
            </a:p>
            <a:p>
              <a:r>
                <a:rPr lang="en-US" sz="2000" b="1" dirty="0">
                  <a:cs typeface="Arial"/>
                </a:rPr>
                <a:t>Main Features:</a:t>
              </a:r>
            </a:p>
            <a:p>
              <a:pPr marL="457200" indent="-457200">
                <a:buAutoNum type="arabicPeriod"/>
              </a:pPr>
              <a:r>
                <a:rPr lang="en-US" sz="2000" dirty="0">
                  <a:cs typeface="Arial"/>
                </a:rPr>
                <a:t>Hypertension</a:t>
              </a:r>
              <a:endParaRPr lang="en-US" sz="2000" b="1" dirty="0">
                <a:cs typeface="Arial"/>
              </a:endParaRPr>
            </a:p>
            <a:p>
              <a:pPr marL="457200" indent="-457200">
                <a:buAutoNum type="arabicPeriod"/>
              </a:pPr>
              <a:r>
                <a:rPr lang="en-US" sz="2000" dirty="0">
                  <a:cs typeface="Arial"/>
                </a:rPr>
                <a:t>Heart Disease</a:t>
              </a:r>
            </a:p>
            <a:p>
              <a:pPr marL="457200" indent="-457200">
                <a:buAutoNum type="arabicPeriod"/>
              </a:pPr>
              <a:r>
                <a:rPr lang="en-US" sz="2000" dirty="0">
                  <a:cs typeface="Arial"/>
                </a:rPr>
                <a:t>Smoking History</a:t>
              </a:r>
            </a:p>
            <a:p>
              <a:pPr marL="457200" indent="-457200">
                <a:buAutoNum type="arabicPeriod"/>
              </a:pPr>
              <a:r>
                <a:rPr lang="en-US" sz="2000" dirty="0">
                  <a:cs typeface="Arial"/>
                </a:rPr>
                <a:t>Hemoglobin</a:t>
              </a:r>
            </a:p>
            <a:p>
              <a:pPr marL="457200" indent="-457200">
                <a:buAutoNum type="arabicPeriod"/>
              </a:pPr>
              <a:r>
                <a:rPr lang="en-US" sz="2000" dirty="0">
                  <a:cs typeface="Arial"/>
                </a:rPr>
                <a:t>Blood Glucose Level</a:t>
              </a:r>
            </a:p>
            <a:p>
              <a:pPr marL="457200" indent="-457200">
                <a:buAutoNum type="arabicPeriod"/>
              </a:pPr>
              <a:endParaRPr lang="en-US" sz="2000" dirty="0">
                <a:cs typeface="Arial"/>
              </a:endParaRPr>
            </a:p>
            <a:p>
              <a:pPr marL="457200" indent="-457200">
                <a:buAutoNum type="arabicPeriod"/>
              </a:pPr>
              <a:endParaRPr lang="en-US" sz="2000" b="1" dirty="0">
                <a:cs typeface="Arial"/>
              </a:endParaRPr>
            </a:p>
            <a:p>
              <a:endParaRPr lang="en-US" sz="2000" b="1" dirty="0">
                <a:cs typeface="Arial"/>
              </a:endParaRPr>
            </a:p>
          </p:txBody>
        </p:sp>
      </p:grpSp>
    </p:spTree>
    <p:extLst>
      <p:ext uri="{BB962C8B-B14F-4D97-AF65-F5344CB8AC3E}">
        <p14:creationId xmlns:p14="http://schemas.microsoft.com/office/powerpoint/2010/main" val="44792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31966" y="1085682"/>
            <a:ext cx="12424788" cy="4394248"/>
            <a:chOff x="1031966" y="1090281"/>
            <a:chExt cx="12424788" cy="4461197"/>
          </a:xfrm>
        </p:grpSpPr>
        <p:sp>
          <p:nvSpPr>
            <p:cNvPr id="2" name="TextBox 1"/>
            <p:cNvSpPr txBox="1"/>
            <p:nvPr/>
          </p:nvSpPr>
          <p:spPr>
            <a:xfrm>
              <a:off x="2523142" y="1090281"/>
              <a:ext cx="10933612" cy="593684"/>
            </a:xfrm>
            <a:prstGeom prst="rect">
              <a:avLst/>
            </a:prstGeom>
            <a:noFill/>
          </p:spPr>
          <p:txBody>
            <a:bodyPr wrap="square" lIns="91440" tIns="45720" rIns="91440" bIns="45720" rtlCol="0" anchor="t">
              <a:spAutoFit/>
            </a:bodyPr>
            <a:lstStyle/>
            <a:p>
              <a:r>
                <a:rPr lang="en-US" sz="3200" dirty="0">
                  <a:latin typeface="Garamond"/>
                  <a:cs typeface="Arial"/>
                </a:rPr>
                <a:t>Methodology that we applied:</a:t>
              </a:r>
              <a:r>
                <a:rPr lang="en-US" sz="3200" dirty="0">
                  <a:latin typeface="Arial"/>
                  <a:cs typeface="Arial"/>
                </a:rPr>
                <a:t> </a:t>
              </a:r>
              <a:endParaRPr lang="en-US" sz="3200" dirty="0">
                <a:latin typeface="Arial" panose="020B0604020202020204" pitchFamily="34" charset="0"/>
                <a:cs typeface="Arial" panose="020B0604020202020204" pitchFamily="34" charset="0"/>
              </a:endParaRPr>
            </a:p>
          </p:txBody>
        </p:sp>
        <p:sp>
          <p:nvSpPr>
            <p:cNvPr id="3" name="TextBox 2"/>
            <p:cNvSpPr txBox="1"/>
            <p:nvPr/>
          </p:nvSpPr>
          <p:spPr>
            <a:xfrm>
              <a:off x="1031966" y="2270588"/>
              <a:ext cx="5809130" cy="3280890"/>
            </a:xfrm>
            <a:prstGeom prst="rect">
              <a:avLst/>
            </a:prstGeom>
            <a:noFill/>
          </p:spPr>
          <p:txBody>
            <a:bodyPr wrap="square" lIns="91440" tIns="45720" rIns="91440" bIns="45720" rtlCol="0" anchor="t">
              <a:spAutoFit/>
            </a:bodyPr>
            <a:lstStyle/>
            <a:p>
              <a:pPr marL="514350" indent="-514350">
                <a:buAutoNum type="arabicPeriod"/>
              </a:pPr>
              <a:r>
                <a:rPr lang="en-US" sz="2000" dirty="0">
                  <a:latin typeface="Garamond"/>
                  <a:cs typeface="Arial"/>
                </a:rPr>
                <a:t>Logistic Regression </a:t>
              </a:r>
            </a:p>
            <a:p>
              <a:pPr marL="514350" indent="-514350">
                <a:buAutoNum type="arabicPeriod"/>
              </a:pPr>
              <a:r>
                <a:rPr lang="en-US" sz="2000" dirty="0">
                  <a:latin typeface="Garamond"/>
                  <a:cs typeface="Arial"/>
                </a:rPr>
                <a:t>Support Vector Machines (SVM)</a:t>
              </a:r>
            </a:p>
            <a:p>
              <a:pPr marL="514350" indent="-514350">
                <a:buAutoNum type="arabicPeriod"/>
              </a:pPr>
              <a:r>
                <a:rPr lang="en-US" sz="2000" dirty="0">
                  <a:latin typeface="Garamond"/>
                  <a:cs typeface="Arial"/>
                </a:rPr>
                <a:t>Decision Tree</a:t>
              </a:r>
            </a:p>
            <a:p>
              <a:pPr marL="514350" indent="-514350">
                <a:buAutoNum type="arabicPeriod"/>
              </a:pPr>
              <a:r>
                <a:rPr lang="en-US" sz="2000" dirty="0">
                  <a:latin typeface="Garamond"/>
                  <a:cs typeface="Arial"/>
                </a:rPr>
                <a:t>Random Forest</a:t>
              </a:r>
            </a:p>
            <a:p>
              <a:pPr marL="514350" indent="-514350">
                <a:buAutoNum type="arabicPeriod"/>
              </a:pPr>
              <a:r>
                <a:rPr lang="en-US" sz="2000" dirty="0">
                  <a:latin typeface="Garamond"/>
                  <a:cs typeface="Arial"/>
                </a:rPr>
                <a:t>Naïve Bayes Classifier </a:t>
              </a:r>
            </a:p>
            <a:p>
              <a:pPr marL="514350" indent="-514350">
                <a:buAutoNum type="arabicPeriod"/>
              </a:pPr>
              <a:r>
                <a:rPr lang="en-US" sz="2000" dirty="0">
                  <a:latin typeface="Garamond"/>
                  <a:cs typeface="Arial"/>
                </a:rPr>
                <a:t>KNN Classifier </a:t>
              </a:r>
            </a:p>
            <a:p>
              <a:endParaRPr lang="en-US" sz="2800" dirty="0">
                <a:latin typeface="Garamond"/>
                <a:cs typeface="Arial"/>
              </a:endParaRPr>
            </a:p>
            <a:p>
              <a:endParaRPr lang="en-US" sz="2800" dirty="0">
                <a:latin typeface="Garamond"/>
                <a:cs typeface="Arial" panose="020B0604020202020204" pitchFamily="34" charset="0"/>
              </a:endParaRPr>
            </a:p>
            <a:p>
              <a:endParaRPr lang="en-US" sz="2800" dirty="0">
                <a:latin typeface="Garamond"/>
                <a:cs typeface="Arial" panose="020B0604020202020204" pitchFamily="34" charset="0"/>
              </a:endParaRPr>
            </a:p>
          </p:txBody>
        </p:sp>
      </p:grpSp>
    </p:spTree>
    <p:extLst>
      <p:ext uri="{BB962C8B-B14F-4D97-AF65-F5344CB8AC3E}">
        <p14:creationId xmlns:p14="http://schemas.microsoft.com/office/powerpoint/2010/main" val="422672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7A8B66-107B-4699-560A-120826AC563E}"/>
              </a:ext>
            </a:extLst>
          </p:cNvPr>
          <p:cNvSpPr txBox="1"/>
          <p:nvPr/>
        </p:nvSpPr>
        <p:spPr>
          <a:xfrm>
            <a:off x="1406769" y="1055077"/>
            <a:ext cx="7930661" cy="461665"/>
          </a:xfrm>
          <a:prstGeom prst="rect">
            <a:avLst/>
          </a:prstGeom>
          <a:noFill/>
        </p:spPr>
        <p:txBody>
          <a:bodyPr wrap="square">
            <a:spAutoFit/>
          </a:bodyPr>
          <a:lstStyle/>
          <a:p>
            <a:r>
              <a:rPr lang="en-US" sz="2400" dirty="0"/>
              <a:t>Our Best Model is Random Forest with highest accuracy 0.97065</a:t>
            </a:r>
          </a:p>
        </p:txBody>
      </p:sp>
      <p:pic>
        <p:nvPicPr>
          <p:cNvPr id="5" name="Picture 4">
            <a:extLst>
              <a:ext uri="{FF2B5EF4-FFF2-40B4-BE49-F238E27FC236}">
                <a16:creationId xmlns:a16="http://schemas.microsoft.com/office/drawing/2014/main" id="{73C85421-0EBD-98AD-F7CA-7F49C5A4E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32" y="2079318"/>
            <a:ext cx="10126156" cy="3723605"/>
          </a:xfrm>
          <a:prstGeom prst="rect">
            <a:avLst/>
          </a:prstGeom>
        </p:spPr>
      </p:pic>
    </p:spTree>
    <p:extLst>
      <p:ext uri="{BB962C8B-B14F-4D97-AF65-F5344CB8AC3E}">
        <p14:creationId xmlns:p14="http://schemas.microsoft.com/office/powerpoint/2010/main" val="160774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1489F2-55E7-5EB3-6827-C384C3B5132B}"/>
              </a:ext>
            </a:extLst>
          </p:cNvPr>
          <p:cNvSpPr txBox="1"/>
          <p:nvPr/>
        </p:nvSpPr>
        <p:spPr>
          <a:xfrm>
            <a:off x="1241473" y="893692"/>
            <a:ext cx="6112412" cy="707886"/>
          </a:xfrm>
          <a:prstGeom prst="rect">
            <a:avLst/>
          </a:prstGeom>
          <a:noFill/>
        </p:spPr>
        <p:txBody>
          <a:bodyPr wrap="square">
            <a:spAutoFit/>
          </a:bodyPr>
          <a:lstStyle/>
          <a:p>
            <a:r>
              <a:rPr lang="en-US" sz="2000" dirty="0"/>
              <a:t>We have developed our project front-end using </a:t>
            </a:r>
            <a:r>
              <a:rPr lang="en-US" sz="2000" dirty="0" err="1"/>
              <a:t>Streamlit</a:t>
            </a:r>
            <a:r>
              <a:rPr lang="en-US" sz="2000" dirty="0"/>
              <a:t>,</a:t>
            </a:r>
          </a:p>
          <a:p>
            <a:r>
              <a:rPr lang="en-US" sz="2000" dirty="0"/>
              <a:t>and the output </a:t>
            </a:r>
            <a:r>
              <a:rPr lang="en-US" dirty="0"/>
              <a:t>displayed</a:t>
            </a:r>
            <a:r>
              <a:rPr lang="en-US" sz="2000" dirty="0"/>
              <a:t> in a yes or no format.</a:t>
            </a:r>
          </a:p>
        </p:txBody>
      </p:sp>
      <p:pic>
        <p:nvPicPr>
          <p:cNvPr id="5" name="Picture 4">
            <a:extLst>
              <a:ext uri="{FF2B5EF4-FFF2-40B4-BE49-F238E27FC236}">
                <a16:creationId xmlns:a16="http://schemas.microsoft.com/office/drawing/2014/main" id="{DDF10F38-9851-B8F8-E4AC-6D8F16D25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19" y="1663968"/>
            <a:ext cx="4853355" cy="4467174"/>
          </a:xfrm>
          <a:prstGeom prst="rect">
            <a:avLst/>
          </a:prstGeom>
        </p:spPr>
      </p:pic>
    </p:spTree>
    <p:extLst>
      <p:ext uri="{BB962C8B-B14F-4D97-AF65-F5344CB8AC3E}">
        <p14:creationId xmlns:p14="http://schemas.microsoft.com/office/powerpoint/2010/main" val="3889440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58ACF1-9B26-F3A6-A750-BDEE8C739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257300"/>
            <a:ext cx="9144000" cy="4343400"/>
          </a:xfrm>
          <a:prstGeom prst="rect">
            <a:avLst/>
          </a:prstGeom>
        </p:spPr>
      </p:pic>
    </p:spTree>
    <p:extLst>
      <p:ext uri="{BB962C8B-B14F-4D97-AF65-F5344CB8AC3E}">
        <p14:creationId xmlns:p14="http://schemas.microsoft.com/office/powerpoint/2010/main" val="223993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3223" y="757646"/>
            <a:ext cx="9888583" cy="1754326"/>
          </a:xfrm>
          <a:prstGeom prst="rect">
            <a:avLst/>
          </a:prstGeom>
          <a:noFill/>
        </p:spPr>
        <p:txBody>
          <a:bodyPr wrap="square" lIns="91440" tIns="45720" rIns="91440" bIns="45720" rtlCol="0" anchor="t">
            <a:spAutoFit/>
          </a:bodyPr>
          <a:lstStyle/>
          <a:p>
            <a:r>
              <a:rPr lang="en-US" sz="5400" dirty="0">
                <a:latin typeface="Garamond"/>
                <a:cs typeface="Arial"/>
              </a:rPr>
              <a:t>Business Scope</a:t>
            </a:r>
            <a:endParaRPr lang="en-US" sz="5400" dirty="0">
              <a:latin typeface="Garamond"/>
              <a:cs typeface="Arial" panose="020B0604020202020204" pitchFamily="34" charset="0"/>
            </a:endParaRPr>
          </a:p>
          <a:p>
            <a:endParaRPr lang="en-US" sz="5400" dirty="0">
              <a:latin typeface="Garamond"/>
              <a:cs typeface="Arial" panose="020B0604020202020204" pitchFamily="34" charset="0"/>
            </a:endParaRPr>
          </a:p>
        </p:txBody>
      </p:sp>
      <p:sp>
        <p:nvSpPr>
          <p:cNvPr id="6" name="Content Placeholder 5">
            <a:extLst>
              <a:ext uri="{FF2B5EF4-FFF2-40B4-BE49-F238E27FC236}">
                <a16:creationId xmlns:a16="http://schemas.microsoft.com/office/drawing/2014/main" id="{9F1DFAAD-D916-56C7-9F76-B55D2F98A7D8}"/>
              </a:ext>
            </a:extLst>
          </p:cNvPr>
          <p:cNvSpPr>
            <a:spLocks noGrp="1"/>
          </p:cNvSpPr>
          <p:nvPr>
            <p:ph idx="4294967295"/>
          </p:nvPr>
        </p:nvSpPr>
        <p:spPr>
          <a:xfrm>
            <a:off x="1434352" y="1918728"/>
            <a:ext cx="8166848" cy="2992905"/>
          </a:xfrm>
        </p:spPr>
        <p:txBody>
          <a:bodyPr/>
          <a:lstStyle/>
          <a:p>
            <a:r>
              <a:rPr lang="en-US" dirty="0"/>
              <a:t>Healthcare Risk Assessment</a:t>
            </a:r>
            <a:endParaRPr lang="en-US" dirty="0" err="1"/>
          </a:p>
          <a:p>
            <a:pPr>
              <a:buSzPct val="114999"/>
            </a:pPr>
            <a:r>
              <a:rPr lang="en-US" dirty="0"/>
              <a:t>Personalized Treatment Plans</a:t>
            </a:r>
          </a:p>
          <a:p>
            <a:pPr>
              <a:buSzPct val="114999"/>
            </a:pPr>
            <a:r>
              <a:rPr lang="en-US" dirty="0"/>
              <a:t>Healthcare Insurance Risk Management</a:t>
            </a:r>
          </a:p>
          <a:p>
            <a:pPr>
              <a:buSzPct val="114999"/>
            </a:pPr>
            <a:r>
              <a:rPr lang="en-US" dirty="0"/>
              <a:t>Research and Insights</a:t>
            </a:r>
          </a:p>
          <a:p>
            <a:pPr>
              <a:buSzPct val="114999"/>
            </a:pPr>
            <a:r>
              <a:rPr lang="en-US" dirty="0"/>
              <a:t>Digital Health Solutions</a:t>
            </a:r>
          </a:p>
        </p:txBody>
      </p:sp>
    </p:spTree>
    <p:extLst>
      <p:ext uri="{BB962C8B-B14F-4D97-AF65-F5344CB8AC3E}">
        <p14:creationId xmlns:p14="http://schemas.microsoft.com/office/powerpoint/2010/main" val="160739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3462" y="2364377"/>
            <a:ext cx="6152606" cy="1569660"/>
          </a:xfrm>
          <a:prstGeom prst="rect">
            <a:avLst/>
          </a:prstGeom>
          <a:noFill/>
        </p:spPr>
        <p:txBody>
          <a:bodyPr wrap="square" rtlCol="0">
            <a:spAutoFit/>
          </a:bodyPr>
          <a:lstStyle/>
          <a:p>
            <a:r>
              <a:rPr lang="en-IN" sz="9600" dirty="0">
                <a:latin typeface="Garamond"/>
                <a:cs typeface="Arial" panose="020B0604020202020204" pitchFamily="34" charset="0"/>
              </a:rPr>
              <a:t>Thank You</a:t>
            </a:r>
            <a:endParaRPr lang="en-US" sz="9600" dirty="0">
              <a:latin typeface="Garamond"/>
              <a:cs typeface="Arial" panose="020B0604020202020204" pitchFamily="34" charset="0"/>
            </a:endParaRPr>
          </a:p>
        </p:txBody>
      </p:sp>
    </p:spTree>
    <p:extLst>
      <p:ext uri="{BB962C8B-B14F-4D97-AF65-F5344CB8AC3E}">
        <p14:creationId xmlns:p14="http://schemas.microsoft.com/office/powerpoint/2010/main" val="404134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109</TotalTime>
  <Words>159</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Diabetes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hp</dc:creator>
  <cp:lastModifiedBy>Habiba Ishfaq</cp:lastModifiedBy>
  <cp:revision>144</cp:revision>
  <dcterms:created xsi:type="dcterms:W3CDTF">2024-03-13T15:09:43Z</dcterms:created>
  <dcterms:modified xsi:type="dcterms:W3CDTF">2024-06-23T17:12:01Z</dcterms:modified>
</cp:coreProperties>
</file>