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50399950"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51">
          <p15:clr>
            <a:srgbClr val="A4A3A4"/>
          </p15:clr>
        </p15:guide>
        <p15:guide id="2" pos="10205">
          <p15:clr>
            <a:srgbClr val="A4A3A4"/>
          </p15:clr>
        </p15:guide>
      </p15:sldGuideLst>
    </p:ext>
    <p:ext uri="GoogleSlidesCustomDataVersion2">
      <go:slidesCustomData xmlns:go="http://customooxmlschemas.google.com/" r:id="rId7" roundtripDataSignature="AMtx7mgADNeHaek10YozKUIiltHS2kp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51" orient="horz"/>
        <p:guide pos="1020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29947" y="8248329"/>
            <a:ext cx="27539395" cy="1754664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1259"/>
              <a:buFont typeface="Calibri"/>
              <a:buNone/>
              <a:defRPr sz="212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049911" y="26471644"/>
            <a:ext cx="24299466" cy="1216831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543"/>
              </a:spcBef>
              <a:spcAft>
                <a:spcPts val="0"/>
              </a:spcAft>
              <a:buClr>
                <a:schemeClr val="dk1"/>
              </a:buClr>
              <a:buSzPts val="8504"/>
              <a:buNone/>
              <a:defRPr sz="8504"/>
            </a:lvl1pPr>
            <a:lvl2pPr lvl="1" algn="ctr">
              <a:lnSpc>
                <a:spcPct val="90000"/>
              </a:lnSpc>
              <a:spcBef>
                <a:spcPts val="1772"/>
              </a:spcBef>
              <a:spcAft>
                <a:spcPts val="0"/>
              </a:spcAft>
              <a:buClr>
                <a:schemeClr val="dk1"/>
              </a:buClr>
              <a:buSzPts val="7086"/>
              <a:buNone/>
              <a:defRPr sz="7086"/>
            </a:lvl2pPr>
            <a:lvl3pPr lvl="2" algn="ctr">
              <a:lnSpc>
                <a:spcPct val="90000"/>
              </a:lnSpc>
              <a:spcBef>
                <a:spcPts val="1772"/>
              </a:spcBef>
              <a:spcAft>
                <a:spcPts val="0"/>
              </a:spcAft>
              <a:buClr>
                <a:schemeClr val="dk1"/>
              </a:buClr>
              <a:buSzPts val="6378"/>
              <a:buNone/>
              <a:defRPr sz="6378"/>
            </a:lvl3pPr>
            <a:lvl4pPr lvl="3" algn="ctr">
              <a:lnSpc>
                <a:spcPct val="90000"/>
              </a:lnSpc>
              <a:spcBef>
                <a:spcPts val="1772"/>
              </a:spcBef>
              <a:spcAft>
                <a:spcPts val="0"/>
              </a:spcAft>
              <a:buClr>
                <a:schemeClr val="dk1"/>
              </a:buClr>
              <a:buSzPts val="5669"/>
              <a:buNone/>
              <a:defRPr sz="5669"/>
            </a:lvl4pPr>
            <a:lvl5pPr lvl="4" algn="ctr">
              <a:lnSpc>
                <a:spcPct val="90000"/>
              </a:lnSpc>
              <a:spcBef>
                <a:spcPts val="1772"/>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4" name="Google Shape;14;p3"/>
          <p:cNvSpPr txBox="1"/>
          <p:nvPr>
            <p:ph idx="10" type="dt"/>
          </p:nvPr>
        </p:nvSpPr>
        <p:spPr>
          <a:xfrm>
            <a:off x="2227451" y="46713298"/>
            <a:ext cx="7289840" cy="26833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732264" y="46713298"/>
            <a:ext cx="10934760" cy="268333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2881997" y="46713298"/>
            <a:ext cx="7289840" cy="268333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27451" y="2683342"/>
            <a:ext cx="27944386" cy="97416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5590"/>
              <a:buFont typeface="Calibri"/>
              <a:buNone/>
              <a:defRPr b="0" i="0" sz="1558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27451" y="13416653"/>
            <a:ext cx="27944386" cy="31978305"/>
          </a:xfrm>
          <a:prstGeom prst="rect">
            <a:avLst/>
          </a:prstGeom>
          <a:noFill/>
          <a:ln>
            <a:noFill/>
          </a:ln>
        </p:spPr>
        <p:txBody>
          <a:bodyPr anchorCtr="0" anchor="t" bIns="45700" lIns="91425" spcFirstLastPara="1" rIns="91425" wrap="square" tIns="45700">
            <a:normAutofit/>
          </a:bodyPr>
          <a:lstStyle>
            <a:lvl1pPr indent="-858583" lvl="0" marL="457200" marR="0" rtl="0" algn="l">
              <a:lnSpc>
                <a:spcPct val="90000"/>
              </a:lnSpc>
              <a:spcBef>
                <a:spcPts val="3543"/>
              </a:spcBef>
              <a:spcAft>
                <a:spcPts val="0"/>
              </a:spcAft>
              <a:buClr>
                <a:schemeClr val="dk1"/>
              </a:buClr>
              <a:buSzPts val="9921"/>
              <a:buFont typeface="Arial"/>
              <a:buChar char="•"/>
              <a:defRPr b="0" i="0" sz="9921" u="none" cap="none" strike="noStrike">
                <a:solidFill>
                  <a:schemeClr val="dk1"/>
                </a:solidFill>
                <a:latin typeface="Calibri"/>
                <a:ea typeface="Calibri"/>
                <a:cs typeface="Calibri"/>
                <a:sym typeface="Calibri"/>
              </a:defRPr>
            </a:lvl1pPr>
            <a:lvl2pPr indent="-768604" lvl="1" marL="914400" marR="0" rtl="0" algn="l">
              <a:lnSpc>
                <a:spcPct val="90000"/>
              </a:lnSpc>
              <a:spcBef>
                <a:spcPts val="1772"/>
              </a:spcBef>
              <a:spcAft>
                <a:spcPts val="0"/>
              </a:spcAft>
              <a:buClr>
                <a:schemeClr val="dk1"/>
              </a:buClr>
              <a:buSzPts val="8504"/>
              <a:buFont typeface="Arial"/>
              <a:buChar char="•"/>
              <a:defRPr b="0" i="0" sz="8504" u="none" cap="none" strike="noStrike">
                <a:solidFill>
                  <a:schemeClr val="dk1"/>
                </a:solidFill>
                <a:latin typeface="Calibri"/>
                <a:ea typeface="Calibri"/>
                <a:cs typeface="Calibri"/>
                <a:sym typeface="Calibri"/>
              </a:defRPr>
            </a:lvl2pPr>
            <a:lvl3pPr indent="-678561" lvl="2" marL="1371600" marR="0" rtl="0" algn="l">
              <a:lnSpc>
                <a:spcPct val="90000"/>
              </a:lnSpc>
              <a:spcBef>
                <a:spcPts val="1772"/>
              </a:spcBef>
              <a:spcAft>
                <a:spcPts val="0"/>
              </a:spcAft>
              <a:buClr>
                <a:schemeClr val="dk1"/>
              </a:buClr>
              <a:buSzPts val="7086"/>
              <a:buFont typeface="Arial"/>
              <a:buChar char="•"/>
              <a:defRPr b="0" i="0" sz="7086" u="none" cap="none" strike="noStrike">
                <a:solidFill>
                  <a:schemeClr val="dk1"/>
                </a:solidFill>
                <a:latin typeface="Calibri"/>
                <a:ea typeface="Calibri"/>
                <a:cs typeface="Calibri"/>
                <a:sym typeface="Calibri"/>
              </a:defRPr>
            </a:lvl3pPr>
            <a:lvl4pPr indent="-633603" lvl="3" marL="1828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4pPr>
            <a:lvl5pPr indent="-633603" lvl="4" marL="22860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27451" y="46713298"/>
            <a:ext cx="7289840" cy="268333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5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732264" y="46713298"/>
            <a:ext cx="10934760" cy="268333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25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824"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2881997" y="46713298"/>
            <a:ext cx="7289840" cy="268333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252" u="none" cap="none" strike="noStrike">
                <a:solidFill>
                  <a:srgbClr val="888888"/>
                </a:solidFill>
                <a:latin typeface="Calibri"/>
                <a:ea typeface="Calibri"/>
                <a:cs typeface="Calibri"/>
                <a:sym typeface="Calibri"/>
              </a:defRPr>
            </a:lvl1pPr>
            <a:lvl2pPr indent="0" lvl="1" marL="0" marR="0" rtl="0" algn="r">
              <a:spcBef>
                <a:spcPts val="0"/>
              </a:spcBef>
              <a:buNone/>
              <a:defRPr b="0" i="0" sz="4252" u="none" cap="none" strike="noStrike">
                <a:solidFill>
                  <a:srgbClr val="888888"/>
                </a:solidFill>
                <a:latin typeface="Calibri"/>
                <a:ea typeface="Calibri"/>
                <a:cs typeface="Calibri"/>
                <a:sym typeface="Calibri"/>
              </a:defRPr>
            </a:lvl2pPr>
            <a:lvl3pPr indent="0" lvl="2" marL="0" marR="0" rtl="0" algn="r">
              <a:spcBef>
                <a:spcPts val="0"/>
              </a:spcBef>
              <a:buNone/>
              <a:defRPr b="0" i="0" sz="4252" u="none" cap="none" strike="noStrike">
                <a:solidFill>
                  <a:srgbClr val="888888"/>
                </a:solidFill>
                <a:latin typeface="Calibri"/>
                <a:ea typeface="Calibri"/>
                <a:cs typeface="Calibri"/>
                <a:sym typeface="Calibri"/>
              </a:defRPr>
            </a:lvl3pPr>
            <a:lvl4pPr indent="0" lvl="3" marL="0" marR="0" rtl="0" algn="r">
              <a:spcBef>
                <a:spcPts val="0"/>
              </a:spcBef>
              <a:buNone/>
              <a:defRPr b="0" i="0" sz="4252" u="none" cap="none" strike="noStrike">
                <a:solidFill>
                  <a:srgbClr val="888888"/>
                </a:solidFill>
                <a:latin typeface="Calibri"/>
                <a:ea typeface="Calibri"/>
                <a:cs typeface="Calibri"/>
                <a:sym typeface="Calibri"/>
              </a:defRPr>
            </a:lvl4pPr>
            <a:lvl5pPr indent="0" lvl="4" marL="0" marR="0" rtl="0" algn="r">
              <a:spcBef>
                <a:spcPts val="0"/>
              </a:spcBef>
              <a:buNone/>
              <a:defRPr b="0" i="0" sz="4252" u="none" cap="none" strike="noStrike">
                <a:solidFill>
                  <a:srgbClr val="888888"/>
                </a:solidFill>
                <a:latin typeface="Calibri"/>
                <a:ea typeface="Calibri"/>
                <a:cs typeface="Calibri"/>
                <a:sym typeface="Calibri"/>
              </a:defRPr>
            </a:lvl5pPr>
            <a:lvl6pPr indent="0" lvl="5" marL="0" marR="0" rtl="0" algn="r">
              <a:spcBef>
                <a:spcPts val="0"/>
              </a:spcBef>
              <a:buNone/>
              <a:defRPr b="0" i="0" sz="4252" u="none" cap="none" strike="noStrike">
                <a:solidFill>
                  <a:srgbClr val="888888"/>
                </a:solidFill>
                <a:latin typeface="Calibri"/>
                <a:ea typeface="Calibri"/>
                <a:cs typeface="Calibri"/>
                <a:sym typeface="Calibri"/>
              </a:defRPr>
            </a:lvl6pPr>
            <a:lvl7pPr indent="0" lvl="6" marL="0" marR="0" rtl="0" algn="r">
              <a:spcBef>
                <a:spcPts val="0"/>
              </a:spcBef>
              <a:buNone/>
              <a:defRPr b="0" i="0" sz="4252" u="none" cap="none" strike="noStrike">
                <a:solidFill>
                  <a:srgbClr val="888888"/>
                </a:solidFill>
                <a:latin typeface="Calibri"/>
                <a:ea typeface="Calibri"/>
                <a:cs typeface="Calibri"/>
                <a:sym typeface="Calibri"/>
              </a:defRPr>
            </a:lvl7pPr>
            <a:lvl8pPr indent="0" lvl="7" marL="0" marR="0" rtl="0" algn="r">
              <a:spcBef>
                <a:spcPts val="0"/>
              </a:spcBef>
              <a:buNone/>
              <a:defRPr b="0" i="0" sz="4252" u="none" cap="none" strike="noStrike">
                <a:solidFill>
                  <a:srgbClr val="888888"/>
                </a:solidFill>
                <a:latin typeface="Calibri"/>
                <a:ea typeface="Calibri"/>
                <a:cs typeface="Calibri"/>
                <a:sym typeface="Calibri"/>
              </a:defRPr>
            </a:lvl8pPr>
            <a:lvl9pPr indent="0" lvl="8" marL="0" marR="0" rtl="0" algn="r">
              <a:spcBef>
                <a:spcPts val="0"/>
              </a:spcBef>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1"/>
          <p:cNvSpPr/>
          <p:nvPr/>
        </p:nvSpPr>
        <p:spPr>
          <a:xfrm>
            <a:off x="9788" y="-88000"/>
            <a:ext cx="32476800" cy="50502900"/>
          </a:xfrm>
          <a:prstGeom prst="rect">
            <a:avLst/>
          </a:prstGeom>
          <a:solidFill>
            <a:srgbClr val="0032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824" u="none" cap="none" strike="noStrike">
              <a:solidFill>
                <a:schemeClr val="lt1"/>
              </a:solidFill>
              <a:latin typeface="Calibri"/>
              <a:ea typeface="Calibri"/>
              <a:cs typeface="Calibri"/>
              <a:sym typeface="Calibri"/>
            </a:endParaRPr>
          </a:p>
        </p:txBody>
      </p:sp>
      <p:pic>
        <p:nvPicPr>
          <p:cNvPr id="22" name="Google Shape;22;p1"/>
          <p:cNvPicPr preferRelativeResize="0"/>
          <p:nvPr/>
        </p:nvPicPr>
        <p:blipFill rotWithShape="1">
          <a:blip r:embed="rId3">
            <a:alphaModFix/>
          </a:blip>
          <a:srcRect b="22194" l="0" r="7599" t="1"/>
          <a:stretch/>
        </p:blipFill>
        <p:spPr>
          <a:xfrm>
            <a:off x="0" y="32157328"/>
            <a:ext cx="32496369" cy="18345687"/>
          </a:xfrm>
          <a:prstGeom prst="rect">
            <a:avLst/>
          </a:prstGeom>
          <a:noFill/>
          <a:ln>
            <a:noFill/>
          </a:ln>
        </p:spPr>
      </p:pic>
      <p:sp>
        <p:nvSpPr>
          <p:cNvPr id="23" name="Google Shape;23;p1"/>
          <p:cNvSpPr/>
          <p:nvPr/>
        </p:nvSpPr>
        <p:spPr>
          <a:xfrm>
            <a:off x="0" y="2438400"/>
            <a:ext cx="32399288" cy="48173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824" u="none" cap="none" strike="noStrike">
              <a:solidFill>
                <a:schemeClr val="lt1"/>
              </a:solidFill>
              <a:latin typeface="Calibri"/>
              <a:ea typeface="Calibri"/>
              <a:cs typeface="Calibri"/>
              <a:sym typeface="Calibri"/>
            </a:endParaRPr>
          </a:p>
        </p:txBody>
      </p:sp>
      <p:sp>
        <p:nvSpPr>
          <p:cNvPr id="24" name="Google Shape;24;p1"/>
          <p:cNvSpPr/>
          <p:nvPr/>
        </p:nvSpPr>
        <p:spPr>
          <a:xfrm>
            <a:off x="26969985" y="2891580"/>
            <a:ext cx="3597293" cy="361068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800" u="none" cap="none" strike="noStrike">
              <a:solidFill>
                <a:srgbClr val="003275"/>
              </a:solidFill>
              <a:latin typeface="Calibri"/>
              <a:ea typeface="Calibri"/>
              <a:cs typeface="Calibri"/>
              <a:sym typeface="Calibri"/>
            </a:endParaRPr>
          </a:p>
        </p:txBody>
      </p:sp>
      <p:sp>
        <p:nvSpPr>
          <p:cNvPr id="25" name="Google Shape;25;p1"/>
          <p:cNvSpPr txBox="1"/>
          <p:nvPr/>
        </p:nvSpPr>
        <p:spPr>
          <a:xfrm>
            <a:off x="5606282" y="2961139"/>
            <a:ext cx="21157929"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0" u="none" cap="none" strike="noStrike">
                <a:solidFill>
                  <a:srgbClr val="003275"/>
                </a:solidFill>
                <a:latin typeface="Arial"/>
                <a:ea typeface="Arial"/>
                <a:cs typeface="Arial"/>
                <a:sym typeface="Arial"/>
              </a:rPr>
              <a:t>ta2menak</a:t>
            </a:r>
            <a:endParaRPr/>
          </a:p>
        </p:txBody>
      </p:sp>
      <p:sp>
        <p:nvSpPr>
          <p:cNvPr id="26" name="Google Shape;26;p1"/>
          <p:cNvSpPr txBox="1"/>
          <p:nvPr/>
        </p:nvSpPr>
        <p:spPr>
          <a:xfrm>
            <a:off x="5635307" y="5733409"/>
            <a:ext cx="2115792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000" u="none" cap="none" strike="noStrike">
                <a:solidFill>
                  <a:srgbClr val="003275"/>
                </a:solidFill>
                <a:latin typeface="Arial"/>
                <a:ea typeface="Arial"/>
                <a:cs typeface="Arial"/>
                <a:sym typeface="Arial"/>
              </a:rPr>
              <a:t>dr .Ihab elkhodary</a:t>
            </a:r>
            <a:endParaRPr/>
          </a:p>
        </p:txBody>
      </p:sp>
      <p:sp>
        <p:nvSpPr>
          <p:cNvPr id="27" name="Google Shape;27;p1"/>
          <p:cNvSpPr txBox="1"/>
          <p:nvPr/>
        </p:nvSpPr>
        <p:spPr>
          <a:xfrm>
            <a:off x="5649824" y="8034089"/>
            <a:ext cx="21157929"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chemeClr val="lt1"/>
                </a:solidFill>
                <a:latin typeface="Arial"/>
                <a:ea typeface="Arial"/>
                <a:cs typeface="Arial"/>
                <a:sym typeface="Arial"/>
              </a:rPr>
              <a:t>Team members:</a:t>
            </a:r>
            <a:endParaRPr/>
          </a:p>
          <a:p>
            <a:pPr indent="0" lvl="0" marL="0" marR="0" rtl="0" algn="ctr">
              <a:spcBef>
                <a:spcPts val="0"/>
              </a:spcBef>
              <a:spcAft>
                <a:spcPts val="0"/>
              </a:spcAft>
              <a:buNone/>
            </a:pPr>
            <a:r>
              <a:rPr b="0" i="0" lang="en-US" sz="7200" u="none" cap="none" strike="noStrike">
                <a:solidFill>
                  <a:schemeClr val="lt1"/>
                </a:solidFill>
                <a:latin typeface="Arial"/>
                <a:ea typeface="Arial"/>
                <a:cs typeface="Arial"/>
                <a:sym typeface="Arial"/>
              </a:rPr>
              <a:t>Dina ahmed, Habiba abdelkareem, mayar ahmed, mona abdelaziz</a:t>
            </a:r>
            <a:endParaRPr/>
          </a:p>
        </p:txBody>
      </p:sp>
      <p:sp>
        <p:nvSpPr>
          <p:cNvPr id="28" name="Google Shape;28;p1"/>
          <p:cNvSpPr/>
          <p:nvPr/>
        </p:nvSpPr>
        <p:spPr>
          <a:xfrm>
            <a:off x="5591535" y="11331663"/>
            <a:ext cx="21114387" cy="1514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824" u="none" cap="none" strike="noStrike">
              <a:solidFill>
                <a:schemeClr val="lt1"/>
              </a:solidFill>
              <a:latin typeface="Calibri"/>
              <a:ea typeface="Calibri"/>
              <a:cs typeface="Calibri"/>
              <a:sym typeface="Calibri"/>
            </a:endParaRPr>
          </a:p>
        </p:txBody>
      </p:sp>
      <p:sp>
        <p:nvSpPr>
          <p:cNvPr id="29" name="Google Shape;29;p1"/>
          <p:cNvSpPr/>
          <p:nvPr/>
        </p:nvSpPr>
        <p:spPr>
          <a:xfrm>
            <a:off x="2532184" y="38373022"/>
            <a:ext cx="13012616" cy="9873760"/>
          </a:xfrm>
          <a:prstGeom prst="rect">
            <a:avLst/>
          </a:prstGeom>
          <a:solidFill>
            <a:srgbClr val="FBE4D4"/>
          </a:solidFill>
          <a:ln>
            <a:noFill/>
          </a:ln>
        </p:spPr>
        <p:txBody>
          <a:bodyPr anchorCtr="0" anchor="t" bIns="45700" lIns="720000" spcFirstLastPara="1" rIns="91425" wrap="square" tIns="1080000">
            <a:noAutofit/>
          </a:bodyPr>
          <a:lstStyle/>
          <a:p>
            <a:pPr indent="-857250" lvl="0" marL="857250" marR="0" rtl="0" algn="l">
              <a:spcBef>
                <a:spcPts val="0"/>
              </a:spcBef>
              <a:spcAft>
                <a:spcPts val="0"/>
              </a:spcAft>
              <a:buClr>
                <a:srgbClr val="003275"/>
              </a:buClr>
              <a:buSzPts val="6000"/>
              <a:buFont typeface="Arial"/>
              <a:buChar char="•"/>
            </a:pPr>
            <a:r>
              <a:rPr b="1" i="0" lang="en-US" sz="6000" u="none" cap="none" strike="noStrike">
                <a:solidFill>
                  <a:srgbClr val="003275"/>
                </a:solidFill>
                <a:latin typeface="Arial"/>
                <a:ea typeface="Arial"/>
                <a:cs typeface="Arial"/>
                <a:sym typeface="Arial"/>
              </a:rPr>
              <a:t>Logistic regression</a:t>
            </a:r>
            <a:endParaRPr/>
          </a:p>
          <a:p>
            <a:pPr indent="-857250" lvl="0" marL="857250" marR="0" rtl="0" algn="l">
              <a:spcBef>
                <a:spcPts val="0"/>
              </a:spcBef>
              <a:spcAft>
                <a:spcPts val="0"/>
              </a:spcAft>
              <a:buClr>
                <a:srgbClr val="003275"/>
              </a:buClr>
              <a:buSzPts val="6000"/>
              <a:buFont typeface="Arial"/>
              <a:buChar char="•"/>
            </a:pPr>
            <a:r>
              <a:rPr b="1" i="0" lang="en-US" sz="6000" u="none" cap="none" strike="noStrike">
                <a:solidFill>
                  <a:srgbClr val="003275"/>
                </a:solidFill>
                <a:latin typeface="Arial"/>
                <a:ea typeface="Arial"/>
                <a:cs typeface="Arial"/>
                <a:sym typeface="Arial"/>
              </a:rPr>
              <a:t>XG boost</a:t>
            </a:r>
            <a:endParaRPr/>
          </a:p>
        </p:txBody>
      </p:sp>
      <p:sp>
        <p:nvSpPr>
          <p:cNvPr id="30" name="Google Shape;30;p1"/>
          <p:cNvSpPr/>
          <p:nvPr/>
        </p:nvSpPr>
        <p:spPr>
          <a:xfrm>
            <a:off x="1846384" y="37561931"/>
            <a:ext cx="12924693" cy="9882831"/>
          </a:xfrm>
          <a:prstGeom prst="rect">
            <a:avLst/>
          </a:prstGeom>
          <a:noFill/>
          <a:ln cap="flat" cmpd="sng" w="76200">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824" u="none" cap="none" strike="noStrike">
              <a:solidFill>
                <a:schemeClr val="lt1"/>
              </a:solidFill>
              <a:latin typeface="Calibri"/>
              <a:ea typeface="Calibri"/>
              <a:cs typeface="Calibri"/>
              <a:sym typeface="Calibri"/>
            </a:endParaRPr>
          </a:p>
        </p:txBody>
      </p:sp>
      <p:sp>
        <p:nvSpPr>
          <p:cNvPr id="31" name="Google Shape;31;p1"/>
          <p:cNvSpPr/>
          <p:nvPr/>
        </p:nvSpPr>
        <p:spPr>
          <a:xfrm>
            <a:off x="3065746" y="36775037"/>
            <a:ext cx="8168038" cy="2094317"/>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ctr" bIns="38100" lIns="360000" spcFirstLastPara="1" rIns="38100" wrap="square" tIns="38100">
            <a:noAutofit/>
          </a:bodyPr>
          <a:lstStyle/>
          <a:p>
            <a:pPr indent="0" lvl="0" marL="0" marR="0" rtl="0" algn="l">
              <a:spcBef>
                <a:spcPts val="0"/>
              </a:spcBef>
              <a:spcAft>
                <a:spcPts val="0"/>
              </a:spcAft>
              <a:buNone/>
            </a:pPr>
            <a:r>
              <a:rPr b="1" i="0" lang="en-US" sz="6000" u="none" cap="none" strike="noStrike">
                <a:solidFill>
                  <a:srgbClr val="F1EEEF"/>
                </a:solidFill>
                <a:latin typeface="Arial"/>
                <a:ea typeface="Arial"/>
                <a:cs typeface="Arial"/>
                <a:sym typeface="Arial"/>
              </a:rPr>
              <a:t>USED TECHNOLOGIES</a:t>
            </a:r>
            <a:endParaRPr b="1" sz="6000">
              <a:solidFill>
                <a:srgbClr val="F1EEEF"/>
              </a:solidFill>
              <a:latin typeface="Arial"/>
              <a:ea typeface="Arial"/>
              <a:cs typeface="Arial"/>
              <a:sym typeface="Arial"/>
            </a:endParaRPr>
          </a:p>
        </p:txBody>
      </p:sp>
      <p:sp>
        <p:nvSpPr>
          <p:cNvPr id="32" name="Google Shape;32;p1"/>
          <p:cNvSpPr/>
          <p:nvPr/>
        </p:nvSpPr>
        <p:spPr>
          <a:xfrm>
            <a:off x="16868862" y="38362794"/>
            <a:ext cx="13012616" cy="9588528"/>
          </a:xfrm>
          <a:prstGeom prst="rect">
            <a:avLst/>
          </a:prstGeom>
          <a:solidFill>
            <a:srgbClr val="FBE4D4"/>
          </a:solidFill>
          <a:ln>
            <a:noFill/>
          </a:ln>
        </p:spPr>
        <p:txBody>
          <a:bodyPr anchorCtr="0" anchor="t" bIns="45700" lIns="720000" spcFirstLastPara="1" rIns="91425" wrap="square" tIns="1080000">
            <a:noAutofit/>
          </a:bodyPr>
          <a:lstStyle/>
          <a:p>
            <a:pPr indent="0" lvl="0" marL="0" marR="0" rtl="0" algn="l">
              <a:spcBef>
                <a:spcPts val="0"/>
              </a:spcBef>
              <a:spcAft>
                <a:spcPts val="0"/>
              </a:spcAft>
              <a:buNone/>
            </a:pPr>
            <a:r>
              <a:rPr b="1" lang="en-US" sz="4800">
                <a:solidFill>
                  <a:srgbClr val="003275"/>
                </a:solidFill>
                <a:latin typeface="Arial"/>
                <a:ea typeface="Arial"/>
                <a:cs typeface="Arial"/>
                <a:sym typeface="Arial"/>
              </a:rPr>
              <a:t>1. Show the risk score for each company customer after calculating it depending on some important features such as policyholder age, number of home kids of the policyholder, age of the car, and other features.</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2. Print an expected claim status for each company customer (1 if the insurance has already been done 0 otherwise)</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3. Deciding if the insurance company will make a new insurance policy for that customer or reject it depending on his/her risk score.</a:t>
            </a:r>
            <a:endParaRPr/>
          </a:p>
        </p:txBody>
      </p:sp>
      <p:sp>
        <p:nvSpPr>
          <p:cNvPr id="33" name="Google Shape;33;p1"/>
          <p:cNvSpPr/>
          <p:nvPr/>
        </p:nvSpPr>
        <p:spPr>
          <a:xfrm>
            <a:off x="16868862" y="37561931"/>
            <a:ext cx="12924693" cy="9991740"/>
          </a:xfrm>
          <a:prstGeom prst="rect">
            <a:avLst/>
          </a:prstGeom>
          <a:noFill/>
          <a:ln cap="flat" cmpd="sng" w="76200">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824">
              <a:solidFill>
                <a:schemeClr val="lt1"/>
              </a:solidFill>
              <a:latin typeface="Calibri"/>
              <a:ea typeface="Calibri"/>
              <a:cs typeface="Calibri"/>
              <a:sym typeface="Calibri"/>
            </a:endParaRPr>
          </a:p>
        </p:txBody>
      </p:sp>
      <p:sp>
        <p:nvSpPr>
          <p:cNvPr id="34" name="Google Shape;34;p1"/>
          <p:cNvSpPr/>
          <p:nvPr/>
        </p:nvSpPr>
        <p:spPr>
          <a:xfrm>
            <a:off x="18088223" y="36775038"/>
            <a:ext cx="9112291" cy="2094316"/>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ctr" bIns="38100" lIns="360000" spcFirstLastPara="1" rIns="38100" wrap="square" tIns="38100">
            <a:noAutofit/>
          </a:bodyPr>
          <a:lstStyle/>
          <a:p>
            <a:pPr indent="0" lvl="0" marL="0" marR="0" rtl="0" algn="l">
              <a:spcBef>
                <a:spcPts val="0"/>
              </a:spcBef>
              <a:spcAft>
                <a:spcPts val="0"/>
              </a:spcAft>
              <a:buNone/>
            </a:pPr>
            <a:r>
              <a:rPr b="1" lang="en-US" sz="6000">
                <a:solidFill>
                  <a:srgbClr val="F1EEEF"/>
                </a:solidFill>
                <a:latin typeface="Arial"/>
                <a:ea typeface="Arial"/>
                <a:cs typeface="Arial"/>
                <a:sym typeface="Arial"/>
              </a:rPr>
              <a:t>DELIVERABLES / OUTPUT</a:t>
            </a:r>
            <a:endParaRPr b="1" sz="6000">
              <a:solidFill>
                <a:srgbClr val="F1EEEF"/>
              </a:solidFill>
              <a:latin typeface="Arial"/>
              <a:ea typeface="Arial"/>
              <a:cs typeface="Arial"/>
              <a:sym typeface="Arial"/>
            </a:endParaRPr>
          </a:p>
        </p:txBody>
      </p:sp>
      <p:sp>
        <p:nvSpPr>
          <p:cNvPr id="35" name="Google Shape;35;p1"/>
          <p:cNvSpPr/>
          <p:nvPr/>
        </p:nvSpPr>
        <p:spPr>
          <a:xfrm>
            <a:off x="17554662" y="13900639"/>
            <a:ext cx="13012616" cy="22138651"/>
          </a:xfrm>
          <a:prstGeom prst="rect">
            <a:avLst/>
          </a:prstGeom>
          <a:solidFill>
            <a:srgbClr val="FBE4D4"/>
          </a:solidFill>
          <a:ln>
            <a:noFill/>
          </a:ln>
        </p:spPr>
        <p:txBody>
          <a:bodyPr anchorCtr="0" anchor="t" bIns="45700" lIns="720000" spcFirstLastPara="1" rIns="91425" wrap="square" tIns="1080000">
            <a:noAutofit/>
          </a:bodyPr>
          <a:lstStyle/>
          <a:p>
            <a:pPr indent="-1143000" lvl="0" marL="1143000" marR="0" rtl="0" algn="l">
              <a:spcBef>
                <a:spcPts val="0"/>
              </a:spcBef>
              <a:spcAft>
                <a:spcPts val="0"/>
              </a:spcAft>
              <a:buClr>
                <a:srgbClr val="003275"/>
              </a:buClr>
              <a:buSzPts val="4800"/>
              <a:buFont typeface="Arial"/>
              <a:buAutoNum type="arabicPeriod"/>
            </a:pPr>
            <a:r>
              <a:rPr b="1" lang="en-US" sz="4800">
                <a:solidFill>
                  <a:srgbClr val="003275"/>
                </a:solidFill>
                <a:latin typeface="Arial"/>
                <a:ea typeface="Arial"/>
                <a:cs typeface="Arial"/>
                <a:sym typeface="Arial"/>
              </a:rPr>
              <a:t>Data collection and gathering that is suitable for assessment the risk and predicting the claim. </a:t>
            </a:r>
            <a:endParaRPr/>
          </a:p>
          <a:p>
            <a:pPr indent="-1143000" lvl="0" marL="1143000" marR="0" rtl="0" algn="l">
              <a:spcBef>
                <a:spcPts val="0"/>
              </a:spcBef>
              <a:spcAft>
                <a:spcPts val="0"/>
              </a:spcAft>
              <a:buClr>
                <a:srgbClr val="003275"/>
              </a:buClr>
              <a:buSzPts val="4800"/>
              <a:buFont typeface="Arial"/>
              <a:buAutoNum type="arabicPeriod"/>
            </a:pPr>
            <a:r>
              <a:rPr b="1" lang="en-US" sz="4800">
                <a:solidFill>
                  <a:srgbClr val="003275"/>
                </a:solidFill>
                <a:latin typeface="Arial"/>
                <a:ea typeface="Arial"/>
                <a:cs typeface="Arial"/>
                <a:sym typeface="Arial"/>
              </a:rPr>
              <a:t>Data preprocessing , cleaning, </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         descriptive statistics and data </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          visualization.</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3.    Feature selection: identifying the most   important feature to assess risk based</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         on it.</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4.     Model training: training both logistic regression and XG BOOST using the selected features and labeled data</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5. Model evaluation: assessing the model’s performance using cross validation and evaluation metrics. </a:t>
            </a:r>
            <a:endParaRPr/>
          </a:p>
          <a:p>
            <a:pPr indent="0" lvl="0" marL="0" marR="0" rtl="0" algn="l">
              <a:spcBef>
                <a:spcPts val="0"/>
              </a:spcBef>
              <a:spcAft>
                <a:spcPts val="0"/>
              </a:spcAft>
              <a:buNone/>
            </a:pPr>
            <a:r>
              <a:t/>
            </a:r>
            <a:endParaRPr b="1" sz="4800">
              <a:solidFill>
                <a:srgbClr val="003275"/>
              </a:solidFill>
              <a:latin typeface="Arial"/>
              <a:ea typeface="Arial"/>
              <a:cs typeface="Arial"/>
              <a:sym typeface="Arial"/>
            </a:endParaRPr>
          </a:p>
        </p:txBody>
      </p:sp>
      <p:sp>
        <p:nvSpPr>
          <p:cNvPr id="36" name="Google Shape;36;p1"/>
          <p:cNvSpPr/>
          <p:nvPr/>
        </p:nvSpPr>
        <p:spPr>
          <a:xfrm>
            <a:off x="18088237" y="13853536"/>
            <a:ext cx="12924600" cy="22138800"/>
          </a:xfrm>
          <a:prstGeom prst="rect">
            <a:avLst/>
          </a:prstGeom>
          <a:noFill/>
          <a:ln cap="flat" cmpd="sng" w="76200">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824">
              <a:solidFill>
                <a:schemeClr val="lt1"/>
              </a:solidFill>
              <a:latin typeface="Calibri"/>
              <a:ea typeface="Calibri"/>
              <a:cs typeface="Calibri"/>
              <a:sym typeface="Calibri"/>
            </a:endParaRPr>
          </a:p>
        </p:txBody>
      </p:sp>
      <p:sp>
        <p:nvSpPr>
          <p:cNvPr id="37" name="Google Shape;37;p1"/>
          <p:cNvSpPr/>
          <p:nvPr/>
        </p:nvSpPr>
        <p:spPr>
          <a:xfrm>
            <a:off x="18088224" y="12302655"/>
            <a:ext cx="9112290" cy="2087331"/>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ctr" bIns="38100" lIns="360000" spcFirstLastPara="1" rIns="38100" wrap="square" tIns="38100">
            <a:noAutofit/>
          </a:bodyPr>
          <a:lstStyle/>
          <a:p>
            <a:pPr indent="0" lvl="0" marL="0" marR="0" rtl="0" algn="l">
              <a:spcBef>
                <a:spcPts val="0"/>
              </a:spcBef>
              <a:spcAft>
                <a:spcPts val="0"/>
              </a:spcAft>
              <a:buNone/>
            </a:pPr>
            <a:r>
              <a:rPr b="1" lang="en-US" sz="6000">
                <a:solidFill>
                  <a:srgbClr val="F1EEEF"/>
                </a:solidFill>
                <a:latin typeface="Arial"/>
                <a:ea typeface="Arial"/>
                <a:cs typeface="Arial"/>
                <a:sym typeface="Arial"/>
              </a:rPr>
              <a:t>METHODOLOGY</a:t>
            </a:r>
            <a:endParaRPr b="1" sz="6000">
              <a:solidFill>
                <a:srgbClr val="F1EEEF"/>
              </a:solidFill>
              <a:latin typeface="Arial"/>
              <a:ea typeface="Arial"/>
              <a:cs typeface="Arial"/>
              <a:sym typeface="Arial"/>
            </a:endParaRPr>
          </a:p>
        </p:txBody>
      </p:sp>
      <p:sp>
        <p:nvSpPr>
          <p:cNvPr id="38" name="Google Shape;38;p1"/>
          <p:cNvSpPr/>
          <p:nvPr/>
        </p:nvSpPr>
        <p:spPr>
          <a:xfrm>
            <a:off x="2532184" y="13859154"/>
            <a:ext cx="13012616" cy="10402870"/>
          </a:xfrm>
          <a:prstGeom prst="rect">
            <a:avLst/>
          </a:prstGeom>
          <a:solidFill>
            <a:srgbClr val="FBE4D4"/>
          </a:solidFill>
          <a:ln>
            <a:noFill/>
          </a:ln>
        </p:spPr>
        <p:txBody>
          <a:bodyPr anchorCtr="0" anchor="t" bIns="45700" lIns="720000" spcFirstLastPara="1" rIns="91425" wrap="square" tIns="1080000">
            <a:noAutofit/>
          </a:bodyPr>
          <a:lstStyle/>
          <a:p>
            <a:pPr indent="0" lvl="0" marL="0" marR="0" rtl="0" algn="l">
              <a:spcBef>
                <a:spcPts val="0"/>
              </a:spcBef>
              <a:spcAft>
                <a:spcPts val="0"/>
              </a:spcAft>
              <a:buNone/>
            </a:pPr>
            <a:r>
              <a:rPr b="1" lang="en-US" sz="4800">
                <a:solidFill>
                  <a:srgbClr val="003275"/>
                </a:solidFill>
                <a:latin typeface="Arial"/>
                <a:ea typeface="Arial"/>
                <a:cs typeface="Arial"/>
                <a:sym typeface="Arial"/>
              </a:rPr>
              <a:t>1. To assess risk for car insurance customers to minimize it as much as possible.</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2. To predict if the customer will claim the insurance premium within 6 months or not.</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3. To accept or reject making new insurance policies for customers depending on their risk score.</a:t>
            </a:r>
            <a:endParaRPr/>
          </a:p>
        </p:txBody>
      </p:sp>
      <p:sp>
        <p:nvSpPr>
          <p:cNvPr id="39" name="Google Shape;39;p1"/>
          <p:cNvSpPr/>
          <p:nvPr/>
        </p:nvSpPr>
        <p:spPr>
          <a:xfrm>
            <a:off x="1846384" y="13048063"/>
            <a:ext cx="12924693" cy="10533857"/>
          </a:xfrm>
          <a:prstGeom prst="rect">
            <a:avLst/>
          </a:prstGeom>
          <a:noFill/>
          <a:ln cap="flat" cmpd="sng" w="76200">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824">
              <a:solidFill>
                <a:schemeClr val="lt1"/>
              </a:solidFill>
              <a:latin typeface="Calibri"/>
              <a:ea typeface="Calibri"/>
              <a:cs typeface="Calibri"/>
              <a:sym typeface="Calibri"/>
            </a:endParaRPr>
          </a:p>
        </p:txBody>
      </p:sp>
      <p:sp>
        <p:nvSpPr>
          <p:cNvPr id="40" name="Google Shape;40;p1"/>
          <p:cNvSpPr/>
          <p:nvPr/>
        </p:nvSpPr>
        <p:spPr>
          <a:xfrm>
            <a:off x="3065746" y="12261169"/>
            <a:ext cx="8168038" cy="2094317"/>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ctr" bIns="38100" lIns="360000" spcFirstLastPara="1" rIns="38100" wrap="square" tIns="38100">
            <a:noAutofit/>
          </a:bodyPr>
          <a:lstStyle/>
          <a:p>
            <a:pPr indent="0" lvl="0" marL="0" marR="0" rtl="0" algn="l">
              <a:spcBef>
                <a:spcPts val="0"/>
              </a:spcBef>
              <a:spcAft>
                <a:spcPts val="0"/>
              </a:spcAft>
              <a:buNone/>
            </a:pPr>
            <a:r>
              <a:rPr b="1" lang="en-US" sz="6000">
                <a:solidFill>
                  <a:srgbClr val="F1EEEF"/>
                </a:solidFill>
                <a:latin typeface="Arial"/>
                <a:ea typeface="Arial"/>
                <a:cs typeface="Arial"/>
                <a:sym typeface="Arial"/>
              </a:rPr>
              <a:t>VISION / OBJECTIVES</a:t>
            </a:r>
            <a:endParaRPr/>
          </a:p>
        </p:txBody>
      </p:sp>
      <p:sp>
        <p:nvSpPr>
          <p:cNvPr id="41" name="Google Shape;41;p1"/>
          <p:cNvSpPr/>
          <p:nvPr/>
        </p:nvSpPr>
        <p:spPr>
          <a:xfrm>
            <a:off x="2532184" y="26165530"/>
            <a:ext cx="13012616" cy="9873760"/>
          </a:xfrm>
          <a:prstGeom prst="rect">
            <a:avLst/>
          </a:prstGeom>
          <a:solidFill>
            <a:srgbClr val="FBE4D4"/>
          </a:solidFill>
          <a:ln>
            <a:noFill/>
          </a:ln>
        </p:spPr>
        <p:txBody>
          <a:bodyPr anchorCtr="0" anchor="t" bIns="45700" lIns="720000" spcFirstLastPara="1" rIns="91425" wrap="square" tIns="1080000">
            <a:noAutofit/>
          </a:bodyPr>
          <a:lstStyle/>
          <a:p>
            <a:pPr indent="0" lvl="0" marL="0" marR="0" rtl="0" algn="l">
              <a:spcBef>
                <a:spcPts val="0"/>
              </a:spcBef>
              <a:spcAft>
                <a:spcPts val="0"/>
              </a:spcAft>
              <a:buNone/>
            </a:pPr>
            <a:r>
              <a:rPr b="1" lang="en-US" sz="4800">
                <a:solidFill>
                  <a:srgbClr val="003275"/>
                </a:solidFill>
                <a:latin typeface="Arial"/>
                <a:ea typeface="Arial"/>
                <a:cs typeface="Arial"/>
                <a:sym typeface="Arial"/>
              </a:rPr>
              <a:t>Risk management department in car</a:t>
            </a:r>
            <a:endParaRPr/>
          </a:p>
          <a:p>
            <a:pPr indent="0" lvl="0" marL="0" marR="0" rtl="0" algn="l">
              <a:spcBef>
                <a:spcPts val="0"/>
              </a:spcBef>
              <a:spcAft>
                <a:spcPts val="0"/>
              </a:spcAft>
              <a:buNone/>
            </a:pPr>
            <a:r>
              <a:rPr b="1" lang="en-US" sz="4800">
                <a:solidFill>
                  <a:srgbClr val="003275"/>
                </a:solidFill>
                <a:latin typeface="Arial"/>
                <a:ea typeface="Arial"/>
                <a:cs typeface="Arial"/>
                <a:sym typeface="Arial"/>
              </a:rPr>
              <a:t>insurance companies.</a:t>
            </a:r>
            <a:endParaRPr/>
          </a:p>
        </p:txBody>
      </p:sp>
      <p:sp>
        <p:nvSpPr>
          <p:cNvPr id="42" name="Google Shape;42;p1"/>
          <p:cNvSpPr/>
          <p:nvPr/>
        </p:nvSpPr>
        <p:spPr>
          <a:xfrm>
            <a:off x="1846384" y="25354439"/>
            <a:ext cx="12924693" cy="9882831"/>
          </a:xfrm>
          <a:prstGeom prst="rect">
            <a:avLst/>
          </a:prstGeom>
          <a:noFill/>
          <a:ln cap="flat" cmpd="sng" w="76200">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824">
              <a:solidFill>
                <a:schemeClr val="lt1"/>
              </a:solidFill>
              <a:latin typeface="Calibri"/>
              <a:ea typeface="Calibri"/>
              <a:cs typeface="Calibri"/>
              <a:sym typeface="Calibri"/>
            </a:endParaRPr>
          </a:p>
        </p:txBody>
      </p:sp>
      <p:sp>
        <p:nvSpPr>
          <p:cNvPr id="43" name="Google Shape;43;p1"/>
          <p:cNvSpPr/>
          <p:nvPr/>
        </p:nvSpPr>
        <p:spPr>
          <a:xfrm>
            <a:off x="3065746" y="24567545"/>
            <a:ext cx="8168038" cy="2094317"/>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ctr" bIns="38100" lIns="360000" spcFirstLastPara="1" rIns="38100" wrap="square" tIns="38100">
            <a:noAutofit/>
          </a:bodyPr>
          <a:lstStyle/>
          <a:p>
            <a:pPr indent="0" lvl="0" marL="0" marR="0" rtl="0" algn="l">
              <a:spcBef>
                <a:spcPts val="0"/>
              </a:spcBef>
              <a:spcAft>
                <a:spcPts val="0"/>
              </a:spcAft>
              <a:buNone/>
            </a:pPr>
            <a:r>
              <a:rPr b="1" lang="en-US" sz="6000">
                <a:solidFill>
                  <a:srgbClr val="F1EEEF"/>
                </a:solidFill>
                <a:latin typeface="Arial"/>
                <a:ea typeface="Arial"/>
                <a:cs typeface="Arial"/>
                <a:sym typeface="Arial"/>
              </a:rPr>
              <a:t>BENEFICIARIES</a:t>
            </a:r>
            <a:endParaRPr/>
          </a:p>
        </p:txBody>
      </p:sp>
      <p:pic>
        <p:nvPicPr>
          <p:cNvPr id="44" name="Google Shape;44;p1"/>
          <p:cNvPicPr preferRelativeResize="0"/>
          <p:nvPr/>
        </p:nvPicPr>
        <p:blipFill rotWithShape="1">
          <a:blip r:embed="rId4">
            <a:alphaModFix/>
          </a:blip>
          <a:srcRect b="0" l="0" r="0" t="0"/>
          <a:stretch/>
        </p:blipFill>
        <p:spPr>
          <a:xfrm>
            <a:off x="1835939" y="2890801"/>
            <a:ext cx="2896364" cy="3753776"/>
          </a:xfrm>
          <a:prstGeom prst="rect">
            <a:avLst/>
          </a:prstGeom>
          <a:noFill/>
          <a:ln>
            <a:noFill/>
          </a:ln>
        </p:spPr>
      </p:pic>
      <p:sp>
        <p:nvSpPr>
          <p:cNvPr id="45" name="Google Shape;45;p1"/>
          <p:cNvSpPr txBox="1"/>
          <p:nvPr/>
        </p:nvSpPr>
        <p:spPr>
          <a:xfrm>
            <a:off x="1129433" y="6259376"/>
            <a:ext cx="430937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Cairo University</a:t>
            </a:r>
            <a:endParaRPr/>
          </a:p>
        </p:txBody>
      </p:sp>
      <p:pic>
        <p:nvPicPr>
          <p:cNvPr descr="Diagram&#10;&#10;Description automatically generated" id="46" name="Google Shape;46;p1"/>
          <p:cNvPicPr preferRelativeResize="0"/>
          <p:nvPr/>
        </p:nvPicPr>
        <p:blipFill rotWithShape="1">
          <a:blip r:embed="rId5">
            <a:alphaModFix/>
          </a:blip>
          <a:srcRect b="0" l="0" r="0" t="0"/>
          <a:stretch/>
        </p:blipFill>
        <p:spPr>
          <a:xfrm>
            <a:off x="26793006" y="2846279"/>
            <a:ext cx="4201329" cy="3798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