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9" r:id="rId12"/>
    <p:sldId id="265" r:id="rId13"/>
    <p:sldId id="266" r:id="rId14"/>
  </p:sldIdLst>
  <p:sldSz cx="18288000" cy="10287000"/>
  <p:notesSz cx="6858000" cy="9144000"/>
  <p:embeddedFontLst>
    <p:embeddedFont>
      <p:font typeface="Clear Sans Regular Bold" panose="020B0604020202020204" charset="0"/>
      <p:regular r:id="rId16"/>
    </p:embeddedFont>
    <p:embeddedFont>
      <p:font typeface="DM Sans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5529" autoAdjust="0"/>
  </p:normalViewPr>
  <p:slideViewPr>
    <p:cSldViewPr>
      <p:cViewPr varScale="1">
        <p:scale>
          <a:sx n="54" d="100"/>
          <a:sy n="54" d="100"/>
        </p:scale>
        <p:origin x="82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51C8E-453C-4F17-50FA-EF0B5CBC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34FC5E-4660-86D8-6E2D-DA2B79EDDE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AD451-09F1-7EA0-1586-9FC738696E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223EC1E-3B30-19C1-8CB8-47439D536F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C688B64-AD5E-CF59-C51B-DF830387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EFED1-5D64-1D96-EA96-936839D78B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EBECE-061D-2B45-5907-CC51E7E2B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4449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E8591-26DD-110C-B579-E0F6A1D1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4E7238-F464-B082-BA30-BCBFC9F4E9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D3D2C-D89D-E1A2-118F-24274E9719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B765E6C-1303-729B-FFBB-8E05391C7B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E2B3825-DEEA-03F7-D490-0F91A2CA4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77677-6B8C-C7A6-4BDA-5E3F9F377F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A2CC6-031D-5FCA-794D-8825CAC05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991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Content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D8CF2-E386-702A-7EDB-319DC7C77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1FC9001-5EDA-9EDC-4F27-F7AC68AC05CC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3169E0E-8AF8-3675-DDD3-31E27120E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E9235B9-7457-D63B-61F7-483CA7704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6B6C7146-C714-9E81-17EA-204E2196A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1504A8E2-7AD3-A209-D5A6-7C433CA51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AB783ED6-494C-F54B-8ED0-076DF5602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2EB68D33-A362-80CE-7C12-FAF722DB5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2237D921-35FC-9339-20D5-9B59A8C11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2094836-03F5-A6AF-908E-43957166FC5F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0A07746-327A-A300-E0C2-7271779B6D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36CC5AF4-AB78-6680-5A18-133EACBFCF0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64576F77-C0DD-2463-5C00-4C7C42981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9C30715-77CB-3F0E-10A5-7B2227909DF2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408D92C3-ED94-D68B-94C4-C46D8108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002FC0C2-43DC-AE87-2E33-0973DC20D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EBA14207-4114-654B-D607-133A69455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915AB051-C447-4EB4-A527-65D5EABD8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C3A575D6-756C-609A-7092-904AA2B33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DB9D982E-148C-740F-40F2-E0E623C7C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0814E8FD-FAE5-C6F3-22EF-4463B7738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140487B3-78FE-9E43-5A58-71FF62711968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D78F3D6-F569-0F2B-4EC1-28639D385192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0C832F9F-B2AF-CA89-8C82-8931697802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B4DE228E-1B6D-3148-ED19-1D0444ADCFB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B6BA9978-E08D-1497-870C-8DB32BC08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FB4B247B-1F2D-309E-8507-A7233F7843B9}"/>
              </a:ext>
            </a:extLst>
          </p:cNvPr>
          <p:cNvSpPr txBox="1"/>
          <p:nvPr/>
        </p:nvSpPr>
        <p:spPr>
          <a:xfrm>
            <a:off x="2929574" y="1846816"/>
            <a:ext cx="1510286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 Number of reactions of the most popular category</a:t>
            </a:r>
            <a:endParaRPr lang="en-US" sz="48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B203F-FD7B-B045-BD23-158233024F60}"/>
              </a:ext>
            </a:extLst>
          </p:cNvPr>
          <p:cNvSpPr txBox="1"/>
          <p:nvPr/>
        </p:nvSpPr>
        <p:spPr>
          <a:xfrm>
            <a:off x="4470241" y="4381483"/>
            <a:ext cx="100279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0" i="0" dirty="0">
                <a:solidFill>
                  <a:schemeClr val="accent4"/>
                </a:solidFill>
                <a:effectLst/>
                <a:latin typeface="DM Sans" pitchFamily="2" charset="0"/>
              </a:rPr>
              <a:t>1897 reactions</a:t>
            </a:r>
            <a:endParaRPr lang="en-US" sz="6000" dirty="0">
              <a:solidFill>
                <a:schemeClr val="accent4"/>
              </a:solidFill>
            </a:endParaRPr>
          </a:p>
        </p:txBody>
      </p:sp>
      <p:pic>
        <p:nvPicPr>
          <p:cNvPr id="28" name="Graphic 27" descr="Paperclip">
            <a:extLst>
              <a:ext uri="{FF2B5EF4-FFF2-40B4-BE49-F238E27FC236}">
                <a16:creationId xmlns:a16="http://schemas.microsoft.com/office/drawing/2014/main" id="{B9304B45-9AF4-AB8F-A2D3-B8FEE72204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87298">
            <a:off x="3399338" y="4210749"/>
            <a:ext cx="1075416" cy="10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8333-4AEB-C406-1122-48489F0A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911B620-0541-996C-5214-97E31E7C14E9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EBAD6D4-D688-C72A-1D81-AAE046BF2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1272098-9E66-83AD-540D-53E107854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3C2A13AD-06DD-B026-016E-54FD20BA9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BC3C0488-8875-8BD4-BF48-E8F62569B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D69664EF-B481-A987-115F-E627F7D98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B6A2CB15-917D-3456-17C2-C8257D8B1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65F6CEEB-2FD1-6ECC-6ACA-FD20AFF03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9220E64-973A-BF06-2521-8D97D457F107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C352EA97-519C-6AD3-3613-79E93D3673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E90A4761-FF43-6F81-D506-5B710E8B89E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391EEB9F-BC3F-E40B-5870-29410518B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5C6BA48D-04D5-242F-EDE9-7BF6651E111D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7328D0AF-9361-BEB9-2953-7077979D9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2059B6D4-E27F-7117-4209-22B73013F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5DF77481-C1EA-3743-5521-7CAB828EA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C13BB23D-489A-1187-85DA-3C6DB7E6B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593D7776-BA48-BBFC-098F-A19D4C450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B75B43FB-7906-3FF2-6AF7-DFD8B058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9AFC34EE-7811-519A-C3BE-A89110D1D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934BD80A-613F-B3C7-FF72-0B6DB35BD3BA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7CE778C8-C13E-1BD5-1F99-2F7496083C83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14153F0B-25C0-DF68-19E5-5F0E33C698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B060E259-17DB-ED13-41FE-660A99B358F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21E27A28-B3D2-7B37-C44A-D10A70E8D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F08D2EA5-D561-75B5-E435-156B6DF87E7B}"/>
              </a:ext>
            </a:extLst>
          </p:cNvPr>
          <p:cNvSpPr txBox="1"/>
          <p:nvPr/>
        </p:nvSpPr>
        <p:spPr>
          <a:xfrm>
            <a:off x="2824654" y="1663146"/>
            <a:ext cx="1510286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DM Sans" pitchFamily="2" charset="0"/>
              </a:rPr>
              <a:t>T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DM Sans" pitchFamily="2" charset="0"/>
              </a:rPr>
              <a:t>he month with the most posts</a:t>
            </a:r>
            <a:endParaRPr lang="en-US" sz="48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163701-DA8A-50D3-283B-4DD1E5BE9DFA}"/>
              </a:ext>
            </a:extLst>
          </p:cNvPr>
          <p:cNvSpPr txBox="1"/>
          <p:nvPr/>
        </p:nvSpPr>
        <p:spPr>
          <a:xfrm>
            <a:off x="4153810" y="4747080"/>
            <a:ext cx="2780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  <a:latin typeface="DM Sans" pitchFamily="2" charset="0"/>
              </a:rPr>
              <a:t>January</a:t>
            </a:r>
            <a:endParaRPr lang="en-US" sz="5400" dirty="0">
              <a:solidFill>
                <a:schemeClr val="accent4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E0AEAB-A2A3-C3E4-CBE8-AD5A78FD9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650" y="2576343"/>
            <a:ext cx="8943216" cy="5714892"/>
          </a:xfrm>
          <a:prstGeom prst="rect">
            <a:avLst/>
          </a:prstGeom>
        </p:spPr>
      </p:pic>
      <p:pic>
        <p:nvPicPr>
          <p:cNvPr id="28" name="Graphic 27" descr="Paperclip">
            <a:extLst>
              <a:ext uri="{FF2B5EF4-FFF2-40B4-BE49-F238E27FC236}">
                <a16:creationId xmlns:a16="http://schemas.microsoft.com/office/drawing/2014/main" id="{D57DFEFF-6B69-3808-ED55-24ED56C8D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787298">
            <a:off x="3152584" y="4483731"/>
            <a:ext cx="1037207" cy="10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4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090753" y="3484177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090753" y="1610020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1565" y="6401052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21E34EC-A65B-AE29-08CC-2F6A6224DF32}"/>
              </a:ext>
            </a:extLst>
          </p:cNvPr>
          <p:cNvSpPr txBox="1"/>
          <p:nvPr/>
        </p:nvSpPr>
        <p:spPr>
          <a:xfrm>
            <a:off x="11264135" y="1415667"/>
            <a:ext cx="57912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ANALYSIS</a:t>
            </a:r>
            <a:endParaRPr lang="en-US" sz="2400" b="1" i="0" dirty="0"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Animals and science are the two most popular categories of content, showing that people enjoy "real-life" and "factual" content the most.</a:t>
            </a:r>
          </a:p>
          <a:p>
            <a:r>
              <a:rPr lang="en-US" sz="28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 </a:t>
            </a:r>
          </a:p>
          <a:p>
            <a:r>
              <a:rPr lang="en-US" sz="28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NEXT STEPS </a:t>
            </a:r>
          </a:p>
          <a:p>
            <a:r>
              <a:rPr lang="en-US" sz="2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This ad-hoc analysis is insightful, but it's time to take this analysis into large scale production for real-time understanding of your business. We can show you how to do this.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89908" y="2619694"/>
            <a:ext cx="8673443" cy="5047612"/>
            <a:chOff x="0" y="0"/>
            <a:chExt cx="11564591" cy="673014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431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453905" y="1651746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3600" dirty="0"/>
          </a:p>
          <a:p>
            <a:r>
              <a:rPr lang="en-US" sz="3600" dirty="0"/>
              <a:t>Social Buzz is a fast-growing technology unicorn that needs to adapt quickly to its global scale. Accenture has begun a 3-month POC focusing on these tasks:</a:t>
            </a:r>
          </a:p>
          <a:p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An audit of Social Buzz's big data practice.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Recommendations for a successful 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Analysis to find Social Buzz's top 5 most popular categories of content.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" y="1217657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032951" y="3220381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45680EED-47D3-216B-49BB-98ECA0E5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146405E2-F16B-0DA2-E401-469019AD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75608" y="-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E50A9-B8C5-912C-47D4-647F78ECDC04}"/>
              </a:ext>
            </a:extLst>
          </p:cNvPr>
          <p:cNvSpPr txBox="1"/>
          <p:nvPr/>
        </p:nvSpPr>
        <p:spPr>
          <a:xfrm>
            <a:off x="3133249" y="4993655"/>
            <a:ext cx="6288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business seeks to understand: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What are the top 5 most engaging content categories?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How many unique content categories exist?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Which category received the most reactions?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When was the peak month for content posting?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947129" y="1207495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498682" y="1240310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49228" y="4040074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025118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171968" y="960066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18C8F-F94B-8049-F9C2-8098B42E6B30}"/>
              </a:ext>
            </a:extLst>
          </p:cNvPr>
          <p:cNvSpPr txBox="1"/>
          <p:nvPr/>
        </p:nvSpPr>
        <p:spPr>
          <a:xfrm>
            <a:off x="14130190" y="4747571"/>
            <a:ext cx="5612273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/>
              <a:t>Andrew Fleming</a:t>
            </a:r>
            <a:r>
              <a:rPr lang="en-US" sz="2800" dirty="0"/>
              <a:t> </a:t>
            </a:r>
          </a:p>
          <a:p>
            <a:r>
              <a:rPr lang="en-US" sz="2800" dirty="0"/>
              <a:t>(Chief Technical Architect)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CDD39-6761-E60F-28B3-24558CA222E5}"/>
              </a:ext>
            </a:extLst>
          </p:cNvPr>
          <p:cNvSpPr txBox="1"/>
          <p:nvPr/>
        </p:nvSpPr>
        <p:spPr>
          <a:xfrm>
            <a:off x="14069295" y="1788427"/>
            <a:ext cx="5612273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(Senior Principal)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A67F62-638B-9B13-DE21-ABD84F131F1B}"/>
              </a:ext>
            </a:extLst>
          </p:cNvPr>
          <p:cNvSpPr txBox="1"/>
          <p:nvPr/>
        </p:nvSpPr>
        <p:spPr>
          <a:xfrm>
            <a:off x="14257023" y="7636799"/>
            <a:ext cx="5612273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/>
              <a:t>Habiba Mohammad</a:t>
            </a:r>
            <a:endParaRPr lang="en-US" sz="2800" dirty="0"/>
          </a:p>
          <a:p>
            <a:r>
              <a:rPr lang="en-US" sz="2800" dirty="0"/>
              <a:t>(Data Analyst)</a:t>
            </a:r>
          </a:p>
        </p:txBody>
      </p:sp>
      <p:grpSp>
        <p:nvGrpSpPr>
          <p:cNvPr id="37" name="Group 18"/>
          <p:cNvGrpSpPr>
            <a:grpSpLocks noChangeAspect="1"/>
          </p:cNvGrpSpPr>
          <p:nvPr/>
        </p:nvGrpSpPr>
        <p:grpSpPr>
          <a:xfrm>
            <a:off x="11455288" y="6822700"/>
            <a:ext cx="2174041" cy="2165548"/>
            <a:chOff x="0" y="0"/>
            <a:chExt cx="6502400" cy="6477000"/>
          </a:xfrm>
        </p:grpSpPr>
        <p:sp>
          <p:nvSpPr>
            <p:cNvPr id="38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9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200696" y="1027891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680788-378D-76E4-B042-060B362097FE}"/>
              </a:ext>
            </a:extLst>
          </p:cNvPr>
          <p:cNvSpPr txBox="1"/>
          <p:nvPr/>
        </p:nvSpPr>
        <p:spPr>
          <a:xfrm>
            <a:off x="6060814" y="292580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316992-B213-A806-84C9-A1CA47F2D209}"/>
              </a:ext>
            </a:extLst>
          </p:cNvPr>
          <p:cNvSpPr txBox="1"/>
          <p:nvPr/>
        </p:nvSpPr>
        <p:spPr>
          <a:xfrm>
            <a:off x="4181644" y="1401558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89BFA0-7A9E-C6C7-377E-C6858B30CC17}"/>
              </a:ext>
            </a:extLst>
          </p:cNvPr>
          <p:cNvSpPr txBox="1"/>
          <p:nvPr/>
        </p:nvSpPr>
        <p:spPr>
          <a:xfrm>
            <a:off x="7714481" y="4526301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Modeling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C04337-B3B0-7A6D-9AA7-A8808E1720CF}"/>
              </a:ext>
            </a:extLst>
          </p:cNvPr>
          <p:cNvSpPr txBox="1"/>
          <p:nvPr/>
        </p:nvSpPr>
        <p:spPr>
          <a:xfrm>
            <a:off x="9546276" y="6175356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273F1-7256-ECD7-C11E-88810F55BDC0}"/>
              </a:ext>
            </a:extLst>
          </p:cNvPr>
          <p:cNvSpPr txBox="1"/>
          <p:nvPr/>
        </p:nvSpPr>
        <p:spPr>
          <a:xfrm>
            <a:off x="11386399" y="794500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74545" y="6480309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178719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958157" y="6386291"/>
            <a:ext cx="2972219" cy="881758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D98BF11-A00A-59B3-8D0F-21AB77241BC5}"/>
              </a:ext>
            </a:extLst>
          </p:cNvPr>
          <p:cNvSpPr txBox="1"/>
          <p:nvPr/>
        </p:nvSpPr>
        <p:spPr>
          <a:xfrm>
            <a:off x="5664828" y="1943100"/>
            <a:ext cx="72454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Top 5 Categories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CBA17FC0-2272-D59C-7A31-85B9668C37FE}"/>
              </a:ext>
            </a:extLst>
          </p:cNvPr>
          <p:cNvSpPr txBox="1"/>
          <p:nvPr/>
        </p:nvSpPr>
        <p:spPr>
          <a:xfrm>
            <a:off x="727636" y="5149955"/>
            <a:ext cx="4636129" cy="1106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dirty="0">
                <a:latin typeface="system-ui"/>
              </a:rPr>
              <a:t>A</a:t>
            </a:r>
            <a:r>
              <a:rPr lang="en-US" sz="5400" b="0" i="0" dirty="0">
                <a:effectLst/>
                <a:latin typeface="system-ui"/>
              </a:rPr>
              <a:t>nimals</a:t>
            </a:r>
            <a:endParaRPr lang="en-US" sz="54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C41E096-F4EF-CAFD-FBB5-444A106E1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688625" y="6386291"/>
            <a:ext cx="2972219" cy="881758"/>
          </a:xfrm>
          <a:prstGeom prst="rect">
            <a:avLst/>
          </a:prstGeom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225A1CE7-7778-D381-6002-1A6DB82B6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087600" y="6435320"/>
            <a:ext cx="2972219" cy="8817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3D0E8D-33FD-0575-F3A8-C70D50504310}"/>
              </a:ext>
            </a:extLst>
          </p:cNvPr>
          <p:cNvSpPr txBox="1"/>
          <p:nvPr/>
        </p:nvSpPr>
        <p:spPr>
          <a:xfrm>
            <a:off x="7150938" y="5382175"/>
            <a:ext cx="9281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0" i="0" dirty="0">
                <a:effectLst/>
                <a:latin typeface="system-ui"/>
              </a:rPr>
              <a:t>healthy eating</a:t>
            </a:r>
            <a:endParaRPr lang="en-US" sz="5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4DCDE-C08B-B33F-66C9-5E3ABEFBBE93}"/>
              </a:ext>
            </a:extLst>
          </p:cNvPr>
          <p:cNvSpPr txBox="1"/>
          <p:nvPr/>
        </p:nvSpPr>
        <p:spPr>
          <a:xfrm>
            <a:off x="11679100" y="5431204"/>
            <a:ext cx="3712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system-ui"/>
              </a:rPr>
              <a:t>T</a:t>
            </a:r>
            <a:r>
              <a:rPr lang="en-US" sz="5400" b="0" i="0" dirty="0">
                <a:effectLst/>
                <a:latin typeface="system-ui"/>
              </a:rPr>
              <a:t>echnology</a:t>
            </a:r>
            <a:endParaRPr lang="en-US" sz="5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6BF52-349E-7860-2F27-0EC600EC5BD4}"/>
              </a:ext>
            </a:extLst>
          </p:cNvPr>
          <p:cNvSpPr txBox="1"/>
          <p:nvPr/>
        </p:nvSpPr>
        <p:spPr>
          <a:xfrm>
            <a:off x="15601984" y="5277005"/>
            <a:ext cx="3712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system-ui"/>
              </a:rPr>
              <a:t>Food</a:t>
            </a:r>
            <a:endParaRPr lang="en-US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31AD8-4B29-DE86-DFCD-4E4BE4171C4D}"/>
              </a:ext>
            </a:extLst>
          </p:cNvPr>
          <p:cNvSpPr txBox="1"/>
          <p:nvPr/>
        </p:nvSpPr>
        <p:spPr>
          <a:xfrm>
            <a:off x="4213246" y="5420164"/>
            <a:ext cx="3712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system-ui"/>
              </a:rPr>
              <a:t>S</a:t>
            </a:r>
            <a:r>
              <a:rPr lang="en-US" sz="5400" b="0" i="0" dirty="0">
                <a:effectLst/>
                <a:latin typeface="system-ui"/>
              </a:rPr>
              <a:t>cience</a:t>
            </a:r>
            <a:endParaRPr lang="en-US" sz="5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77BC292-0007-9922-EC7B-7D0C78DBB1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0296" y="1848007"/>
            <a:ext cx="11229304" cy="67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531DD333-8318-2F79-B6F5-322D7E9EABFA}"/>
              </a:ext>
            </a:extLst>
          </p:cNvPr>
          <p:cNvSpPr txBox="1"/>
          <p:nvPr/>
        </p:nvSpPr>
        <p:spPr>
          <a:xfrm>
            <a:off x="3352800" y="1685151"/>
            <a:ext cx="12744264" cy="1182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b="0" i="0" dirty="0">
                <a:solidFill>
                  <a:srgbClr val="000000"/>
                </a:solidFill>
                <a:effectLst/>
                <a:latin typeface="DM Sans" pitchFamily="2" charset="0"/>
              </a:rPr>
              <a:t> </a:t>
            </a:r>
            <a:r>
              <a:rPr lang="en-US" sz="7200" dirty="0">
                <a:solidFill>
                  <a:srgbClr val="000000"/>
                </a:solidFill>
                <a:latin typeface="DM Sans" pitchFamily="2" charset="0"/>
              </a:rPr>
              <a:t>Number of 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DM Sans" pitchFamily="2" charset="0"/>
              </a:rPr>
              <a:t>unique categories</a:t>
            </a:r>
            <a:endParaRPr lang="en-US" sz="72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B7603A-9ADE-BB0E-1A74-EB4C775F0E23}"/>
              </a:ext>
            </a:extLst>
          </p:cNvPr>
          <p:cNvSpPr txBox="1"/>
          <p:nvPr/>
        </p:nvSpPr>
        <p:spPr>
          <a:xfrm>
            <a:off x="4585735" y="4381483"/>
            <a:ext cx="100279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0" i="0" dirty="0">
                <a:solidFill>
                  <a:schemeClr val="accent4"/>
                </a:solidFill>
                <a:effectLst/>
                <a:latin typeface="DM Sans" pitchFamily="2" charset="0"/>
              </a:rPr>
              <a:t>16 </a:t>
            </a:r>
            <a:r>
              <a:rPr lang="en-US" sz="6000" dirty="0">
                <a:solidFill>
                  <a:schemeClr val="accent4"/>
                </a:solidFill>
                <a:latin typeface="DM Sans" pitchFamily="2" charset="0"/>
              </a:rPr>
              <a:t>C</a:t>
            </a:r>
            <a:r>
              <a:rPr lang="en-US" sz="6000" b="0" i="0" dirty="0">
                <a:solidFill>
                  <a:schemeClr val="accent4"/>
                </a:solidFill>
                <a:effectLst/>
                <a:latin typeface="DM Sans" pitchFamily="2" charset="0"/>
              </a:rPr>
              <a:t>ategories</a:t>
            </a:r>
            <a:endParaRPr lang="en-US" sz="6000" dirty="0">
              <a:solidFill>
                <a:schemeClr val="accent4"/>
              </a:solidFill>
            </a:endParaRPr>
          </a:p>
        </p:txBody>
      </p:sp>
      <p:pic>
        <p:nvPicPr>
          <p:cNvPr id="29" name="Graphic 28" descr="Paperclip">
            <a:extLst>
              <a:ext uri="{FF2B5EF4-FFF2-40B4-BE49-F238E27FC236}">
                <a16:creationId xmlns:a16="http://schemas.microsoft.com/office/drawing/2014/main" id="{9F07E747-1CDE-0F0A-6309-BE2C93CDF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87298">
            <a:off x="3399338" y="4210749"/>
            <a:ext cx="1075416" cy="1075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340</Words>
  <Application>Microsoft Office PowerPoint</Application>
  <PresentationFormat>Custom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system-ui</vt:lpstr>
      <vt:lpstr>Calibri</vt:lpstr>
      <vt:lpstr>Clear Sans Regular Bold</vt:lpstr>
      <vt:lpstr>DM Sans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Habiba Mohammad Atiia</cp:lastModifiedBy>
  <cp:revision>21</cp:revision>
  <dcterms:created xsi:type="dcterms:W3CDTF">2006-08-16T00:00:00Z</dcterms:created>
  <dcterms:modified xsi:type="dcterms:W3CDTF">2025-02-26T01:36:58Z</dcterms:modified>
  <dc:identifier>DAEhDyfaYKE</dc:identifier>
</cp:coreProperties>
</file>